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Work Sans Medium"/>
      <p:regular r:id="rId17"/>
      <p:bold r:id="rId18"/>
      <p:italic r:id="rId19"/>
      <p:boldItalic r:id="rId20"/>
    </p:embeddedFont>
    <p:embeddedFont>
      <p:font typeface="Work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62">
          <p15:clr>
            <a:srgbClr val="747775"/>
          </p15:clr>
        </p15:guide>
        <p15:guide id="2" pos="475">
          <p15:clr>
            <a:srgbClr val="747775"/>
          </p15:clr>
        </p15:guide>
        <p15:guide id="3" orient="horz" pos="621">
          <p15:clr>
            <a:srgbClr val="747775"/>
          </p15:clr>
        </p15:guide>
      </p15:sldGuideLst>
    </p:ext>
    <p:ext uri="GoogleSlidesCustomDataVersion2">
      <go:slidesCustomData xmlns:go="http://customooxmlschemas.google.com/" r:id="rId25" roundtripDataSignature="AMtx7mhyh3P2TK8GYmabfwmX/POxpuzT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3C6289-83FB-4923-ACC5-E583E880116A}">
  <a:tblStyle styleId="{3A3C6289-83FB-4923-ACC5-E583E880116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62" orient="horz"/>
        <p:guide pos="475"/>
        <p:guide pos="62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Medium-boldItalic.fntdata"/><Relationship Id="rId22" Type="http://schemas.openxmlformats.org/officeDocument/2006/relationships/font" Target="fonts/WorkSans-bold.fntdata"/><Relationship Id="rId21" Type="http://schemas.openxmlformats.org/officeDocument/2006/relationships/font" Target="fonts/WorkSans-regular.fntdata"/><Relationship Id="rId24" Type="http://schemas.openxmlformats.org/officeDocument/2006/relationships/font" Target="fonts/WorkSans-boldItalic.fntdata"/><Relationship Id="rId23" Type="http://schemas.openxmlformats.org/officeDocument/2006/relationships/font" Target="fonts/Work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WorkSansMedium-regular.fntdata"/><Relationship Id="rId16" Type="http://schemas.openxmlformats.org/officeDocument/2006/relationships/slide" Target="slides/slide9.xml"/><Relationship Id="rId19" Type="http://schemas.openxmlformats.org/officeDocument/2006/relationships/font" Target="fonts/WorkSansMedium-italic.fntdata"/><Relationship Id="rId18" Type="http://schemas.openxmlformats.org/officeDocument/2006/relationships/font" Target="fonts/WorkSans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956b96621_1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2956b96621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28be11d23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528be11d2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2d8074822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52d807482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b0511c8f3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2b0511c8f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b0511c8f3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2b0511c8f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5d923269e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55d923269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5d923269e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55d923269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5d923269e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255d923269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28be11d23_0_2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528be11d23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33f4df7847_0_13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133f4df7847_0_13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33f4df7847_0_134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133f4df7847_0_134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133f4df7847_0_13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g22956b96621_1_130"/>
          <p:cNvPicPr preferRelativeResize="0"/>
          <p:nvPr/>
        </p:nvPicPr>
        <p:blipFill rotWithShape="1">
          <a:blip r:embed="rId2">
            <a:alphaModFix amt="65000"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g22956b96621_1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1150" y="184200"/>
            <a:ext cx="1097452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22956b96621_1_130"/>
          <p:cNvSpPr/>
          <p:nvPr/>
        </p:nvSpPr>
        <p:spPr>
          <a:xfrm>
            <a:off x="0" y="3877400"/>
            <a:ext cx="69300" cy="1266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2956b96621_1_130"/>
          <p:cNvSpPr/>
          <p:nvPr/>
        </p:nvSpPr>
        <p:spPr>
          <a:xfrm>
            <a:off x="0" y="2574225"/>
            <a:ext cx="69300" cy="1303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2956b96621_1_130"/>
          <p:cNvSpPr/>
          <p:nvPr/>
        </p:nvSpPr>
        <p:spPr>
          <a:xfrm>
            <a:off x="0" y="1931275"/>
            <a:ext cx="69300" cy="642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2956b96621_1_130"/>
          <p:cNvSpPr/>
          <p:nvPr/>
        </p:nvSpPr>
        <p:spPr>
          <a:xfrm>
            <a:off x="0" y="1487650"/>
            <a:ext cx="69300" cy="443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22956b96621_1_130"/>
          <p:cNvSpPr/>
          <p:nvPr/>
        </p:nvSpPr>
        <p:spPr>
          <a:xfrm>
            <a:off x="0" y="1303175"/>
            <a:ext cx="69300" cy="19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2956b96621_1_130"/>
          <p:cNvSpPr/>
          <p:nvPr/>
        </p:nvSpPr>
        <p:spPr>
          <a:xfrm>
            <a:off x="0" y="961934"/>
            <a:ext cx="69300" cy="3414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22956b96621_1_130"/>
          <p:cNvSpPr/>
          <p:nvPr/>
        </p:nvSpPr>
        <p:spPr>
          <a:xfrm>
            <a:off x="0" y="-17"/>
            <a:ext cx="69300" cy="9618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22956b96621_1_130"/>
          <p:cNvSpPr/>
          <p:nvPr/>
        </p:nvSpPr>
        <p:spPr>
          <a:xfrm rot="5400000">
            <a:off x="38850" y="440250"/>
            <a:ext cx="443700" cy="5214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g2540d40adaf_2_48"/>
          <p:cNvPicPr preferRelativeResize="0"/>
          <p:nvPr/>
        </p:nvPicPr>
        <p:blipFill rotWithShape="1">
          <a:blip r:embed="rId2">
            <a:alphaModFix amt="65000"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2540d40adaf_2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1150" y="184200"/>
            <a:ext cx="1097452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2540d40adaf_2_48"/>
          <p:cNvSpPr/>
          <p:nvPr/>
        </p:nvSpPr>
        <p:spPr>
          <a:xfrm>
            <a:off x="0" y="3877400"/>
            <a:ext cx="69300" cy="1266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2540d40adaf_2_48"/>
          <p:cNvSpPr/>
          <p:nvPr/>
        </p:nvSpPr>
        <p:spPr>
          <a:xfrm>
            <a:off x="0" y="2574225"/>
            <a:ext cx="69300" cy="1303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2540d40adaf_2_48"/>
          <p:cNvSpPr/>
          <p:nvPr/>
        </p:nvSpPr>
        <p:spPr>
          <a:xfrm>
            <a:off x="0" y="1931275"/>
            <a:ext cx="69300" cy="642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2540d40adaf_2_48"/>
          <p:cNvSpPr/>
          <p:nvPr/>
        </p:nvSpPr>
        <p:spPr>
          <a:xfrm>
            <a:off x="0" y="1487650"/>
            <a:ext cx="69300" cy="443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540d40adaf_2_48"/>
          <p:cNvSpPr/>
          <p:nvPr/>
        </p:nvSpPr>
        <p:spPr>
          <a:xfrm>
            <a:off x="0" y="1303175"/>
            <a:ext cx="69300" cy="19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2540d40adaf_2_48"/>
          <p:cNvSpPr/>
          <p:nvPr/>
        </p:nvSpPr>
        <p:spPr>
          <a:xfrm>
            <a:off x="0" y="961934"/>
            <a:ext cx="69300" cy="3414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2540d40adaf_2_48"/>
          <p:cNvSpPr/>
          <p:nvPr/>
        </p:nvSpPr>
        <p:spPr>
          <a:xfrm>
            <a:off x="0" y="-17"/>
            <a:ext cx="69300" cy="9618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956b96621_1_1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4" name="Google Shape;74;g22956b96621_1_1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5" name="Google Shape;75;g22956b96621_1_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956b96621_1_1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g22956b96621_1_1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956b96621_1_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g22956b96621_1_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g22956b96621_1_1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956b96621_1_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g22956b96621_1_1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g22956b96621_1_1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g22956b96621_1_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956b96621_1_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g22956b96621_1_1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956b96621_1_1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g22956b96621_1_1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g22956b96621_1_1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3f4df7847_0_130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133f4df7847_0_130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133f4df7847_0_13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956b96621_1_16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7" name="Google Shape;97;g22956b96621_1_1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956b96621_1_16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2956b96621_1_16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g22956b96621_1_16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g22956b96621_1_16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g22956b96621_1_1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956b96621_1_17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6" name="Google Shape;106;g22956b96621_1_1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956b96621_1_1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g22956b96621_1_1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g22956b96621_1_1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33f4df7847_0_13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133f4df7847_0_13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33f4df7847_0_13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133f4df7847_0_13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133f4df7847_0_13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33f4df7847_0_13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33f4df7847_0_13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133f4df7847_0_13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133f4df7847_0_13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33f4df7847_0_13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133f4df7847_0_13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33f4df7847_0_13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133f4df7847_0_13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33f4df7847_0_13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33f4df7847_0_13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133f4df7847_0_13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33f4df7847_0_13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133f4df7847_0_13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133f4df7847_0_13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133f4df7847_0_13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133f4df7847_0_13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33f4df7847_0_13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33f4df7847_0_13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2956b96621_1_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g22956b96621_1_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22956b96621_1_248"/>
          <p:cNvPicPr preferRelativeResize="0"/>
          <p:nvPr/>
        </p:nvPicPr>
        <p:blipFill rotWithShape="1">
          <a:blip r:embed="rId3">
            <a:alphaModFix amt="33000"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2956b96621_1_2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425" y="326300"/>
            <a:ext cx="1585976" cy="42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22956b96621_1_248"/>
          <p:cNvSpPr txBox="1"/>
          <p:nvPr/>
        </p:nvSpPr>
        <p:spPr>
          <a:xfrm>
            <a:off x="596025" y="1384925"/>
            <a:ext cx="4216800" cy="2770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4313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200" u="none" cap="none" strike="noStrike">
                <a:solidFill>
                  <a:srgbClr val="F5851F"/>
                </a:solidFill>
                <a:latin typeface="Work Sans"/>
                <a:ea typeface="Work Sans"/>
                <a:cs typeface="Work Sans"/>
                <a:sym typeface="Work Sans"/>
              </a:rPr>
              <a:t>Data Types, Casting and Keywords in </a:t>
            </a:r>
            <a:r>
              <a:rPr b="1" i="0" lang="en-US" sz="42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Java</a:t>
            </a:r>
            <a:endParaRPr b="1" i="0" sz="42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18" name="Google Shape;118;g22956b96621_1_248"/>
          <p:cNvGrpSpPr/>
          <p:nvPr/>
        </p:nvGrpSpPr>
        <p:grpSpPr>
          <a:xfrm>
            <a:off x="4500700" y="489513"/>
            <a:ext cx="4164475" cy="4164475"/>
            <a:chOff x="4500700" y="489513"/>
            <a:chExt cx="4164475" cy="4164475"/>
          </a:xfrm>
        </p:grpSpPr>
        <p:pic>
          <p:nvPicPr>
            <p:cNvPr id="119" name="Google Shape;119;g22956b96621_1_2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00700" y="489513"/>
              <a:ext cx="4164475" cy="416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g22956b96621_1_248"/>
            <p:cNvSpPr/>
            <p:nvPr/>
          </p:nvSpPr>
          <p:spPr>
            <a:xfrm>
              <a:off x="6594175" y="2716625"/>
              <a:ext cx="709800" cy="350100"/>
            </a:xfrm>
            <a:prstGeom prst="rect">
              <a:avLst/>
            </a:prstGeom>
            <a:solidFill>
              <a:srgbClr val="F585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22956b96621_1_248"/>
            <p:cNvSpPr txBox="1"/>
            <p:nvPr/>
          </p:nvSpPr>
          <p:spPr>
            <a:xfrm>
              <a:off x="6553675" y="2668475"/>
              <a:ext cx="8265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JAVA</a:t>
              </a:r>
              <a:endParaRPr b="1" i="0" sz="17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g2528be11d23_0_9"/>
          <p:cNvCxnSpPr/>
          <p:nvPr/>
        </p:nvCxnSpPr>
        <p:spPr>
          <a:xfrm>
            <a:off x="815225" y="1255575"/>
            <a:ext cx="0" cy="1082700"/>
          </a:xfrm>
          <a:prstGeom prst="straightConnector1">
            <a:avLst/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g2528be11d23_0_9"/>
          <p:cNvSpPr txBox="1"/>
          <p:nvPr/>
        </p:nvSpPr>
        <p:spPr>
          <a:xfrm>
            <a:off x="548175" y="1066300"/>
            <a:ext cx="7647300" cy="3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C640"/>
              </a:buClr>
              <a:buSzPts val="1400"/>
              <a:buFont typeface="Work Sans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Java Identifiers</a:t>
            </a:r>
            <a:endParaRPr b="0" i="0" sz="14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C640"/>
              </a:buClr>
              <a:buSzPts val="1400"/>
              <a:buFont typeface="Work Sans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Java Data Types</a:t>
            </a:r>
            <a:endParaRPr b="0" i="0" sz="14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C640"/>
              </a:buClr>
              <a:buSzPts val="1400"/>
              <a:buFont typeface="Work Sans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Java Reserved words</a:t>
            </a:r>
            <a:endParaRPr b="0" i="0" sz="14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C640"/>
              </a:buClr>
              <a:buSzPts val="1400"/>
              <a:buFont typeface="Work Sans"/>
              <a:buChar char="●"/>
            </a:pPr>
            <a:r>
              <a:rPr b="0" i="0" lang="en-US" sz="1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TypeCasting in primitive types</a:t>
            </a:r>
            <a:endParaRPr b="0" i="0" sz="14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8" name="Google Shape;128;g2528be11d23_0_9"/>
          <p:cNvSpPr txBox="1"/>
          <p:nvPr/>
        </p:nvSpPr>
        <p:spPr>
          <a:xfrm>
            <a:off x="645400" y="416250"/>
            <a:ext cx="716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F5851F"/>
                </a:solidFill>
                <a:latin typeface="Work Sans"/>
                <a:ea typeface="Work Sans"/>
                <a:cs typeface="Work Sans"/>
                <a:sym typeface="Work Sans"/>
              </a:rPr>
              <a:t>List of Concepts Involved:</a:t>
            </a:r>
            <a:endParaRPr b="1" i="0" sz="2500" u="none" cap="none" strike="noStrike">
              <a:solidFill>
                <a:srgbClr val="F5851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9" name="Google Shape;129;g2528be11d23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25" y="529275"/>
            <a:ext cx="356901" cy="3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g252d8074822_0_14"/>
          <p:cNvCxnSpPr/>
          <p:nvPr/>
        </p:nvCxnSpPr>
        <p:spPr>
          <a:xfrm>
            <a:off x="934100" y="2205575"/>
            <a:ext cx="0" cy="1814100"/>
          </a:xfrm>
          <a:prstGeom prst="straightConnector1">
            <a:avLst/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g252d8074822_0_14"/>
          <p:cNvSpPr txBox="1"/>
          <p:nvPr/>
        </p:nvSpPr>
        <p:spPr>
          <a:xfrm>
            <a:off x="663525" y="1133475"/>
            <a:ext cx="7512900" cy="3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An identifier is a name given to a package, class, interface, method, or variable.  All identifiers must have different names.</a:t>
            </a:r>
            <a:endParaRPr b="0" i="0" sz="14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In Java, there are a few points to remember while dealing with identifiers :</a:t>
            </a:r>
            <a:endParaRPr b="0" i="0" sz="14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C640"/>
              </a:buClr>
              <a:buSzPts val="1400"/>
              <a:buFont typeface="Work Sans"/>
              <a:buChar char="●"/>
            </a:pPr>
            <a:r>
              <a:rPr b="1" i="0" lang="en-US" sz="1400" u="none" cap="none" strike="noStrike">
                <a:solidFill>
                  <a:srgbClr val="8DC640"/>
                </a:solidFill>
                <a:latin typeface="Work Sans"/>
                <a:ea typeface="Work Sans"/>
                <a:cs typeface="Work Sans"/>
                <a:sym typeface="Work Sans"/>
              </a:rPr>
              <a:t>Rule 1 </a:t>
            </a:r>
            <a:r>
              <a:rPr b="0" i="0" lang="en-US" sz="1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− All identifiers should begin with a letter (A to Z or a to z), $ and _ and must be unique.</a:t>
            </a:r>
            <a:endParaRPr b="0" i="0" sz="14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C640"/>
              </a:buClr>
              <a:buSzPts val="1400"/>
              <a:buFont typeface="Work Sans"/>
              <a:buChar char="●"/>
            </a:pPr>
            <a:r>
              <a:rPr b="1" i="0" lang="en-US" sz="1400" u="none" cap="none" strike="noStrike">
                <a:solidFill>
                  <a:srgbClr val="8DC640"/>
                </a:solidFill>
                <a:latin typeface="Work Sans"/>
                <a:ea typeface="Work Sans"/>
                <a:cs typeface="Work Sans"/>
                <a:sym typeface="Work Sans"/>
              </a:rPr>
              <a:t>Rule 2</a:t>
            </a:r>
            <a:r>
              <a:rPr b="0" i="0" lang="en-US" sz="1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 − After the first character/letter, identifiers can have any combination of characters.</a:t>
            </a:r>
            <a:endParaRPr b="0" i="0" sz="14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C640"/>
              </a:buClr>
              <a:buSzPts val="1400"/>
              <a:buFont typeface="Work Sans"/>
              <a:buChar char="●"/>
            </a:pPr>
            <a:r>
              <a:rPr b="1" i="0" lang="en-US" sz="1400" u="none" cap="none" strike="noStrike">
                <a:solidFill>
                  <a:srgbClr val="8DC640"/>
                </a:solidFill>
                <a:latin typeface="Work Sans"/>
                <a:ea typeface="Work Sans"/>
                <a:cs typeface="Work Sans"/>
                <a:sym typeface="Work Sans"/>
              </a:rPr>
              <a:t>Rule 3</a:t>
            </a:r>
            <a:r>
              <a:rPr b="0" i="0" lang="en-US" sz="1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 − A keyword cannot be used as an identifier.</a:t>
            </a:r>
            <a:endParaRPr b="0" i="0" sz="14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C640"/>
              </a:buClr>
              <a:buSzPts val="1400"/>
              <a:buFont typeface="Work Sans"/>
              <a:buChar char="●"/>
            </a:pPr>
            <a:r>
              <a:rPr b="1" i="0" lang="en-US" sz="1400" u="none" cap="none" strike="noStrike">
                <a:solidFill>
                  <a:srgbClr val="8DC640"/>
                </a:solidFill>
                <a:latin typeface="Work Sans"/>
                <a:ea typeface="Work Sans"/>
                <a:cs typeface="Work Sans"/>
                <a:sym typeface="Work Sans"/>
              </a:rPr>
              <a:t>Rule 4 </a:t>
            </a:r>
            <a:r>
              <a:rPr b="0" i="0" lang="en-US" sz="1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− The identifiers are case-sensitive.</a:t>
            </a:r>
            <a:endParaRPr b="0" i="0" sz="14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C640"/>
              </a:buClr>
              <a:buSzPts val="1400"/>
              <a:buFont typeface="Work Sans"/>
              <a:buChar char="●"/>
            </a:pPr>
            <a:r>
              <a:rPr b="1" i="0" lang="en-US" sz="1400" u="none" cap="none" strike="noStrike">
                <a:solidFill>
                  <a:srgbClr val="8DC640"/>
                </a:solidFill>
                <a:latin typeface="Work Sans"/>
                <a:ea typeface="Work Sans"/>
                <a:cs typeface="Work Sans"/>
                <a:sym typeface="Work Sans"/>
              </a:rPr>
              <a:t>Rule 5 </a:t>
            </a:r>
            <a:r>
              <a:rPr b="0" i="0" lang="en-US" sz="1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–  White Spaces are not permitted.</a:t>
            </a:r>
            <a:endParaRPr b="0" i="0" sz="14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                          Examples of legal identifiers: rank, $name, _rate, __2_mark.</a:t>
            </a:r>
            <a:endParaRPr b="0" i="0" sz="14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                          Examples of illegal identifiers: 102pqr, -name.</a:t>
            </a:r>
            <a:endParaRPr b="0" i="0" sz="14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6" name="Google Shape;136;g252d8074822_0_14"/>
          <p:cNvSpPr txBox="1"/>
          <p:nvPr/>
        </p:nvSpPr>
        <p:spPr>
          <a:xfrm>
            <a:off x="645400" y="416250"/>
            <a:ext cx="8615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F5851F"/>
                </a:solidFill>
                <a:latin typeface="Work Sans"/>
                <a:ea typeface="Work Sans"/>
                <a:cs typeface="Work Sans"/>
                <a:sym typeface="Work Sans"/>
              </a:rPr>
              <a:t>Java Identifiers </a:t>
            </a:r>
            <a:endParaRPr b="1" i="0" sz="2500" u="none" cap="none" strike="noStrike">
              <a:solidFill>
                <a:srgbClr val="F5851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37" name="Google Shape;137;g252d8074822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25" y="529275"/>
            <a:ext cx="356901" cy="3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b0511c8f3_0_60"/>
          <p:cNvSpPr txBox="1"/>
          <p:nvPr/>
        </p:nvSpPr>
        <p:spPr>
          <a:xfrm>
            <a:off x="688050" y="1111275"/>
            <a:ext cx="7767900" cy="24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There are two types of data types in Java:</a:t>
            </a:r>
            <a:endParaRPr b="0" i="0" sz="14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AutoNum type="arabicPeriod"/>
            </a:pPr>
            <a:r>
              <a:rPr b="1" i="0" lang="en-US" sz="1400" u="none" cap="none" strike="noStrike">
                <a:solidFill>
                  <a:srgbClr val="8DC640"/>
                </a:solidFill>
                <a:latin typeface="Work Sans"/>
                <a:ea typeface="Work Sans"/>
                <a:cs typeface="Work Sans"/>
                <a:sym typeface="Work Sans"/>
              </a:rPr>
              <a:t>Primitive data types:</a:t>
            </a:r>
            <a:r>
              <a:rPr b="0" i="0" lang="en-US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The primitive data types include boolean, char, byte, short, int, long, float and double.</a:t>
            </a:r>
            <a:endParaRPr b="0" i="0" sz="14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AutoNum type="arabicPeriod"/>
            </a:pPr>
            <a:r>
              <a:rPr b="1" i="0" lang="en-US" sz="1400" u="none" cap="none" strike="noStrike">
                <a:solidFill>
                  <a:srgbClr val="8DC640"/>
                </a:solidFill>
                <a:latin typeface="Work Sans"/>
                <a:ea typeface="Work Sans"/>
                <a:cs typeface="Work Sans"/>
                <a:sym typeface="Work Sans"/>
              </a:rPr>
              <a:t>Non-primitive data types:</a:t>
            </a:r>
            <a:r>
              <a:rPr b="0" i="0" lang="en-US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The non-primitive data types include classes, Strings, Interfaces, and Arrays.</a:t>
            </a:r>
            <a:endParaRPr b="0" i="0" sz="14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3" name="Google Shape;143;g22b0511c8f3_0_60"/>
          <p:cNvSpPr txBox="1"/>
          <p:nvPr/>
        </p:nvSpPr>
        <p:spPr>
          <a:xfrm>
            <a:off x="645400" y="416250"/>
            <a:ext cx="716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F5851F"/>
                </a:solidFill>
                <a:latin typeface="Work Sans"/>
                <a:ea typeface="Work Sans"/>
                <a:cs typeface="Work Sans"/>
                <a:sym typeface="Work Sans"/>
              </a:rPr>
              <a:t>Data Types:  </a:t>
            </a:r>
            <a:endParaRPr b="1" i="0" sz="2500" u="none" cap="none" strike="noStrike">
              <a:solidFill>
                <a:srgbClr val="F5851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44" name="Google Shape;144;g22b0511c8f3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25" y="529275"/>
            <a:ext cx="356901" cy="3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b0511c8f3_0_91"/>
          <p:cNvSpPr txBox="1"/>
          <p:nvPr/>
        </p:nvSpPr>
        <p:spPr>
          <a:xfrm>
            <a:off x="645400" y="416250"/>
            <a:ext cx="716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F5851F"/>
                </a:solidFill>
                <a:latin typeface="Work Sans"/>
                <a:ea typeface="Work Sans"/>
                <a:cs typeface="Work Sans"/>
                <a:sym typeface="Work Sans"/>
              </a:rPr>
              <a:t>Contd..</a:t>
            </a:r>
            <a:endParaRPr b="1" i="0" sz="2500" u="none" cap="none" strike="noStrike">
              <a:solidFill>
                <a:srgbClr val="F5851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50" name="Google Shape;150;g22b0511c8f3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25" y="529275"/>
            <a:ext cx="356901" cy="343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g22b0511c8f3_0_91"/>
          <p:cNvGrpSpPr/>
          <p:nvPr/>
        </p:nvGrpSpPr>
        <p:grpSpPr>
          <a:xfrm>
            <a:off x="740850" y="985850"/>
            <a:ext cx="6230100" cy="3808200"/>
            <a:chOff x="740850" y="985850"/>
            <a:chExt cx="6230100" cy="3808200"/>
          </a:xfrm>
        </p:grpSpPr>
        <p:sp>
          <p:nvSpPr>
            <p:cNvPr id="152" name="Google Shape;152;g22b0511c8f3_0_91"/>
            <p:cNvSpPr/>
            <p:nvPr/>
          </p:nvSpPr>
          <p:spPr>
            <a:xfrm>
              <a:off x="740850" y="985850"/>
              <a:ext cx="6230100" cy="3808200"/>
            </a:xfrm>
            <a:prstGeom prst="roundRect">
              <a:avLst>
                <a:gd fmla="val 7563" name="adj"/>
              </a:avLst>
            </a:prstGeom>
            <a:solidFill>
              <a:schemeClr val="lt1"/>
            </a:solidFill>
            <a:ln cap="flat" cmpd="sng" w="9525">
              <a:solidFill>
                <a:srgbClr val="F5851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" name="Google Shape;153;g22b0511c8f3_0_91"/>
            <p:cNvGrpSpPr/>
            <p:nvPr/>
          </p:nvGrpSpPr>
          <p:grpSpPr>
            <a:xfrm>
              <a:off x="834219" y="1039385"/>
              <a:ext cx="5868238" cy="3621063"/>
              <a:chOff x="1635775" y="1923025"/>
              <a:chExt cx="11392425" cy="7029825"/>
            </a:xfrm>
          </p:grpSpPr>
          <p:sp>
            <p:nvSpPr>
              <p:cNvPr id="154" name="Google Shape;154;g22b0511c8f3_0_91"/>
              <p:cNvSpPr/>
              <p:nvPr/>
            </p:nvSpPr>
            <p:spPr>
              <a:xfrm>
                <a:off x="3480600" y="6162850"/>
                <a:ext cx="1536600" cy="504000"/>
              </a:xfrm>
              <a:prstGeom prst="roundRect">
                <a:avLst>
                  <a:gd fmla="val 16667" name="adj"/>
                </a:avLst>
              </a:prstGeom>
              <a:solidFill>
                <a:srgbClr val="EA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Work Sans"/>
                    <a:ea typeface="Work Sans"/>
                    <a:cs typeface="Work Sans"/>
                    <a:sym typeface="Work Sans"/>
                  </a:rPr>
                  <a:t>Short</a:t>
                </a:r>
                <a:endParaRPr b="0" i="0" sz="1000" u="none" cap="none" strike="noStrike">
                  <a:solidFill>
                    <a:srgbClr val="000000"/>
                  </a:solidFill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55" name="Google Shape;155;g22b0511c8f3_0_91"/>
              <p:cNvSpPr/>
              <p:nvPr/>
            </p:nvSpPr>
            <p:spPr>
              <a:xfrm>
                <a:off x="3480600" y="6924850"/>
                <a:ext cx="1536600" cy="504000"/>
              </a:xfrm>
              <a:prstGeom prst="roundRect">
                <a:avLst>
                  <a:gd fmla="val 16667" name="adj"/>
                </a:avLst>
              </a:prstGeom>
              <a:solidFill>
                <a:srgbClr val="EA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Work Sans"/>
                    <a:ea typeface="Work Sans"/>
                    <a:cs typeface="Work Sans"/>
                    <a:sym typeface="Work Sans"/>
                  </a:rPr>
                  <a:t>byte</a:t>
                </a:r>
                <a:endParaRPr b="0" i="0" sz="1000" u="none" cap="none" strike="noStrike">
                  <a:solidFill>
                    <a:srgbClr val="000000"/>
                  </a:solidFill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56" name="Google Shape;156;g22b0511c8f3_0_91"/>
              <p:cNvSpPr/>
              <p:nvPr/>
            </p:nvSpPr>
            <p:spPr>
              <a:xfrm>
                <a:off x="3480600" y="7686850"/>
                <a:ext cx="1536600" cy="504000"/>
              </a:xfrm>
              <a:prstGeom prst="roundRect">
                <a:avLst>
                  <a:gd fmla="val 16667" name="adj"/>
                </a:avLst>
              </a:prstGeom>
              <a:solidFill>
                <a:srgbClr val="EA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Work Sans"/>
                    <a:ea typeface="Work Sans"/>
                    <a:cs typeface="Work Sans"/>
                    <a:sym typeface="Work Sans"/>
                  </a:rPr>
                  <a:t>int</a:t>
                </a:r>
                <a:endParaRPr b="0" i="0" sz="1000" u="none" cap="none" strike="noStrike">
                  <a:solidFill>
                    <a:srgbClr val="000000"/>
                  </a:solidFill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157" name="Google Shape;157;g22b0511c8f3_0_91"/>
              <p:cNvCxnSpPr/>
              <p:nvPr/>
            </p:nvCxnSpPr>
            <p:spPr>
              <a:xfrm>
                <a:off x="11018025" y="3864625"/>
                <a:ext cx="0" cy="3674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5851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58" name="Google Shape;158;g22b0511c8f3_0_91"/>
              <p:cNvSpPr/>
              <p:nvPr/>
            </p:nvSpPr>
            <p:spPr>
              <a:xfrm>
                <a:off x="3480600" y="8448850"/>
                <a:ext cx="1536600" cy="504000"/>
              </a:xfrm>
              <a:prstGeom prst="roundRect">
                <a:avLst>
                  <a:gd fmla="val 16667" name="adj"/>
                </a:avLst>
              </a:prstGeom>
              <a:solidFill>
                <a:srgbClr val="EA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Work Sans"/>
                    <a:ea typeface="Work Sans"/>
                    <a:cs typeface="Work Sans"/>
                    <a:sym typeface="Work Sans"/>
                  </a:rPr>
                  <a:t>long</a:t>
                </a:r>
                <a:endParaRPr b="0" i="0" sz="1000" u="none" cap="none" strike="noStrike">
                  <a:solidFill>
                    <a:srgbClr val="000000"/>
                  </a:solidFill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59" name="Google Shape;159;g22b0511c8f3_0_91"/>
              <p:cNvSpPr/>
              <p:nvPr/>
            </p:nvSpPr>
            <p:spPr>
              <a:xfrm>
                <a:off x="5614200" y="6162850"/>
                <a:ext cx="1536600" cy="504000"/>
              </a:xfrm>
              <a:prstGeom prst="roundRect">
                <a:avLst>
                  <a:gd fmla="val 16667" name="adj"/>
                </a:avLst>
              </a:prstGeom>
              <a:solidFill>
                <a:srgbClr val="EA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-US" sz="1100" u="none" cap="none" strike="noStrike">
                    <a:solidFill>
                      <a:srgbClr val="000000"/>
                    </a:solidFill>
                    <a:latin typeface="Work Sans"/>
                    <a:ea typeface="Work Sans"/>
                    <a:cs typeface="Work Sans"/>
                    <a:sym typeface="Work Sans"/>
                  </a:rPr>
                  <a:t>double</a:t>
                </a:r>
                <a:endParaRPr b="0" i="0" sz="1100" u="none" cap="none" strike="noStrike">
                  <a:solidFill>
                    <a:srgbClr val="000000"/>
                  </a:solidFill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60" name="Google Shape;160;g22b0511c8f3_0_91"/>
              <p:cNvSpPr/>
              <p:nvPr/>
            </p:nvSpPr>
            <p:spPr>
              <a:xfrm>
                <a:off x="5614200" y="6924850"/>
                <a:ext cx="1536600" cy="504000"/>
              </a:xfrm>
              <a:prstGeom prst="roundRect">
                <a:avLst>
                  <a:gd fmla="val 16667" name="adj"/>
                </a:avLst>
              </a:prstGeom>
              <a:solidFill>
                <a:srgbClr val="EA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Work Sans"/>
                    <a:ea typeface="Work Sans"/>
                    <a:cs typeface="Work Sans"/>
                    <a:sym typeface="Work Sans"/>
                  </a:rPr>
                  <a:t>float</a:t>
                </a:r>
                <a:endParaRPr b="0" i="0" sz="1000" u="none" cap="none" strike="noStrike">
                  <a:solidFill>
                    <a:srgbClr val="000000"/>
                  </a:solidFill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61" name="Google Shape;161;g22b0511c8f3_0_91"/>
              <p:cNvSpPr/>
              <p:nvPr/>
            </p:nvSpPr>
            <p:spPr>
              <a:xfrm>
                <a:off x="7366800" y="6162850"/>
                <a:ext cx="1536600" cy="504000"/>
              </a:xfrm>
              <a:prstGeom prst="roundRect">
                <a:avLst>
                  <a:gd fmla="val 16667" name="adj"/>
                </a:avLst>
              </a:prstGeom>
              <a:solidFill>
                <a:srgbClr val="EA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Work Sans"/>
                    <a:ea typeface="Work Sans"/>
                    <a:cs typeface="Work Sans"/>
                    <a:sym typeface="Work Sans"/>
                  </a:rPr>
                  <a:t>char</a:t>
                </a:r>
                <a:endParaRPr b="0" i="0" sz="1000" u="none" cap="none" strike="noStrike">
                  <a:solidFill>
                    <a:srgbClr val="000000"/>
                  </a:solidFill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62" name="Google Shape;162;g22b0511c8f3_0_91"/>
              <p:cNvSpPr/>
              <p:nvPr/>
            </p:nvSpPr>
            <p:spPr>
              <a:xfrm>
                <a:off x="9061500" y="6162850"/>
                <a:ext cx="1536600" cy="504000"/>
              </a:xfrm>
              <a:prstGeom prst="roundRect">
                <a:avLst>
                  <a:gd fmla="val 16667" name="adj"/>
                </a:avLst>
              </a:prstGeom>
              <a:solidFill>
                <a:srgbClr val="EA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-US" sz="1100" u="none" cap="none" strike="noStrike">
                    <a:solidFill>
                      <a:srgbClr val="000000"/>
                    </a:solidFill>
                    <a:latin typeface="Work Sans"/>
                    <a:ea typeface="Work Sans"/>
                    <a:cs typeface="Work Sans"/>
                    <a:sym typeface="Work Sans"/>
                  </a:rPr>
                  <a:t>boolean</a:t>
                </a:r>
                <a:endParaRPr b="0" i="0" sz="1100" u="none" cap="none" strike="noStrike">
                  <a:solidFill>
                    <a:srgbClr val="000000"/>
                  </a:solidFill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63" name="Google Shape;163;g22b0511c8f3_0_91"/>
              <p:cNvSpPr/>
              <p:nvPr/>
            </p:nvSpPr>
            <p:spPr>
              <a:xfrm>
                <a:off x="11491600" y="4989700"/>
                <a:ext cx="1536600" cy="504000"/>
              </a:xfrm>
              <a:prstGeom prst="roundRect">
                <a:avLst>
                  <a:gd fmla="val 16667" name="adj"/>
                </a:avLst>
              </a:pr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Work Sans"/>
                    <a:ea typeface="Work Sans"/>
                    <a:cs typeface="Work Sans"/>
                    <a:sym typeface="Work Sans"/>
                  </a:rPr>
                  <a:t>String</a:t>
                </a:r>
                <a:endParaRPr b="0" i="0" sz="1000" u="none" cap="none" strike="noStrike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64" name="Google Shape;164;g22b0511c8f3_0_91"/>
              <p:cNvSpPr/>
              <p:nvPr/>
            </p:nvSpPr>
            <p:spPr>
              <a:xfrm>
                <a:off x="11491600" y="5751700"/>
                <a:ext cx="1536600" cy="504000"/>
              </a:xfrm>
              <a:prstGeom prst="roundRect">
                <a:avLst>
                  <a:gd fmla="val 16667" name="adj"/>
                </a:avLst>
              </a:pr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Work Sans"/>
                    <a:ea typeface="Work Sans"/>
                    <a:cs typeface="Work Sans"/>
                    <a:sym typeface="Work Sans"/>
                  </a:rPr>
                  <a:t>Array</a:t>
                </a:r>
                <a:endParaRPr b="0" i="0" sz="1000" u="none" cap="none" strike="noStrike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65" name="Google Shape;165;g22b0511c8f3_0_91"/>
              <p:cNvSpPr/>
              <p:nvPr/>
            </p:nvSpPr>
            <p:spPr>
              <a:xfrm>
                <a:off x="11491600" y="6513700"/>
                <a:ext cx="1536600" cy="504000"/>
              </a:xfrm>
              <a:prstGeom prst="roundRect">
                <a:avLst>
                  <a:gd fmla="val 16667" name="adj"/>
                </a:avLst>
              </a:pr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Work Sans"/>
                    <a:ea typeface="Work Sans"/>
                    <a:cs typeface="Work Sans"/>
                    <a:sym typeface="Work Sans"/>
                  </a:rPr>
                  <a:t>Classes</a:t>
                </a:r>
                <a:endParaRPr b="0" i="0" sz="1000" u="none" cap="none" strike="noStrike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66" name="Google Shape;166;g22b0511c8f3_0_91"/>
              <p:cNvSpPr/>
              <p:nvPr/>
            </p:nvSpPr>
            <p:spPr>
              <a:xfrm>
                <a:off x="11491600" y="7275700"/>
                <a:ext cx="1536600" cy="504000"/>
              </a:xfrm>
              <a:prstGeom prst="roundRect">
                <a:avLst>
                  <a:gd fmla="val 16667" name="adj"/>
                </a:avLst>
              </a:pr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Work Sans"/>
                    <a:ea typeface="Work Sans"/>
                    <a:cs typeface="Work Sans"/>
                    <a:sym typeface="Work Sans"/>
                  </a:rPr>
                  <a:t>Etc</a:t>
                </a:r>
                <a:endParaRPr b="0" i="0" sz="1000" u="none" cap="none" strike="noStrike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167" name="Google Shape;167;g22b0511c8f3_0_91"/>
              <p:cNvCxnSpPr>
                <a:stCxn id="168" idx="2"/>
              </p:cNvCxnSpPr>
              <p:nvPr/>
            </p:nvCxnSpPr>
            <p:spPr>
              <a:xfrm>
                <a:off x="8228350" y="2427025"/>
                <a:ext cx="0" cy="560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5851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9" name="Google Shape;169;g22b0511c8f3_0_91"/>
              <p:cNvCxnSpPr/>
              <p:nvPr/>
            </p:nvCxnSpPr>
            <p:spPr>
              <a:xfrm rot="10800000">
                <a:off x="5521400" y="2987125"/>
                <a:ext cx="5507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5851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0" name="Google Shape;170;g22b0511c8f3_0_91"/>
              <p:cNvCxnSpPr/>
              <p:nvPr/>
            </p:nvCxnSpPr>
            <p:spPr>
              <a:xfrm>
                <a:off x="5513350" y="3491225"/>
                <a:ext cx="0" cy="954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5851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1" name="Google Shape;171;g22b0511c8f3_0_91"/>
              <p:cNvCxnSpPr/>
              <p:nvPr/>
            </p:nvCxnSpPr>
            <p:spPr>
              <a:xfrm rot="10800000">
                <a:off x="5509225" y="4443500"/>
                <a:ext cx="2252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5851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2" name="Google Shape;172;g22b0511c8f3_0_91"/>
              <p:cNvCxnSpPr/>
              <p:nvPr/>
            </p:nvCxnSpPr>
            <p:spPr>
              <a:xfrm>
                <a:off x="7761625" y="4947475"/>
                <a:ext cx="0" cy="1213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5851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3" name="Google Shape;173;g22b0511c8f3_0_91"/>
              <p:cNvCxnSpPr/>
              <p:nvPr/>
            </p:nvCxnSpPr>
            <p:spPr>
              <a:xfrm rot="10800000">
                <a:off x="3019475" y="4326925"/>
                <a:ext cx="6497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5851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g22b0511c8f3_0_91"/>
              <p:cNvCxnSpPr/>
              <p:nvPr/>
            </p:nvCxnSpPr>
            <p:spPr>
              <a:xfrm rot="10800000">
                <a:off x="3019400" y="5096725"/>
                <a:ext cx="0" cy="3618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5851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g22b0511c8f3_0_91"/>
              <p:cNvCxnSpPr/>
              <p:nvPr/>
            </p:nvCxnSpPr>
            <p:spPr>
              <a:xfrm rot="10800000">
                <a:off x="5145200" y="4984825"/>
                <a:ext cx="0" cy="2199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5851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g22b0511c8f3_0_91"/>
              <p:cNvCxnSpPr/>
              <p:nvPr/>
            </p:nvCxnSpPr>
            <p:spPr>
              <a:xfrm>
                <a:off x="9516575" y="4816775"/>
                <a:ext cx="0" cy="1362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5851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g22b0511c8f3_0_91"/>
              <p:cNvCxnSpPr>
                <a:stCxn id="163" idx="1"/>
              </p:cNvCxnSpPr>
              <p:nvPr/>
            </p:nvCxnSpPr>
            <p:spPr>
              <a:xfrm rot="10800000">
                <a:off x="11025700" y="5241700"/>
                <a:ext cx="465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5851F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78" name="Google Shape;178;g22b0511c8f3_0_91"/>
              <p:cNvCxnSpPr/>
              <p:nvPr/>
            </p:nvCxnSpPr>
            <p:spPr>
              <a:xfrm rot="10800000">
                <a:off x="11025700" y="6003700"/>
                <a:ext cx="465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5851F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79" name="Google Shape;179;g22b0511c8f3_0_91"/>
              <p:cNvCxnSpPr/>
              <p:nvPr/>
            </p:nvCxnSpPr>
            <p:spPr>
              <a:xfrm rot="10800000">
                <a:off x="11025700" y="6765700"/>
                <a:ext cx="465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5851F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80" name="Google Shape;180;g22b0511c8f3_0_91"/>
              <p:cNvCxnSpPr/>
              <p:nvPr/>
            </p:nvCxnSpPr>
            <p:spPr>
              <a:xfrm rot="10800000">
                <a:off x="11025700" y="7527700"/>
                <a:ext cx="465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5851F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81" name="Google Shape;181;g22b0511c8f3_0_91"/>
              <p:cNvCxnSpPr/>
              <p:nvPr/>
            </p:nvCxnSpPr>
            <p:spPr>
              <a:xfrm rot="10800000">
                <a:off x="5148300" y="6414850"/>
                <a:ext cx="465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5851F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82" name="Google Shape;182;g22b0511c8f3_0_91"/>
              <p:cNvCxnSpPr/>
              <p:nvPr/>
            </p:nvCxnSpPr>
            <p:spPr>
              <a:xfrm rot="10800000">
                <a:off x="5148300" y="7176850"/>
                <a:ext cx="465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5851F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sp>
            <p:nvSpPr>
              <p:cNvPr id="168" name="Google Shape;168;g22b0511c8f3_0_91"/>
              <p:cNvSpPr/>
              <p:nvPr/>
            </p:nvSpPr>
            <p:spPr>
              <a:xfrm>
                <a:off x="6817750" y="1923025"/>
                <a:ext cx="2821200" cy="504000"/>
              </a:xfrm>
              <a:prstGeom prst="roundRect">
                <a:avLst>
                  <a:gd fmla="val 16667" name="adj"/>
                </a:avLst>
              </a:prstGeom>
              <a:solidFill>
                <a:srgbClr val="F5851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FFFFFF"/>
                    </a:solidFill>
                    <a:latin typeface="Work Sans"/>
                    <a:ea typeface="Work Sans"/>
                    <a:cs typeface="Work Sans"/>
                    <a:sym typeface="Work Sans"/>
                  </a:rPr>
                  <a:t>Java Data Types</a:t>
                </a:r>
                <a:endParaRPr b="0" i="0" sz="1200" u="none" cap="none" strike="noStrike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83" name="Google Shape;183;g22b0511c8f3_0_91"/>
              <p:cNvSpPr/>
              <p:nvPr/>
            </p:nvSpPr>
            <p:spPr>
              <a:xfrm>
                <a:off x="3889000" y="3370825"/>
                <a:ext cx="2277900" cy="504000"/>
              </a:xfrm>
              <a:prstGeom prst="roundRect">
                <a:avLst>
                  <a:gd fmla="val 16667" name="adj"/>
                </a:avLst>
              </a:prstGeom>
              <a:solidFill>
                <a:srgbClr val="8DC6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Work Sans"/>
                    <a:ea typeface="Work Sans"/>
                    <a:cs typeface="Work Sans"/>
                    <a:sym typeface="Work Sans"/>
                  </a:rPr>
                  <a:t>Primitive</a:t>
                </a:r>
                <a:endParaRPr b="0" i="0" sz="1000" u="none" cap="none" strike="noStrike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84" name="Google Shape;184;g22b0511c8f3_0_91"/>
              <p:cNvSpPr/>
              <p:nvPr/>
            </p:nvSpPr>
            <p:spPr>
              <a:xfrm>
                <a:off x="10289800" y="3370825"/>
                <a:ext cx="2277900" cy="504000"/>
              </a:xfrm>
              <a:prstGeom prst="roundRect">
                <a:avLst>
                  <a:gd fmla="val 16667" name="adj"/>
                </a:avLst>
              </a:prstGeom>
              <a:solidFill>
                <a:srgbClr val="8DC6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Work Sans"/>
                    <a:ea typeface="Work Sans"/>
                    <a:cs typeface="Work Sans"/>
                    <a:sym typeface="Work Sans"/>
                  </a:rPr>
                  <a:t>Non-Primitive</a:t>
                </a:r>
                <a:endParaRPr b="0" i="0" sz="1000" u="none" cap="none" strike="noStrike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85" name="Google Shape;185;g22b0511c8f3_0_91"/>
              <p:cNvSpPr/>
              <p:nvPr/>
            </p:nvSpPr>
            <p:spPr>
              <a:xfrm>
                <a:off x="4150375" y="4666225"/>
                <a:ext cx="2277900" cy="504000"/>
              </a:xfrm>
              <a:prstGeom prst="roundRect">
                <a:avLst>
                  <a:gd fmla="val 16667" name="adj"/>
                </a:avLst>
              </a:pr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Work Sans"/>
                    <a:ea typeface="Work Sans"/>
                    <a:cs typeface="Work Sans"/>
                    <a:sym typeface="Work Sans"/>
                  </a:rPr>
                  <a:t>Float-Point Number</a:t>
                </a:r>
                <a:endParaRPr b="0" i="0" sz="1000" u="none" cap="none" strike="noStrike">
                  <a:solidFill>
                    <a:srgbClr val="000000"/>
                  </a:solidFill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86" name="Google Shape;186;g22b0511c8f3_0_91"/>
              <p:cNvSpPr/>
              <p:nvPr/>
            </p:nvSpPr>
            <p:spPr>
              <a:xfrm>
                <a:off x="1635775" y="4666225"/>
                <a:ext cx="2277900" cy="504000"/>
              </a:xfrm>
              <a:prstGeom prst="roundRect">
                <a:avLst>
                  <a:gd fmla="val 16667" name="adj"/>
                </a:avLst>
              </a:pr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Work Sans"/>
                    <a:ea typeface="Work Sans"/>
                    <a:cs typeface="Work Sans"/>
                    <a:sym typeface="Work Sans"/>
                  </a:rPr>
                  <a:t>Integer</a:t>
                </a:r>
                <a:endParaRPr b="0" i="0" sz="1000" u="none" cap="none" strike="noStrike">
                  <a:solidFill>
                    <a:srgbClr val="000000"/>
                  </a:solidFill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87" name="Google Shape;187;g22b0511c8f3_0_91"/>
              <p:cNvSpPr/>
              <p:nvPr/>
            </p:nvSpPr>
            <p:spPr>
              <a:xfrm>
                <a:off x="6632725" y="4666225"/>
                <a:ext cx="1732800" cy="504000"/>
              </a:xfrm>
              <a:prstGeom prst="roundRect">
                <a:avLst>
                  <a:gd fmla="val 16667" name="adj"/>
                </a:avLst>
              </a:pr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n-US" sz="900" u="none" cap="none" strike="noStrike">
                    <a:solidFill>
                      <a:srgbClr val="000000"/>
                    </a:solidFill>
                    <a:latin typeface="Work Sans"/>
                    <a:ea typeface="Work Sans"/>
                    <a:cs typeface="Work Sans"/>
                    <a:sym typeface="Work Sans"/>
                  </a:rPr>
                  <a:t>Characters</a:t>
                </a:r>
                <a:endParaRPr b="0" i="0" sz="900" u="none" cap="none" strike="noStrike">
                  <a:solidFill>
                    <a:srgbClr val="000000"/>
                  </a:solidFill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sp>
            <p:nvSpPr>
              <p:cNvPr id="188" name="Google Shape;188;g22b0511c8f3_0_91"/>
              <p:cNvSpPr/>
              <p:nvPr/>
            </p:nvSpPr>
            <p:spPr>
              <a:xfrm>
                <a:off x="8569975" y="4666225"/>
                <a:ext cx="1732800" cy="504000"/>
              </a:xfrm>
              <a:prstGeom prst="roundRect">
                <a:avLst>
                  <a:gd fmla="val 16667" name="adj"/>
                </a:avLst>
              </a:prstGeom>
              <a:solidFill>
                <a:srgbClr val="FFE5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Work Sans"/>
                    <a:ea typeface="Work Sans"/>
                    <a:cs typeface="Work Sans"/>
                    <a:sym typeface="Work Sans"/>
                  </a:rPr>
                  <a:t>Boolean</a:t>
                </a:r>
                <a:endParaRPr b="0" i="0" sz="1000" u="none" cap="none" strike="noStrike">
                  <a:solidFill>
                    <a:srgbClr val="000000"/>
                  </a:solidFill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  <p:cxnSp>
            <p:nvCxnSpPr>
              <p:cNvPr id="189" name="Google Shape;189;g22b0511c8f3_0_91"/>
              <p:cNvCxnSpPr/>
              <p:nvPr/>
            </p:nvCxnSpPr>
            <p:spPr>
              <a:xfrm rot="10800000">
                <a:off x="3014700" y="7176850"/>
                <a:ext cx="465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5851F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90" name="Google Shape;190;g22b0511c8f3_0_91"/>
              <p:cNvCxnSpPr/>
              <p:nvPr/>
            </p:nvCxnSpPr>
            <p:spPr>
              <a:xfrm rot="10800000">
                <a:off x="3014700" y="7938850"/>
                <a:ext cx="465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5851F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91" name="Google Shape;191;g22b0511c8f3_0_91"/>
              <p:cNvCxnSpPr/>
              <p:nvPr/>
            </p:nvCxnSpPr>
            <p:spPr>
              <a:xfrm rot="10800000">
                <a:off x="3014700" y="8700850"/>
                <a:ext cx="465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5851F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92" name="Google Shape;192;g22b0511c8f3_0_91"/>
              <p:cNvCxnSpPr/>
              <p:nvPr/>
            </p:nvCxnSpPr>
            <p:spPr>
              <a:xfrm rot="10800000">
                <a:off x="3014700" y="6414850"/>
                <a:ext cx="465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5851F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93" name="Google Shape;193;g22b0511c8f3_0_91"/>
              <p:cNvCxnSpPr/>
              <p:nvPr/>
            </p:nvCxnSpPr>
            <p:spPr>
              <a:xfrm>
                <a:off x="11018025" y="2984050"/>
                <a:ext cx="0" cy="39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5851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94" name="Google Shape;194;g22b0511c8f3_0_91"/>
              <p:cNvCxnSpPr/>
              <p:nvPr/>
            </p:nvCxnSpPr>
            <p:spPr>
              <a:xfrm>
                <a:off x="5513350" y="2984050"/>
                <a:ext cx="0" cy="39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5851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95" name="Google Shape;195;g22b0511c8f3_0_91"/>
              <p:cNvCxnSpPr/>
              <p:nvPr/>
            </p:nvCxnSpPr>
            <p:spPr>
              <a:xfrm rot="10800000">
                <a:off x="3019400" y="4327000"/>
                <a:ext cx="0" cy="359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5851F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96" name="Google Shape;196;g22b0511c8f3_0_91"/>
              <p:cNvCxnSpPr/>
              <p:nvPr/>
            </p:nvCxnSpPr>
            <p:spPr>
              <a:xfrm rot="10800000">
                <a:off x="5145200" y="4327000"/>
                <a:ext cx="0" cy="359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5851F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97" name="Google Shape;197;g22b0511c8f3_0_91"/>
              <p:cNvCxnSpPr/>
              <p:nvPr/>
            </p:nvCxnSpPr>
            <p:spPr>
              <a:xfrm>
                <a:off x="9516575" y="4326925"/>
                <a:ext cx="0" cy="359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5851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98" name="Google Shape;198;g22b0511c8f3_0_91"/>
              <p:cNvCxnSpPr/>
              <p:nvPr/>
            </p:nvCxnSpPr>
            <p:spPr>
              <a:xfrm>
                <a:off x="7761625" y="4441300"/>
                <a:ext cx="0" cy="263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5851F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d923269e_0_12"/>
          <p:cNvSpPr txBox="1"/>
          <p:nvPr/>
        </p:nvSpPr>
        <p:spPr>
          <a:xfrm>
            <a:off x="688050" y="1111275"/>
            <a:ext cx="7767900" cy="24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Reserved words are words that cannot be used as object or variable names in a Java program because they're already used by the syntax of the Java programming language.</a:t>
            </a:r>
            <a:endParaRPr b="0" i="0" sz="14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4" name="Google Shape;204;g255d923269e_0_12"/>
          <p:cNvSpPr txBox="1"/>
          <p:nvPr/>
        </p:nvSpPr>
        <p:spPr>
          <a:xfrm>
            <a:off x="645400" y="416250"/>
            <a:ext cx="716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F5851F"/>
                </a:solidFill>
                <a:latin typeface="Work Sans"/>
                <a:ea typeface="Work Sans"/>
                <a:cs typeface="Work Sans"/>
                <a:sym typeface="Work Sans"/>
              </a:rPr>
              <a:t>Java Reserved words</a:t>
            </a:r>
            <a:endParaRPr b="1" i="0" sz="2500" u="none" cap="none" strike="noStrike">
              <a:solidFill>
                <a:srgbClr val="F5851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05" name="Google Shape;205;g255d923269e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25" y="529275"/>
            <a:ext cx="356901" cy="343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6" name="Google Shape;206;g255d923269e_0_12"/>
          <p:cNvGraphicFramePr/>
          <p:nvPr/>
        </p:nvGraphicFramePr>
        <p:xfrm>
          <a:off x="800100" y="192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{3A3C6289-83FB-4923-ACC5-E583E880116A}</a:tableStyleId>
              </a:tblPr>
              <a:tblGrid>
                <a:gridCol w="1013275"/>
                <a:gridCol w="1013275"/>
                <a:gridCol w="1013275"/>
                <a:gridCol w="1013275"/>
                <a:gridCol w="1295500"/>
              </a:tblGrid>
              <a:tr h="34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boolean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byte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char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double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float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short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void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int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long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while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for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do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switch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break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continue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case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default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if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else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try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catch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finally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class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abstract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extends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final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import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new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instance of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private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interface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native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public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package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implements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protected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return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static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super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synchronized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this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throw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throws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transient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Work Sans Medium"/>
                          <a:ea typeface="Work Sans Medium"/>
                          <a:cs typeface="Work Sans Medium"/>
                          <a:sym typeface="Work Sans Medium"/>
                        </a:rPr>
                        <a:t>volatile</a:t>
                      </a:r>
                      <a:endParaRPr sz="1100" u="none" cap="none" strike="noStrike">
                        <a:latin typeface="Work Sans Medium"/>
                        <a:ea typeface="Work Sans Medium"/>
                        <a:cs typeface="Work Sans Medium"/>
                        <a:sym typeface="Work Sans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851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g255d923269e_0_20"/>
          <p:cNvCxnSpPr/>
          <p:nvPr/>
        </p:nvCxnSpPr>
        <p:spPr>
          <a:xfrm>
            <a:off x="953450" y="1320725"/>
            <a:ext cx="0" cy="575100"/>
          </a:xfrm>
          <a:prstGeom prst="straightConnector1">
            <a:avLst/>
          </a:prstGeom>
          <a:noFill/>
          <a:ln cap="flat" cmpd="sng" w="19050">
            <a:solidFill>
              <a:srgbClr val="F5851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g255d923269e_0_20"/>
          <p:cNvSpPr txBox="1"/>
          <p:nvPr/>
        </p:nvSpPr>
        <p:spPr>
          <a:xfrm>
            <a:off x="688050" y="1111275"/>
            <a:ext cx="7767900" cy="24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C640"/>
              </a:buClr>
              <a:buSzPts val="1400"/>
              <a:buFont typeface="Work Sans"/>
              <a:buChar char="●"/>
            </a:pPr>
            <a:r>
              <a:rPr b="0" i="0" lang="en-US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Changing a value from one data type to another data type is called as data type conversion.</a:t>
            </a:r>
            <a:endParaRPr b="0" i="0" sz="14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DC640"/>
              </a:buClr>
              <a:buSzPts val="1400"/>
              <a:buFont typeface="Work Sans"/>
              <a:buChar char="●"/>
            </a:pPr>
            <a:r>
              <a:rPr b="0" i="0" lang="en-US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Assigning a value of one type of a variable of another type is known as type casting.</a:t>
            </a:r>
            <a:endParaRPr b="0" i="0" sz="14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rgbClr val="8DC640"/>
                </a:solidFill>
                <a:latin typeface="Work Sans"/>
                <a:ea typeface="Work Sans"/>
                <a:cs typeface="Work Sans"/>
                <a:sym typeface="Work Sans"/>
              </a:rPr>
              <a:t>Types of type Casting:</a:t>
            </a:r>
            <a:endParaRPr b="1" i="0" sz="1400" u="none" cap="none" strike="noStrike">
              <a:solidFill>
                <a:srgbClr val="8DC64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AutoNum type="arabicPeriod"/>
            </a:pPr>
            <a:r>
              <a:rPr b="0" i="0" lang="en-US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Implicit Type Casting </a:t>
            </a:r>
            <a:endParaRPr b="0" i="0" sz="14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AutoNum type="arabicPeriod"/>
            </a:pPr>
            <a:r>
              <a:rPr b="0" i="0" lang="en-US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Explicit Type Casting</a:t>
            </a:r>
            <a:endParaRPr b="0" i="0" sz="14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13" name="Google Shape;213;g255d923269e_0_20"/>
          <p:cNvSpPr txBox="1"/>
          <p:nvPr/>
        </p:nvSpPr>
        <p:spPr>
          <a:xfrm>
            <a:off x="645400" y="416250"/>
            <a:ext cx="716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F5851F"/>
                </a:solidFill>
                <a:latin typeface="Work Sans"/>
                <a:ea typeface="Work Sans"/>
                <a:cs typeface="Work Sans"/>
                <a:sym typeface="Work Sans"/>
              </a:rPr>
              <a:t>TypeCasting in primitive types</a:t>
            </a:r>
            <a:endParaRPr b="1" i="0" sz="2500" u="none" cap="none" strike="noStrike">
              <a:solidFill>
                <a:srgbClr val="F5851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14" name="Google Shape;214;g255d923269e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25" y="529275"/>
            <a:ext cx="356901" cy="3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5d923269e_0_29"/>
          <p:cNvSpPr txBox="1"/>
          <p:nvPr/>
        </p:nvSpPr>
        <p:spPr>
          <a:xfrm>
            <a:off x="645400" y="416250"/>
            <a:ext cx="716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500" u="none" cap="none" strike="noStrike">
                <a:solidFill>
                  <a:srgbClr val="F5851F"/>
                </a:solidFill>
                <a:latin typeface="Work Sans"/>
                <a:ea typeface="Work Sans"/>
                <a:cs typeface="Work Sans"/>
                <a:sym typeface="Work Sans"/>
              </a:rPr>
              <a:t>Contd..</a:t>
            </a:r>
            <a:endParaRPr b="1" i="0" sz="2500" u="none" cap="none" strike="noStrike">
              <a:solidFill>
                <a:srgbClr val="F5851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20" name="Google Shape;220;g255d923269e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25" y="529275"/>
            <a:ext cx="356901" cy="3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255d923269e_0_29"/>
          <p:cNvSpPr/>
          <p:nvPr/>
        </p:nvSpPr>
        <p:spPr>
          <a:xfrm>
            <a:off x="6949925" y="2678050"/>
            <a:ext cx="923100" cy="3435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double</a:t>
            </a:r>
            <a:endParaRPr b="0" i="0" sz="14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22" name="Google Shape;222;g255d923269e_0_29"/>
          <p:cNvGrpSpPr/>
          <p:nvPr/>
        </p:nvGrpSpPr>
        <p:grpSpPr>
          <a:xfrm>
            <a:off x="745775" y="1411275"/>
            <a:ext cx="7396200" cy="2654700"/>
            <a:chOff x="745775" y="1411275"/>
            <a:chExt cx="7396200" cy="2654700"/>
          </a:xfrm>
        </p:grpSpPr>
        <p:sp>
          <p:nvSpPr>
            <p:cNvPr id="223" name="Google Shape;223;g255d923269e_0_29"/>
            <p:cNvSpPr/>
            <p:nvPr/>
          </p:nvSpPr>
          <p:spPr>
            <a:xfrm>
              <a:off x="745775" y="1411275"/>
              <a:ext cx="7396200" cy="2654700"/>
            </a:xfrm>
            <a:prstGeom prst="roundRect">
              <a:avLst>
                <a:gd fmla="val 7563" name="adj"/>
              </a:avLst>
            </a:prstGeom>
            <a:solidFill>
              <a:schemeClr val="lt1"/>
            </a:solidFill>
            <a:ln cap="flat" cmpd="sng" w="9525">
              <a:solidFill>
                <a:srgbClr val="F5851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255d923269e_0_29"/>
            <p:cNvSpPr txBox="1"/>
            <p:nvPr/>
          </p:nvSpPr>
          <p:spPr>
            <a:xfrm>
              <a:off x="2944500" y="1411275"/>
              <a:ext cx="3030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Automatic Type Conversion</a:t>
              </a:r>
              <a:endParaRPr b="1" i="0" sz="1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25" name="Google Shape;225;g255d923269e_0_29"/>
            <p:cNvSpPr/>
            <p:nvPr/>
          </p:nvSpPr>
          <p:spPr>
            <a:xfrm>
              <a:off x="853925" y="2144650"/>
              <a:ext cx="862800" cy="343500"/>
            </a:xfrm>
            <a:prstGeom prst="roundRect">
              <a:avLst>
                <a:gd fmla="val 16667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  byte</a:t>
              </a:r>
              <a:endPara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26" name="Google Shape;226;g255d923269e_0_29"/>
            <p:cNvSpPr/>
            <p:nvPr/>
          </p:nvSpPr>
          <p:spPr>
            <a:xfrm>
              <a:off x="2149325" y="2144650"/>
              <a:ext cx="862800" cy="343500"/>
            </a:xfrm>
            <a:prstGeom prst="roundRect">
              <a:avLst>
                <a:gd fmla="val 16667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 short</a:t>
              </a:r>
              <a:endPara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27" name="Google Shape;227;g255d923269e_0_29"/>
            <p:cNvSpPr/>
            <p:nvPr/>
          </p:nvSpPr>
          <p:spPr>
            <a:xfrm>
              <a:off x="3520925" y="2525650"/>
              <a:ext cx="679800" cy="343500"/>
            </a:xfrm>
            <a:prstGeom prst="roundRect">
              <a:avLst>
                <a:gd fmla="val 16667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 int</a:t>
              </a:r>
              <a:endPara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28" name="Google Shape;228;g255d923269e_0_29"/>
            <p:cNvSpPr/>
            <p:nvPr/>
          </p:nvSpPr>
          <p:spPr>
            <a:xfrm>
              <a:off x="4663925" y="2525650"/>
              <a:ext cx="679800" cy="343500"/>
            </a:xfrm>
            <a:prstGeom prst="roundRect">
              <a:avLst>
                <a:gd fmla="val 16667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 long</a:t>
              </a:r>
              <a:endPara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29" name="Google Shape;229;g255d923269e_0_29"/>
            <p:cNvSpPr/>
            <p:nvPr/>
          </p:nvSpPr>
          <p:spPr>
            <a:xfrm>
              <a:off x="5806925" y="2525650"/>
              <a:ext cx="679800" cy="343500"/>
            </a:xfrm>
            <a:prstGeom prst="roundRect">
              <a:avLst>
                <a:gd fmla="val 16667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float</a:t>
              </a:r>
              <a:endPara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30" name="Google Shape;230;g255d923269e_0_29"/>
            <p:cNvSpPr/>
            <p:nvPr/>
          </p:nvSpPr>
          <p:spPr>
            <a:xfrm>
              <a:off x="2149325" y="2982850"/>
              <a:ext cx="862800" cy="343500"/>
            </a:xfrm>
            <a:prstGeom prst="roundRect">
              <a:avLst>
                <a:gd fmla="val 16667" name="adj"/>
              </a:avLst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 char</a:t>
              </a:r>
              <a:endPara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31" name="Google Shape;231;g255d923269e_0_29"/>
            <p:cNvCxnSpPr>
              <a:stCxn id="226" idx="3"/>
              <a:endCxn id="227" idx="1"/>
            </p:cNvCxnSpPr>
            <p:nvPr/>
          </p:nvCxnSpPr>
          <p:spPr>
            <a:xfrm>
              <a:off x="3012125" y="2316400"/>
              <a:ext cx="508800" cy="381000"/>
            </a:xfrm>
            <a:prstGeom prst="straightConnector1">
              <a:avLst/>
            </a:prstGeom>
            <a:noFill/>
            <a:ln cap="flat" cmpd="sng" w="19050">
              <a:solidFill>
                <a:srgbClr val="8DC64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2" name="Google Shape;232;g255d923269e_0_29"/>
            <p:cNvCxnSpPr>
              <a:stCxn id="230" idx="3"/>
              <a:endCxn id="227" idx="1"/>
            </p:cNvCxnSpPr>
            <p:nvPr/>
          </p:nvCxnSpPr>
          <p:spPr>
            <a:xfrm flipH="1" rot="10800000">
              <a:off x="3012125" y="2697400"/>
              <a:ext cx="508800" cy="457200"/>
            </a:xfrm>
            <a:prstGeom prst="straightConnector1">
              <a:avLst/>
            </a:prstGeom>
            <a:noFill/>
            <a:ln cap="flat" cmpd="sng" w="19050">
              <a:solidFill>
                <a:srgbClr val="8DC64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3" name="Google Shape;233;g255d923269e_0_29"/>
            <p:cNvSpPr/>
            <p:nvPr/>
          </p:nvSpPr>
          <p:spPr>
            <a:xfrm>
              <a:off x="1767100" y="2245200"/>
              <a:ext cx="357000" cy="178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8DC640"/>
            </a:solidFill>
            <a:ln cap="flat" cmpd="sng" w="9525">
              <a:solidFill>
                <a:srgbClr val="8DC6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255d923269e_0_29"/>
            <p:cNvSpPr/>
            <p:nvPr/>
          </p:nvSpPr>
          <p:spPr>
            <a:xfrm>
              <a:off x="4253825" y="2608150"/>
              <a:ext cx="357000" cy="178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8DC640"/>
            </a:solidFill>
            <a:ln cap="flat" cmpd="sng" w="9525">
              <a:solidFill>
                <a:srgbClr val="8DC6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255d923269e_0_29"/>
            <p:cNvSpPr/>
            <p:nvPr/>
          </p:nvSpPr>
          <p:spPr>
            <a:xfrm>
              <a:off x="5396825" y="2608150"/>
              <a:ext cx="357000" cy="178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8DC640"/>
            </a:solidFill>
            <a:ln cap="flat" cmpd="sng" w="9525">
              <a:solidFill>
                <a:srgbClr val="8DC6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255d923269e_0_29"/>
            <p:cNvSpPr/>
            <p:nvPr/>
          </p:nvSpPr>
          <p:spPr>
            <a:xfrm>
              <a:off x="6539825" y="2608150"/>
              <a:ext cx="357000" cy="178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8DC640"/>
            </a:solidFill>
            <a:ln cap="flat" cmpd="sng" w="9525">
              <a:solidFill>
                <a:srgbClr val="8DC6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g2528be11d23_0_238"/>
          <p:cNvPicPr preferRelativeResize="0"/>
          <p:nvPr/>
        </p:nvPicPr>
        <p:blipFill rotWithShape="1">
          <a:blip r:embed="rId3">
            <a:alphaModFix amt="33000"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2528be11d23_0_238"/>
          <p:cNvSpPr txBox="1"/>
          <p:nvPr/>
        </p:nvSpPr>
        <p:spPr>
          <a:xfrm>
            <a:off x="1364400" y="2271150"/>
            <a:ext cx="6446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-US" sz="6000" u="none" cap="none" strike="noStrike">
                <a:solidFill>
                  <a:srgbClr val="F5851F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6000" u="none" cap="none" strike="noStrike">
              <a:solidFill>
                <a:srgbClr val="F5851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43" name="Google Shape;243;g2528be11d23_0_238"/>
          <p:cNvPicPr preferRelativeResize="0"/>
          <p:nvPr/>
        </p:nvPicPr>
        <p:blipFill rotWithShape="1">
          <a:blip r:embed="rId4">
            <a:alphaModFix/>
          </a:blip>
          <a:srcRect b="38460" l="14475" r="15963" t="37792"/>
          <a:stretch/>
        </p:blipFill>
        <p:spPr>
          <a:xfrm>
            <a:off x="3534588" y="1572424"/>
            <a:ext cx="2074824" cy="708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2022-04-19T13:22:35Z</dcterms:created>
  <dc:creator>Devendra, Nagadharshan</dc:creator>
</cp:coreProperties>
</file>