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Work Sans Medium"/>
      <p:regular r:id="rId16"/>
      <p:bold r:id="rId17"/>
      <p:italic r:id="rId18"/>
      <p:boldItalic r:id="rId19"/>
    </p:embeddedFont>
    <p:embeddedFont>
      <p:font typeface="Work Sans"/>
      <p:regular r:id="rId20"/>
      <p:bold r:id="rId21"/>
      <p:italic r:id="rId22"/>
      <p:boldItalic r:id="rId23"/>
    </p:embeddedFont>
    <p:embeddedFont>
      <p:font typeface="Work Sans SemiBol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2">
          <p15:clr>
            <a:srgbClr val="747775"/>
          </p15:clr>
        </p15:guide>
        <p15:guide id="2" pos="475">
          <p15:clr>
            <a:srgbClr val="747775"/>
          </p15:clr>
        </p15:guide>
        <p15:guide id="3" orient="horz" pos="621">
          <p15:clr>
            <a:srgbClr val="747775"/>
          </p15:clr>
        </p15:guide>
      </p15:sldGuideLst>
    </p:ext>
    <p:ext uri="GoogleSlidesCustomDataVersion2">
      <go:slidesCustomData xmlns:go="http://customooxmlschemas.google.com/" r:id="rId28" roundtripDataSignature="AMtx7mjs1/KriKtbzT/rIsYjBXnm9kPR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667F50-46BA-4585-9E5E-0AFD8A209CD4}">
  <a:tblStyle styleId="{02667F50-46BA-4585-9E5E-0AFD8A209C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2" orient="horz"/>
        <p:guide pos="475"/>
        <p:guide pos="62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WorkSansSemiBold-regular.fntdata"/><Relationship Id="rId23" Type="http://schemas.openxmlformats.org/officeDocument/2006/relationships/font" Target="fonts/Work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WorkSansSemiBold-italic.fntdata"/><Relationship Id="rId25" Type="http://schemas.openxmlformats.org/officeDocument/2006/relationships/font" Target="fonts/WorkSansSemiBold-bold.fntdata"/><Relationship Id="rId28" Type="http://customschemas.google.com/relationships/presentationmetadata" Target="metadata"/><Relationship Id="rId27" Type="http://schemas.openxmlformats.org/officeDocument/2006/relationships/font" Target="fonts/WorkSansSemi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WorkSansMedium-bold.fntdata"/><Relationship Id="rId16" Type="http://schemas.openxmlformats.org/officeDocument/2006/relationships/font" Target="fonts/WorkSansMedium-regular.fntdata"/><Relationship Id="rId19" Type="http://schemas.openxmlformats.org/officeDocument/2006/relationships/font" Target="fonts/WorkSansMedium-boldItalic.fntdata"/><Relationship Id="rId18" Type="http://schemas.openxmlformats.org/officeDocument/2006/relationships/font" Target="fonts/WorkSans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956b96621_1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2956b96621_1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28be11d2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528be11d2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2d807482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52d807482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b0511c8f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2b0511c8f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5d923269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55d923269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5d923269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55d923269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5fb19c85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55fb19c85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28be11d23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528be11d23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33f4df7847_0_13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g133f4df7847_0_13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33f4df7847_0_13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g133f4df7847_0_13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g133f4df7847_0_13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pic>
        <p:nvPicPr>
          <p:cNvPr id="52" name="Google Shape;52;g22956b96621_1_130"/>
          <p:cNvPicPr preferRelativeResize="0"/>
          <p:nvPr/>
        </p:nvPicPr>
        <p:blipFill rotWithShape="1">
          <a:blip r:embed="rId2">
            <a:alphaModFix amt="65000"/>
          </a:blip>
          <a:srcRect b="0" l="0" r="0" t="0"/>
          <a:stretch/>
        </p:blipFill>
        <p:spPr>
          <a:xfrm>
            <a:off x="0" y="0"/>
            <a:ext cx="9143990" cy="5143500"/>
          </a:xfrm>
          <a:prstGeom prst="rect">
            <a:avLst/>
          </a:prstGeom>
          <a:noFill/>
          <a:ln>
            <a:noFill/>
          </a:ln>
        </p:spPr>
      </p:pic>
      <p:pic>
        <p:nvPicPr>
          <p:cNvPr id="53" name="Google Shape;53;g22956b96621_1_130"/>
          <p:cNvPicPr preferRelativeResize="0"/>
          <p:nvPr/>
        </p:nvPicPr>
        <p:blipFill rotWithShape="1">
          <a:blip r:embed="rId3">
            <a:alphaModFix/>
          </a:blip>
          <a:srcRect b="0" l="0" r="0" t="0"/>
          <a:stretch/>
        </p:blipFill>
        <p:spPr>
          <a:xfrm>
            <a:off x="7841150" y="184200"/>
            <a:ext cx="1097452" cy="294900"/>
          </a:xfrm>
          <a:prstGeom prst="rect">
            <a:avLst/>
          </a:prstGeom>
          <a:noFill/>
          <a:ln>
            <a:noFill/>
          </a:ln>
        </p:spPr>
      </p:pic>
      <p:sp>
        <p:nvSpPr>
          <p:cNvPr id="54" name="Google Shape;54;g22956b96621_1_130"/>
          <p:cNvSpPr/>
          <p:nvPr/>
        </p:nvSpPr>
        <p:spPr>
          <a:xfrm>
            <a:off x="0" y="3877400"/>
            <a:ext cx="69300" cy="12666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22956b96621_1_130"/>
          <p:cNvSpPr/>
          <p:nvPr/>
        </p:nvSpPr>
        <p:spPr>
          <a:xfrm>
            <a:off x="0" y="2574225"/>
            <a:ext cx="69300" cy="13032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2956b96621_1_130"/>
          <p:cNvSpPr/>
          <p:nvPr/>
        </p:nvSpPr>
        <p:spPr>
          <a:xfrm>
            <a:off x="0" y="1931275"/>
            <a:ext cx="69300" cy="6429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2956b96621_1_130"/>
          <p:cNvSpPr/>
          <p:nvPr/>
        </p:nvSpPr>
        <p:spPr>
          <a:xfrm>
            <a:off x="0" y="1487650"/>
            <a:ext cx="69300" cy="443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22956b96621_1_130"/>
          <p:cNvSpPr/>
          <p:nvPr/>
        </p:nvSpPr>
        <p:spPr>
          <a:xfrm>
            <a:off x="0" y="1303175"/>
            <a:ext cx="69300" cy="1947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2956b96621_1_130"/>
          <p:cNvSpPr/>
          <p:nvPr/>
        </p:nvSpPr>
        <p:spPr>
          <a:xfrm>
            <a:off x="0" y="961934"/>
            <a:ext cx="69300" cy="3414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2956b96621_1_130"/>
          <p:cNvSpPr/>
          <p:nvPr/>
        </p:nvSpPr>
        <p:spPr>
          <a:xfrm>
            <a:off x="0" y="-17"/>
            <a:ext cx="69300" cy="9618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22956b96621_1_130"/>
          <p:cNvSpPr/>
          <p:nvPr/>
        </p:nvSpPr>
        <p:spPr>
          <a:xfrm rot="5400000">
            <a:off x="38850" y="440250"/>
            <a:ext cx="443700" cy="521400"/>
          </a:xfrm>
          <a:prstGeom prst="round2SameRect">
            <a:avLst>
              <a:gd fmla="val 29124" name="adj1"/>
              <a:gd fmla="val 0" name="adj2"/>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pic>
        <p:nvPicPr>
          <p:cNvPr id="63" name="Google Shape;63;g2540d40adaf_2_48"/>
          <p:cNvPicPr preferRelativeResize="0"/>
          <p:nvPr/>
        </p:nvPicPr>
        <p:blipFill rotWithShape="1">
          <a:blip r:embed="rId2">
            <a:alphaModFix amt="65000"/>
          </a:blip>
          <a:srcRect b="0" l="0" r="0" t="0"/>
          <a:stretch/>
        </p:blipFill>
        <p:spPr>
          <a:xfrm>
            <a:off x="0" y="0"/>
            <a:ext cx="9143990" cy="5143500"/>
          </a:xfrm>
          <a:prstGeom prst="rect">
            <a:avLst/>
          </a:prstGeom>
          <a:noFill/>
          <a:ln>
            <a:noFill/>
          </a:ln>
        </p:spPr>
      </p:pic>
      <p:pic>
        <p:nvPicPr>
          <p:cNvPr id="64" name="Google Shape;64;g2540d40adaf_2_48"/>
          <p:cNvPicPr preferRelativeResize="0"/>
          <p:nvPr/>
        </p:nvPicPr>
        <p:blipFill rotWithShape="1">
          <a:blip r:embed="rId3">
            <a:alphaModFix/>
          </a:blip>
          <a:srcRect b="0" l="0" r="0" t="0"/>
          <a:stretch/>
        </p:blipFill>
        <p:spPr>
          <a:xfrm>
            <a:off x="7841150" y="184200"/>
            <a:ext cx="1097452" cy="294900"/>
          </a:xfrm>
          <a:prstGeom prst="rect">
            <a:avLst/>
          </a:prstGeom>
          <a:noFill/>
          <a:ln>
            <a:noFill/>
          </a:ln>
        </p:spPr>
      </p:pic>
      <p:sp>
        <p:nvSpPr>
          <p:cNvPr id="65" name="Google Shape;65;g2540d40adaf_2_48"/>
          <p:cNvSpPr/>
          <p:nvPr/>
        </p:nvSpPr>
        <p:spPr>
          <a:xfrm>
            <a:off x="0" y="3877400"/>
            <a:ext cx="69300" cy="12666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2540d40adaf_2_48"/>
          <p:cNvSpPr/>
          <p:nvPr/>
        </p:nvSpPr>
        <p:spPr>
          <a:xfrm>
            <a:off x="0" y="2574225"/>
            <a:ext cx="69300" cy="13032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540d40adaf_2_48"/>
          <p:cNvSpPr/>
          <p:nvPr/>
        </p:nvSpPr>
        <p:spPr>
          <a:xfrm>
            <a:off x="0" y="1931275"/>
            <a:ext cx="69300" cy="6429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540d40adaf_2_48"/>
          <p:cNvSpPr/>
          <p:nvPr/>
        </p:nvSpPr>
        <p:spPr>
          <a:xfrm>
            <a:off x="0" y="1487650"/>
            <a:ext cx="69300" cy="443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540d40adaf_2_48"/>
          <p:cNvSpPr/>
          <p:nvPr/>
        </p:nvSpPr>
        <p:spPr>
          <a:xfrm>
            <a:off x="0" y="1303175"/>
            <a:ext cx="69300" cy="1947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540d40adaf_2_48"/>
          <p:cNvSpPr/>
          <p:nvPr/>
        </p:nvSpPr>
        <p:spPr>
          <a:xfrm>
            <a:off x="0" y="961934"/>
            <a:ext cx="69300" cy="3414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540d40adaf_2_48"/>
          <p:cNvSpPr/>
          <p:nvPr/>
        </p:nvSpPr>
        <p:spPr>
          <a:xfrm>
            <a:off x="0" y="-17"/>
            <a:ext cx="69300" cy="9618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g22956b96621_1_1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4" name="Google Shape;74;g22956b96621_1_1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 name="Google Shape;75;g22956b96621_1_1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g22956b96621_1_1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g22956b96621_1_1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g22956b96621_1_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g22956b96621_1_1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g22956b96621_1_1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g22956b96621_1_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g22956b96621_1_1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g22956b96621_1_1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7" name="Google Shape;87;g22956b96621_1_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g22956b96621_1_1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g22956b96621_1_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g22956b96621_1_1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2956b96621_1_16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4" name="Google Shape;94;g22956b96621_1_1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33f4df7847_0_130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133f4df7847_0_130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33f4df7847_0_13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g22956b96621_1_16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g22956b96621_1_1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g22956b96621_1_16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2956b96621_1_16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g22956b96621_1_16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g22956b96621_1_16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3" name="Google Shape;103;g22956b96621_1_1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g22956b96621_1_1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6" name="Google Shape;106;g22956b96621_1_1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g22956b96621_1_17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9" name="Google Shape;109;g22956b96621_1_17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0" name="Google Shape;110;g22956b96621_1_1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33f4df7847_0_13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g133f4df7847_0_13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33f4df7847_0_13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g133f4df7847_0_13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g133f4df7847_0_13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33f4df7847_0_13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133f4df7847_0_13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g133f4df7847_0_13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g133f4df7847_0_13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33f4df7847_0_13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g133f4df7847_0_13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33f4df7847_0_13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g133f4df7847_0_13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g133f4df7847_0_13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33f4df7847_0_13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g133f4df7847_0_13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33f4df7847_0_13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33f4df7847_0_13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g133f4df7847_0_13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33f4df7847_0_13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g133f4df7847_0_13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33f4df7847_0_13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33f4df7847_0_13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g22956b96621_1_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0" name="Google Shape;50;g22956b96621_1_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7B7B7"/>
            </a:gs>
            <a:gs pos="21000">
              <a:srgbClr val="666666"/>
            </a:gs>
            <a:gs pos="44000">
              <a:srgbClr val="434343"/>
            </a:gs>
            <a:gs pos="100000">
              <a:srgbClr val="000000"/>
            </a:gs>
          </a:gsLst>
          <a:lin ang="5400012" scaled="0"/>
        </a:gradFill>
      </p:bgPr>
    </p:bg>
    <p:spTree>
      <p:nvGrpSpPr>
        <p:cNvPr id="114" name="Shape 114"/>
        <p:cNvGrpSpPr/>
        <p:nvPr/>
      </p:nvGrpSpPr>
      <p:grpSpPr>
        <a:xfrm>
          <a:off x="0" y="0"/>
          <a:ext cx="0" cy="0"/>
          <a:chOff x="0" y="0"/>
          <a:chExt cx="0" cy="0"/>
        </a:xfrm>
      </p:grpSpPr>
      <p:pic>
        <p:nvPicPr>
          <p:cNvPr id="115" name="Google Shape;115;g22956b96621_1_248"/>
          <p:cNvPicPr preferRelativeResize="0"/>
          <p:nvPr/>
        </p:nvPicPr>
        <p:blipFill rotWithShape="1">
          <a:blip r:embed="rId3">
            <a:alphaModFix amt="33000"/>
          </a:blip>
          <a:srcRect b="0" l="0" r="0" t="0"/>
          <a:stretch/>
        </p:blipFill>
        <p:spPr>
          <a:xfrm>
            <a:off x="0" y="0"/>
            <a:ext cx="9143990" cy="5143500"/>
          </a:xfrm>
          <a:prstGeom prst="rect">
            <a:avLst/>
          </a:prstGeom>
          <a:noFill/>
          <a:ln>
            <a:noFill/>
          </a:ln>
        </p:spPr>
      </p:pic>
      <p:pic>
        <p:nvPicPr>
          <p:cNvPr id="116" name="Google Shape;116;g22956b96621_1_248"/>
          <p:cNvPicPr preferRelativeResize="0"/>
          <p:nvPr/>
        </p:nvPicPr>
        <p:blipFill rotWithShape="1">
          <a:blip r:embed="rId4">
            <a:alphaModFix/>
          </a:blip>
          <a:srcRect b="0" l="0" r="0" t="0"/>
          <a:stretch/>
        </p:blipFill>
        <p:spPr>
          <a:xfrm>
            <a:off x="367425" y="326300"/>
            <a:ext cx="1585976" cy="426175"/>
          </a:xfrm>
          <a:prstGeom prst="rect">
            <a:avLst/>
          </a:prstGeom>
          <a:noFill/>
          <a:ln>
            <a:noFill/>
          </a:ln>
        </p:spPr>
      </p:pic>
      <p:sp>
        <p:nvSpPr>
          <p:cNvPr id="117" name="Google Shape;117;g22956b96621_1_248"/>
          <p:cNvSpPr txBox="1"/>
          <p:nvPr/>
        </p:nvSpPr>
        <p:spPr>
          <a:xfrm>
            <a:off x="596025" y="1384925"/>
            <a:ext cx="3856200" cy="2124000"/>
          </a:xfrm>
          <a:prstGeom prst="rect">
            <a:avLst/>
          </a:prstGeom>
          <a:noFill/>
          <a:ln>
            <a:noFill/>
          </a:ln>
          <a:effectLst>
            <a:outerShdw blurRad="57150" rotWithShape="0" algn="bl" dir="5400000" dist="19050">
              <a:srgbClr val="000000">
                <a:alpha val="43921"/>
              </a:srgbClr>
            </a:outerShdw>
          </a:effectLst>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lang="en-US" sz="4200">
                <a:solidFill>
                  <a:srgbClr val="F5851F"/>
                </a:solidFill>
                <a:latin typeface="Work Sans"/>
                <a:ea typeface="Work Sans"/>
                <a:cs typeface="Work Sans"/>
                <a:sym typeface="Work Sans"/>
              </a:rPr>
              <a:t>Operator, Array, String in </a:t>
            </a:r>
            <a:r>
              <a:rPr b="1" lang="en-US" sz="4200">
                <a:solidFill>
                  <a:schemeClr val="lt1"/>
                </a:solidFill>
                <a:latin typeface="Work Sans"/>
                <a:ea typeface="Work Sans"/>
                <a:cs typeface="Work Sans"/>
                <a:sym typeface="Work Sans"/>
              </a:rPr>
              <a:t>Java</a:t>
            </a:r>
            <a:endParaRPr b="1" i="0" sz="4200" u="none" cap="none" strike="noStrike">
              <a:solidFill>
                <a:schemeClr val="lt1"/>
              </a:solidFill>
              <a:latin typeface="Work Sans"/>
              <a:ea typeface="Work Sans"/>
              <a:cs typeface="Work Sans"/>
              <a:sym typeface="Work Sans"/>
            </a:endParaRPr>
          </a:p>
        </p:txBody>
      </p:sp>
      <p:grpSp>
        <p:nvGrpSpPr>
          <p:cNvPr id="118" name="Google Shape;118;g22956b96621_1_248"/>
          <p:cNvGrpSpPr/>
          <p:nvPr/>
        </p:nvGrpSpPr>
        <p:grpSpPr>
          <a:xfrm>
            <a:off x="4500700" y="489513"/>
            <a:ext cx="4164475" cy="4164475"/>
            <a:chOff x="4500700" y="489513"/>
            <a:chExt cx="4164475" cy="4164475"/>
          </a:xfrm>
        </p:grpSpPr>
        <p:pic>
          <p:nvPicPr>
            <p:cNvPr id="119" name="Google Shape;119;g22956b96621_1_248"/>
            <p:cNvPicPr preferRelativeResize="0"/>
            <p:nvPr/>
          </p:nvPicPr>
          <p:blipFill rotWithShape="1">
            <a:blip r:embed="rId5">
              <a:alphaModFix/>
            </a:blip>
            <a:srcRect b="0" l="0" r="0" t="0"/>
            <a:stretch/>
          </p:blipFill>
          <p:spPr>
            <a:xfrm>
              <a:off x="4500700" y="489513"/>
              <a:ext cx="4164475" cy="4164475"/>
            </a:xfrm>
            <a:prstGeom prst="rect">
              <a:avLst/>
            </a:prstGeom>
            <a:noFill/>
            <a:ln>
              <a:noFill/>
            </a:ln>
          </p:spPr>
        </p:pic>
        <p:sp>
          <p:nvSpPr>
            <p:cNvPr id="120" name="Google Shape;120;g22956b96621_1_248"/>
            <p:cNvSpPr/>
            <p:nvPr/>
          </p:nvSpPr>
          <p:spPr>
            <a:xfrm>
              <a:off x="6594175" y="2716625"/>
              <a:ext cx="709800" cy="350100"/>
            </a:xfrm>
            <a:prstGeom prst="rect">
              <a:avLst/>
            </a:prstGeom>
            <a:solidFill>
              <a:srgbClr val="F585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2956b96621_1_248"/>
            <p:cNvSpPr txBox="1"/>
            <p:nvPr/>
          </p:nvSpPr>
          <p:spPr>
            <a:xfrm>
              <a:off x="6553675" y="2668475"/>
              <a:ext cx="826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Work Sans"/>
                  <a:ea typeface="Work Sans"/>
                  <a:cs typeface="Work Sans"/>
                  <a:sym typeface="Work Sans"/>
                </a:rPr>
                <a:t>JAVA</a:t>
              </a:r>
              <a:endParaRPr b="1" i="0" sz="1700" u="none" cap="none" strike="noStrike">
                <a:solidFill>
                  <a:srgbClr val="FFFFFF"/>
                </a:solidFill>
                <a:latin typeface="Work Sans"/>
                <a:ea typeface="Work Sans"/>
                <a:cs typeface="Work Sans"/>
                <a:sym typeface="Work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25" name="Shape 125"/>
        <p:cNvGrpSpPr/>
        <p:nvPr/>
      </p:nvGrpSpPr>
      <p:grpSpPr>
        <a:xfrm>
          <a:off x="0" y="0"/>
          <a:ext cx="0" cy="0"/>
          <a:chOff x="0" y="0"/>
          <a:chExt cx="0" cy="0"/>
        </a:xfrm>
      </p:grpSpPr>
      <p:cxnSp>
        <p:nvCxnSpPr>
          <p:cNvPr id="126" name="Google Shape;126;g2528be11d23_0_9"/>
          <p:cNvCxnSpPr/>
          <p:nvPr/>
        </p:nvCxnSpPr>
        <p:spPr>
          <a:xfrm>
            <a:off x="815225" y="1255575"/>
            <a:ext cx="0" cy="1082700"/>
          </a:xfrm>
          <a:prstGeom prst="straightConnector1">
            <a:avLst/>
          </a:prstGeom>
          <a:noFill/>
          <a:ln cap="flat" cmpd="sng" w="19050">
            <a:solidFill>
              <a:srgbClr val="F5851F"/>
            </a:solidFill>
            <a:prstDash val="solid"/>
            <a:round/>
            <a:headEnd len="sm" w="sm" type="none"/>
            <a:tailEnd len="sm" w="sm" type="none"/>
          </a:ln>
        </p:spPr>
      </p:cxnSp>
      <p:sp>
        <p:nvSpPr>
          <p:cNvPr id="127" name="Google Shape;127;g2528be11d23_0_9"/>
          <p:cNvSpPr txBox="1"/>
          <p:nvPr/>
        </p:nvSpPr>
        <p:spPr>
          <a:xfrm>
            <a:off x="548175" y="1066300"/>
            <a:ext cx="7647300" cy="397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Working with Operators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Working with flow control statements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Working with Arrays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Working with String,StringBuilder,StringBuffer</a:t>
            </a:r>
            <a:endParaRPr>
              <a:solidFill>
                <a:srgbClr val="FFFFFF"/>
              </a:solidFill>
              <a:latin typeface="Work Sans"/>
              <a:ea typeface="Work Sans"/>
              <a:cs typeface="Work Sans"/>
              <a:sym typeface="Work Sans"/>
            </a:endParaRPr>
          </a:p>
        </p:txBody>
      </p:sp>
      <p:sp>
        <p:nvSpPr>
          <p:cNvPr id="128" name="Google Shape;128;g2528be11d23_0_9"/>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500" u="none" cap="none" strike="noStrike">
                <a:solidFill>
                  <a:srgbClr val="F5851F"/>
                </a:solidFill>
                <a:latin typeface="Work Sans"/>
                <a:ea typeface="Work Sans"/>
                <a:cs typeface="Work Sans"/>
                <a:sym typeface="Work Sans"/>
              </a:rPr>
              <a:t>List of Concepts Involved:</a:t>
            </a:r>
            <a:endParaRPr b="1" i="0" sz="2500" u="none" cap="none" strike="noStrike">
              <a:solidFill>
                <a:srgbClr val="F5851F"/>
              </a:solidFill>
              <a:latin typeface="Work Sans"/>
              <a:ea typeface="Work Sans"/>
              <a:cs typeface="Work Sans"/>
              <a:sym typeface="Work Sans"/>
            </a:endParaRPr>
          </a:p>
        </p:txBody>
      </p:sp>
      <p:pic>
        <p:nvPicPr>
          <p:cNvPr id="129" name="Google Shape;129;g2528be11d23_0_9"/>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g252d8074822_0_14"/>
          <p:cNvSpPr txBox="1"/>
          <p:nvPr/>
        </p:nvSpPr>
        <p:spPr>
          <a:xfrm>
            <a:off x="645400" y="1143825"/>
            <a:ext cx="7512900" cy="36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lang="en-US">
                <a:solidFill>
                  <a:srgbClr val="FFFFFF"/>
                </a:solidFill>
                <a:latin typeface="Work Sans"/>
                <a:ea typeface="Work Sans"/>
                <a:cs typeface="Work Sans"/>
                <a:sym typeface="Work Sans"/>
              </a:rPr>
              <a:t>Operators in Java can be classified into 6 types: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rgbClr val="FFFFFF"/>
                </a:solidFill>
                <a:latin typeface="Work Sans"/>
                <a:ea typeface="Work Sans"/>
                <a:cs typeface="Work Sans"/>
                <a:sym typeface="Work Sans"/>
              </a:rPr>
              <a:t>Arithmetic Operators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rgbClr val="FFFFFF"/>
                </a:solidFill>
                <a:latin typeface="Work Sans"/>
                <a:ea typeface="Work Sans"/>
                <a:cs typeface="Work Sans"/>
                <a:sym typeface="Work Sans"/>
              </a:rPr>
              <a:t>Relational Operators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rgbClr val="FFFFFF"/>
                </a:solidFill>
                <a:latin typeface="Work Sans"/>
                <a:ea typeface="Work Sans"/>
                <a:cs typeface="Work Sans"/>
                <a:sym typeface="Work Sans"/>
              </a:rPr>
              <a:t>Logical Operators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rgbClr val="FFFFFF"/>
                </a:solidFill>
                <a:latin typeface="Work Sans"/>
                <a:ea typeface="Work Sans"/>
                <a:cs typeface="Work Sans"/>
                <a:sym typeface="Work Sans"/>
              </a:rPr>
              <a:t>Assignment Operators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rgbClr val="FFFFFF"/>
                </a:solidFill>
                <a:latin typeface="Work Sans"/>
                <a:ea typeface="Work Sans"/>
                <a:cs typeface="Work Sans"/>
                <a:sym typeface="Work Sans"/>
              </a:rPr>
              <a:t>Unary Operators</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rgbClr val="FFFFFF"/>
                </a:solidFill>
                <a:latin typeface="Work Sans"/>
                <a:ea typeface="Work Sans"/>
                <a:cs typeface="Work Sans"/>
                <a:sym typeface="Work Sans"/>
              </a:rPr>
              <a:t>Bitwise Operators</a:t>
            </a:r>
            <a:endParaRPr>
              <a:solidFill>
                <a:srgbClr val="FFFFFF"/>
              </a:solidFill>
              <a:latin typeface="Work Sans"/>
              <a:ea typeface="Work Sans"/>
              <a:cs typeface="Work Sans"/>
              <a:sym typeface="Work Sans"/>
            </a:endParaRPr>
          </a:p>
          <a:p>
            <a:pPr indent="0" lvl="0" marL="0" marR="0" rtl="0" algn="l">
              <a:lnSpc>
                <a:spcPct val="100000"/>
              </a:lnSpc>
              <a:spcBef>
                <a:spcPts val="1000"/>
              </a:spcBef>
              <a:spcAft>
                <a:spcPts val="0"/>
              </a:spcAft>
              <a:buClr>
                <a:schemeClr val="dk1"/>
              </a:buClr>
              <a:buSzPts val="1100"/>
              <a:buFont typeface="Arial"/>
              <a:buNone/>
            </a:pPr>
            <a:r>
              <a:t/>
            </a:r>
            <a:endParaRPr>
              <a:solidFill>
                <a:srgbClr val="FFFFFF"/>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1400"/>
              <a:buFont typeface="Arial"/>
              <a:buNone/>
            </a:pPr>
            <a:r>
              <a:t/>
            </a:r>
            <a:endParaRPr>
              <a:solidFill>
                <a:srgbClr val="FFFFFF"/>
              </a:solidFill>
              <a:latin typeface="Work Sans"/>
              <a:ea typeface="Work Sans"/>
              <a:cs typeface="Work Sans"/>
              <a:sym typeface="Work Sans"/>
            </a:endParaRPr>
          </a:p>
        </p:txBody>
      </p:sp>
      <p:sp>
        <p:nvSpPr>
          <p:cNvPr id="135" name="Google Shape;135;g252d8074822_0_14"/>
          <p:cNvSpPr txBox="1"/>
          <p:nvPr/>
        </p:nvSpPr>
        <p:spPr>
          <a:xfrm>
            <a:off x="645400" y="416250"/>
            <a:ext cx="8615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Operators in Java</a:t>
            </a:r>
            <a:endParaRPr b="1" sz="2500">
              <a:solidFill>
                <a:srgbClr val="F5851F"/>
              </a:solidFill>
              <a:latin typeface="Work Sans"/>
              <a:ea typeface="Work Sans"/>
              <a:cs typeface="Work Sans"/>
              <a:sym typeface="Work Sans"/>
            </a:endParaRPr>
          </a:p>
        </p:txBody>
      </p:sp>
      <p:pic>
        <p:nvPicPr>
          <p:cNvPr id="136" name="Google Shape;136;g252d8074822_0_14"/>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40" name="Shape 140"/>
        <p:cNvGrpSpPr/>
        <p:nvPr/>
      </p:nvGrpSpPr>
      <p:grpSpPr>
        <a:xfrm>
          <a:off x="0" y="0"/>
          <a:ext cx="0" cy="0"/>
          <a:chOff x="0" y="0"/>
          <a:chExt cx="0" cy="0"/>
        </a:xfrm>
      </p:grpSpPr>
      <p:cxnSp>
        <p:nvCxnSpPr>
          <p:cNvPr id="141" name="Google Shape;141;g22b0511c8f3_0_60"/>
          <p:cNvCxnSpPr/>
          <p:nvPr/>
        </p:nvCxnSpPr>
        <p:spPr>
          <a:xfrm>
            <a:off x="954175" y="2643150"/>
            <a:ext cx="0" cy="1035000"/>
          </a:xfrm>
          <a:prstGeom prst="straightConnector1">
            <a:avLst/>
          </a:prstGeom>
          <a:noFill/>
          <a:ln cap="flat" cmpd="sng" w="19050">
            <a:solidFill>
              <a:srgbClr val="F5851F"/>
            </a:solidFill>
            <a:prstDash val="solid"/>
            <a:round/>
            <a:headEnd len="med" w="med" type="none"/>
            <a:tailEnd len="med" w="med" type="none"/>
          </a:ln>
        </p:spPr>
      </p:cxnSp>
      <p:sp>
        <p:nvSpPr>
          <p:cNvPr id="142" name="Google Shape;142;g22b0511c8f3_0_60"/>
          <p:cNvSpPr txBox="1"/>
          <p:nvPr/>
        </p:nvSpPr>
        <p:spPr>
          <a:xfrm>
            <a:off x="688050" y="1111275"/>
            <a:ext cx="7767900" cy="24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lang="en-US">
                <a:solidFill>
                  <a:schemeClr val="lt1"/>
                </a:solidFill>
                <a:latin typeface="Work Sans"/>
                <a:ea typeface="Work Sans"/>
                <a:cs typeface="Work Sans"/>
                <a:sym typeface="Work Sans"/>
              </a:rPr>
              <a:t>conditional statements to manage the program's flow. This is crucial because at some time, in order to advance with our code, we must fulfil requirements. For example, the console's yes or no input will determine whether the programme is to be continued or cancelled.</a:t>
            </a:r>
            <a:endParaRPr>
              <a:solidFill>
                <a:schemeClr val="lt1"/>
              </a:solidFill>
              <a:latin typeface="Work Sans"/>
              <a:ea typeface="Work Sans"/>
              <a:cs typeface="Work Sans"/>
              <a:sym typeface="Work Sans"/>
            </a:endParaRPr>
          </a:p>
          <a:p>
            <a:pPr indent="0" lvl="0" marL="0" marR="0" rtl="0" algn="l">
              <a:lnSpc>
                <a:spcPct val="100000"/>
              </a:lnSpc>
              <a:spcBef>
                <a:spcPts val="1000"/>
              </a:spcBef>
              <a:spcAft>
                <a:spcPts val="0"/>
              </a:spcAft>
              <a:buClr>
                <a:schemeClr val="dk1"/>
              </a:buClr>
              <a:buSzPts val="1100"/>
              <a:buFont typeface="Arial"/>
              <a:buNone/>
            </a:pPr>
            <a:r>
              <a:rPr lang="en-US">
                <a:solidFill>
                  <a:schemeClr val="lt1"/>
                </a:solidFill>
                <a:latin typeface="Work Sans"/>
                <a:ea typeface="Work Sans"/>
                <a:cs typeface="Work Sans"/>
                <a:sym typeface="Work Sans"/>
              </a:rPr>
              <a:t>Java has the following conditional statements:</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If statement</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If-else statement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Nested if-else</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Switch statement</a:t>
            </a:r>
            <a:endParaRPr>
              <a:solidFill>
                <a:schemeClr val="lt1"/>
              </a:solidFill>
              <a:latin typeface="Work Sans"/>
              <a:ea typeface="Work Sans"/>
              <a:cs typeface="Work Sans"/>
              <a:sym typeface="Work Sans"/>
            </a:endParaRPr>
          </a:p>
        </p:txBody>
      </p:sp>
      <p:sp>
        <p:nvSpPr>
          <p:cNvPr id="143" name="Google Shape;143;g22b0511c8f3_0_60"/>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Working with flow control statements</a:t>
            </a:r>
            <a:endParaRPr b="1" sz="2500">
              <a:solidFill>
                <a:srgbClr val="F5851F"/>
              </a:solidFill>
              <a:latin typeface="Work Sans"/>
              <a:ea typeface="Work Sans"/>
              <a:cs typeface="Work Sans"/>
              <a:sym typeface="Work Sans"/>
            </a:endParaRPr>
          </a:p>
        </p:txBody>
      </p:sp>
      <p:pic>
        <p:nvPicPr>
          <p:cNvPr id="144" name="Google Shape;144;g22b0511c8f3_0_60"/>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48" name="Shape 148"/>
        <p:cNvGrpSpPr/>
        <p:nvPr/>
      </p:nvGrpSpPr>
      <p:grpSpPr>
        <a:xfrm>
          <a:off x="0" y="0"/>
          <a:ext cx="0" cy="0"/>
          <a:chOff x="0" y="0"/>
          <a:chExt cx="0" cy="0"/>
        </a:xfrm>
      </p:grpSpPr>
      <p:sp>
        <p:nvSpPr>
          <p:cNvPr id="149" name="Google Shape;149;g255d923269e_0_12"/>
          <p:cNvSpPr txBox="1"/>
          <p:nvPr/>
        </p:nvSpPr>
        <p:spPr>
          <a:xfrm>
            <a:off x="688050" y="1111275"/>
            <a:ext cx="7767900" cy="24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lang="en-US">
                <a:solidFill>
                  <a:schemeClr val="lt1"/>
                </a:solidFill>
                <a:latin typeface="Work Sans"/>
                <a:ea typeface="Work Sans"/>
                <a:cs typeface="Work Sans"/>
                <a:sym typeface="Work Sans"/>
              </a:rPr>
              <a:t>In Java, we have 3 types of iterative statements -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chemeClr val="lt1"/>
                </a:solidFill>
                <a:latin typeface="Work Sans"/>
                <a:ea typeface="Work Sans"/>
                <a:cs typeface="Work Sans"/>
                <a:sym typeface="Work Sans"/>
              </a:rPr>
              <a:t>The while loop</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chemeClr val="lt1"/>
                </a:solidFill>
                <a:latin typeface="Work Sans"/>
                <a:ea typeface="Work Sans"/>
                <a:cs typeface="Work Sans"/>
                <a:sym typeface="Work Sans"/>
              </a:rPr>
              <a:t>The for loop</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chemeClr val="lt1"/>
                </a:solidFill>
                <a:latin typeface="Work Sans"/>
                <a:ea typeface="Work Sans"/>
                <a:cs typeface="Work Sans"/>
                <a:sym typeface="Work Sans"/>
              </a:rPr>
              <a:t>The do-while loop</a:t>
            </a:r>
            <a:endParaRPr>
              <a:solidFill>
                <a:schemeClr val="lt1"/>
              </a:solidFill>
              <a:latin typeface="Work Sans"/>
              <a:ea typeface="Work Sans"/>
              <a:cs typeface="Work Sans"/>
              <a:sym typeface="Work Sans"/>
            </a:endParaRPr>
          </a:p>
        </p:txBody>
      </p:sp>
      <p:sp>
        <p:nvSpPr>
          <p:cNvPr id="150" name="Google Shape;150;g255d923269e_0_12"/>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Iterative statements/Loops</a:t>
            </a:r>
            <a:endParaRPr b="1" sz="2500">
              <a:solidFill>
                <a:srgbClr val="F5851F"/>
              </a:solidFill>
              <a:latin typeface="Work Sans"/>
              <a:ea typeface="Work Sans"/>
              <a:cs typeface="Work Sans"/>
              <a:sym typeface="Work Sans"/>
            </a:endParaRPr>
          </a:p>
        </p:txBody>
      </p:sp>
      <p:pic>
        <p:nvPicPr>
          <p:cNvPr id="151" name="Google Shape;151;g255d923269e_0_12"/>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55" name="Shape 155"/>
        <p:cNvGrpSpPr/>
        <p:nvPr/>
      </p:nvGrpSpPr>
      <p:grpSpPr>
        <a:xfrm>
          <a:off x="0" y="0"/>
          <a:ext cx="0" cy="0"/>
          <a:chOff x="0" y="0"/>
          <a:chExt cx="0" cy="0"/>
        </a:xfrm>
      </p:grpSpPr>
      <p:sp>
        <p:nvSpPr>
          <p:cNvPr id="156" name="Google Shape;156;g255d923269e_0_20"/>
          <p:cNvSpPr txBox="1"/>
          <p:nvPr/>
        </p:nvSpPr>
        <p:spPr>
          <a:xfrm>
            <a:off x="688050" y="1111275"/>
            <a:ext cx="7767900" cy="8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lang="en-US">
                <a:solidFill>
                  <a:schemeClr val="lt1"/>
                </a:solidFill>
                <a:latin typeface="Work Sans"/>
                <a:ea typeface="Work Sans"/>
                <a:cs typeface="Work Sans"/>
                <a:sym typeface="Work Sans"/>
              </a:rPr>
              <a:t>Arrays in Java allows you to store and manipulate multiple values of the same type. </a:t>
            </a:r>
            <a:endParaRPr>
              <a:solidFill>
                <a:schemeClr val="lt1"/>
              </a:solidFill>
              <a:latin typeface="Work Sans"/>
              <a:ea typeface="Work Sans"/>
              <a:cs typeface="Work Sans"/>
              <a:sym typeface="Work Sans"/>
            </a:endParaRPr>
          </a:p>
        </p:txBody>
      </p:sp>
      <p:sp>
        <p:nvSpPr>
          <p:cNvPr id="157" name="Google Shape;157;g255d923269e_0_20"/>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Working with Arrays</a:t>
            </a:r>
            <a:endParaRPr b="1" sz="2500">
              <a:solidFill>
                <a:srgbClr val="F5851F"/>
              </a:solidFill>
              <a:latin typeface="Work Sans"/>
              <a:ea typeface="Work Sans"/>
              <a:cs typeface="Work Sans"/>
              <a:sym typeface="Work Sans"/>
            </a:endParaRPr>
          </a:p>
        </p:txBody>
      </p:sp>
      <p:pic>
        <p:nvPicPr>
          <p:cNvPr id="158" name="Google Shape;158;g255d923269e_0_20"/>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grpSp>
        <p:nvGrpSpPr>
          <p:cNvPr id="159" name="Google Shape;159;g255d923269e_0_20"/>
          <p:cNvGrpSpPr/>
          <p:nvPr/>
        </p:nvGrpSpPr>
        <p:grpSpPr>
          <a:xfrm>
            <a:off x="703425" y="1832475"/>
            <a:ext cx="6289125" cy="2338350"/>
            <a:chOff x="248450" y="2336475"/>
            <a:chExt cx="6289125" cy="2338350"/>
          </a:xfrm>
        </p:grpSpPr>
        <p:grpSp>
          <p:nvGrpSpPr>
            <p:cNvPr id="160" name="Google Shape;160;g255d923269e_0_20"/>
            <p:cNvGrpSpPr/>
            <p:nvPr/>
          </p:nvGrpSpPr>
          <p:grpSpPr>
            <a:xfrm>
              <a:off x="1583125" y="2441625"/>
              <a:ext cx="2898600" cy="2233200"/>
              <a:chOff x="1583125" y="2441625"/>
              <a:chExt cx="2898600" cy="2233200"/>
            </a:xfrm>
          </p:grpSpPr>
          <p:sp>
            <p:nvSpPr>
              <p:cNvPr id="161" name="Google Shape;161;g255d923269e_0_20"/>
              <p:cNvSpPr/>
              <p:nvPr/>
            </p:nvSpPr>
            <p:spPr>
              <a:xfrm>
                <a:off x="1583125" y="2441625"/>
                <a:ext cx="2898600" cy="22332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55d923269e_0_20"/>
              <p:cNvSpPr/>
              <p:nvPr/>
            </p:nvSpPr>
            <p:spPr>
              <a:xfrm>
                <a:off x="1730375" y="2536675"/>
                <a:ext cx="480000" cy="451500"/>
              </a:xfrm>
              <a:prstGeom prst="rect">
                <a:avLst/>
              </a:prstGeom>
              <a:solidFill>
                <a:srgbClr val="FF9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rgbClr val="000000"/>
                    </a:solidFill>
                    <a:latin typeface="Work Sans SemiBold"/>
                    <a:ea typeface="Work Sans SemiBold"/>
                    <a:cs typeface="Work Sans SemiBold"/>
                    <a:sym typeface="Work Sans SemiBold"/>
                  </a:rPr>
                  <a:t>34</a:t>
                </a:r>
                <a:endParaRPr sz="1300">
                  <a:solidFill>
                    <a:srgbClr val="000000"/>
                  </a:solidFill>
                  <a:latin typeface="Work Sans SemiBold"/>
                  <a:ea typeface="Work Sans SemiBold"/>
                  <a:cs typeface="Work Sans SemiBold"/>
                  <a:sym typeface="Work Sans SemiBold"/>
                </a:endParaRPr>
              </a:p>
            </p:txBody>
          </p:sp>
          <p:sp>
            <p:nvSpPr>
              <p:cNvPr id="163" name="Google Shape;163;g255d923269e_0_20"/>
              <p:cNvSpPr/>
              <p:nvPr/>
            </p:nvSpPr>
            <p:spPr>
              <a:xfrm>
                <a:off x="2258981" y="2536675"/>
                <a:ext cx="480000" cy="451500"/>
              </a:xfrm>
              <a:prstGeom prst="rect">
                <a:avLst/>
              </a:prstGeom>
              <a:solidFill>
                <a:srgbClr val="FF9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rgbClr val="000000"/>
                    </a:solidFill>
                    <a:latin typeface="Work Sans SemiBold"/>
                    <a:ea typeface="Work Sans SemiBold"/>
                    <a:cs typeface="Work Sans SemiBold"/>
                    <a:sym typeface="Work Sans SemiBold"/>
                  </a:rPr>
                  <a:t>21</a:t>
                </a:r>
                <a:endParaRPr sz="1300">
                  <a:solidFill>
                    <a:srgbClr val="000000"/>
                  </a:solidFill>
                  <a:latin typeface="Work Sans SemiBold"/>
                  <a:ea typeface="Work Sans SemiBold"/>
                  <a:cs typeface="Work Sans SemiBold"/>
                  <a:sym typeface="Work Sans SemiBold"/>
                </a:endParaRPr>
              </a:p>
            </p:txBody>
          </p:sp>
          <p:sp>
            <p:nvSpPr>
              <p:cNvPr id="164" name="Google Shape;164;g255d923269e_0_20"/>
              <p:cNvSpPr/>
              <p:nvPr/>
            </p:nvSpPr>
            <p:spPr>
              <a:xfrm>
                <a:off x="2787588" y="2536675"/>
                <a:ext cx="480000" cy="451500"/>
              </a:xfrm>
              <a:prstGeom prst="rect">
                <a:avLst/>
              </a:prstGeom>
              <a:solidFill>
                <a:srgbClr val="FF9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rgbClr val="000000"/>
                    </a:solidFill>
                    <a:latin typeface="Work Sans SemiBold"/>
                    <a:ea typeface="Work Sans SemiBold"/>
                    <a:cs typeface="Work Sans SemiBold"/>
                    <a:sym typeface="Work Sans SemiBold"/>
                  </a:rPr>
                  <a:t>2</a:t>
                </a:r>
                <a:endParaRPr sz="1300">
                  <a:solidFill>
                    <a:srgbClr val="000000"/>
                  </a:solidFill>
                  <a:latin typeface="Work Sans SemiBold"/>
                  <a:ea typeface="Work Sans SemiBold"/>
                  <a:cs typeface="Work Sans SemiBold"/>
                  <a:sym typeface="Work Sans SemiBold"/>
                </a:endParaRPr>
              </a:p>
            </p:txBody>
          </p:sp>
          <p:sp>
            <p:nvSpPr>
              <p:cNvPr id="165" name="Google Shape;165;g255d923269e_0_20"/>
              <p:cNvSpPr/>
              <p:nvPr/>
            </p:nvSpPr>
            <p:spPr>
              <a:xfrm>
                <a:off x="3316194" y="2536675"/>
                <a:ext cx="480000" cy="451500"/>
              </a:xfrm>
              <a:prstGeom prst="rect">
                <a:avLst/>
              </a:prstGeom>
              <a:solidFill>
                <a:srgbClr val="FF9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rgbClr val="000000"/>
                    </a:solidFill>
                    <a:latin typeface="Work Sans SemiBold"/>
                    <a:ea typeface="Work Sans SemiBold"/>
                    <a:cs typeface="Work Sans SemiBold"/>
                    <a:sym typeface="Work Sans SemiBold"/>
                  </a:rPr>
                  <a:t>66</a:t>
                </a:r>
                <a:endParaRPr sz="1300">
                  <a:solidFill>
                    <a:srgbClr val="000000"/>
                  </a:solidFill>
                  <a:latin typeface="Work Sans SemiBold"/>
                  <a:ea typeface="Work Sans SemiBold"/>
                  <a:cs typeface="Work Sans SemiBold"/>
                  <a:sym typeface="Work Sans SemiBold"/>
                </a:endParaRPr>
              </a:p>
            </p:txBody>
          </p:sp>
          <p:sp>
            <p:nvSpPr>
              <p:cNvPr id="166" name="Google Shape;166;g255d923269e_0_20"/>
              <p:cNvSpPr/>
              <p:nvPr/>
            </p:nvSpPr>
            <p:spPr>
              <a:xfrm>
                <a:off x="3844800" y="2536675"/>
                <a:ext cx="480000" cy="451500"/>
              </a:xfrm>
              <a:prstGeom prst="rect">
                <a:avLst/>
              </a:prstGeom>
              <a:solidFill>
                <a:srgbClr val="FF9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rgbClr val="000000"/>
                    </a:solidFill>
                    <a:latin typeface="Work Sans SemiBold"/>
                    <a:ea typeface="Work Sans SemiBold"/>
                    <a:cs typeface="Work Sans SemiBold"/>
                    <a:sym typeface="Work Sans SemiBold"/>
                  </a:rPr>
                  <a:t>567</a:t>
                </a:r>
                <a:endParaRPr sz="1300">
                  <a:solidFill>
                    <a:srgbClr val="000000"/>
                  </a:solidFill>
                  <a:latin typeface="Work Sans SemiBold"/>
                  <a:ea typeface="Work Sans SemiBold"/>
                  <a:cs typeface="Work Sans SemiBold"/>
                  <a:sym typeface="Work Sans SemiBold"/>
                </a:endParaRPr>
              </a:p>
            </p:txBody>
          </p:sp>
          <p:sp>
            <p:nvSpPr>
              <p:cNvPr id="167" name="Google Shape;167;g255d923269e_0_20"/>
              <p:cNvSpPr/>
              <p:nvPr/>
            </p:nvSpPr>
            <p:spPr>
              <a:xfrm>
                <a:off x="1730375" y="3083100"/>
                <a:ext cx="480000" cy="451500"/>
              </a:xfrm>
              <a:prstGeom prst="rect">
                <a:avLst/>
              </a:prstGeom>
              <a:solidFill>
                <a:srgbClr val="8DC6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solidFill>
                      <a:srgbClr val="000000"/>
                    </a:solidFill>
                    <a:latin typeface="Work Sans SemiBold"/>
                    <a:ea typeface="Work Sans SemiBold"/>
                    <a:cs typeface="Work Sans SemiBold"/>
                    <a:sym typeface="Work Sans SemiBold"/>
                  </a:rPr>
                  <a:t>0</a:t>
                </a:r>
                <a:endParaRPr sz="1700">
                  <a:solidFill>
                    <a:srgbClr val="000000"/>
                  </a:solidFill>
                  <a:latin typeface="Work Sans SemiBold"/>
                  <a:ea typeface="Work Sans SemiBold"/>
                  <a:cs typeface="Work Sans SemiBold"/>
                  <a:sym typeface="Work Sans SemiBold"/>
                </a:endParaRPr>
              </a:p>
            </p:txBody>
          </p:sp>
          <p:sp>
            <p:nvSpPr>
              <p:cNvPr id="168" name="Google Shape;168;g255d923269e_0_20"/>
              <p:cNvSpPr/>
              <p:nvPr/>
            </p:nvSpPr>
            <p:spPr>
              <a:xfrm>
                <a:off x="2258981" y="3083100"/>
                <a:ext cx="480000" cy="451500"/>
              </a:xfrm>
              <a:prstGeom prst="rect">
                <a:avLst/>
              </a:prstGeom>
              <a:solidFill>
                <a:srgbClr val="8DC6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solidFill>
                      <a:srgbClr val="000000"/>
                    </a:solidFill>
                    <a:latin typeface="Work Sans SemiBold"/>
                    <a:ea typeface="Work Sans SemiBold"/>
                    <a:cs typeface="Work Sans SemiBold"/>
                    <a:sym typeface="Work Sans SemiBold"/>
                  </a:rPr>
                  <a:t>1</a:t>
                </a:r>
                <a:endParaRPr sz="1700">
                  <a:solidFill>
                    <a:srgbClr val="000000"/>
                  </a:solidFill>
                  <a:latin typeface="Work Sans SemiBold"/>
                  <a:ea typeface="Work Sans SemiBold"/>
                  <a:cs typeface="Work Sans SemiBold"/>
                  <a:sym typeface="Work Sans SemiBold"/>
                </a:endParaRPr>
              </a:p>
            </p:txBody>
          </p:sp>
          <p:sp>
            <p:nvSpPr>
              <p:cNvPr id="169" name="Google Shape;169;g255d923269e_0_20"/>
              <p:cNvSpPr/>
              <p:nvPr/>
            </p:nvSpPr>
            <p:spPr>
              <a:xfrm>
                <a:off x="2787588" y="3083100"/>
                <a:ext cx="480000" cy="451500"/>
              </a:xfrm>
              <a:prstGeom prst="rect">
                <a:avLst/>
              </a:prstGeom>
              <a:solidFill>
                <a:srgbClr val="8DC6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solidFill>
                      <a:srgbClr val="000000"/>
                    </a:solidFill>
                    <a:latin typeface="Work Sans SemiBold"/>
                    <a:ea typeface="Work Sans SemiBold"/>
                    <a:cs typeface="Work Sans SemiBold"/>
                    <a:sym typeface="Work Sans SemiBold"/>
                  </a:rPr>
                  <a:t>2</a:t>
                </a:r>
                <a:endParaRPr sz="1700">
                  <a:solidFill>
                    <a:srgbClr val="000000"/>
                  </a:solidFill>
                  <a:latin typeface="Work Sans SemiBold"/>
                  <a:ea typeface="Work Sans SemiBold"/>
                  <a:cs typeface="Work Sans SemiBold"/>
                  <a:sym typeface="Work Sans SemiBold"/>
                </a:endParaRPr>
              </a:p>
            </p:txBody>
          </p:sp>
          <p:sp>
            <p:nvSpPr>
              <p:cNvPr id="170" name="Google Shape;170;g255d923269e_0_20"/>
              <p:cNvSpPr/>
              <p:nvPr/>
            </p:nvSpPr>
            <p:spPr>
              <a:xfrm>
                <a:off x="3316194" y="3083100"/>
                <a:ext cx="480000" cy="451500"/>
              </a:xfrm>
              <a:prstGeom prst="rect">
                <a:avLst/>
              </a:prstGeom>
              <a:solidFill>
                <a:srgbClr val="8DC6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solidFill>
                      <a:srgbClr val="000000"/>
                    </a:solidFill>
                    <a:latin typeface="Work Sans SemiBold"/>
                    <a:ea typeface="Work Sans SemiBold"/>
                    <a:cs typeface="Work Sans SemiBold"/>
                    <a:sym typeface="Work Sans SemiBold"/>
                  </a:rPr>
                  <a:t>3</a:t>
                </a:r>
                <a:endParaRPr sz="1700">
                  <a:solidFill>
                    <a:srgbClr val="000000"/>
                  </a:solidFill>
                  <a:latin typeface="Work Sans SemiBold"/>
                  <a:ea typeface="Work Sans SemiBold"/>
                  <a:cs typeface="Work Sans SemiBold"/>
                  <a:sym typeface="Work Sans SemiBold"/>
                </a:endParaRPr>
              </a:p>
            </p:txBody>
          </p:sp>
          <p:sp>
            <p:nvSpPr>
              <p:cNvPr id="171" name="Google Shape;171;g255d923269e_0_20"/>
              <p:cNvSpPr/>
              <p:nvPr/>
            </p:nvSpPr>
            <p:spPr>
              <a:xfrm>
                <a:off x="3844800" y="3083100"/>
                <a:ext cx="480000" cy="451500"/>
              </a:xfrm>
              <a:prstGeom prst="rect">
                <a:avLst/>
              </a:prstGeom>
              <a:solidFill>
                <a:srgbClr val="8DC6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solidFill>
                      <a:srgbClr val="000000"/>
                    </a:solidFill>
                    <a:latin typeface="Work Sans SemiBold"/>
                    <a:ea typeface="Work Sans SemiBold"/>
                    <a:cs typeface="Work Sans SemiBold"/>
                    <a:sym typeface="Work Sans SemiBold"/>
                  </a:rPr>
                  <a:t>4</a:t>
                </a:r>
                <a:endParaRPr sz="1700">
                  <a:solidFill>
                    <a:srgbClr val="000000"/>
                  </a:solidFill>
                  <a:latin typeface="Work Sans SemiBold"/>
                  <a:ea typeface="Work Sans SemiBold"/>
                  <a:cs typeface="Work Sans SemiBold"/>
                  <a:sym typeface="Work Sans SemiBold"/>
                </a:endParaRPr>
              </a:p>
            </p:txBody>
          </p:sp>
          <p:sp>
            <p:nvSpPr>
              <p:cNvPr id="172" name="Google Shape;172;g255d923269e_0_20"/>
              <p:cNvSpPr/>
              <p:nvPr/>
            </p:nvSpPr>
            <p:spPr>
              <a:xfrm>
                <a:off x="1730375" y="3665175"/>
                <a:ext cx="480000" cy="451500"/>
              </a:xfrm>
              <a:prstGeom prst="rect">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000000"/>
                    </a:solidFill>
                    <a:latin typeface="Work Sans SemiBold"/>
                    <a:ea typeface="Work Sans SemiBold"/>
                    <a:cs typeface="Work Sans SemiBold"/>
                    <a:sym typeface="Work Sans SemiBold"/>
                  </a:rPr>
                  <a:t>1000</a:t>
                </a:r>
                <a:endParaRPr sz="900">
                  <a:solidFill>
                    <a:srgbClr val="000000"/>
                  </a:solidFill>
                  <a:latin typeface="Work Sans SemiBold"/>
                  <a:ea typeface="Work Sans SemiBold"/>
                  <a:cs typeface="Work Sans SemiBold"/>
                  <a:sym typeface="Work Sans SemiBold"/>
                </a:endParaRPr>
              </a:p>
            </p:txBody>
          </p:sp>
          <p:sp>
            <p:nvSpPr>
              <p:cNvPr id="173" name="Google Shape;173;g255d923269e_0_20"/>
              <p:cNvSpPr/>
              <p:nvPr/>
            </p:nvSpPr>
            <p:spPr>
              <a:xfrm>
                <a:off x="2258981" y="3665175"/>
                <a:ext cx="480000" cy="451500"/>
              </a:xfrm>
              <a:prstGeom prst="rect">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000000"/>
                    </a:solidFill>
                    <a:latin typeface="Work Sans SemiBold"/>
                    <a:ea typeface="Work Sans SemiBold"/>
                    <a:cs typeface="Work Sans SemiBold"/>
                    <a:sym typeface="Work Sans SemiBold"/>
                  </a:rPr>
                  <a:t>1004</a:t>
                </a:r>
                <a:endParaRPr sz="900">
                  <a:solidFill>
                    <a:srgbClr val="000000"/>
                  </a:solidFill>
                  <a:latin typeface="Work Sans SemiBold"/>
                  <a:ea typeface="Work Sans SemiBold"/>
                  <a:cs typeface="Work Sans SemiBold"/>
                  <a:sym typeface="Work Sans SemiBold"/>
                </a:endParaRPr>
              </a:p>
            </p:txBody>
          </p:sp>
          <p:sp>
            <p:nvSpPr>
              <p:cNvPr id="174" name="Google Shape;174;g255d923269e_0_20"/>
              <p:cNvSpPr/>
              <p:nvPr/>
            </p:nvSpPr>
            <p:spPr>
              <a:xfrm>
                <a:off x="2787588" y="3665175"/>
                <a:ext cx="480000" cy="451500"/>
              </a:xfrm>
              <a:prstGeom prst="rect">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000000"/>
                    </a:solidFill>
                    <a:latin typeface="Work Sans SemiBold"/>
                    <a:ea typeface="Work Sans SemiBold"/>
                    <a:cs typeface="Work Sans SemiBold"/>
                    <a:sym typeface="Work Sans SemiBold"/>
                  </a:rPr>
                  <a:t>4008</a:t>
                </a:r>
                <a:endParaRPr sz="900">
                  <a:solidFill>
                    <a:srgbClr val="000000"/>
                  </a:solidFill>
                  <a:latin typeface="Work Sans SemiBold"/>
                  <a:ea typeface="Work Sans SemiBold"/>
                  <a:cs typeface="Work Sans SemiBold"/>
                  <a:sym typeface="Work Sans SemiBold"/>
                </a:endParaRPr>
              </a:p>
            </p:txBody>
          </p:sp>
          <p:sp>
            <p:nvSpPr>
              <p:cNvPr id="175" name="Google Shape;175;g255d923269e_0_20"/>
              <p:cNvSpPr/>
              <p:nvPr/>
            </p:nvSpPr>
            <p:spPr>
              <a:xfrm>
                <a:off x="3316194" y="3665175"/>
                <a:ext cx="480000" cy="451500"/>
              </a:xfrm>
              <a:prstGeom prst="rect">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000000"/>
                    </a:solidFill>
                    <a:latin typeface="Work Sans SemiBold"/>
                    <a:ea typeface="Work Sans SemiBold"/>
                    <a:cs typeface="Work Sans SemiBold"/>
                    <a:sym typeface="Work Sans SemiBold"/>
                  </a:rPr>
                  <a:t>1012</a:t>
                </a:r>
                <a:endParaRPr sz="900">
                  <a:solidFill>
                    <a:srgbClr val="000000"/>
                  </a:solidFill>
                  <a:latin typeface="Work Sans SemiBold"/>
                  <a:ea typeface="Work Sans SemiBold"/>
                  <a:cs typeface="Work Sans SemiBold"/>
                  <a:sym typeface="Work Sans SemiBold"/>
                </a:endParaRPr>
              </a:p>
            </p:txBody>
          </p:sp>
          <p:sp>
            <p:nvSpPr>
              <p:cNvPr id="176" name="Google Shape;176;g255d923269e_0_20"/>
              <p:cNvSpPr/>
              <p:nvPr/>
            </p:nvSpPr>
            <p:spPr>
              <a:xfrm>
                <a:off x="3844800" y="3665175"/>
                <a:ext cx="480000" cy="451500"/>
              </a:xfrm>
              <a:prstGeom prst="rect">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000000"/>
                    </a:solidFill>
                    <a:latin typeface="Work Sans SemiBold"/>
                    <a:ea typeface="Work Sans SemiBold"/>
                    <a:cs typeface="Work Sans SemiBold"/>
                    <a:sym typeface="Work Sans SemiBold"/>
                  </a:rPr>
                  <a:t>1016</a:t>
                </a:r>
                <a:endParaRPr sz="900">
                  <a:solidFill>
                    <a:srgbClr val="000000"/>
                  </a:solidFill>
                  <a:latin typeface="Work Sans SemiBold"/>
                  <a:ea typeface="Work Sans SemiBold"/>
                  <a:cs typeface="Work Sans SemiBold"/>
                  <a:sym typeface="Work Sans SemiBold"/>
                </a:endParaRPr>
              </a:p>
            </p:txBody>
          </p:sp>
          <p:sp>
            <p:nvSpPr>
              <p:cNvPr id="177" name="Google Shape;177;g255d923269e_0_20"/>
              <p:cNvSpPr txBox="1"/>
              <p:nvPr/>
            </p:nvSpPr>
            <p:spPr>
              <a:xfrm>
                <a:off x="2143900" y="4247250"/>
                <a:ext cx="1767600" cy="34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None/>
                </a:pPr>
                <a:r>
                  <a:rPr b="1" lang="en-US" sz="2600">
                    <a:solidFill>
                      <a:srgbClr val="000000"/>
                    </a:solidFill>
                    <a:latin typeface="Work Sans"/>
                    <a:ea typeface="Work Sans"/>
                    <a:cs typeface="Work Sans"/>
                    <a:sym typeface="Work Sans"/>
                  </a:rPr>
                  <a:t>Memory</a:t>
                </a:r>
                <a:endParaRPr b="1" sz="2600">
                  <a:solidFill>
                    <a:srgbClr val="000000"/>
                  </a:solidFill>
                  <a:latin typeface="Work Sans"/>
                  <a:ea typeface="Work Sans"/>
                  <a:cs typeface="Work Sans"/>
                  <a:sym typeface="Work Sans"/>
                </a:endParaRPr>
              </a:p>
            </p:txBody>
          </p:sp>
        </p:grpSp>
        <p:cxnSp>
          <p:nvCxnSpPr>
            <p:cNvPr id="178" name="Google Shape;178;g255d923269e_0_20"/>
            <p:cNvCxnSpPr/>
            <p:nvPr/>
          </p:nvCxnSpPr>
          <p:spPr>
            <a:xfrm rot="10800000">
              <a:off x="1048550" y="3320650"/>
              <a:ext cx="677100" cy="0"/>
            </a:xfrm>
            <a:prstGeom prst="straightConnector1">
              <a:avLst/>
            </a:prstGeom>
            <a:noFill/>
            <a:ln cap="flat" cmpd="sng" w="19050">
              <a:solidFill>
                <a:srgbClr val="FC712E"/>
              </a:solidFill>
              <a:prstDash val="solid"/>
              <a:round/>
              <a:headEnd len="med" w="med" type="triangle"/>
              <a:tailEnd len="med" w="med" type="none"/>
            </a:ln>
          </p:spPr>
        </p:cxnSp>
        <p:sp>
          <p:nvSpPr>
            <p:cNvPr id="179" name="Google Shape;179;g255d923269e_0_20"/>
            <p:cNvSpPr txBox="1"/>
            <p:nvPr/>
          </p:nvSpPr>
          <p:spPr>
            <a:xfrm>
              <a:off x="248450" y="2726775"/>
              <a:ext cx="1477200" cy="6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US">
                  <a:solidFill>
                    <a:srgbClr val="FFFFFF"/>
                  </a:solidFill>
                  <a:latin typeface="Work Sans"/>
                  <a:ea typeface="Work Sans"/>
                  <a:cs typeface="Work Sans"/>
                  <a:sym typeface="Work Sans"/>
                </a:rPr>
                <a:t>Array Index</a:t>
              </a:r>
              <a:br>
                <a:rPr lang="en-US">
                  <a:solidFill>
                    <a:srgbClr val="FFFFFF"/>
                  </a:solidFill>
                  <a:latin typeface="Work Sans"/>
                  <a:ea typeface="Work Sans"/>
                  <a:cs typeface="Work Sans"/>
                  <a:sym typeface="Work Sans"/>
                </a:rPr>
              </a:br>
              <a:r>
                <a:rPr lang="en-US">
                  <a:solidFill>
                    <a:srgbClr val="FFFFFF"/>
                  </a:solidFill>
                  <a:latin typeface="Work Sans"/>
                  <a:ea typeface="Work Sans"/>
                  <a:cs typeface="Work Sans"/>
                  <a:sym typeface="Work Sans"/>
                </a:rPr>
                <a:t>starts from 0</a:t>
              </a:r>
              <a:endParaRPr>
                <a:solidFill>
                  <a:srgbClr val="FFFFFF"/>
                </a:solidFill>
                <a:latin typeface="Work Sans"/>
                <a:ea typeface="Work Sans"/>
                <a:cs typeface="Work Sans"/>
                <a:sym typeface="Work Sans"/>
              </a:endParaRPr>
            </a:p>
          </p:txBody>
        </p:sp>
        <p:cxnSp>
          <p:nvCxnSpPr>
            <p:cNvPr id="180" name="Google Shape;180;g255d923269e_0_20"/>
            <p:cNvCxnSpPr/>
            <p:nvPr/>
          </p:nvCxnSpPr>
          <p:spPr>
            <a:xfrm rot="10800000">
              <a:off x="4303325" y="2726775"/>
              <a:ext cx="677100" cy="0"/>
            </a:xfrm>
            <a:prstGeom prst="straightConnector1">
              <a:avLst/>
            </a:prstGeom>
            <a:noFill/>
            <a:ln cap="flat" cmpd="sng" w="19050">
              <a:solidFill>
                <a:srgbClr val="FC712E"/>
              </a:solidFill>
              <a:prstDash val="solid"/>
              <a:round/>
              <a:headEnd len="med" w="med" type="none"/>
              <a:tailEnd len="med" w="med" type="triangle"/>
            </a:ln>
          </p:spPr>
        </p:cxnSp>
        <p:sp>
          <p:nvSpPr>
            <p:cNvPr id="181" name="Google Shape;181;g255d923269e_0_20"/>
            <p:cNvSpPr txBox="1"/>
            <p:nvPr/>
          </p:nvSpPr>
          <p:spPr>
            <a:xfrm>
              <a:off x="4481725" y="2336475"/>
              <a:ext cx="1477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US">
                  <a:solidFill>
                    <a:srgbClr val="FF9900"/>
                  </a:solidFill>
                  <a:latin typeface="Work Sans"/>
                  <a:ea typeface="Work Sans"/>
                  <a:cs typeface="Work Sans"/>
                  <a:sym typeface="Work Sans"/>
                </a:rPr>
                <a:t>Array Values</a:t>
              </a:r>
              <a:endParaRPr>
                <a:solidFill>
                  <a:srgbClr val="FF9900"/>
                </a:solidFill>
                <a:latin typeface="Work Sans"/>
                <a:ea typeface="Work Sans"/>
                <a:cs typeface="Work Sans"/>
                <a:sym typeface="Work Sans"/>
              </a:endParaRPr>
            </a:p>
          </p:txBody>
        </p:sp>
        <p:cxnSp>
          <p:nvCxnSpPr>
            <p:cNvPr id="182" name="Google Shape;182;g255d923269e_0_20"/>
            <p:cNvCxnSpPr/>
            <p:nvPr/>
          </p:nvCxnSpPr>
          <p:spPr>
            <a:xfrm rot="10800000">
              <a:off x="4303325" y="3280150"/>
              <a:ext cx="677100" cy="0"/>
            </a:xfrm>
            <a:prstGeom prst="straightConnector1">
              <a:avLst/>
            </a:prstGeom>
            <a:noFill/>
            <a:ln cap="flat" cmpd="sng" w="19050">
              <a:solidFill>
                <a:srgbClr val="FC712E"/>
              </a:solidFill>
              <a:prstDash val="solid"/>
              <a:round/>
              <a:headEnd len="med" w="med" type="none"/>
              <a:tailEnd len="med" w="med" type="triangle"/>
            </a:ln>
          </p:spPr>
        </p:cxnSp>
        <p:sp>
          <p:nvSpPr>
            <p:cNvPr id="183" name="Google Shape;183;g255d923269e_0_20"/>
            <p:cNvSpPr txBox="1"/>
            <p:nvPr/>
          </p:nvSpPr>
          <p:spPr>
            <a:xfrm>
              <a:off x="4481725" y="2889850"/>
              <a:ext cx="1477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US">
                  <a:solidFill>
                    <a:srgbClr val="8DC640"/>
                  </a:solidFill>
                  <a:latin typeface="Work Sans"/>
                  <a:ea typeface="Work Sans"/>
                  <a:cs typeface="Work Sans"/>
                  <a:sym typeface="Work Sans"/>
                </a:rPr>
                <a:t>Array Indexes</a:t>
              </a:r>
              <a:endParaRPr>
                <a:solidFill>
                  <a:srgbClr val="8DC640"/>
                </a:solidFill>
                <a:latin typeface="Work Sans"/>
                <a:ea typeface="Work Sans"/>
                <a:cs typeface="Work Sans"/>
                <a:sym typeface="Work Sans"/>
              </a:endParaRPr>
            </a:p>
          </p:txBody>
        </p:sp>
        <p:cxnSp>
          <p:nvCxnSpPr>
            <p:cNvPr id="184" name="Google Shape;184;g255d923269e_0_20"/>
            <p:cNvCxnSpPr/>
            <p:nvPr/>
          </p:nvCxnSpPr>
          <p:spPr>
            <a:xfrm rot="10800000">
              <a:off x="4303325" y="3885950"/>
              <a:ext cx="677100" cy="0"/>
            </a:xfrm>
            <a:prstGeom prst="straightConnector1">
              <a:avLst/>
            </a:prstGeom>
            <a:noFill/>
            <a:ln cap="flat" cmpd="sng" w="19050">
              <a:solidFill>
                <a:srgbClr val="FC712E"/>
              </a:solidFill>
              <a:prstDash val="solid"/>
              <a:round/>
              <a:headEnd len="med" w="med" type="none"/>
              <a:tailEnd len="med" w="med" type="triangle"/>
            </a:ln>
          </p:spPr>
        </p:cxnSp>
        <p:sp>
          <p:nvSpPr>
            <p:cNvPr id="185" name="Google Shape;185;g255d923269e_0_20"/>
            <p:cNvSpPr txBox="1"/>
            <p:nvPr/>
          </p:nvSpPr>
          <p:spPr>
            <a:xfrm>
              <a:off x="4481725" y="3495650"/>
              <a:ext cx="18528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US">
                  <a:solidFill>
                    <a:srgbClr val="FFD966"/>
                  </a:solidFill>
                  <a:latin typeface="Work Sans"/>
                  <a:ea typeface="Work Sans"/>
                  <a:cs typeface="Work Sans"/>
                  <a:sym typeface="Work Sans"/>
                </a:rPr>
                <a:t>Memory addresses</a:t>
              </a:r>
              <a:endParaRPr>
                <a:solidFill>
                  <a:srgbClr val="FFD966"/>
                </a:solidFill>
                <a:latin typeface="Work Sans"/>
                <a:ea typeface="Work Sans"/>
                <a:cs typeface="Work Sans"/>
                <a:sym typeface="Work Sans"/>
              </a:endParaRPr>
            </a:p>
          </p:txBody>
        </p:sp>
        <p:sp>
          <p:nvSpPr>
            <p:cNvPr id="186" name="Google Shape;186;g255d923269e_0_20"/>
            <p:cNvSpPr txBox="1"/>
            <p:nvPr/>
          </p:nvSpPr>
          <p:spPr>
            <a:xfrm>
              <a:off x="4457975" y="3970800"/>
              <a:ext cx="20796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US">
                  <a:solidFill>
                    <a:srgbClr val="FFFFFF"/>
                  </a:solidFill>
                  <a:latin typeface="Work Sans"/>
                  <a:ea typeface="Work Sans"/>
                  <a:cs typeface="Work Sans"/>
                  <a:sym typeface="Work Sans"/>
                </a:rPr>
                <a:t>contiguous memory</a:t>
              </a:r>
              <a:br>
                <a:rPr lang="en-US">
                  <a:solidFill>
                    <a:srgbClr val="FFFFFF"/>
                  </a:solidFill>
                  <a:latin typeface="Work Sans"/>
                  <a:ea typeface="Work Sans"/>
                  <a:cs typeface="Work Sans"/>
                  <a:sym typeface="Work Sans"/>
                </a:rPr>
              </a:br>
              <a:r>
                <a:rPr lang="en-US">
                  <a:solidFill>
                    <a:srgbClr val="FFFFFF"/>
                  </a:solidFill>
                  <a:latin typeface="Work Sans"/>
                  <a:ea typeface="Work Sans"/>
                  <a:cs typeface="Work Sans"/>
                  <a:sym typeface="Work Sans"/>
                </a:rPr>
                <a:t>locations</a:t>
              </a:r>
              <a:endParaRPr>
                <a:solidFill>
                  <a:srgbClr val="FFFFFF"/>
                </a:solidFill>
                <a:latin typeface="Work Sans"/>
                <a:ea typeface="Work Sans"/>
                <a:cs typeface="Work Sans"/>
                <a:sym typeface="Work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90" name="Shape 190"/>
        <p:cNvGrpSpPr/>
        <p:nvPr/>
      </p:nvGrpSpPr>
      <p:grpSpPr>
        <a:xfrm>
          <a:off x="0" y="0"/>
          <a:ext cx="0" cy="0"/>
          <a:chOff x="0" y="0"/>
          <a:chExt cx="0" cy="0"/>
        </a:xfrm>
      </p:grpSpPr>
      <p:sp>
        <p:nvSpPr>
          <p:cNvPr id="191" name="Google Shape;191;g255fb19c85d_0_13"/>
          <p:cNvSpPr txBox="1"/>
          <p:nvPr/>
        </p:nvSpPr>
        <p:spPr>
          <a:xfrm>
            <a:off x="645400" y="416250"/>
            <a:ext cx="7767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Working with</a:t>
            </a:r>
            <a:r>
              <a:rPr b="1" lang="en-US" sz="2500">
                <a:solidFill>
                  <a:srgbClr val="F5851F"/>
                </a:solidFill>
                <a:latin typeface="Work Sans"/>
                <a:ea typeface="Work Sans"/>
                <a:cs typeface="Work Sans"/>
                <a:sym typeface="Work Sans"/>
              </a:rPr>
              <a:t> </a:t>
            </a:r>
            <a:r>
              <a:rPr b="1" lang="en-US" sz="2500">
                <a:solidFill>
                  <a:srgbClr val="F5851F"/>
                </a:solidFill>
                <a:latin typeface="Work Sans"/>
                <a:ea typeface="Work Sans"/>
                <a:cs typeface="Work Sans"/>
                <a:sym typeface="Work Sans"/>
              </a:rPr>
              <a:t>String,StringBuilder,StringBuffer</a:t>
            </a:r>
            <a:endParaRPr b="1" sz="2500">
              <a:solidFill>
                <a:srgbClr val="F5851F"/>
              </a:solidFill>
              <a:latin typeface="Work Sans"/>
              <a:ea typeface="Work Sans"/>
              <a:cs typeface="Work Sans"/>
              <a:sym typeface="Work Sans"/>
            </a:endParaRPr>
          </a:p>
        </p:txBody>
      </p:sp>
      <p:pic>
        <p:nvPicPr>
          <p:cNvPr id="192" name="Google Shape;192;g255fb19c85d_0_13"/>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graphicFrame>
        <p:nvGraphicFramePr>
          <p:cNvPr id="193" name="Google Shape;193;g255fb19c85d_0_13"/>
          <p:cNvGraphicFramePr/>
          <p:nvPr/>
        </p:nvGraphicFramePr>
        <p:xfrm>
          <a:off x="800100" y="1428750"/>
          <a:ext cx="3000000" cy="3000000"/>
        </p:xfrm>
        <a:graphic>
          <a:graphicData uri="http://schemas.openxmlformats.org/drawingml/2006/table">
            <a:tbl>
              <a:tblPr>
                <a:noFill/>
                <a:tableStyleId>{02667F50-46BA-4585-9E5E-0AFD8A209CD4}</a:tableStyleId>
              </a:tblPr>
              <a:tblGrid>
                <a:gridCol w="1809750"/>
                <a:gridCol w="1809750"/>
                <a:gridCol w="1809750"/>
                <a:gridCol w="1809750"/>
              </a:tblGrid>
              <a:tr h="381000">
                <a:tc>
                  <a:txBody>
                    <a:bodyPr/>
                    <a:lstStyle/>
                    <a:p>
                      <a:pPr indent="0" lvl="0" marL="0" rtl="0" algn="l">
                        <a:spcBef>
                          <a:spcPts val="0"/>
                        </a:spcBef>
                        <a:spcAft>
                          <a:spcPts val="0"/>
                        </a:spcAft>
                        <a:buNone/>
                      </a:pPr>
                      <a:r>
                        <a:rPr b="1" lang="en-US">
                          <a:latin typeface="Work Sans"/>
                          <a:ea typeface="Work Sans"/>
                          <a:cs typeface="Work Sans"/>
                          <a:sym typeface="Work Sans"/>
                        </a:rPr>
                        <a:t>Parameter</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US">
                          <a:latin typeface="Work Sans"/>
                          <a:ea typeface="Work Sans"/>
                          <a:cs typeface="Work Sans"/>
                          <a:sym typeface="Work Sans"/>
                        </a:rPr>
                        <a:t>String</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US">
                          <a:latin typeface="Work Sans"/>
                          <a:ea typeface="Work Sans"/>
                          <a:cs typeface="Work Sans"/>
                          <a:sym typeface="Work Sans"/>
                        </a:rPr>
                        <a:t>StringBuilder</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US">
                          <a:latin typeface="Work Sans"/>
                          <a:ea typeface="Work Sans"/>
                          <a:cs typeface="Work Sans"/>
                          <a:sym typeface="Work Sans"/>
                        </a:rPr>
                        <a:t>StringBuffer</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r>
              <a:tr h="381000">
                <a:tc>
                  <a:txBody>
                    <a:bodyPr/>
                    <a:lstStyle/>
                    <a:p>
                      <a:pPr indent="0" lvl="0" marL="0" rtl="0" algn="l">
                        <a:spcBef>
                          <a:spcPts val="0"/>
                        </a:spcBef>
                        <a:spcAft>
                          <a:spcPts val="0"/>
                        </a:spcAft>
                        <a:buNone/>
                      </a:pPr>
                      <a:r>
                        <a:rPr b="1" lang="en-US">
                          <a:latin typeface="Work Sans"/>
                          <a:ea typeface="Work Sans"/>
                          <a:cs typeface="Work Sans"/>
                          <a:sym typeface="Work Sans"/>
                        </a:rPr>
                        <a:t>mutability</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immutable</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mutable</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mutable</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latin typeface="Work Sans"/>
                          <a:ea typeface="Work Sans"/>
                          <a:cs typeface="Work Sans"/>
                          <a:sym typeface="Work Sans"/>
                        </a:rPr>
                        <a:t>Storage</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string constant pool</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heap</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heap</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latin typeface="Work Sans"/>
                          <a:ea typeface="Work Sans"/>
                          <a:cs typeface="Work Sans"/>
                          <a:sym typeface="Work Sans"/>
                        </a:rPr>
                        <a:t>Thread safety</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not used in the threaded </a:t>
                      </a:r>
                      <a:r>
                        <a:rPr lang="en-US">
                          <a:latin typeface="Work Sans Medium"/>
                          <a:ea typeface="Work Sans Medium"/>
                          <a:cs typeface="Work Sans Medium"/>
                          <a:sym typeface="Work Sans Medium"/>
                        </a:rPr>
                        <a:t>environment</a:t>
                      </a:r>
                      <a:r>
                        <a:rPr lang="en-US">
                          <a:latin typeface="Work Sans Medium"/>
                          <a:ea typeface="Work Sans Medium"/>
                          <a:cs typeface="Work Sans Medium"/>
                          <a:sym typeface="Work Sans Medium"/>
                        </a:rPr>
                        <a:t> as it is immutable</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Work Sans Medium"/>
                          <a:ea typeface="Work Sans Medium"/>
                          <a:cs typeface="Work Sans Medium"/>
                          <a:sym typeface="Work Sans Medium"/>
                        </a:rPr>
                        <a:t>not thread-safe so it used in the  single-threaded environment </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Work Sans Medium"/>
                          <a:ea typeface="Work Sans Medium"/>
                          <a:cs typeface="Work Sans Medium"/>
                          <a:sym typeface="Work Sans Medium"/>
                        </a:rPr>
                        <a:t>T</a:t>
                      </a:r>
                      <a:r>
                        <a:rPr lang="en-US">
                          <a:solidFill>
                            <a:schemeClr val="dk1"/>
                          </a:solidFill>
                          <a:latin typeface="Work Sans Medium"/>
                          <a:ea typeface="Work Sans Medium"/>
                          <a:cs typeface="Work Sans Medium"/>
                          <a:sym typeface="Work Sans Medium"/>
                        </a:rPr>
                        <a:t>hread-safe so it used in the  multi-threaded environment </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latin typeface="Work Sans"/>
                          <a:ea typeface="Work Sans"/>
                          <a:cs typeface="Work Sans"/>
                          <a:sym typeface="Work Sans"/>
                        </a:rPr>
                        <a:t>Speed</a:t>
                      </a:r>
                      <a:endParaRPr b="1">
                        <a:latin typeface="Work Sans"/>
                        <a:ea typeface="Work Sans"/>
                        <a:cs typeface="Work Sans"/>
                        <a:sym typeface="Work Sans"/>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Comparably slowest</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Work Sans Medium"/>
                          <a:ea typeface="Work Sans Medium"/>
                          <a:cs typeface="Work Sans Medium"/>
                          <a:sym typeface="Work Sans Medium"/>
                        </a:rPr>
                        <a:t>Comparably fastest</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Work Sans Medium"/>
                          <a:ea typeface="Work Sans Medium"/>
                          <a:cs typeface="Work Sans Medium"/>
                          <a:sym typeface="Work Sans Medium"/>
                        </a:rPr>
                        <a:t>fastest than String but slower than StringBuilder</a:t>
                      </a:r>
                      <a:endParaRPr>
                        <a:latin typeface="Work Sans Medium"/>
                        <a:ea typeface="Work Sans Medium"/>
                        <a:cs typeface="Work Sans Medium"/>
                        <a:sym typeface="Work Sans Medium"/>
                      </a:endParaRPr>
                    </a:p>
                  </a:txBody>
                  <a:tcPr marT="91425" marB="91425" marR="91425" marL="91425">
                    <a:lnL cap="flat" cmpd="sng" w="19050">
                      <a:solidFill>
                        <a:srgbClr val="F5851F"/>
                      </a:solidFill>
                      <a:prstDash val="solid"/>
                      <a:round/>
                      <a:headEnd len="sm" w="sm" type="none"/>
                      <a:tailEnd len="sm" w="sm" type="none"/>
                    </a:lnL>
                    <a:lnR cap="flat" cmpd="sng" w="19050">
                      <a:solidFill>
                        <a:srgbClr val="F5851F"/>
                      </a:solidFill>
                      <a:prstDash val="solid"/>
                      <a:round/>
                      <a:headEnd len="sm" w="sm" type="none"/>
                      <a:tailEnd len="sm" w="sm" type="none"/>
                    </a:lnR>
                    <a:lnT cap="flat" cmpd="sng" w="19050">
                      <a:solidFill>
                        <a:srgbClr val="F5851F"/>
                      </a:solidFill>
                      <a:prstDash val="solid"/>
                      <a:round/>
                      <a:headEnd len="sm" w="sm" type="none"/>
                      <a:tailEnd len="sm" w="sm" type="none"/>
                    </a:lnT>
                    <a:lnB cap="flat" cmpd="sng" w="19050">
                      <a:solidFill>
                        <a:srgbClr val="F5851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7B7B7"/>
            </a:gs>
            <a:gs pos="21000">
              <a:srgbClr val="666666"/>
            </a:gs>
            <a:gs pos="44000">
              <a:srgbClr val="434343"/>
            </a:gs>
            <a:gs pos="100000">
              <a:srgbClr val="000000"/>
            </a:gs>
          </a:gsLst>
          <a:lin ang="5400012" scaled="0"/>
        </a:gradFill>
      </p:bgPr>
    </p:bg>
    <p:spTree>
      <p:nvGrpSpPr>
        <p:cNvPr id="197" name="Shape 197"/>
        <p:cNvGrpSpPr/>
        <p:nvPr/>
      </p:nvGrpSpPr>
      <p:grpSpPr>
        <a:xfrm>
          <a:off x="0" y="0"/>
          <a:ext cx="0" cy="0"/>
          <a:chOff x="0" y="0"/>
          <a:chExt cx="0" cy="0"/>
        </a:xfrm>
      </p:grpSpPr>
      <p:pic>
        <p:nvPicPr>
          <p:cNvPr id="198" name="Google Shape;198;g2528be11d23_0_238"/>
          <p:cNvPicPr preferRelativeResize="0"/>
          <p:nvPr/>
        </p:nvPicPr>
        <p:blipFill rotWithShape="1">
          <a:blip r:embed="rId3">
            <a:alphaModFix amt="33000"/>
          </a:blip>
          <a:srcRect b="0" l="0" r="0" t="0"/>
          <a:stretch/>
        </p:blipFill>
        <p:spPr>
          <a:xfrm>
            <a:off x="0" y="0"/>
            <a:ext cx="9143990" cy="5143500"/>
          </a:xfrm>
          <a:prstGeom prst="rect">
            <a:avLst/>
          </a:prstGeom>
          <a:noFill/>
          <a:ln>
            <a:noFill/>
          </a:ln>
        </p:spPr>
      </p:pic>
      <p:sp>
        <p:nvSpPr>
          <p:cNvPr id="199" name="Google Shape;199;g2528be11d23_0_238"/>
          <p:cNvSpPr txBox="1"/>
          <p:nvPr/>
        </p:nvSpPr>
        <p:spPr>
          <a:xfrm>
            <a:off x="1364400" y="2271150"/>
            <a:ext cx="64464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US" sz="6000" u="none" cap="none" strike="noStrike">
                <a:solidFill>
                  <a:srgbClr val="F5851F"/>
                </a:solidFill>
                <a:latin typeface="Work Sans"/>
                <a:ea typeface="Work Sans"/>
                <a:cs typeface="Work Sans"/>
                <a:sym typeface="Work Sans"/>
              </a:rPr>
              <a:t>THANK YOU</a:t>
            </a:r>
            <a:endParaRPr b="1" i="0" sz="6000" u="none" cap="none" strike="noStrike">
              <a:solidFill>
                <a:srgbClr val="F5851F"/>
              </a:solidFill>
              <a:latin typeface="Work Sans"/>
              <a:ea typeface="Work Sans"/>
              <a:cs typeface="Work Sans"/>
              <a:sym typeface="Work Sans"/>
            </a:endParaRPr>
          </a:p>
        </p:txBody>
      </p:sp>
      <p:pic>
        <p:nvPicPr>
          <p:cNvPr id="200" name="Google Shape;200;g2528be11d23_0_238"/>
          <p:cNvPicPr preferRelativeResize="0"/>
          <p:nvPr/>
        </p:nvPicPr>
        <p:blipFill rotWithShape="1">
          <a:blip r:embed="rId4">
            <a:alphaModFix/>
          </a:blip>
          <a:srcRect b="38460" l="14475" r="15963" t="37792"/>
          <a:stretch/>
        </p:blipFill>
        <p:spPr>
          <a:xfrm>
            <a:off x="3534588" y="1572424"/>
            <a:ext cx="2074824" cy="7081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2022-04-19T13:22:35Z</dcterms:created>
  <dc:creator>Devendra, Nagadharshan</dc:creator>
</cp:coreProperties>
</file>