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Work Sans Medium"/>
      <p:regular r:id="rId16"/>
      <p:bold r:id="rId17"/>
      <p:italic r:id="rId18"/>
      <p:boldItalic r:id="rId19"/>
    </p:embeddedFont>
    <p:embeddedFont>
      <p:font typeface="Work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62">
          <p15:clr>
            <a:srgbClr val="747775"/>
          </p15:clr>
        </p15:guide>
        <p15:guide id="2" pos="475">
          <p15:clr>
            <a:srgbClr val="747775"/>
          </p15:clr>
        </p15:guide>
        <p15:guide id="3" orient="horz" pos="621">
          <p15:clr>
            <a:srgbClr val="747775"/>
          </p15:clr>
        </p15:guide>
      </p15:sldGuideLst>
    </p:ext>
    <p:ext uri="GoogleSlidesCustomDataVersion2">
      <go:slidesCustomData xmlns:go="http://customooxmlschemas.google.com/" r:id="rId24" roundtripDataSignature="AMtx7mjcFsPGaVtT/7c8ibXZsOWVKfAs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62" orient="horz"/>
        <p:guide pos="475"/>
        <p:guide pos="62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11" Type="http://schemas.openxmlformats.org/officeDocument/2006/relationships/slide" Target="slides/slide5.xml"/><Relationship Id="rId22" Type="http://schemas.openxmlformats.org/officeDocument/2006/relationships/font" Target="fonts/WorkSans-italic.fntdata"/><Relationship Id="rId10" Type="http://schemas.openxmlformats.org/officeDocument/2006/relationships/slide" Target="slides/slide4.xml"/><Relationship Id="rId21" Type="http://schemas.openxmlformats.org/officeDocument/2006/relationships/font" Target="fonts/WorkSans-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Work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WorkSansMedium-bold.fntdata"/><Relationship Id="rId16" Type="http://schemas.openxmlformats.org/officeDocument/2006/relationships/font" Target="fonts/WorkSansMedium-regular.fntdata"/><Relationship Id="rId5" Type="http://schemas.openxmlformats.org/officeDocument/2006/relationships/slideMaster" Target="slideMasters/slideMaster2.xml"/><Relationship Id="rId19" Type="http://schemas.openxmlformats.org/officeDocument/2006/relationships/font" Target="fonts/WorkSansMedium-boldItalic.fntdata"/><Relationship Id="rId6" Type="http://schemas.openxmlformats.org/officeDocument/2006/relationships/notesMaster" Target="notesMasters/notesMaster1.xml"/><Relationship Id="rId18" Type="http://schemas.openxmlformats.org/officeDocument/2006/relationships/font" Target="fonts/WorkSansMedium-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956b96621_1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2956b96621_1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28be11d23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528be11d2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2d8074822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52d807482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b0511c8f3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2b0511c8f3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b1a1401fc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2b1a1401fc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b1a1401f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2b1a1401fc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b1a1401f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2b1a1401fc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b1a1401fc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2b1a1401fc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28be11d23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528be11d23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33f4df7847_0_13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g133f4df7847_0_13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33f4df7847_0_134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g133f4df7847_0_134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g133f4df7847_0_13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pic>
        <p:nvPicPr>
          <p:cNvPr id="52" name="Google Shape;52;g22956b96621_1_130"/>
          <p:cNvPicPr preferRelativeResize="0"/>
          <p:nvPr/>
        </p:nvPicPr>
        <p:blipFill rotWithShape="1">
          <a:blip r:embed="rId2">
            <a:alphaModFix amt="65000"/>
          </a:blip>
          <a:srcRect b="0" l="0" r="0" t="0"/>
          <a:stretch/>
        </p:blipFill>
        <p:spPr>
          <a:xfrm>
            <a:off x="0" y="0"/>
            <a:ext cx="9143990" cy="5143500"/>
          </a:xfrm>
          <a:prstGeom prst="rect">
            <a:avLst/>
          </a:prstGeom>
          <a:noFill/>
          <a:ln>
            <a:noFill/>
          </a:ln>
        </p:spPr>
      </p:pic>
      <p:pic>
        <p:nvPicPr>
          <p:cNvPr id="53" name="Google Shape;53;g22956b96621_1_130"/>
          <p:cNvPicPr preferRelativeResize="0"/>
          <p:nvPr/>
        </p:nvPicPr>
        <p:blipFill rotWithShape="1">
          <a:blip r:embed="rId3">
            <a:alphaModFix/>
          </a:blip>
          <a:srcRect b="0" l="0" r="0" t="0"/>
          <a:stretch/>
        </p:blipFill>
        <p:spPr>
          <a:xfrm>
            <a:off x="7841150" y="184200"/>
            <a:ext cx="1097452" cy="294900"/>
          </a:xfrm>
          <a:prstGeom prst="rect">
            <a:avLst/>
          </a:prstGeom>
          <a:noFill/>
          <a:ln>
            <a:noFill/>
          </a:ln>
        </p:spPr>
      </p:pic>
      <p:sp>
        <p:nvSpPr>
          <p:cNvPr id="54" name="Google Shape;54;g22956b96621_1_130"/>
          <p:cNvSpPr/>
          <p:nvPr/>
        </p:nvSpPr>
        <p:spPr>
          <a:xfrm>
            <a:off x="0" y="3877400"/>
            <a:ext cx="69300" cy="12666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22956b96621_1_130"/>
          <p:cNvSpPr/>
          <p:nvPr/>
        </p:nvSpPr>
        <p:spPr>
          <a:xfrm>
            <a:off x="0" y="2574225"/>
            <a:ext cx="69300" cy="13032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2956b96621_1_130"/>
          <p:cNvSpPr/>
          <p:nvPr/>
        </p:nvSpPr>
        <p:spPr>
          <a:xfrm>
            <a:off x="0" y="1931275"/>
            <a:ext cx="69300" cy="6429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22956b96621_1_130"/>
          <p:cNvSpPr/>
          <p:nvPr/>
        </p:nvSpPr>
        <p:spPr>
          <a:xfrm>
            <a:off x="0" y="1487650"/>
            <a:ext cx="69300" cy="4437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22956b96621_1_130"/>
          <p:cNvSpPr/>
          <p:nvPr/>
        </p:nvSpPr>
        <p:spPr>
          <a:xfrm>
            <a:off x="0" y="1303175"/>
            <a:ext cx="69300" cy="1947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22956b96621_1_130"/>
          <p:cNvSpPr/>
          <p:nvPr/>
        </p:nvSpPr>
        <p:spPr>
          <a:xfrm>
            <a:off x="0" y="961934"/>
            <a:ext cx="69300" cy="341400"/>
          </a:xfrm>
          <a:prstGeom prst="rect">
            <a:avLst/>
          </a:prstGeom>
          <a:solidFill>
            <a:srgbClr val="8DC6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22956b96621_1_130"/>
          <p:cNvSpPr/>
          <p:nvPr/>
        </p:nvSpPr>
        <p:spPr>
          <a:xfrm>
            <a:off x="0" y="-17"/>
            <a:ext cx="69300" cy="961800"/>
          </a:xfrm>
          <a:prstGeom prst="rect">
            <a:avLst/>
          </a:prstGeom>
          <a:solidFill>
            <a:srgbClr val="8DC6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22956b96621_1_130"/>
          <p:cNvSpPr/>
          <p:nvPr/>
        </p:nvSpPr>
        <p:spPr>
          <a:xfrm rot="5400000">
            <a:off x="38850" y="440250"/>
            <a:ext cx="443700" cy="521400"/>
          </a:xfrm>
          <a:prstGeom prst="round2SameRect">
            <a:avLst>
              <a:gd fmla="val 29124" name="adj1"/>
              <a:gd fmla="val 0" name="adj2"/>
            </a:avLst>
          </a:prstGeom>
          <a:solidFill>
            <a:srgbClr val="8DC6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2" name="Shape 62"/>
        <p:cNvGrpSpPr/>
        <p:nvPr/>
      </p:nvGrpSpPr>
      <p:grpSpPr>
        <a:xfrm>
          <a:off x="0" y="0"/>
          <a:ext cx="0" cy="0"/>
          <a:chOff x="0" y="0"/>
          <a:chExt cx="0" cy="0"/>
        </a:xfrm>
      </p:grpSpPr>
      <p:pic>
        <p:nvPicPr>
          <p:cNvPr id="63" name="Google Shape;63;g2540d40adaf_2_48"/>
          <p:cNvPicPr preferRelativeResize="0"/>
          <p:nvPr/>
        </p:nvPicPr>
        <p:blipFill rotWithShape="1">
          <a:blip r:embed="rId2">
            <a:alphaModFix amt="65000"/>
          </a:blip>
          <a:srcRect b="0" l="0" r="0" t="0"/>
          <a:stretch/>
        </p:blipFill>
        <p:spPr>
          <a:xfrm>
            <a:off x="0" y="0"/>
            <a:ext cx="9143990" cy="5143500"/>
          </a:xfrm>
          <a:prstGeom prst="rect">
            <a:avLst/>
          </a:prstGeom>
          <a:noFill/>
          <a:ln>
            <a:noFill/>
          </a:ln>
        </p:spPr>
      </p:pic>
      <p:pic>
        <p:nvPicPr>
          <p:cNvPr id="64" name="Google Shape;64;g2540d40adaf_2_48"/>
          <p:cNvPicPr preferRelativeResize="0"/>
          <p:nvPr/>
        </p:nvPicPr>
        <p:blipFill rotWithShape="1">
          <a:blip r:embed="rId3">
            <a:alphaModFix/>
          </a:blip>
          <a:srcRect b="0" l="0" r="0" t="0"/>
          <a:stretch/>
        </p:blipFill>
        <p:spPr>
          <a:xfrm>
            <a:off x="7841150" y="184200"/>
            <a:ext cx="1097452" cy="294900"/>
          </a:xfrm>
          <a:prstGeom prst="rect">
            <a:avLst/>
          </a:prstGeom>
          <a:noFill/>
          <a:ln>
            <a:noFill/>
          </a:ln>
        </p:spPr>
      </p:pic>
      <p:sp>
        <p:nvSpPr>
          <p:cNvPr id="65" name="Google Shape;65;g2540d40adaf_2_48"/>
          <p:cNvSpPr/>
          <p:nvPr/>
        </p:nvSpPr>
        <p:spPr>
          <a:xfrm>
            <a:off x="0" y="3877400"/>
            <a:ext cx="69300" cy="12666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2540d40adaf_2_48"/>
          <p:cNvSpPr/>
          <p:nvPr/>
        </p:nvSpPr>
        <p:spPr>
          <a:xfrm>
            <a:off x="0" y="2574225"/>
            <a:ext cx="69300" cy="13032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2540d40adaf_2_48"/>
          <p:cNvSpPr/>
          <p:nvPr/>
        </p:nvSpPr>
        <p:spPr>
          <a:xfrm>
            <a:off x="0" y="1931275"/>
            <a:ext cx="69300" cy="6429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2540d40adaf_2_48"/>
          <p:cNvSpPr/>
          <p:nvPr/>
        </p:nvSpPr>
        <p:spPr>
          <a:xfrm>
            <a:off x="0" y="1487650"/>
            <a:ext cx="69300" cy="4437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540d40adaf_2_48"/>
          <p:cNvSpPr/>
          <p:nvPr/>
        </p:nvSpPr>
        <p:spPr>
          <a:xfrm>
            <a:off x="0" y="1303175"/>
            <a:ext cx="69300" cy="1947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540d40adaf_2_48"/>
          <p:cNvSpPr/>
          <p:nvPr/>
        </p:nvSpPr>
        <p:spPr>
          <a:xfrm>
            <a:off x="0" y="961934"/>
            <a:ext cx="69300" cy="341400"/>
          </a:xfrm>
          <a:prstGeom prst="rect">
            <a:avLst/>
          </a:prstGeom>
          <a:solidFill>
            <a:srgbClr val="8DC6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540d40adaf_2_48"/>
          <p:cNvSpPr/>
          <p:nvPr/>
        </p:nvSpPr>
        <p:spPr>
          <a:xfrm>
            <a:off x="0" y="-17"/>
            <a:ext cx="69300" cy="961800"/>
          </a:xfrm>
          <a:prstGeom prst="rect">
            <a:avLst/>
          </a:prstGeom>
          <a:solidFill>
            <a:srgbClr val="8DC6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g22956b96621_1_1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4" name="Google Shape;74;g22956b96621_1_1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5" name="Google Shape;75;g22956b96621_1_1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g22956b96621_1_14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8" name="Google Shape;78;g22956b96621_1_1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9" name="Shape 79"/>
        <p:cNvGrpSpPr/>
        <p:nvPr/>
      </p:nvGrpSpPr>
      <p:grpSpPr>
        <a:xfrm>
          <a:off x="0" y="0"/>
          <a:ext cx="0" cy="0"/>
          <a:chOff x="0" y="0"/>
          <a:chExt cx="0" cy="0"/>
        </a:xfrm>
      </p:grpSpPr>
      <p:sp>
        <p:nvSpPr>
          <p:cNvPr id="80" name="Google Shape;80;g22956b96621_1_1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1" name="Google Shape;81;g22956b96621_1_1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2" name="Google Shape;82;g22956b96621_1_1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3" name="Shape 83"/>
        <p:cNvGrpSpPr/>
        <p:nvPr/>
      </p:nvGrpSpPr>
      <p:grpSpPr>
        <a:xfrm>
          <a:off x="0" y="0"/>
          <a:ext cx="0" cy="0"/>
          <a:chOff x="0" y="0"/>
          <a:chExt cx="0" cy="0"/>
        </a:xfrm>
      </p:grpSpPr>
      <p:sp>
        <p:nvSpPr>
          <p:cNvPr id="84" name="Google Shape;84;g22956b96621_1_1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5" name="Google Shape;85;g22956b96621_1_1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g22956b96621_1_15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7" name="Google Shape;87;g22956b96621_1_1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g22956b96621_1_1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g22956b96621_1_1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g22956b96621_1_16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g22956b96621_1_16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4" name="Google Shape;94;g22956b96621_1_1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33f4df7847_0_130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g133f4df7847_0_130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133f4df7847_0_13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g22956b96621_1_16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7" name="Google Shape;97;g22956b96621_1_1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g22956b96621_1_16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22956b96621_1_16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1" name="Google Shape;101;g22956b96621_1_16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g22956b96621_1_16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3" name="Google Shape;103;g22956b96621_1_1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g22956b96621_1_17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06" name="Google Shape;106;g22956b96621_1_1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g22956b96621_1_17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9" name="Google Shape;109;g22956b96621_1_17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10" name="Google Shape;110;g22956b96621_1_1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33f4df7847_0_13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g133f4df7847_0_13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33f4df7847_0_13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g133f4df7847_0_13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g133f4df7847_0_13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33f4df7847_0_13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g133f4df7847_0_13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g133f4df7847_0_13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g133f4df7847_0_13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33f4df7847_0_13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g133f4df7847_0_13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33f4df7847_0_13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g133f4df7847_0_13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g133f4df7847_0_13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33f4df7847_0_13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g133f4df7847_0_13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33f4df7847_0_13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133f4df7847_0_13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g133f4df7847_0_13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133f4df7847_0_13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g133f4df7847_0_13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33f4df7847_0_13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33f4df7847_0_13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g22956b96621_1_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0" name="Google Shape;50;g22956b96621_1_1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7B7B7"/>
            </a:gs>
            <a:gs pos="21000">
              <a:srgbClr val="666666"/>
            </a:gs>
            <a:gs pos="44000">
              <a:srgbClr val="434343"/>
            </a:gs>
            <a:gs pos="100000">
              <a:srgbClr val="000000"/>
            </a:gs>
          </a:gsLst>
          <a:lin ang="5400012" scaled="0"/>
        </a:gradFill>
      </p:bgPr>
    </p:bg>
    <p:spTree>
      <p:nvGrpSpPr>
        <p:cNvPr id="114" name="Shape 114"/>
        <p:cNvGrpSpPr/>
        <p:nvPr/>
      </p:nvGrpSpPr>
      <p:grpSpPr>
        <a:xfrm>
          <a:off x="0" y="0"/>
          <a:ext cx="0" cy="0"/>
          <a:chOff x="0" y="0"/>
          <a:chExt cx="0" cy="0"/>
        </a:xfrm>
      </p:grpSpPr>
      <p:pic>
        <p:nvPicPr>
          <p:cNvPr id="115" name="Google Shape;115;g22956b96621_1_248"/>
          <p:cNvPicPr preferRelativeResize="0"/>
          <p:nvPr/>
        </p:nvPicPr>
        <p:blipFill rotWithShape="1">
          <a:blip r:embed="rId3">
            <a:alphaModFix amt="33000"/>
          </a:blip>
          <a:srcRect b="0" l="0" r="0" t="0"/>
          <a:stretch/>
        </p:blipFill>
        <p:spPr>
          <a:xfrm>
            <a:off x="0" y="0"/>
            <a:ext cx="9143990" cy="5143500"/>
          </a:xfrm>
          <a:prstGeom prst="rect">
            <a:avLst/>
          </a:prstGeom>
          <a:noFill/>
          <a:ln>
            <a:noFill/>
          </a:ln>
        </p:spPr>
      </p:pic>
      <p:pic>
        <p:nvPicPr>
          <p:cNvPr id="116" name="Google Shape;116;g22956b96621_1_248"/>
          <p:cNvPicPr preferRelativeResize="0"/>
          <p:nvPr/>
        </p:nvPicPr>
        <p:blipFill rotWithShape="1">
          <a:blip r:embed="rId4">
            <a:alphaModFix/>
          </a:blip>
          <a:srcRect b="0" l="0" r="0" t="0"/>
          <a:stretch/>
        </p:blipFill>
        <p:spPr>
          <a:xfrm>
            <a:off x="367425" y="326300"/>
            <a:ext cx="1585976" cy="426175"/>
          </a:xfrm>
          <a:prstGeom prst="rect">
            <a:avLst/>
          </a:prstGeom>
          <a:noFill/>
          <a:ln>
            <a:noFill/>
          </a:ln>
        </p:spPr>
      </p:pic>
      <p:sp>
        <p:nvSpPr>
          <p:cNvPr id="117" name="Google Shape;117;g22956b96621_1_248"/>
          <p:cNvSpPr txBox="1"/>
          <p:nvPr/>
        </p:nvSpPr>
        <p:spPr>
          <a:xfrm>
            <a:off x="596025" y="1384925"/>
            <a:ext cx="4011300" cy="2124000"/>
          </a:xfrm>
          <a:prstGeom prst="rect">
            <a:avLst/>
          </a:prstGeom>
          <a:noFill/>
          <a:ln>
            <a:noFill/>
          </a:ln>
          <a:effectLst>
            <a:outerShdw blurRad="57150" rotWithShape="0" algn="bl" dir="5400000" dist="19050">
              <a:srgbClr val="000000">
                <a:alpha val="43529"/>
              </a:srgbClr>
            </a:outerShdw>
          </a:effectLst>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lang="en-US" sz="4200">
                <a:solidFill>
                  <a:srgbClr val="F5851F"/>
                </a:solidFill>
                <a:latin typeface="Work Sans"/>
                <a:ea typeface="Work Sans"/>
                <a:cs typeface="Work Sans"/>
                <a:sym typeface="Work Sans"/>
              </a:rPr>
              <a:t>JVM, Variables in </a:t>
            </a:r>
            <a:r>
              <a:rPr b="1" lang="en-US" sz="4200">
                <a:solidFill>
                  <a:schemeClr val="lt1"/>
                </a:solidFill>
                <a:latin typeface="Work Sans"/>
                <a:ea typeface="Work Sans"/>
                <a:cs typeface="Work Sans"/>
                <a:sym typeface="Work Sans"/>
              </a:rPr>
              <a:t>Jav</a:t>
            </a:r>
            <a:r>
              <a:rPr b="1" lang="en-US" sz="4200">
                <a:solidFill>
                  <a:schemeClr val="lt1"/>
                </a:solidFill>
                <a:latin typeface="Work Sans"/>
                <a:ea typeface="Work Sans"/>
                <a:cs typeface="Work Sans"/>
                <a:sym typeface="Work Sans"/>
              </a:rPr>
              <a:t>a</a:t>
            </a:r>
            <a:endParaRPr b="1" sz="4200">
              <a:solidFill>
                <a:schemeClr val="lt1"/>
              </a:solidFill>
              <a:latin typeface="Work Sans"/>
              <a:ea typeface="Work Sans"/>
              <a:cs typeface="Work Sans"/>
              <a:sym typeface="Work Sans"/>
            </a:endParaRPr>
          </a:p>
        </p:txBody>
      </p:sp>
      <p:grpSp>
        <p:nvGrpSpPr>
          <p:cNvPr id="118" name="Google Shape;118;g22956b96621_1_248"/>
          <p:cNvGrpSpPr/>
          <p:nvPr/>
        </p:nvGrpSpPr>
        <p:grpSpPr>
          <a:xfrm>
            <a:off x="4500700" y="489513"/>
            <a:ext cx="4164475" cy="4164475"/>
            <a:chOff x="4500700" y="489513"/>
            <a:chExt cx="4164475" cy="4164475"/>
          </a:xfrm>
        </p:grpSpPr>
        <p:pic>
          <p:nvPicPr>
            <p:cNvPr id="119" name="Google Shape;119;g22956b96621_1_248"/>
            <p:cNvPicPr preferRelativeResize="0"/>
            <p:nvPr/>
          </p:nvPicPr>
          <p:blipFill rotWithShape="1">
            <a:blip r:embed="rId5">
              <a:alphaModFix/>
            </a:blip>
            <a:srcRect b="0" l="0" r="0" t="0"/>
            <a:stretch/>
          </p:blipFill>
          <p:spPr>
            <a:xfrm>
              <a:off x="4500700" y="489513"/>
              <a:ext cx="4164475" cy="4164475"/>
            </a:xfrm>
            <a:prstGeom prst="rect">
              <a:avLst/>
            </a:prstGeom>
            <a:noFill/>
            <a:ln>
              <a:noFill/>
            </a:ln>
          </p:spPr>
        </p:pic>
        <p:sp>
          <p:nvSpPr>
            <p:cNvPr id="120" name="Google Shape;120;g22956b96621_1_248"/>
            <p:cNvSpPr/>
            <p:nvPr/>
          </p:nvSpPr>
          <p:spPr>
            <a:xfrm>
              <a:off x="6594175" y="2716625"/>
              <a:ext cx="709800" cy="350100"/>
            </a:xfrm>
            <a:prstGeom prst="rect">
              <a:avLst/>
            </a:prstGeom>
            <a:solidFill>
              <a:srgbClr val="F585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2956b96621_1_248"/>
            <p:cNvSpPr txBox="1"/>
            <p:nvPr/>
          </p:nvSpPr>
          <p:spPr>
            <a:xfrm>
              <a:off x="6553675" y="2668475"/>
              <a:ext cx="826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Work Sans"/>
                  <a:ea typeface="Work Sans"/>
                  <a:cs typeface="Work Sans"/>
                  <a:sym typeface="Work Sans"/>
                </a:rPr>
                <a:t>JAVA</a:t>
              </a:r>
              <a:endParaRPr b="1" i="0" sz="1700" u="none" cap="none" strike="noStrike">
                <a:solidFill>
                  <a:srgbClr val="FFFFFF"/>
                </a:solidFill>
                <a:latin typeface="Work Sans"/>
                <a:ea typeface="Work Sans"/>
                <a:cs typeface="Work Sans"/>
                <a:sym typeface="Work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25" name="Shape 125"/>
        <p:cNvGrpSpPr/>
        <p:nvPr/>
      </p:nvGrpSpPr>
      <p:grpSpPr>
        <a:xfrm>
          <a:off x="0" y="0"/>
          <a:ext cx="0" cy="0"/>
          <a:chOff x="0" y="0"/>
          <a:chExt cx="0" cy="0"/>
        </a:xfrm>
      </p:grpSpPr>
      <p:cxnSp>
        <p:nvCxnSpPr>
          <p:cNvPr id="126" name="Google Shape;126;g2528be11d23_0_9"/>
          <p:cNvCxnSpPr/>
          <p:nvPr/>
        </p:nvCxnSpPr>
        <p:spPr>
          <a:xfrm>
            <a:off x="815225" y="1255575"/>
            <a:ext cx="0" cy="1082700"/>
          </a:xfrm>
          <a:prstGeom prst="straightConnector1">
            <a:avLst/>
          </a:prstGeom>
          <a:noFill/>
          <a:ln cap="flat" cmpd="sng" w="19050">
            <a:solidFill>
              <a:srgbClr val="F5851F"/>
            </a:solidFill>
            <a:prstDash val="solid"/>
            <a:round/>
            <a:headEnd len="sm" w="sm" type="none"/>
            <a:tailEnd len="sm" w="sm" type="none"/>
          </a:ln>
        </p:spPr>
      </p:cxnSp>
      <p:sp>
        <p:nvSpPr>
          <p:cNvPr id="127" name="Google Shape;127;g2528be11d23_0_9"/>
          <p:cNvSpPr txBox="1"/>
          <p:nvPr/>
        </p:nvSpPr>
        <p:spPr>
          <a:xfrm>
            <a:off x="548175" y="1066300"/>
            <a:ext cx="7647300" cy="3972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000"/>
              </a:spcBef>
              <a:spcAft>
                <a:spcPts val="0"/>
              </a:spcAft>
              <a:buClr>
                <a:srgbClr val="8DC640"/>
              </a:buClr>
              <a:buSzPts val="1400"/>
              <a:buFont typeface="Work Sans"/>
              <a:buChar char="●"/>
            </a:pPr>
            <a:r>
              <a:rPr lang="en-US">
                <a:solidFill>
                  <a:srgbClr val="FFFFFF"/>
                </a:solidFill>
                <a:latin typeface="Work Sans"/>
                <a:ea typeface="Work Sans"/>
                <a:cs typeface="Work Sans"/>
                <a:sym typeface="Work Sans"/>
              </a:rPr>
              <a:t>JVM Area and its Architecture</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rgbClr val="FFFFFF"/>
                </a:solidFill>
                <a:latin typeface="Work Sans"/>
                <a:ea typeface="Work Sans"/>
                <a:cs typeface="Work Sans"/>
                <a:sym typeface="Work Sans"/>
              </a:rPr>
              <a:t>Types of variables and its scope</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rgbClr val="FFFFFF"/>
                </a:solidFill>
                <a:latin typeface="Work Sans"/>
                <a:ea typeface="Work Sans"/>
                <a:cs typeface="Work Sans"/>
                <a:sym typeface="Work Sans"/>
              </a:rPr>
              <a:t>var-args in java</a:t>
            </a:r>
            <a:endParaRPr>
              <a:solidFill>
                <a:srgbClr val="FFFFFF"/>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rgbClr val="FFFFFF"/>
                </a:solidFill>
                <a:latin typeface="Work Sans"/>
                <a:ea typeface="Work Sans"/>
                <a:cs typeface="Work Sans"/>
                <a:sym typeface="Work Sans"/>
              </a:rPr>
              <a:t>new vs newInstance(), instanceof vs isInstance()</a:t>
            </a:r>
            <a:endParaRPr>
              <a:solidFill>
                <a:srgbClr val="FFFFFF"/>
              </a:solidFill>
              <a:latin typeface="Work Sans"/>
              <a:ea typeface="Work Sans"/>
              <a:cs typeface="Work Sans"/>
              <a:sym typeface="Work Sans"/>
            </a:endParaRPr>
          </a:p>
          <a:p>
            <a:pPr indent="0" lvl="0" marL="0" marR="0" rtl="0" algn="l">
              <a:lnSpc>
                <a:spcPct val="100000"/>
              </a:lnSpc>
              <a:spcBef>
                <a:spcPts val="1000"/>
              </a:spcBef>
              <a:spcAft>
                <a:spcPts val="0"/>
              </a:spcAft>
              <a:buNone/>
            </a:pPr>
            <a:r>
              <a:t/>
            </a:r>
            <a:endParaRPr>
              <a:solidFill>
                <a:srgbClr val="FFFFFF"/>
              </a:solidFill>
              <a:latin typeface="Work Sans"/>
              <a:ea typeface="Work Sans"/>
              <a:cs typeface="Work Sans"/>
              <a:sym typeface="Work Sans"/>
            </a:endParaRPr>
          </a:p>
        </p:txBody>
      </p:sp>
      <p:sp>
        <p:nvSpPr>
          <p:cNvPr id="128" name="Google Shape;128;g2528be11d23_0_9"/>
          <p:cNvSpPr txBox="1"/>
          <p:nvPr/>
        </p:nvSpPr>
        <p:spPr>
          <a:xfrm>
            <a:off x="645400" y="416250"/>
            <a:ext cx="7163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2500" u="none" cap="none" strike="noStrike">
                <a:solidFill>
                  <a:srgbClr val="F5851F"/>
                </a:solidFill>
                <a:latin typeface="Work Sans"/>
                <a:ea typeface="Work Sans"/>
                <a:cs typeface="Work Sans"/>
                <a:sym typeface="Work Sans"/>
              </a:rPr>
              <a:t>List of Concepts Involved:</a:t>
            </a:r>
            <a:endParaRPr b="1" i="0" sz="2500" u="none" cap="none" strike="noStrike">
              <a:solidFill>
                <a:srgbClr val="F5851F"/>
              </a:solidFill>
              <a:latin typeface="Work Sans"/>
              <a:ea typeface="Work Sans"/>
              <a:cs typeface="Work Sans"/>
              <a:sym typeface="Work Sans"/>
            </a:endParaRPr>
          </a:p>
        </p:txBody>
      </p:sp>
      <p:pic>
        <p:nvPicPr>
          <p:cNvPr id="129" name="Google Shape;129;g2528be11d23_0_9"/>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g252d8074822_0_14"/>
          <p:cNvSpPr txBox="1"/>
          <p:nvPr/>
        </p:nvSpPr>
        <p:spPr>
          <a:xfrm>
            <a:off x="645400" y="416250"/>
            <a:ext cx="86151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US" sz="2500">
                <a:solidFill>
                  <a:srgbClr val="F5851F"/>
                </a:solidFill>
                <a:latin typeface="Work Sans"/>
                <a:ea typeface="Work Sans"/>
                <a:cs typeface="Work Sans"/>
                <a:sym typeface="Work Sans"/>
              </a:rPr>
              <a:t>JVM Area and its Architecture</a:t>
            </a:r>
            <a:endParaRPr b="1" sz="2500">
              <a:solidFill>
                <a:srgbClr val="F5851F"/>
              </a:solidFill>
              <a:latin typeface="Work Sans"/>
              <a:ea typeface="Work Sans"/>
              <a:cs typeface="Work Sans"/>
              <a:sym typeface="Work Sans"/>
            </a:endParaRPr>
          </a:p>
        </p:txBody>
      </p:sp>
      <p:pic>
        <p:nvPicPr>
          <p:cNvPr id="135" name="Google Shape;135;g252d8074822_0_14"/>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grpSp>
        <p:nvGrpSpPr>
          <p:cNvPr id="136" name="Google Shape;136;g252d8074822_0_14"/>
          <p:cNvGrpSpPr/>
          <p:nvPr/>
        </p:nvGrpSpPr>
        <p:grpSpPr>
          <a:xfrm>
            <a:off x="745895" y="1525450"/>
            <a:ext cx="6252111" cy="3228900"/>
            <a:chOff x="745900" y="1525450"/>
            <a:chExt cx="6344100" cy="3228900"/>
          </a:xfrm>
        </p:grpSpPr>
        <p:sp>
          <p:nvSpPr>
            <p:cNvPr id="137" name="Google Shape;137;g252d8074822_0_14"/>
            <p:cNvSpPr/>
            <p:nvPr/>
          </p:nvSpPr>
          <p:spPr>
            <a:xfrm>
              <a:off x="745900" y="1525450"/>
              <a:ext cx="6344100" cy="3228900"/>
            </a:xfrm>
            <a:prstGeom prst="roundRect">
              <a:avLst>
                <a:gd fmla="val 16667" name="adj"/>
              </a:avLst>
            </a:prstGeom>
            <a:solidFill>
              <a:schemeClr val="lt1"/>
            </a:solidFill>
            <a:ln cap="flat" cmpd="sng" w="19050">
              <a:solidFill>
                <a:srgbClr val="F585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52d8074822_0_14"/>
            <p:cNvSpPr/>
            <p:nvPr/>
          </p:nvSpPr>
          <p:spPr>
            <a:xfrm>
              <a:off x="1117700" y="2972875"/>
              <a:ext cx="900900" cy="454800"/>
            </a:xfrm>
            <a:prstGeom prst="rect">
              <a:avLst/>
            </a:prstGeom>
            <a:solidFill>
              <a:srgbClr val="9BBB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chemeClr val="lt1"/>
                  </a:solidFill>
                  <a:latin typeface="Work Sans Medium"/>
                  <a:ea typeface="Work Sans Medium"/>
                  <a:cs typeface="Work Sans Medium"/>
                  <a:sym typeface="Work Sans Medium"/>
                </a:rPr>
                <a:t>Method Area</a:t>
              </a:r>
              <a:endParaRPr sz="900">
                <a:solidFill>
                  <a:schemeClr val="lt1"/>
                </a:solidFill>
                <a:latin typeface="Work Sans Medium"/>
                <a:ea typeface="Work Sans Medium"/>
                <a:cs typeface="Work Sans Medium"/>
                <a:sym typeface="Work Sans Medium"/>
              </a:endParaRPr>
            </a:p>
          </p:txBody>
        </p:sp>
        <p:sp>
          <p:nvSpPr>
            <p:cNvPr id="139" name="Google Shape;139;g252d8074822_0_14"/>
            <p:cNvSpPr/>
            <p:nvPr/>
          </p:nvSpPr>
          <p:spPr>
            <a:xfrm>
              <a:off x="2223675" y="2972875"/>
              <a:ext cx="900900" cy="454800"/>
            </a:xfrm>
            <a:prstGeom prst="rect">
              <a:avLst/>
            </a:prstGeom>
            <a:solidFill>
              <a:srgbClr val="9BBB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chemeClr val="lt1"/>
                  </a:solidFill>
                  <a:latin typeface="Work Sans Medium"/>
                  <a:ea typeface="Work Sans Medium"/>
                  <a:cs typeface="Work Sans Medium"/>
                  <a:sym typeface="Work Sans Medium"/>
                </a:rPr>
                <a:t>Heap</a:t>
              </a:r>
              <a:r>
                <a:rPr lang="en-US" sz="900">
                  <a:solidFill>
                    <a:schemeClr val="lt1"/>
                  </a:solidFill>
                  <a:latin typeface="Work Sans Medium"/>
                  <a:ea typeface="Work Sans Medium"/>
                  <a:cs typeface="Work Sans Medium"/>
                  <a:sym typeface="Work Sans Medium"/>
                </a:rPr>
                <a:t> Area</a:t>
              </a:r>
              <a:endParaRPr sz="900">
                <a:solidFill>
                  <a:schemeClr val="lt1"/>
                </a:solidFill>
                <a:latin typeface="Work Sans Medium"/>
                <a:ea typeface="Work Sans Medium"/>
                <a:cs typeface="Work Sans Medium"/>
                <a:sym typeface="Work Sans Medium"/>
              </a:endParaRPr>
            </a:p>
          </p:txBody>
        </p:sp>
        <p:sp>
          <p:nvSpPr>
            <p:cNvPr id="140" name="Google Shape;140;g252d8074822_0_14"/>
            <p:cNvSpPr/>
            <p:nvPr/>
          </p:nvSpPr>
          <p:spPr>
            <a:xfrm>
              <a:off x="3264175" y="2972875"/>
              <a:ext cx="900900" cy="454800"/>
            </a:xfrm>
            <a:prstGeom prst="rect">
              <a:avLst/>
            </a:prstGeom>
            <a:solidFill>
              <a:srgbClr val="9BBB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chemeClr val="lt1"/>
                  </a:solidFill>
                  <a:latin typeface="Work Sans Medium"/>
                  <a:ea typeface="Work Sans Medium"/>
                  <a:cs typeface="Work Sans Medium"/>
                  <a:sym typeface="Work Sans Medium"/>
                </a:rPr>
                <a:t>Stack</a:t>
              </a:r>
              <a:endParaRPr sz="900">
                <a:solidFill>
                  <a:schemeClr val="lt1"/>
                </a:solidFill>
                <a:latin typeface="Work Sans Medium"/>
                <a:ea typeface="Work Sans Medium"/>
                <a:cs typeface="Work Sans Medium"/>
                <a:sym typeface="Work Sans Medium"/>
              </a:endParaRPr>
            </a:p>
            <a:p>
              <a:pPr indent="0" lvl="0" marL="0" rtl="0" algn="ctr">
                <a:spcBef>
                  <a:spcPts val="0"/>
                </a:spcBef>
                <a:spcAft>
                  <a:spcPts val="0"/>
                </a:spcAft>
                <a:buNone/>
              </a:pPr>
              <a:r>
                <a:rPr lang="en-US" sz="900">
                  <a:solidFill>
                    <a:schemeClr val="lt1"/>
                  </a:solidFill>
                  <a:latin typeface="Work Sans Medium"/>
                  <a:ea typeface="Work Sans Medium"/>
                  <a:cs typeface="Work Sans Medium"/>
                  <a:sym typeface="Work Sans Medium"/>
                </a:rPr>
                <a:t>Area</a:t>
              </a:r>
              <a:endParaRPr sz="900">
                <a:solidFill>
                  <a:schemeClr val="lt1"/>
                </a:solidFill>
                <a:latin typeface="Work Sans Medium"/>
                <a:ea typeface="Work Sans Medium"/>
                <a:cs typeface="Work Sans Medium"/>
                <a:sym typeface="Work Sans Medium"/>
              </a:endParaRPr>
            </a:p>
          </p:txBody>
        </p:sp>
        <p:sp>
          <p:nvSpPr>
            <p:cNvPr id="141" name="Google Shape;141;g252d8074822_0_14"/>
            <p:cNvSpPr/>
            <p:nvPr/>
          </p:nvSpPr>
          <p:spPr>
            <a:xfrm>
              <a:off x="4435651" y="2972875"/>
              <a:ext cx="900900" cy="454800"/>
            </a:xfrm>
            <a:prstGeom prst="rect">
              <a:avLst/>
            </a:prstGeom>
            <a:solidFill>
              <a:srgbClr val="9BBB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chemeClr val="lt1"/>
                  </a:solidFill>
                  <a:latin typeface="Work Sans Medium"/>
                  <a:ea typeface="Work Sans Medium"/>
                  <a:cs typeface="Work Sans Medium"/>
                  <a:sym typeface="Work Sans Medium"/>
                </a:rPr>
                <a:t>PC register</a:t>
              </a:r>
              <a:endParaRPr sz="900">
                <a:solidFill>
                  <a:schemeClr val="lt1"/>
                </a:solidFill>
                <a:latin typeface="Work Sans Medium"/>
                <a:ea typeface="Work Sans Medium"/>
                <a:cs typeface="Work Sans Medium"/>
                <a:sym typeface="Work Sans Medium"/>
              </a:endParaRPr>
            </a:p>
          </p:txBody>
        </p:sp>
        <p:sp>
          <p:nvSpPr>
            <p:cNvPr id="142" name="Google Shape;142;g252d8074822_0_14"/>
            <p:cNvSpPr/>
            <p:nvPr/>
          </p:nvSpPr>
          <p:spPr>
            <a:xfrm>
              <a:off x="5521175" y="2994025"/>
              <a:ext cx="1098000" cy="412500"/>
            </a:xfrm>
            <a:prstGeom prst="rect">
              <a:avLst/>
            </a:prstGeom>
            <a:solidFill>
              <a:srgbClr val="9BBB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chemeClr val="lt1"/>
                  </a:solidFill>
                  <a:latin typeface="Work Sans Medium"/>
                  <a:ea typeface="Work Sans Medium"/>
                  <a:cs typeface="Work Sans Medium"/>
                  <a:sym typeface="Work Sans Medium"/>
                </a:rPr>
                <a:t>Native method stack</a:t>
              </a:r>
              <a:endParaRPr sz="900">
                <a:solidFill>
                  <a:schemeClr val="lt1"/>
                </a:solidFill>
                <a:latin typeface="Work Sans Medium"/>
                <a:ea typeface="Work Sans Medium"/>
                <a:cs typeface="Work Sans Medium"/>
                <a:sym typeface="Work Sans Medium"/>
              </a:endParaRPr>
            </a:p>
          </p:txBody>
        </p:sp>
        <p:sp>
          <p:nvSpPr>
            <p:cNvPr id="143" name="Google Shape;143;g252d8074822_0_14"/>
            <p:cNvSpPr/>
            <p:nvPr/>
          </p:nvSpPr>
          <p:spPr>
            <a:xfrm>
              <a:off x="1335800" y="4060975"/>
              <a:ext cx="1151700" cy="569400"/>
            </a:xfrm>
            <a:prstGeom prst="rect">
              <a:avLst/>
            </a:prstGeom>
            <a:solidFill>
              <a:srgbClr val="9BBB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solidFill>
                    <a:schemeClr val="lt1"/>
                  </a:solidFill>
                  <a:latin typeface="Work Sans Medium"/>
                  <a:ea typeface="Work Sans Medium"/>
                  <a:cs typeface="Work Sans Medium"/>
                  <a:sym typeface="Work Sans Medium"/>
                </a:rPr>
                <a:t>Execution</a:t>
              </a:r>
              <a:r>
                <a:rPr lang="en-US" sz="900">
                  <a:solidFill>
                    <a:schemeClr val="lt1"/>
                  </a:solidFill>
                  <a:latin typeface="Work Sans Medium"/>
                  <a:ea typeface="Work Sans Medium"/>
                  <a:cs typeface="Work Sans Medium"/>
                  <a:sym typeface="Work Sans Medium"/>
                </a:rPr>
                <a:t> Engine</a:t>
              </a:r>
              <a:endParaRPr sz="900">
                <a:solidFill>
                  <a:schemeClr val="lt1"/>
                </a:solidFill>
                <a:latin typeface="Work Sans Medium"/>
                <a:ea typeface="Work Sans Medium"/>
                <a:cs typeface="Work Sans Medium"/>
                <a:sym typeface="Work Sans Medium"/>
              </a:endParaRPr>
            </a:p>
          </p:txBody>
        </p:sp>
        <p:sp>
          <p:nvSpPr>
            <p:cNvPr id="144" name="Google Shape;144;g252d8074822_0_14"/>
            <p:cNvSpPr/>
            <p:nvPr/>
          </p:nvSpPr>
          <p:spPr>
            <a:xfrm>
              <a:off x="2521125" y="1921600"/>
              <a:ext cx="810000" cy="1347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52d8074822_0_14"/>
            <p:cNvSpPr/>
            <p:nvPr/>
          </p:nvSpPr>
          <p:spPr>
            <a:xfrm>
              <a:off x="4257375" y="2324925"/>
              <a:ext cx="102600" cy="343200"/>
            </a:xfrm>
            <a:prstGeom prst="upDownArrow">
              <a:avLst>
                <a:gd fmla="val 50000" name="adj1"/>
                <a:gd fmla="val 50000" name="adj2"/>
              </a:avLst>
            </a:prstGeom>
            <a:solidFill>
              <a:srgbClr val="FF9900"/>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52d8074822_0_14"/>
            <p:cNvSpPr/>
            <p:nvPr/>
          </p:nvSpPr>
          <p:spPr>
            <a:xfrm>
              <a:off x="1887200" y="3688675"/>
              <a:ext cx="102600" cy="343200"/>
            </a:xfrm>
            <a:prstGeom prst="upDownArrow">
              <a:avLst>
                <a:gd fmla="val 50000" name="adj1"/>
                <a:gd fmla="val 50000" name="adj2"/>
              </a:avLst>
            </a:prstGeom>
            <a:solidFill>
              <a:srgbClr val="FF9900"/>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52d8074822_0_14"/>
            <p:cNvSpPr/>
            <p:nvPr/>
          </p:nvSpPr>
          <p:spPr>
            <a:xfrm>
              <a:off x="1443425" y="1773825"/>
              <a:ext cx="972900" cy="527700"/>
            </a:xfrm>
            <a:prstGeom prst="roundRect">
              <a:avLst>
                <a:gd fmla="val 16667" name="adj"/>
              </a:avLst>
            </a:prstGeom>
            <a:solidFill>
              <a:srgbClr val="9BB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52d8074822_0_14"/>
            <p:cNvSpPr/>
            <p:nvPr/>
          </p:nvSpPr>
          <p:spPr>
            <a:xfrm>
              <a:off x="1546775" y="1907625"/>
              <a:ext cx="766200" cy="260100"/>
            </a:xfrm>
            <a:prstGeom prst="rect">
              <a:avLst/>
            </a:prstGeom>
            <a:solidFill>
              <a:srgbClr val="9BB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900">
                  <a:solidFill>
                    <a:schemeClr val="lt1"/>
                  </a:solidFill>
                  <a:latin typeface="Work Sans Medium"/>
                  <a:ea typeface="Work Sans Medium"/>
                  <a:cs typeface="Work Sans Medium"/>
                  <a:sym typeface="Work Sans Medium"/>
                </a:rPr>
                <a:t>.class file</a:t>
              </a:r>
              <a:endParaRPr sz="900">
                <a:solidFill>
                  <a:schemeClr val="lt1"/>
                </a:solidFill>
                <a:latin typeface="Work Sans Medium"/>
                <a:ea typeface="Work Sans Medium"/>
                <a:cs typeface="Work Sans Medium"/>
                <a:sym typeface="Work Sans Medium"/>
              </a:endParaRPr>
            </a:p>
          </p:txBody>
        </p:sp>
        <p:sp>
          <p:nvSpPr>
            <p:cNvPr id="149" name="Google Shape;149;g252d8074822_0_14"/>
            <p:cNvSpPr/>
            <p:nvPr/>
          </p:nvSpPr>
          <p:spPr>
            <a:xfrm>
              <a:off x="3383175" y="1724475"/>
              <a:ext cx="1851000" cy="569400"/>
            </a:xfrm>
            <a:prstGeom prst="roundRect">
              <a:avLst>
                <a:gd fmla="val 16667" name="adj"/>
              </a:avLst>
            </a:prstGeom>
            <a:solidFill>
              <a:srgbClr val="9BB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52d8074822_0_14"/>
            <p:cNvSpPr/>
            <p:nvPr/>
          </p:nvSpPr>
          <p:spPr>
            <a:xfrm>
              <a:off x="3759675" y="1815700"/>
              <a:ext cx="937800" cy="454800"/>
            </a:xfrm>
            <a:prstGeom prst="rect">
              <a:avLst/>
            </a:prstGeom>
            <a:solidFill>
              <a:srgbClr val="9BB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900">
                  <a:solidFill>
                    <a:schemeClr val="lt1"/>
                  </a:solidFill>
                  <a:latin typeface="Work Sans Medium"/>
                  <a:ea typeface="Work Sans Medium"/>
                  <a:cs typeface="Work Sans Medium"/>
                  <a:sym typeface="Work Sans Medium"/>
                </a:rPr>
                <a:t>class loader </a:t>
              </a:r>
              <a:r>
                <a:rPr lang="en-US" sz="900">
                  <a:solidFill>
                    <a:schemeClr val="lt1"/>
                  </a:solidFill>
                  <a:latin typeface="Work Sans Medium"/>
                  <a:ea typeface="Work Sans Medium"/>
                  <a:cs typeface="Work Sans Medium"/>
                  <a:sym typeface="Work Sans Medium"/>
                </a:rPr>
                <a:t>subsystem</a:t>
              </a:r>
              <a:endParaRPr sz="900">
                <a:solidFill>
                  <a:schemeClr val="lt1"/>
                </a:solidFill>
                <a:latin typeface="Work Sans Medium"/>
                <a:ea typeface="Work Sans Medium"/>
                <a:cs typeface="Work Sans Medium"/>
                <a:sym typeface="Work Sans Medium"/>
              </a:endParaRPr>
            </a:p>
          </p:txBody>
        </p:sp>
        <p:sp>
          <p:nvSpPr>
            <p:cNvPr id="151" name="Google Shape;151;g252d8074822_0_14"/>
            <p:cNvSpPr/>
            <p:nvPr/>
          </p:nvSpPr>
          <p:spPr>
            <a:xfrm>
              <a:off x="1019125" y="2695700"/>
              <a:ext cx="5685300" cy="965400"/>
            </a:xfrm>
            <a:prstGeom prst="rect">
              <a:avLst/>
            </a:prstGeom>
            <a:noFill/>
            <a:ln cap="flat" cmpd="sng" w="19050">
              <a:solidFill>
                <a:srgbClr val="9BBB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55" name="Shape 155"/>
        <p:cNvGrpSpPr/>
        <p:nvPr/>
      </p:nvGrpSpPr>
      <p:grpSpPr>
        <a:xfrm>
          <a:off x="0" y="0"/>
          <a:ext cx="0" cy="0"/>
          <a:chOff x="0" y="0"/>
          <a:chExt cx="0" cy="0"/>
        </a:xfrm>
      </p:grpSpPr>
      <p:sp>
        <p:nvSpPr>
          <p:cNvPr id="156" name="Google Shape;156;g22b0511c8f3_0_60"/>
          <p:cNvSpPr txBox="1"/>
          <p:nvPr/>
        </p:nvSpPr>
        <p:spPr>
          <a:xfrm>
            <a:off x="645400" y="1087750"/>
            <a:ext cx="7767900" cy="245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chemeClr val="dk1"/>
              </a:buClr>
              <a:buSzPts val="1100"/>
              <a:buFont typeface="Arial"/>
              <a:buNone/>
            </a:pPr>
            <a:r>
              <a:rPr lang="en-US">
                <a:solidFill>
                  <a:schemeClr val="lt1"/>
                </a:solidFill>
                <a:latin typeface="Work Sans"/>
                <a:ea typeface="Work Sans"/>
                <a:cs typeface="Work Sans"/>
                <a:sym typeface="Work Sans"/>
              </a:rPr>
              <a:t>Based on the behaviour and position of declaration all variables are divided into the</a:t>
            </a:r>
            <a:endParaRPr>
              <a:solidFill>
                <a:schemeClr val="lt1"/>
              </a:solidFill>
              <a:latin typeface="Work Sans"/>
              <a:ea typeface="Work Sans"/>
              <a:cs typeface="Work Sans"/>
              <a:sym typeface="Work Sans"/>
            </a:endParaRPr>
          </a:p>
          <a:p>
            <a:pPr indent="0" lvl="0" marL="0" marR="0" rtl="0" algn="l">
              <a:lnSpc>
                <a:spcPct val="100000"/>
              </a:lnSpc>
              <a:spcBef>
                <a:spcPts val="1000"/>
              </a:spcBef>
              <a:spcAft>
                <a:spcPts val="0"/>
              </a:spcAft>
              <a:buClr>
                <a:schemeClr val="dk1"/>
              </a:buClr>
              <a:buSzPts val="1100"/>
              <a:buFont typeface="Arial"/>
              <a:buNone/>
            </a:pPr>
            <a:r>
              <a:rPr lang="en-US">
                <a:solidFill>
                  <a:schemeClr val="lt1"/>
                </a:solidFill>
                <a:latin typeface="Work Sans"/>
                <a:ea typeface="Work Sans"/>
                <a:cs typeface="Work Sans"/>
                <a:sym typeface="Work Sans"/>
              </a:rPr>
              <a:t> following 3 types.</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chemeClr val="lt1"/>
                </a:solidFill>
                <a:latin typeface="Work Sans"/>
                <a:ea typeface="Work Sans"/>
                <a:cs typeface="Work Sans"/>
                <a:sym typeface="Work Sans"/>
              </a:rPr>
              <a:t> Instance variables </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chemeClr val="lt1"/>
                </a:solidFill>
                <a:latin typeface="Work Sans"/>
                <a:ea typeface="Work Sans"/>
                <a:cs typeface="Work Sans"/>
                <a:sym typeface="Work Sans"/>
              </a:rPr>
              <a:t> Static variables </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AutoNum type="arabicPeriod"/>
            </a:pPr>
            <a:r>
              <a:rPr lang="en-US">
                <a:solidFill>
                  <a:schemeClr val="lt1"/>
                </a:solidFill>
                <a:latin typeface="Work Sans"/>
                <a:ea typeface="Work Sans"/>
                <a:cs typeface="Work Sans"/>
                <a:sym typeface="Work Sans"/>
              </a:rPr>
              <a:t> Local variables</a:t>
            </a:r>
            <a:endParaRPr>
              <a:solidFill>
                <a:schemeClr val="lt1"/>
              </a:solidFill>
              <a:latin typeface="Work Sans"/>
              <a:ea typeface="Work Sans"/>
              <a:cs typeface="Work Sans"/>
              <a:sym typeface="Work Sans"/>
            </a:endParaRPr>
          </a:p>
          <a:p>
            <a:pPr indent="0" lvl="0" marL="0" marR="0" rtl="0" algn="l">
              <a:lnSpc>
                <a:spcPct val="100000"/>
              </a:lnSpc>
              <a:spcBef>
                <a:spcPts val="1000"/>
              </a:spcBef>
              <a:spcAft>
                <a:spcPts val="0"/>
              </a:spcAft>
              <a:buNone/>
            </a:pPr>
            <a:r>
              <a:t/>
            </a:r>
            <a:endParaRPr>
              <a:solidFill>
                <a:schemeClr val="lt1"/>
              </a:solidFill>
              <a:latin typeface="Work Sans"/>
              <a:ea typeface="Work Sans"/>
              <a:cs typeface="Work Sans"/>
              <a:sym typeface="Work Sans"/>
            </a:endParaRPr>
          </a:p>
          <a:p>
            <a:pPr indent="0" lvl="0" marL="0" marR="0" rtl="0" algn="l">
              <a:lnSpc>
                <a:spcPct val="100000"/>
              </a:lnSpc>
              <a:spcBef>
                <a:spcPts val="1000"/>
              </a:spcBef>
              <a:spcAft>
                <a:spcPts val="0"/>
              </a:spcAft>
              <a:buNone/>
            </a:pPr>
            <a:r>
              <a:t/>
            </a:r>
            <a:endParaRPr>
              <a:solidFill>
                <a:schemeClr val="lt1"/>
              </a:solidFill>
              <a:latin typeface="Work Sans"/>
              <a:ea typeface="Work Sans"/>
              <a:cs typeface="Work Sans"/>
              <a:sym typeface="Work Sans"/>
            </a:endParaRPr>
          </a:p>
        </p:txBody>
      </p:sp>
      <p:sp>
        <p:nvSpPr>
          <p:cNvPr id="157" name="Google Shape;157;g22b0511c8f3_0_60"/>
          <p:cNvSpPr txBox="1"/>
          <p:nvPr/>
        </p:nvSpPr>
        <p:spPr>
          <a:xfrm>
            <a:off x="645400" y="416250"/>
            <a:ext cx="7163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US" sz="2500">
                <a:solidFill>
                  <a:srgbClr val="F5851F"/>
                </a:solidFill>
                <a:latin typeface="Work Sans"/>
                <a:ea typeface="Work Sans"/>
                <a:cs typeface="Work Sans"/>
                <a:sym typeface="Work Sans"/>
              </a:rPr>
              <a:t>Types of Variables</a:t>
            </a:r>
            <a:endParaRPr b="1" sz="2500">
              <a:solidFill>
                <a:srgbClr val="F5851F"/>
              </a:solidFill>
              <a:latin typeface="Work Sans"/>
              <a:ea typeface="Work Sans"/>
              <a:cs typeface="Work Sans"/>
              <a:sym typeface="Work Sans"/>
            </a:endParaRPr>
          </a:p>
        </p:txBody>
      </p:sp>
      <p:pic>
        <p:nvPicPr>
          <p:cNvPr id="158" name="Google Shape;158;g22b0511c8f3_0_60"/>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62" name="Shape 162"/>
        <p:cNvGrpSpPr/>
        <p:nvPr/>
      </p:nvGrpSpPr>
      <p:grpSpPr>
        <a:xfrm>
          <a:off x="0" y="0"/>
          <a:ext cx="0" cy="0"/>
          <a:chOff x="0" y="0"/>
          <a:chExt cx="0" cy="0"/>
        </a:xfrm>
      </p:grpSpPr>
      <p:cxnSp>
        <p:nvCxnSpPr>
          <p:cNvPr id="163" name="Google Shape;163;g22b1a1401fc_0_23"/>
          <p:cNvCxnSpPr/>
          <p:nvPr/>
        </p:nvCxnSpPr>
        <p:spPr>
          <a:xfrm>
            <a:off x="830000" y="1318475"/>
            <a:ext cx="0" cy="1097100"/>
          </a:xfrm>
          <a:prstGeom prst="straightConnector1">
            <a:avLst/>
          </a:prstGeom>
          <a:noFill/>
          <a:ln cap="flat" cmpd="sng" w="19050">
            <a:solidFill>
              <a:srgbClr val="F5851F"/>
            </a:solidFill>
            <a:prstDash val="solid"/>
            <a:round/>
            <a:headEnd len="med" w="med" type="none"/>
            <a:tailEnd len="med" w="med" type="none"/>
          </a:ln>
        </p:spPr>
      </p:cxnSp>
      <p:sp>
        <p:nvSpPr>
          <p:cNvPr id="164" name="Google Shape;164;g22b1a1401fc_0_23"/>
          <p:cNvSpPr txBox="1"/>
          <p:nvPr/>
        </p:nvSpPr>
        <p:spPr>
          <a:xfrm>
            <a:off x="569200" y="1087750"/>
            <a:ext cx="7767900" cy="245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000"/>
              </a:spcBef>
              <a:spcAft>
                <a:spcPts val="0"/>
              </a:spcAft>
              <a:buClr>
                <a:srgbClr val="8DC640"/>
              </a:buClr>
              <a:buSzPts val="1400"/>
              <a:buFont typeface="Work Sans"/>
              <a:buChar char="●"/>
            </a:pPr>
            <a:r>
              <a:rPr lang="en-US">
                <a:solidFill>
                  <a:schemeClr val="lt1"/>
                </a:solidFill>
                <a:latin typeface="Work Sans"/>
                <a:ea typeface="Work Sans"/>
                <a:cs typeface="Work Sans"/>
                <a:sym typeface="Work Sans"/>
              </a:rPr>
              <a:t>Instance variables will be created at the time of object creation and destroyed at the time of object destruction hence the scope of instance variables is exactly the same as scope of objects. </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chemeClr val="lt1"/>
                </a:solidFill>
                <a:latin typeface="Work Sans"/>
                <a:ea typeface="Work Sans"/>
                <a:cs typeface="Work Sans"/>
                <a:sym typeface="Work Sans"/>
              </a:rPr>
              <a:t>Instance variables will be stored on the heap as the part of the object. </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chemeClr val="lt1"/>
                </a:solidFill>
                <a:latin typeface="Work Sans"/>
                <a:ea typeface="Work Sans"/>
                <a:cs typeface="Work Sans"/>
                <a:sym typeface="Work Sans"/>
              </a:rPr>
              <a:t>Instance variables should be declared within the class directly but outside of any method or block or constructor</a:t>
            </a:r>
            <a:endParaRPr>
              <a:solidFill>
                <a:schemeClr val="lt1"/>
              </a:solidFill>
              <a:latin typeface="Work Sans"/>
              <a:ea typeface="Work Sans"/>
              <a:cs typeface="Work Sans"/>
              <a:sym typeface="Work Sans"/>
            </a:endParaRPr>
          </a:p>
        </p:txBody>
      </p:sp>
      <p:sp>
        <p:nvSpPr>
          <p:cNvPr id="165" name="Google Shape;165;g22b1a1401fc_0_23"/>
          <p:cNvSpPr txBox="1"/>
          <p:nvPr/>
        </p:nvSpPr>
        <p:spPr>
          <a:xfrm>
            <a:off x="645400" y="416250"/>
            <a:ext cx="7163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US" sz="2500">
                <a:solidFill>
                  <a:srgbClr val="F5851F"/>
                </a:solidFill>
                <a:latin typeface="Work Sans"/>
                <a:ea typeface="Work Sans"/>
                <a:cs typeface="Work Sans"/>
                <a:sym typeface="Work Sans"/>
              </a:rPr>
              <a:t>Instance variable</a:t>
            </a:r>
            <a:endParaRPr b="1" sz="2500">
              <a:solidFill>
                <a:srgbClr val="F5851F"/>
              </a:solidFill>
              <a:latin typeface="Work Sans"/>
              <a:ea typeface="Work Sans"/>
              <a:cs typeface="Work Sans"/>
              <a:sym typeface="Work Sans"/>
            </a:endParaRPr>
          </a:p>
        </p:txBody>
      </p:sp>
      <p:pic>
        <p:nvPicPr>
          <p:cNvPr id="166" name="Google Shape;166;g22b1a1401fc_0_23"/>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70" name="Shape 170"/>
        <p:cNvGrpSpPr/>
        <p:nvPr/>
      </p:nvGrpSpPr>
      <p:grpSpPr>
        <a:xfrm>
          <a:off x="0" y="0"/>
          <a:ext cx="0" cy="0"/>
          <a:chOff x="0" y="0"/>
          <a:chExt cx="0" cy="0"/>
        </a:xfrm>
      </p:grpSpPr>
      <p:cxnSp>
        <p:nvCxnSpPr>
          <p:cNvPr id="171" name="Google Shape;171;g22b1a1401fc_0_32"/>
          <p:cNvCxnSpPr/>
          <p:nvPr/>
        </p:nvCxnSpPr>
        <p:spPr>
          <a:xfrm>
            <a:off x="830000" y="1318475"/>
            <a:ext cx="0" cy="341400"/>
          </a:xfrm>
          <a:prstGeom prst="straightConnector1">
            <a:avLst/>
          </a:prstGeom>
          <a:noFill/>
          <a:ln cap="flat" cmpd="sng" w="19050">
            <a:solidFill>
              <a:srgbClr val="F5851F"/>
            </a:solidFill>
            <a:prstDash val="solid"/>
            <a:round/>
            <a:headEnd len="med" w="med" type="none"/>
            <a:tailEnd len="med" w="med" type="none"/>
          </a:ln>
        </p:spPr>
      </p:cxnSp>
      <p:sp>
        <p:nvSpPr>
          <p:cNvPr id="172" name="Google Shape;172;g22b1a1401fc_0_32"/>
          <p:cNvSpPr txBox="1"/>
          <p:nvPr/>
        </p:nvSpPr>
        <p:spPr>
          <a:xfrm>
            <a:off x="569200" y="1087750"/>
            <a:ext cx="7767900" cy="245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000"/>
              </a:spcBef>
              <a:spcAft>
                <a:spcPts val="0"/>
              </a:spcAft>
              <a:buClr>
                <a:srgbClr val="8DC640"/>
              </a:buClr>
              <a:buSzPts val="1400"/>
              <a:buFont typeface="Work Sans"/>
              <a:buChar char="●"/>
            </a:pPr>
            <a:r>
              <a:rPr lang="en-US">
                <a:solidFill>
                  <a:schemeClr val="lt1"/>
                </a:solidFill>
                <a:latin typeface="Work Sans"/>
                <a:ea typeface="Work Sans"/>
                <a:cs typeface="Work Sans"/>
                <a:sym typeface="Work Sans"/>
              </a:rPr>
              <a:t>Local variables will be stored inside the stack. </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chemeClr val="lt1"/>
                </a:solidFill>
                <a:latin typeface="Work Sans"/>
                <a:ea typeface="Work Sans"/>
                <a:cs typeface="Work Sans"/>
                <a:sym typeface="Work Sans"/>
              </a:rPr>
              <a:t>The local variables will be created as part of the block execution in which it is declared and destroyed once that block execution completes. Hence the scope of the local variables is exactly the same as the scope of the block in which we declared.</a:t>
            </a:r>
            <a:endParaRPr>
              <a:solidFill>
                <a:schemeClr val="lt1"/>
              </a:solidFill>
              <a:latin typeface="Work Sans"/>
              <a:ea typeface="Work Sans"/>
              <a:cs typeface="Work Sans"/>
              <a:sym typeface="Work Sans"/>
            </a:endParaRPr>
          </a:p>
          <a:p>
            <a:pPr indent="0" lvl="0" marL="0" marR="0" rtl="0" algn="l">
              <a:lnSpc>
                <a:spcPct val="100000"/>
              </a:lnSpc>
              <a:spcBef>
                <a:spcPts val="1000"/>
              </a:spcBef>
              <a:spcAft>
                <a:spcPts val="0"/>
              </a:spcAft>
              <a:buNone/>
            </a:pPr>
            <a:r>
              <a:t/>
            </a:r>
            <a:endParaRPr>
              <a:solidFill>
                <a:schemeClr val="lt1"/>
              </a:solidFill>
              <a:latin typeface="Work Sans"/>
              <a:ea typeface="Work Sans"/>
              <a:cs typeface="Work Sans"/>
              <a:sym typeface="Work Sans"/>
            </a:endParaRPr>
          </a:p>
        </p:txBody>
      </p:sp>
      <p:sp>
        <p:nvSpPr>
          <p:cNvPr id="173" name="Google Shape;173;g22b1a1401fc_0_32"/>
          <p:cNvSpPr txBox="1"/>
          <p:nvPr/>
        </p:nvSpPr>
        <p:spPr>
          <a:xfrm>
            <a:off x="645400" y="416250"/>
            <a:ext cx="7163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US" sz="2500">
                <a:solidFill>
                  <a:srgbClr val="F5851F"/>
                </a:solidFill>
                <a:latin typeface="Work Sans"/>
                <a:ea typeface="Work Sans"/>
                <a:cs typeface="Work Sans"/>
                <a:sym typeface="Work Sans"/>
              </a:rPr>
              <a:t>Local variables</a:t>
            </a:r>
            <a:endParaRPr b="1" sz="2500">
              <a:solidFill>
                <a:srgbClr val="F5851F"/>
              </a:solidFill>
              <a:latin typeface="Work Sans"/>
              <a:ea typeface="Work Sans"/>
              <a:cs typeface="Work Sans"/>
              <a:sym typeface="Work Sans"/>
            </a:endParaRPr>
          </a:p>
        </p:txBody>
      </p:sp>
      <p:pic>
        <p:nvPicPr>
          <p:cNvPr id="174" name="Google Shape;174;g22b1a1401fc_0_32"/>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78" name="Shape 178"/>
        <p:cNvGrpSpPr/>
        <p:nvPr/>
      </p:nvGrpSpPr>
      <p:grpSpPr>
        <a:xfrm>
          <a:off x="0" y="0"/>
          <a:ext cx="0" cy="0"/>
          <a:chOff x="0" y="0"/>
          <a:chExt cx="0" cy="0"/>
        </a:xfrm>
      </p:grpSpPr>
      <p:cxnSp>
        <p:nvCxnSpPr>
          <p:cNvPr id="179" name="Google Shape;179;g22b1a1401fc_0_41"/>
          <p:cNvCxnSpPr/>
          <p:nvPr/>
        </p:nvCxnSpPr>
        <p:spPr>
          <a:xfrm>
            <a:off x="830000" y="1623275"/>
            <a:ext cx="0" cy="1971900"/>
          </a:xfrm>
          <a:prstGeom prst="straightConnector1">
            <a:avLst/>
          </a:prstGeom>
          <a:noFill/>
          <a:ln cap="flat" cmpd="sng" w="19050">
            <a:solidFill>
              <a:srgbClr val="F5851F"/>
            </a:solidFill>
            <a:prstDash val="solid"/>
            <a:round/>
            <a:headEnd len="med" w="med" type="none"/>
            <a:tailEnd len="med" w="med" type="none"/>
          </a:ln>
        </p:spPr>
      </p:cxnSp>
      <p:sp>
        <p:nvSpPr>
          <p:cNvPr id="180" name="Google Shape;180;g22b1a1401fc_0_41"/>
          <p:cNvSpPr txBox="1"/>
          <p:nvPr/>
        </p:nvSpPr>
        <p:spPr>
          <a:xfrm>
            <a:off x="569200" y="1392550"/>
            <a:ext cx="7767900" cy="245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000"/>
              </a:spcBef>
              <a:spcAft>
                <a:spcPts val="0"/>
              </a:spcAft>
              <a:buClr>
                <a:srgbClr val="8DC640"/>
              </a:buClr>
              <a:buSzPts val="1400"/>
              <a:buFont typeface="Work Sans"/>
              <a:buChar char="●"/>
            </a:pPr>
            <a:r>
              <a:rPr b="1" lang="en-US">
                <a:solidFill>
                  <a:srgbClr val="8DC640"/>
                </a:solidFill>
                <a:latin typeface="Work Sans"/>
                <a:ea typeface="Work Sans"/>
                <a:cs typeface="Work Sans"/>
                <a:sym typeface="Work Sans"/>
              </a:rPr>
              <a:t>new vs newInstance()</a:t>
            </a:r>
            <a:r>
              <a:rPr lang="en-US">
                <a:solidFill>
                  <a:schemeClr val="lt1"/>
                </a:solidFill>
                <a:latin typeface="Work Sans"/>
                <a:ea typeface="Work Sans"/>
                <a:cs typeface="Work Sans"/>
                <a:sym typeface="Work Sans"/>
              </a:rPr>
              <a:t> :new is a keyword used to create a new instance of a class. It is followed by a constructor invocation and allocates memory for the object on the heap. It is typically used when you know the specific class at compile-time.</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b="1" lang="en-US">
                <a:solidFill>
                  <a:srgbClr val="8DC640"/>
                </a:solidFill>
                <a:latin typeface="Work Sans"/>
                <a:ea typeface="Work Sans"/>
                <a:cs typeface="Work Sans"/>
                <a:sym typeface="Work Sans"/>
              </a:rPr>
              <a:t>newInstance()</a:t>
            </a:r>
            <a:r>
              <a:rPr lang="en-US">
                <a:solidFill>
                  <a:schemeClr val="lt1"/>
                </a:solidFill>
                <a:latin typeface="Work Sans"/>
                <a:ea typeface="Work Sans"/>
                <a:cs typeface="Work Sans"/>
                <a:sym typeface="Work Sans"/>
              </a:rPr>
              <a:t> is a method defined in the java.lang.reflect.Constructor class. It allows you to create an instance of a class using its default constructor or a constructor with specific arguments at runtime, even if you don't know the class name beforehand. It is primarily used for reflective operations.</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b="1" lang="en-US">
                <a:solidFill>
                  <a:srgbClr val="8DC640"/>
                </a:solidFill>
                <a:latin typeface="Work Sans"/>
                <a:ea typeface="Work Sans"/>
                <a:cs typeface="Work Sans"/>
                <a:sym typeface="Work Sans"/>
              </a:rPr>
              <a:t>instanceof vs isInstance():</a:t>
            </a:r>
            <a:r>
              <a:rPr lang="en-US">
                <a:solidFill>
                  <a:schemeClr val="lt1"/>
                </a:solidFill>
                <a:latin typeface="Work Sans"/>
                <a:ea typeface="Work Sans"/>
                <a:cs typeface="Work Sans"/>
                <a:sym typeface="Work Sans"/>
              </a:rPr>
              <a:t> instanceof is a Java operator used to test if an object is an instance of a particular class, a subclass of that class, or implements a particular interface. It evaluates to true if the object is of the specified type or a subtype, and false otherwise.</a:t>
            </a:r>
            <a:endParaRPr>
              <a:solidFill>
                <a:schemeClr val="lt1"/>
              </a:solidFill>
              <a:latin typeface="Work Sans"/>
              <a:ea typeface="Work Sans"/>
              <a:cs typeface="Work Sans"/>
              <a:sym typeface="Work Sans"/>
            </a:endParaRPr>
          </a:p>
        </p:txBody>
      </p:sp>
      <p:sp>
        <p:nvSpPr>
          <p:cNvPr id="181" name="Google Shape;181;g22b1a1401fc_0_41"/>
          <p:cNvSpPr txBox="1"/>
          <p:nvPr/>
        </p:nvSpPr>
        <p:spPr>
          <a:xfrm>
            <a:off x="645400" y="416250"/>
            <a:ext cx="71637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500">
                <a:solidFill>
                  <a:srgbClr val="F5851F"/>
                </a:solidFill>
                <a:latin typeface="Work Sans"/>
                <a:ea typeface="Work Sans"/>
                <a:cs typeface="Work Sans"/>
                <a:sym typeface="Work Sans"/>
              </a:rPr>
              <a:t>new vs newInstance(), instanceof vs isInstance()</a:t>
            </a:r>
            <a:endParaRPr b="1" sz="2500">
              <a:solidFill>
                <a:srgbClr val="F5851F"/>
              </a:solidFill>
              <a:latin typeface="Work Sans"/>
              <a:ea typeface="Work Sans"/>
              <a:cs typeface="Work Sans"/>
              <a:sym typeface="Work Sans"/>
            </a:endParaRPr>
          </a:p>
        </p:txBody>
      </p:sp>
      <p:pic>
        <p:nvPicPr>
          <p:cNvPr id="182" name="Google Shape;182;g22b1a1401fc_0_41"/>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186" name="Shape 186"/>
        <p:cNvGrpSpPr/>
        <p:nvPr/>
      </p:nvGrpSpPr>
      <p:grpSpPr>
        <a:xfrm>
          <a:off x="0" y="0"/>
          <a:ext cx="0" cy="0"/>
          <a:chOff x="0" y="0"/>
          <a:chExt cx="0" cy="0"/>
        </a:xfrm>
      </p:grpSpPr>
      <p:cxnSp>
        <p:nvCxnSpPr>
          <p:cNvPr id="187" name="Google Shape;187;g22b1a1401fc_0_51"/>
          <p:cNvCxnSpPr/>
          <p:nvPr/>
        </p:nvCxnSpPr>
        <p:spPr>
          <a:xfrm>
            <a:off x="830000" y="1318475"/>
            <a:ext cx="0" cy="517500"/>
          </a:xfrm>
          <a:prstGeom prst="straightConnector1">
            <a:avLst/>
          </a:prstGeom>
          <a:noFill/>
          <a:ln cap="flat" cmpd="sng" w="19050">
            <a:solidFill>
              <a:srgbClr val="F5851F"/>
            </a:solidFill>
            <a:prstDash val="solid"/>
            <a:round/>
            <a:headEnd len="med" w="med" type="none"/>
            <a:tailEnd len="med" w="med" type="none"/>
          </a:ln>
        </p:spPr>
      </p:cxnSp>
      <p:sp>
        <p:nvSpPr>
          <p:cNvPr id="188" name="Google Shape;188;g22b1a1401fc_0_51"/>
          <p:cNvSpPr txBox="1"/>
          <p:nvPr/>
        </p:nvSpPr>
        <p:spPr>
          <a:xfrm>
            <a:off x="569200" y="1087750"/>
            <a:ext cx="7767900" cy="1442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000"/>
              </a:spcBef>
              <a:spcAft>
                <a:spcPts val="0"/>
              </a:spcAft>
              <a:buClr>
                <a:srgbClr val="8DC640"/>
              </a:buClr>
              <a:buSzPts val="1400"/>
              <a:buFont typeface="Work Sans"/>
              <a:buChar char="●"/>
            </a:pPr>
            <a:r>
              <a:rPr lang="en-US">
                <a:solidFill>
                  <a:schemeClr val="lt1"/>
                </a:solidFill>
                <a:latin typeface="Work Sans"/>
                <a:ea typeface="Work Sans"/>
                <a:cs typeface="Work Sans"/>
                <a:sym typeface="Work Sans"/>
              </a:rPr>
              <a:t>varargs (variable arguments) allow a method to accept a variable number of arguments of the same type.</a:t>
            </a:r>
            <a:endParaRPr>
              <a:solidFill>
                <a:schemeClr val="lt1"/>
              </a:solidFill>
              <a:latin typeface="Work Sans"/>
              <a:ea typeface="Work Sans"/>
              <a:cs typeface="Work Sans"/>
              <a:sym typeface="Work Sans"/>
            </a:endParaRPr>
          </a:p>
          <a:p>
            <a:pPr indent="-317500" lvl="0" marL="457200" marR="0" rtl="0" algn="l">
              <a:lnSpc>
                <a:spcPct val="100000"/>
              </a:lnSpc>
              <a:spcBef>
                <a:spcPts val="1000"/>
              </a:spcBef>
              <a:spcAft>
                <a:spcPts val="0"/>
              </a:spcAft>
              <a:buClr>
                <a:srgbClr val="8DC640"/>
              </a:buClr>
              <a:buSzPts val="1400"/>
              <a:buFont typeface="Work Sans"/>
              <a:buChar char="●"/>
            </a:pPr>
            <a:r>
              <a:rPr lang="en-US">
                <a:solidFill>
                  <a:schemeClr val="lt1"/>
                </a:solidFill>
                <a:latin typeface="Work Sans"/>
                <a:ea typeface="Work Sans"/>
                <a:cs typeface="Work Sans"/>
                <a:sym typeface="Work Sans"/>
              </a:rPr>
              <a:t>This feature was introduced in Java 5 to simplify the process of handling methods that need to accept a varying number of parameterS.</a:t>
            </a:r>
            <a:endParaRPr>
              <a:solidFill>
                <a:schemeClr val="lt1"/>
              </a:solidFill>
              <a:latin typeface="Work Sans"/>
              <a:ea typeface="Work Sans"/>
              <a:cs typeface="Work Sans"/>
              <a:sym typeface="Work Sans"/>
            </a:endParaRPr>
          </a:p>
        </p:txBody>
      </p:sp>
      <p:sp>
        <p:nvSpPr>
          <p:cNvPr id="189" name="Google Shape;189;g22b1a1401fc_0_51"/>
          <p:cNvSpPr txBox="1"/>
          <p:nvPr/>
        </p:nvSpPr>
        <p:spPr>
          <a:xfrm>
            <a:off x="645400" y="416250"/>
            <a:ext cx="7163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US" sz="2500">
                <a:solidFill>
                  <a:srgbClr val="F5851F"/>
                </a:solidFill>
                <a:latin typeface="Work Sans"/>
                <a:ea typeface="Work Sans"/>
                <a:cs typeface="Work Sans"/>
                <a:sym typeface="Work Sans"/>
              </a:rPr>
              <a:t>var-args in java</a:t>
            </a:r>
            <a:endParaRPr b="1" sz="2500">
              <a:solidFill>
                <a:srgbClr val="F5851F"/>
              </a:solidFill>
              <a:latin typeface="Work Sans"/>
              <a:ea typeface="Work Sans"/>
              <a:cs typeface="Work Sans"/>
              <a:sym typeface="Work Sans"/>
            </a:endParaRPr>
          </a:p>
        </p:txBody>
      </p:sp>
      <p:pic>
        <p:nvPicPr>
          <p:cNvPr id="190" name="Google Shape;190;g22b1a1401fc_0_51"/>
          <p:cNvPicPr preferRelativeResize="0"/>
          <p:nvPr/>
        </p:nvPicPr>
        <p:blipFill rotWithShape="1">
          <a:blip r:embed="rId3">
            <a:alphaModFix/>
          </a:blip>
          <a:srcRect b="0" l="0" r="0" t="0"/>
          <a:stretch/>
        </p:blipFill>
        <p:spPr>
          <a:xfrm>
            <a:off x="81625" y="529275"/>
            <a:ext cx="356901" cy="343350"/>
          </a:xfrm>
          <a:prstGeom prst="rect">
            <a:avLst/>
          </a:prstGeom>
          <a:noFill/>
          <a:ln>
            <a:noFill/>
          </a:ln>
        </p:spPr>
      </p:pic>
      <p:sp>
        <p:nvSpPr>
          <p:cNvPr id="191" name="Google Shape;191;g22b1a1401fc_0_51"/>
          <p:cNvSpPr/>
          <p:nvPr/>
        </p:nvSpPr>
        <p:spPr>
          <a:xfrm>
            <a:off x="767800" y="2644625"/>
            <a:ext cx="2978400" cy="1911600"/>
          </a:xfrm>
          <a:prstGeom prst="roundRect">
            <a:avLst>
              <a:gd fmla="val 9247" name="adj"/>
            </a:avLst>
          </a:prstGeom>
          <a:solidFill>
            <a:schemeClr val="lt2"/>
          </a:solidFill>
          <a:ln cap="flat" cmpd="sng" w="9525">
            <a:solidFill>
              <a:srgbClr val="F585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g22b1a1401fc_0_51"/>
          <p:cNvGrpSpPr/>
          <p:nvPr/>
        </p:nvGrpSpPr>
        <p:grpSpPr>
          <a:xfrm>
            <a:off x="905075" y="2827225"/>
            <a:ext cx="2587500" cy="1565150"/>
            <a:chOff x="5483575" y="3492600"/>
            <a:chExt cx="2587500" cy="1565150"/>
          </a:xfrm>
        </p:grpSpPr>
        <p:sp>
          <p:nvSpPr>
            <p:cNvPr id="193" name="Google Shape;193;g22b1a1401fc_0_51"/>
            <p:cNvSpPr/>
            <p:nvPr/>
          </p:nvSpPr>
          <p:spPr>
            <a:xfrm>
              <a:off x="5483575" y="3700875"/>
              <a:ext cx="2587500" cy="569400"/>
            </a:xfrm>
            <a:prstGeom prst="roundRect">
              <a:avLst>
                <a:gd fmla="val 16667" name="adj"/>
              </a:avLst>
            </a:prstGeom>
            <a:solidFill>
              <a:schemeClr val="lt2"/>
            </a:solidFill>
            <a:ln cap="flat" cmpd="sng" w="9525">
              <a:solidFill>
                <a:srgbClr val="F585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2b1a1401fc_0_51"/>
            <p:cNvSpPr/>
            <p:nvPr/>
          </p:nvSpPr>
          <p:spPr>
            <a:xfrm>
              <a:off x="5768750" y="4049400"/>
              <a:ext cx="1985700" cy="422400"/>
            </a:xfrm>
            <a:prstGeom prst="roundRect">
              <a:avLst>
                <a:gd fmla="val 37506" name="adj"/>
              </a:avLst>
            </a:prstGeom>
            <a:solidFill>
              <a:srgbClr val="8DC640"/>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5851F"/>
                  </a:solidFill>
                  <a:latin typeface="Work Sans Medium"/>
                  <a:ea typeface="Work Sans Medium"/>
                  <a:cs typeface="Work Sans Medium"/>
                  <a:sym typeface="Work Sans Medium"/>
                </a:rPr>
                <a:t>   </a:t>
              </a:r>
              <a:r>
                <a:rPr lang="en-US">
                  <a:solidFill>
                    <a:schemeClr val="lt1"/>
                  </a:solidFill>
                  <a:latin typeface="Work Sans Medium"/>
                  <a:ea typeface="Work Sans Medium"/>
                  <a:cs typeface="Work Sans Medium"/>
                  <a:sym typeface="Work Sans Medium"/>
                </a:rPr>
                <a:t>Sum (int</a:t>
              </a:r>
              <a:r>
                <a:rPr lang="en-US">
                  <a:solidFill>
                    <a:srgbClr val="CC0000"/>
                  </a:solidFill>
                  <a:latin typeface="Work Sans Medium"/>
                  <a:ea typeface="Work Sans Medium"/>
                  <a:cs typeface="Work Sans Medium"/>
                  <a:sym typeface="Work Sans Medium"/>
                </a:rPr>
                <a:t>…</a:t>
              </a:r>
              <a:r>
                <a:rPr lang="en-US">
                  <a:solidFill>
                    <a:schemeClr val="lt1"/>
                  </a:solidFill>
                  <a:latin typeface="Work Sans Medium"/>
                  <a:ea typeface="Work Sans Medium"/>
                  <a:cs typeface="Work Sans Medium"/>
                  <a:sym typeface="Work Sans Medium"/>
                </a:rPr>
                <a:t>x);</a:t>
              </a:r>
              <a:endParaRPr>
                <a:solidFill>
                  <a:schemeClr val="lt1"/>
                </a:solidFill>
                <a:latin typeface="Work Sans Medium"/>
                <a:ea typeface="Work Sans Medium"/>
                <a:cs typeface="Work Sans Medium"/>
                <a:sym typeface="Work Sans Medium"/>
              </a:endParaRPr>
            </a:p>
          </p:txBody>
        </p:sp>
        <p:sp>
          <p:nvSpPr>
            <p:cNvPr id="195" name="Google Shape;195;g22b1a1401fc_0_51"/>
            <p:cNvSpPr/>
            <p:nvPr/>
          </p:nvSpPr>
          <p:spPr>
            <a:xfrm>
              <a:off x="6122600" y="4714250"/>
              <a:ext cx="1278000" cy="343500"/>
            </a:xfrm>
            <a:prstGeom prst="roundRect">
              <a:avLst>
                <a:gd fmla="val 37506" name="adj"/>
              </a:avLst>
            </a:prstGeom>
            <a:solidFill>
              <a:srgbClr val="B6D7A8"/>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US">
                  <a:solidFill>
                    <a:schemeClr val="lt1"/>
                  </a:solidFill>
                  <a:latin typeface="Work Sans Medium"/>
                  <a:ea typeface="Work Sans Medium"/>
                  <a:cs typeface="Work Sans Medium"/>
                  <a:sym typeface="Work Sans Medium"/>
                </a:rPr>
                <a:t>   </a:t>
              </a:r>
              <a:r>
                <a:rPr i="1" lang="en-US">
                  <a:solidFill>
                    <a:schemeClr val="dk1"/>
                  </a:solidFill>
                  <a:latin typeface="Work Sans Medium"/>
                  <a:ea typeface="Work Sans Medium"/>
                  <a:cs typeface="Work Sans Medium"/>
                  <a:sym typeface="Work Sans Medium"/>
                </a:rPr>
                <a:t>varargs</a:t>
              </a:r>
              <a:endParaRPr i="1">
                <a:solidFill>
                  <a:schemeClr val="dk1"/>
                </a:solidFill>
                <a:latin typeface="Work Sans Medium"/>
                <a:ea typeface="Work Sans Medium"/>
                <a:cs typeface="Work Sans Medium"/>
                <a:sym typeface="Work Sans Medium"/>
              </a:endParaRPr>
            </a:p>
          </p:txBody>
        </p:sp>
        <p:sp>
          <p:nvSpPr>
            <p:cNvPr id="196" name="Google Shape;196;g22b1a1401fc_0_51"/>
            <p:cNvSpPr/>
            <p:nvPr/>
          </p:nvSpPr>
          <p:spPr>
            <a:xfrm>
              <a:off x="6583100" y="3492600"/>
              <a:ext cx="422400" cy="422400"/>
            </a:xfrm>
            <a:prstGeom prst="ellipse">
              <a:avLst/>
            </a:prstGeom>
            <a:solidFill>
              <a:schemeClr val="lt2"/>
            </a:solidFill>
            <a:ln cap="flat" cmpd="sng" w="9525">
              <a:solidFill>
                <a:srgbClr val="8DC6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g22b1a1401fc_0_51"/>
            <p:cNvPicPr preferRelativeResize="0"/>
            <p:nvPr/>
          </p:nvPicPr>
          <p:blipFill rotWithShape="1">
            <a:blip r:embed="rId4">
              <a:alphaModFix/>
            </a:blip>
            <a:srcRect b="30376" l="0" r="0" t="0"/>
            <a:stretch/>
          </p:blipFill>
          <p:spPr>
            <a:xfrm>
              <a:off x="6583100" y="3556750"/>
              <a:ext cx="422401" cy="294088"/>
            </a:xfrm>
            <a:prstGeom prst="rect">
              <a:avLst/>
            </a:prstGeom>
            <a:noFill/>
            <a:ln>
              <a:noFill/>
            </a:ln>
          </p:spPr>
        </p:pic>
        <p:cxnSp>
          <p:nvCxnSpPr>
            <p:cNvPr id="198" name="Google Shape;198;g22b1a1401fc_0_51"/>
            <p:cNvCxnSpPr>
              <a:stCxn id="199" idx="2"/>
            </p:cNvCxnSpPr>
            <p:nvPr/>
          </p:nvCxnSpPr>
          <p:spPr>
            <a:xfrm>
              <a:off x="6925725" y="4439225"/>
              <a:ext cx="0" cy="180900"/>
            </a:xfrm>
            <a:prstGeom prst="straightConnector1">
              <a:avLst/>
            </a:prstGeom>
            <a:noFill/>
            <a:ln cap="flat" cmpd="sng" w="9525">
              <a:solidFill>
                <a:srgbClr val="F5851F"/>
              </a:solidFill>
              <a:prstDash val="solid"/>
              <a:round/>
              <a:headEnd len="med" w="med" type="none"/>
              <a:tailEnd len="med" w="med" type="none"/>
            </a:ln>
          </p:spPr>
        </p:cxnSp>
        <p:cxnSp>
          <p:nvCxnSpPr>
            <p:cNvPr id="200" name="Google Shape;200;g22b1a1401fc_0_51"/>
            <p:cNvCxnSpPr/>
            <p:nvPr/>
          </p:nvCxnSpPr>
          <p:spPr>
            <a:xfrm rot="10800000">
              <a:off x="6697225" y="4620675"/>
              <a:ext cx="230100" cy="0"/>
            </a:xfrm>
            <a:prstGeom prst="straightConnector1">
              <a:avLst/>
            </a:prstGeom>
            <a:noFill/>
            <a:ln cap="flat" cmpd="sng" w="9525">
              <a:solidFill>
                <a:srgbClr val="F5851F"/>
              </a:solidFill>
              <a:prstDash val="solid"/>
              <a:round/>
              <a:headEnd len="med" w="med" type="none"/>
              <a:tailEnd len="med" w="med" type="none"/>
            </a:ln>
          </p:spPr>
        </p:cxnSp>
        <p:sp>
          <p:nvSpPr>
            <p:cNvPr id="199" name="Google Shape;199;g22b1a1401fc_0_51"/>
            <p:cNvSpPr/>
            <p:nvPr/>
          </p:nvSpPr>
          <p:spPr>
            <a:xfrm>
              <a:off x="6907125" y="4418525"/>
              <a:ext cx="37200" cy="2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2b1a1401fc_0_51"/>
            <p:cNvSpPr/>
            <p:nvPr/>
          </p:nvSpPr>
          <p:spPr>
            <a:xfrm>
              <a:off x="6678525" y="4722175"/>
              <a:ext cx="37200" cy="2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g22b1a1401fc_0_51"/>
            <p:cNvCxnSpPr>
              <a:endCxn id="201" idx="0"/>
            </p:cNvCxnSpPr>
            <p:nvPr/>
          </p:nvCxnSpPr>
          <p:spPr>
            <a:xfrm>
              <a:off x="6697125" y="4620775"/>
              <a:ext cx="0" cy="101400"/>
            </a:xfrm>
            <a:prstGeom prst="straightConnector1">
              <a:avLst/>
            </a:prstGeom>
            <a:noFill/>
            <a:ln cap="flat" cmpd="sng" w="9525">
              <a:solidFill>
                <a:srgbClr val="F5851F"/>
              </a:solidFill>
              <a:prstDash val="solid"/>
              <a:round/>
              <a:headEnd len="med" w="med" type="none"/>
              <a:tailEnd len="med" w="med"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7B7B7"/>
            </a:gs>
            <a:gs pos="21000">
              <a:srgbClr val="666666"/>
            </a:gs>
            <a:gs pos="44000">
              <a:srgbClr val="434343"/>
            </a:gs>
            <a:gs pos="100000">
              <a:srgbClr val="000000"/>
            </a:gs>
          </a:gsLst>
          <a:lin ang="5400012" scaled="0"/>
        </a:gradFill>
      </p:bgPr>
    </p:bg>
    <p:spTree>
      <p:nvGrpSpPr>
        <p:cNvPr id="206" name="Shape 206"/>
        <p:cNvGrpSpPr/>
        <p:nvPr/>
      </p:nvGrpSpPr>
      <p:grpSpPr>
        <a:xfrm>
          <a:off x="0" y="0"/>
          <a:ext cx="0" cy="0"/>
          <a:chOff x="0" y="0"/>
          <a:chExt cx="0" cy="0"/>
        </a:xfrm>
      </p:grpSpPr>
      <p:pic>
        <p:nvPicPr>
          <p:cNvPr id="207" name="Google Shape;207;g2528be11d23_0_238"/>
          <p:cNvPicPr preferRelativeResize="0"/>
          <p:nvPr/>
        </p:nvPicPr>
        <p:blipFill rotWithShape="1">
          <a:blip r:embed="rId3">
            <a:alphaModFix amt="33000"/>
          </a:blip>
          <a:srcRect b="0" l="0" r="0" t="0"/>
          <a:stretch/>
        </p:blipFill>
        <p:spPr>
          <a:xfrm>
            <a:off x="0" y="0"/>
            <a:ext cx="9143990" cy="5143500"/>
          </a:xfrm>
          <a:prstGeom prst="rect">
            <a:avLst/>
          </a:prstGeom>
          <a:noFill/>
          <a:ln>
            <a:noFill/>
          </a:ln>
        </p:spPr>
      </p:pic>
      <p:sp>
        <p:nvSpPr>
          <p:cNvPr id="208" name="Google Shape;208;g2528be11d23_0_238"/>
          <p:cNvSpPr txBox="1"/>
          <p:nvPr/>
        </p:nvSpPr>
        <p:spPr>
          <a:xfrm>
            <a:off x="1364400" y="2271150"/>
            <a:ext cx="64464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US" sz="6000" u="none" cap="none" strike="noStrike">
                <a:solidFill>
                  <a:srgbClr val="F5851F"/>
                </a:solidFill>
                <a:latin typeface="Work Sans"/>
                <a:ea typeface="Work Sans"/>
                <a:cs typeface="Work Sans"/>
                <a:sym typeface="Work Sans"/>
              </a:rPr>
              <a:t>THANK YOU</a:t>
            </a:r>
            <a:endParaRPr b="1" i="0" sz="6000" u="none" cap="none" strike="noStrike">
              <a:solidFill>
                <a:srgbClr val="F5851F"/>
              </a:solidFill>
              <a:latin typeface="Work Sans"/>
              <a:ea typeface="Work Sans"/>
              <a:cs typeface="Work Sans"/>
              <a:sym typeface="Work Sans"/>
            </a:endParaRPr>
          </a:p>
        </p:txBody>
      </p:sp>
      <p:pic>
        <p:nvPicPr>
          <p:cNvPr id="209" name="Google Shape;209;g2528be11d23_0_238"/>
          <p:cNvPicPr preferRelativeResize="0"/>
          <p:nvPr/>
        </p:nvPicPr>
        <p:blipFill rotWithShape="1">
          <a:blip r:embed="rId4">
            <a:alphaModFix/>
          </a:blip>
          <a:srcRect b="38460" l="14475" r="15963" t="37792"/>
          <a:stretch/>
        </p:blipFill>
        <p:spPr>
          <a:xfrm>
            <a:off x="3534588" y="1572424"/>
            <a:ext cx="2074824" cy="7081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2022-04-19T13:22:35Z</dcterms:created>
  <dc:creator>Devendra, Nagadharshan</dc:creator>
</cp:coreProperties>
</file>