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Work Sans Medium"/>
      <p:regular r:id="rId15"/>
      <p:bold r:id="rId16"/>
      <p:italic r:id="rId17"/>
      <p:boldItalic r:id="rId18"/>
    </p:embeddedFont>
    <p:embeddedFont>
      <p:font typeface="Work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2">
          <p15:clr>
            <a:srgbClr val="747775"/>
          </p15:clr>
        </p15:guide>
        <p15:guide id="2" pos="475">
          <p15:clr>
            <a:srgbClr val="747775"/>
          </p15:clr>
        </p15:guide>
        <p15:guide id="3" orient="horz" pos="621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ABXbP5jsGosFl9JCUNU+Azzt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2" orient="horz"/>
        <p:guide pos="475"/>
        <p:guide pos="6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11" Type="http://schemas.openxmlformats.org/officeDocument/2006/relationships/slide" Target="slides/slide5.xml"/><Relationship Id="rId22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21" Type="http://schemas.openxmlformats.org/officeDocument/2006/relationships/font" Target="fonts/Work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WorkSansMedium-regular.fntdata"/><Relationship Id="rId14" Type="http://schemas.openxmlformats.org/officeDocument/2006/relationships/slide" Target="slides/slide8.xml"/><Relationship Id="rId17" Type="http://schemas.openxmlformats.org/officeDocument/2006/relationships/font" Target="fonts/WorkSansMedium-italic.fntdata"/><Relationship Id="rId16" Type="http://schemas.openxmlformats.org/officeDocument/2006/relationships/font" Target="fonts/WorkSansMedium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Work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Work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8be11d2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528be11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d807482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2d80748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f29054f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6f29054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6f29054f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56f29054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f29054f8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56f29054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6f29054f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56f29054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28be11d23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528be11d2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3f4df7847_0_13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33f4df7847_0_13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3f4df7847_0_13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33f4df7847_0_13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33f4df7847_0_13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38850" y="440250"/>
            <a:ext cx="443700" cy="5214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540d40adaf_2_48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2540d40adaf_2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540d40adaf_2_48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540d40adaf_2_48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0d40adaf_2_48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540d40adaf_2_48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40d40adaf_2_48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540d40adaf_2_48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540d40adaf_2_48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6b96621_1_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g22956b96621_1_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g22956b96621_1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56b96621_1_1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g22956b96621_1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g22956b96621_1_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g22956b96621_1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56b96621_1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22956b96621_1_1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22956b96621_1_1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g22956b96621_1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56b96621_1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22956b96621_1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956b96621_1_1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g22956b96621_1_1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g22956b96621_1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f4df7847_0_13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3f4df7847_0_13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g22956b96621_1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2956b96621_1_1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g22956b96621_1_1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g22956b96621_1_1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22956b96621_1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56b96621_1_1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g22956b96621_1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956b96621_1_1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g22956b96621_1_1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g22956b96621_1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3f4df7847_0_13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33f4df7847_0_13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f4df7847_0_1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33f4df7847_0_1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f4df7847_0_1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f4df7847_0_13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3f4df7847_0_1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33f4df7847_0_1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f4df7847_0_13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33f4df7847_0_13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3f4df7847_0_13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33f4df7847_0_13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3f4df7847_0_13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33f4df7847_0_13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33f4df7847_0_13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956b96621_1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22956b96621_1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2956b96621_1_248"/>
          <p:cNvPicPr preferRelativeResize="0"/>
          <p:nvPr/>
        </p:nvPicPr>
        <p:blipFill rotWithShape="1">
          <a:blip r:embed="rId3">
            <a:alphaModFix amt="33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2956b96621_1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425" y="326300"/>
            <a:ext cx="1585976" cy="4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2956b96621_1_248"/>
          <p:cNvSpPr txBox="1"/>
          <p:nvPr/>
        </p:nvSpPr>
        <p:spPr>
          <a:xfrm>
            <a:off x="596025" y="1384925"/>
            <a:ext cx="4216800" cy="277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352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2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Exception, imports, and modifiers in </a:t>
            </a:r>
            <a:r>
              <a:rPr b="1" i="0" lang="en-US" sz="4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Java</a:t>
            </a:r>
            <a:endParaRPr b="1" i="0" sz="4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8" name="Google Shape;118;g22956b96621_1_248"/>
          <p:cNvGrpSpPr/>
          <p:nvPr/>
        </p:nvGrpSpPr>
        <p:grpSpPr>
          <a:xfrm>
            <a:off x="4500700" y="489513"/>
            <a:ext cx="4164475" cy="4164475"/>
            <a:chOff x="4500700" y="489513"/>
            <a:chExt cx="4164475" cy="4164475"/>
          </a:xfrm>
        </p:grpSpPr>
        <p:pic>
          <p:nvPicPr>
            <p:cNvPr id="119" name="Google Shape;119;g22956b96621_1_2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0700" y="489513"/>
              <a:ext cx="4164475" cy="416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2956b96621_1_248"/>
            <p:cNvSpPr/>
            <p:nvPr/>
          </p:nvSpPr>
          <p:spPr>
            <a:xfrm>
              <a:off x="6594175" y="2716625"/>
              <a:ext cx="709800" cy="350100"/>
            </a:xfrm>
            <a:prstGeom prst="rect">
              <a:avLst/>
            </a:prstGeom>
            <a:solidFill>
              <a:srgbClr val="F58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2956b96621_1_248"/>
            <p:cNvSpPr txBox="1"/>
            <p:nvPr/>
          </p:nvSpPr>
          <p:spPr>
            <a:xfrm>
              <a:off x="6553675" y="2668475"/>
              <a:ext cx="826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JAVA</a:t>
              </a:r>
              <a:endParaRPr b="1" i="0" sz="17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528be11d23_0_9"/>
          <p:cNvCxnSpPr/>
          <p:nvPr/>
        </p:nvCxnSpPr>
        <p:spPr>
          <a:xfrm>
            <a:off x="815225" y="1255575"/>
            <a:ext cx="0" cy="1082700"/>
          </a:xfrm>
          <a:prstGeom prst="straightConnector1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2528be11d23_0_9"/>
          <p:cNvSpPr txBox="1"/>
          <p:nvPr/>
        </p:nvSpPr>
        <p:spPr>
          <a:xfrm>
            <a:off x="548175" y="1066300"/>
            <a:ext cx="76473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ClassNotFoundException vs NoClassDefFoundError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Exception handling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Java file structure,different types of import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packages and its modifiers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8" name="Google Shape;128;g2528be11d23_0_9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List of Concepts Involved: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g2528be11d2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52d8074822_0_14"/>
          <p:cNvCxnSpPr/>
          <p:nvPr/>
        </p:nvCxnSpPr>
        <p:spPr>
          <a:xfrm>
            <a:off x="785150" y="1305175"/>
            <a:ext cx="0" cy="570900"/>
          </a:xfrm>
          <a:prstGeom prst="straightConnector1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52d8074822_0_14"/>
          <p:cNvSpPr txBox="1"/>
          <p:nvPr/>
        </p:nvSpPr>
        <p:spPr>
          <a:xfrm>
            <a:off x="514525" y="1102425"/>
            <a:ext cx="75129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ClassNotFoundException and NoClassDefFoundError are the errors when JVM or ClassLoader not able to find appropriate class while loading at run-time.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ClassNotFoundException is a checked exception and NoClassDefFoundError is an Error which comes under unchecked.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6" name="Google Shape;136;g252d8074822_0_14"/>
          <p:cNvSpPr txBox="1"/>
          <p:nvPr/>
        </p:nvSpPr>
        <p:spPr>
          <a:xfrm>
            <a:off x="645400" y="416250"/>
            <a:ext cx="8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ClassNotFoundException vs NoClassDefFoundError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7" name="Google Shape;137;g252d807482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6f29054f8_0_4"/>
          <p:cNvSpPr txBox="1"/>
          <p:nvPr/>
        </p:nvSpPr>
        <p:spPr>
          <a:xfrm>
            <a:off x="754075" y="-2188300"/>
            <a:ext cx="75129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Exception Handling is a mechanism to handle runtime errors such as ClassNotFoundException, IOException, SQLException, RemoteException, etc.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3" name="Google Shape;143;g256f29054f8_0_4"/>
          <p:cNvSpPr txBox="1"/>
          <p:nvPr/>
        </p:nvSpPr>
        <p:spPr>
          <a:xfrm>
            <a:off x="645400" y="416250"/>
            <a:ext cx="8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Exception handling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4" name="Google Shape;144;g256f29054f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g256f29054f8_0_4"/>
          <p:cNvGrpSpPr/>
          <p:nvPr/>
        </p:nvGrpSpPr>
        <p:grpSpPr>
          <a:xfrm>
            <a:off x="774875" y="1219550"/>
            <a:ext cx="8206800" cy="3682500"/>
            <a:chOff x="774875" y="1219550"/>
            <a:chExt cx="8206800" cy="3682500"/>
          </a:xfrm>
        </p:grpSpPr>
        <p:sp>
          <p:nvSpPr>
            <p:cNvPr id="146" name="Google Shape;146;g256f29054f8_0_4"/>
            <p:cNvSpPr/>
            <p:nvPr/>
          </p:nvSpPr>
          <p:spPr>
            <a:xfrm>
              <a:off x="774875" y="1219550"/>
              <a:ext cx="8206800" cy="3682500"/>
            </a:xfrm>
            <a:prstGeom prst="roundRect">
              <a:avLst>
                <a:gd fmla="val 7255" name="adj"/>
              </a:avLst>
            </a:prstGeom>
            <a:solidFill>
              <a:schemeClr val="lt1"/>
            </a:solidFill>
            <a:ln cap="flat" cmpd="sng" w="9525">
              <a:solidFill>
                <a:srgbClr val="F585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g256f29054f8_0_4"/>
            <p:cNvGrpSpPr/>
            <p:nvPr/>
          </p:nvGrpSpPr>
          <p:grpSpPr>
            <a:xfrm>
              <a:off x="881475" y="1319475"/>
              <a:ext cx="8021000" cy="2917925"/>
              <a:chOff x="957675" y="1852875"/>
              <a:chExt cx="8021000" cy="2917925"/>
            </a:xfrm>
          </p:grpSpPr>
          <p:cxnSp>
            <p:nvCxnSpPr>
              <p:cNvPr id="148" name="Google Shape;148;g256f29054f8_0_4"/>
              <p:cNvCxnSpPr/>
              <p:nvPr/>
            </p:nvCxnSpPr>
            <p:spPr>
              <a:xfrm rot="10800000">
                <a:off x="3729525" y="4384450"/>
                <a:ext cx="0" cy="197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g256f29054f8_0_4"/>
              <p:cNvCxnSpPr/>
              <p:nvPr/>
            </p:nvCxnSpPr>
            <p:spPr>
              <a:xfrm rot="10800000">
                <a:off x="2053125" y="4460650"/>
                <a:ext cx="0" cy="197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g256f29054f8_0_4"/>
              <p:cNvCxnSpPr/>
              <p:nvPr/>
            </p:nvCxnSpPr>
            <p:spPr>
              <a:xfrm rot="10800000">
                <a:off x="8104775" y="3947600"/>
                <a:ext cx="0" cy="111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g256f29054f8_0_4"/>
              <p:cNvCxnSpPr/>
              <p:nvPr/>
            </p:nvCxnSpPr>
            <p:spPr>
              <a:xfrm rot="10800000">
                <a:off x="3272325" y="3927250"/>
                <a:ext cx="0" cy="197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2" name="Google Shape;152;g256f29054f8_0_4"/>
              <p:cNvCxnSpPr/>
              <p:nvPr/>
            </p:nvCxnSpPr>
            <p:spPr>
              <a:xfrm rot="10800000">
                <a:off x="5783900" y="3922825"/>
                <a:ext cx="0" cy="13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g256f29054f8_0_4"/>
              <p:cNvCxnSpPr/>
              <p:nvPr/>
            </p:nvCxnSpPr>
            <p:spPr>
              <a:xfrm rot="10800000">
                <a:off x="6955250" y="3395775"/>
                <a:ext cx="0" cy="8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g256f29054f8_0_4"/>
              <p:cNvCxnSpPr/>
              <p:nvPr/>
            </p:nvCxnSpPr>
            <p:spPr>
              <a:xfrm rot="10800000">
                <a:off x="1632988" y="3895375"/>
                <a:ext cx="0" cy="187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g256f29054f8_0_4"/>
              <p:cNvCxnSpPr/>
              <p:nvPr/>
            </p:nvCxnSpPr>
            <p:spPr>
              <a:xfrm rot="10800000">
                <a:off x="1672125" y="3393737"/>
                <a:ext cx="0" cy="8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g256f29054f8_0_4"/>
              <p:cNvCxnSpPr/>
              <p:nvPr/>
            </p:nvCxnSpPr>
            <p:spPr>
              <a:xfrm rot="10800000">
                <a:off x="6280775" y="2796425"/>
                <a:ext cx="0" cy="144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7" name="Google Shape;157;g256f29054f8_0_4"/>
              <p:cNvSpPr/>
              <p:nvPr/>
            </p:nvSpPr>
            <p:spPr>
              <a:xfrm>
                <a:off x="3947800" y="1852875"/>
                <a:ext cx="9624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Object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58" name="Google Shape;158;g256f29054f8_0_4"/>
              <p:cNvSpPr/>
              <p:nvPr/>
            </p:nvSpPr>
            <p:spPr>
              <a:xfrm>
                <a:off x="3898325" y="2368350"/>
                <a:ext cx="11079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Throwable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59" name="Google Shape;159;g256f29054f8_0_4"/>
              <p:cNvSpPr/>
              <p:nvPr/>
            </p:nvSpPr>
            <p:spPr>
              <a:xfrm>
                <a:off x="1890200" y="2938600"/>
                <a:ext cx="11079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Error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0" name="Google Shape;160;g256f29054f8_0_4"/>
              <p:cNvSpPr/>
              <p:nvPr/>
            </p:nvSpPr>
            <p:spPr>
              <a:xfrm>
                <a:off x="5694400" y="2938600"/>
                <a:ext cx="11079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1" name="Google Shape;161;g256f29054f8_0_4"/>
              <p:cNvSpPr/>
              <p:nvPr/>
            </p:nvSpPr>
            <p:spPr>
              <a:xfrm>
                <a:off x="957675" y="3468900"/>
                <a:ext cx="14289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OutOfmemoryError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2" name="Google Shape;162;g256f29054f8_0_4"/>
              <p:cNvSpPr/>
              <p:nvPr/>
            </p:nvSpPr>
            <p:spPr>
              <a:xfrm>
                <a:off x="2514238" y="3479175"/>
                <a:ext cx="14523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StackOverflowError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3" name="Google Shape;163;g256f29054f8_0_4"/>
              <p:cNvSpPr/>
              <p:nvPr/>
            </p:nvSpPr>
            <p:spPr>
              <a:xfrm>
                <a:off x="4703800" y="3479175"/>
                <a:ext cx="13932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RuntimeException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4" name="Google Shape;164;g256f29054f8_0_4"/>
              <p:cNvSpPr/>
              <p:nvPr/>
            </p:nvSpPr>
            <p:spPr>
              <a:xfrm>
                <a:off x="6148450" y="3468900"/>
                <a:ext cx="13932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       IOException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5" name="Google Shape;165;g256f29054f8_0_4"/>
              <p:cNvSpPr/>
              <p:nvPr/>
            </p:nvSpPr>
            <p:spPr>
              <a:xfrm>
                <a:off x="957675" y="4019750"/>
                <a:ext cx="14289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     LinkageError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6" name="Google Shape;166;g256f29054f8_0_4"/>
              <p:cNvSpPr/>
              <p:nvPr/>
            </p:nvSpPr>
            <p:spPr>
              <a:xfrm>
                <a:off x="2443325" y="4019750"/>
                <a:ext cx="18843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IllegalArgumentException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7" name="Google Shape;167;g256f29054f8_0_4"/>
              <p:cNvSpPr/>
              <p:nvPr/>
            </p:nvSpPr>
            <p:spPr>
              <a:xfrm>
                <a:off x="4540238" y="4019750"/>
                <a:ext cx="18843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IndexOutOfBoxException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8" name="Google Shape;168;g256f29054f8_0_4"/>
              <p:cNvSpPr/>
              <p:nvPr/>
            </p:nvSpPr>
            <p:spPr>
              <a:xfrm>
                <a:off x="7094375" y="4019750"/>
                <a:ext cx="18843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FileNotFoundException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69" name="Google Shape;169;g256f29054f8_0_4"/>
              <p:cNvSpPr/>
              <p:nvPr/>
            </p:nvSpPr>
            <p:spPr>
              <a:xfrm>
                <a:off x="1195850" y="4516400"/>
                <a:ext cx="17757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NumberFormatException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70" name="Google Shape;170;g256f29054f8_0_4"/>
              <p:cNvSpPr/>
              <p:nvPr/>
            </p:nvSpPr>
            <p:spPr>
              <a:xfrm>
                <a:off x="3031025" y="4513800"/>
                <a:ext cx="15204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ArithmeticException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71" name="Google Shape;171;g256f29054f8_0_4"/>
              <p:cNvSpPr/>
              <p:nvPr/>
            </p:nvSpPr>
            <p:spPr>
              <a:xfrm>
                <a:off x="4915700" y="4516400"/>
                <a:ext cx="20808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ArrayIndexOutOfBoxException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172" name="Google Shape;172;g256f29054f8_0_4"/>
              <p:cNvSpPr/>
              <p:nvPr/>
            </p:nvSpPr>
            <p:spPr>
              <a:xfrm>
                <a:off x="7436975" y="4516400"/>
                <a:ext cx="1335600" cy="254400"/>
              </a:xfrm>
              <a:prstGeom prst="roundRect">
                <a:avLst>
                  <a:gd fmla="val 16667" name="adj"/>
                </a:avLst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lt1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 SocketException</a:t>
                </a:r>
                <a:endParaRPr b="0" i="0" sz="1000" u="none" cap="none" strike="noStrike">
                  <a:solidFill>
                    <a:schemeClr val="lt1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cxnSp>
            <p:nvCxnSpPr>
              <p:cNvPr id="173" name="Google Shape;173;g256f29054f8_0_4"/>
              <p:cNvCxnSpPr>
                <a:endCxn id="157" idx="2"/>
              </p:cNvCxnSpPr>
              <p:nvPr/>
            </p:nvCxnSpPr>
            <p:spPr>
              <a:xfrm rot="10800000">
                <a:off x="4429000" y="2107275"/>
                <a:ext cx="0" cy="273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4" name="Google Shape;174;g256f29054f8_0_4"/>
              <p:cNvCxnSpPr/>
              <p:nvPr/>
            </p:nvCxnSpPr>
            <p:spPr>
              <a:xfrm>
                <a:off x="2436300" y="2801200"/>
                <a:ext cx="3851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g256f29054f8_0_4"/>
              <p:cNvCxnSpPr>
                <a:stCxn id="159" idx="0"/>
              </p:cNvCxnSpPr>
              <p:nvPr/>
            </p:nvCxnSpPr>
            <p:spPr>
              <a:xfrm rot="10800000">
                <a:off x="2444150" y="2808700"/>
                <a:ext cx="0" cy="129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g256f29054f8_0_4"/>
              <p:cNvCxnSpPr/>
              <p:nvPr/>
            </p:nvCxnSpPr>
            <p:spPr>
              <a:xfrm rot="10800000">
                <a:off x="4429000" y="2620475"/>
                <a:ext cx="0" cy="181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7" name="Google Shape;177;g256f29054f8_0_4"/>
              <p:cNvCxnSpPr/>
              <p:nvPr/>
            </p:nvCxnSpPr>
            <p:spPr>
              <a:xfrm rot="10800000">
                <a:off x="3145250" y="3395775"/>
                <a:ext cx="0" cy="8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g256f29054f8_0_4"/>
              <p:cNvCxnSpPr/>
              <p:nvPr/>
            </p:nvCxnSpPr>
            <p:spPr>
              <a:xfrm>
                <a:off x="1664000" y="3393675"/>
                <a:ext cx="1486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g256f29054f8_0_4"/>
              <p:cNvCxnSpPr>
                <a:endCxn id="159" idx="2"/>
              </p:cNvCxnSpPr>
              <p:nvPr/>
            </p:nvCxnSpPr>
            <p:spPr>
              <a:xfrm rot="10800000">
                <a:off x="2444150" y="3193000"/>
                <a:ext cx="0" cy="715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0" name="Google Shape;180;g256f29054f8_0_4"/>
              <p:cNvCxnSpPr/>
              <p:nvPr/>
            </p:nvCxnSpPr>
            <p:spPr>
              <a:xfrm>
                <a:off x="1635050" y="3901375"/>
                <a:ext cx="818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g256f29054f8_0_4"/>
              <p:cNvCxnSpPr/>
              <p:nvPr/>
            </p:nvCxnSpPr>
            <p:spPr>
              <a:xfrm rot="10800000">
                <a:off x="5482125" y="3393737"/>
                <a:ext cx="0" cy="80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g256f29054f8_0_4"/>
              <p:cNvCxnSpPr/>
              <p:nvPr/>
            </p:nvCxnSpPr>
            <p:spPr>
              <a:xfrm>
                <a:off x="5474000" y="3393675"/>
                <a:ext cx="1486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g256f29054f8_0_4"/>
              <p:cNvCxnSpPr/>
              <p:nvPr/>
            </p:nvCxnSpPr>
            <p:spPr>
              <a:xfrm rot="10800000">
                <a:off x="6254150" y="3193200"/>
                <a:ext cx="0" cy="19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4" name="Google Shape;184;g256f29054f8_0_4"/>
              <p:cNvCxnSpPr/>
              <p:nvPr/>
            </p:nvCxnSpPr>
            <p:spPr>
              <a:xfrm rot="10800000">
                <a:off x="5482125" y="3733575"/>
                <a:ext cx="0" cy="19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5" name="Google Shape;185;g256f29054f8_0_4"/>
              <p:cNvCxnSpPr/>
              <p:nvPr/>
            </p:nvCxnSpPr>
            <p:spPr>
              <a:xfrm>
                <a:off x="3264200" y="3927075"/>
                <a:ext cx="2519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g256f29054f8_0_4"/>
              <p:cNvCxnSpPr/>
              <p:nvPr/>
            </p:nvCxnSpPr>
            <p:spPr>
              <a:xfrm rot="10800000">
                <a:off x="6955250" y="3733600"/>
                <a:ext cx="0" cy="629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7" name="Google Shape;187;g256f29054f8_0_4"/>
              <p:cNvCxnSpPr/>
              <p:nvPr/>
            </p:nvCxnSpPr>
            <p:spPr>
              <a:xfrm>
                <a:off x="6955250" y="4353725"/>
                <a:ext cx="1151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8" name="Google Shape;188;g256f29054f8_0_4"/>
              <p:cNvCxnSpPr>
                <a:stCxn id="172" idx="0"/>
              </p:cNvCxnSpPr>
              <p:nvPr/>
            </p:nvCxnSpPr>
            <p:spPr>
              <a:xfrm rot="10800000">
                <a:off x="8104775" y="4350500"/>
                <a:ext cx="0" cy="165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" name="Google Shape;189;g256f29054f8_0_4"/>
              <p:cNvCxnSpPr/>
              <p:nvPr/>
            </p:nvCxnSpPr>
            <p:spPr>
              <a:xfrm>
                <a:off x="6955250" y="3948900"/>
                <a:ext cx="1151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g256f29054f8_0_4"/>
              <p:cNvCxnSpPr/>
              <p:nvPr/>
            </p:nvCxnSpPr>
            <p:spPr>
              <a:xfrm rot="10800000">
                <a:off x="3272325" y="4266975"/>
                <a:ext cx="0" cy="190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1" name="Google Shape;191;g256f29054f8_0_4"/>
              <p:cNvCxnSpPr/>
              <p:nvPr/>
            </p:nvCxnSpPr>
            <p:spPr>
              <a:xfrm>
                <a:off x="2045000" y="4460475"/>
                <a:ext cx="1234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g256f29054f8_0_4"/>
              <p:cNvCxnSpPr/>
              <p:nvPr/>
            </p:nvCxnSpPr>
            <p:spPr>
              <a:xfrm>
                <a:off x="3721400" y="4384275"/>
                <a:ext cx="731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3" name="Google Shape;193;g256f29054f8_0_4"/>
              <p:cNvCxnSpPr/>
              <p:nvPr/>
            </p:nvCxnSpPr>
            <p:spPr>
              <a:xfrm rot="10800000">
                <a:off x="4445825" y="3924375"/>
                <a:ext cx="0" cy="459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4" name="Google Shape;194;g256f29054f8_0_4"/>
              <p:cNvCxnSpPr/>
              <p:nvPr/>
            </p:nvCxnSpPr>
            <p:spPr>
              <a:xfrm rot="10800000">
                <a:off x="5825025" y="4267025"/>
                <a:ext cx="0" cy="252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8DC64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6f29054f8_0_14"/>
          <p:cNvSpPr txBox="1"/>
          <p:nvPr/>
        </p:nvSpPr>
        <p:spPr>
          <a:xfrm>
            <a:off x="645400" y="416250"/>
            <a:ext cx="8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Java file structure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0" name="Google Shape;200;g256f29054f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g256f29054f8_0_14"/>
          <p:cNvGrpSpPr/>
          <p:nvPr/>
        </p:nvGrpSpPr>
        <p:grpSpPr>
          <a:xfrm>
            <a:off x="788598" y="1214975"/>
            <a:ext cx="4900321" cy="3721230"/>
            <a:chOff x="788598" y="1214975"/>
            <a:chExt cx="4900321" cy="3721230"/>
          </a:xfrm>
        </p:grpSpPr>
        <p:sp>
          <p:nvSpPr>
            <p:cNvPr id="202" name="Google Shape;202;g256f29054f8_0_14"/>
            <p:cNvSpPr/>
            <p:nvPr/>
          </p:nvSpPr>
          <p:spPr>
            <a:xfrm>
              <a:off x="788600" y="1214975"/>
              <a:ext cx="4404900" cy="3580800"/>
            </a:xfrm>
            <a:prstGeom prst="roundRect">
              <a:avLst>
                <a:gd fmla="val 3468" name="adj"/>
              </a:avLst>
            </a:prstGeom>
            <a:solidFill>
              <a:srgbClr val="FF9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g256f29054f8_0_14"/>
            <p:cNvCxnSpPr/>
            <p:nvPr/>
          </p:nvCxnSpPr>
          <p:spPr>
            <a:xfrm>
              <a:off x="788598" y="1674930"/>
              <a:ext cx="44049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g256f29054f8_0_14"/>
            <p:cNvSpPr txBox="1"/>
            <p:nvPr/>
          </p:nvSpPr>
          <p:spPr>
            <a:xfrm>
              <a:off x="1350255" y="1226645"/>
              <a:ext cx="3112451" cy="386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Documentation section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  <p:cxnSp>
          <p:nvCxnSpPr>
            <p:cNvPr id="205" name="Google Shape;205;g256f29054f8_0_14"/>
            <p:cNvCxnSpPr/>
            <p:nvPr/>
          </p:nvCxnSpPr>
          <p:spPr>
            <a:xfrm>
              <a:off x="788598" y="2110440"/>
              <a:ext cx="44049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g256f29054f8_0_14"/>
            <p:cNvCxnSpPr/>
            <p:nvPr/>
          </p:nvCxnSpPr>
          <p:spPr>
            <a:xfrm>
              <a:off x="788598" y="2561172"/>
              <a:ext cx="44049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g256f29054f8_0_14"/>
            <p:cNvCxnSpPr/>
            <p:nvPr/>
          </p:nvCxnSpPr>
          <p:spPr>
            <a:xfrm>
              <a:off x="788598" y="3042070"/>
              <a:ext cx="44049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g256f29054f8_0_14"/>
            <p:cNvCxnSpPr/>
            <p:nvPr/>
          </p:nvCxnSpPr>
          <p:spPr>
            <a:xfrm>
              <a:off x="788623" y="3480667"/>
              <a:ext cx="4404900" cy="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g256f29054f8_0_14"/>
            <p:cNvSpPr txBox="1"/>
            <p:nvPr/>
          </p:nvSpPr>
          <p:spPr>
            <a:xfrm>
              <a:off x="1412728" y="1731428"/>
              <a:ext cx="27069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Package Statement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  <p:sp>
          <p:nvSpPr>
            <p:cNvPr id="210" name="Google Shape;210;g256f29054f8_0_14"/>
            <p:cNvSpPr txBox="1"/>
            <p:nvPr/>
          </p:nvSpPr>
          <p:spPr>
            <a:xfrm>
              <a:off x="1436940" y="2155677"/>
              <a:ext cx="27069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Import Statements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  <p:sp>
          <p:nvSpPr>
            <p:cNvPr id="211" name="Google Shape;211;g256f29054f8_0_14"/>
            <p:cNvSpPr txBox="1"/>
            <p:nvPr/>
          </p:nvSpPr>
          <p:spPr>
            <a:xfrm>
              <a:off x="1494959" y="2598107"/>
              <a:ext cx="27069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Interface Statements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  <p:sp>
          <p:nvSpPr>
            <p:cNvPr id="212" name="Google Shape;212;g256f29054f8_0_14"/>
            <p:cNvSpPr txBox="1"/>
            <p:nvPr/>
          </p:nvSpPr>
          <p:spPr>
            <a:xfrm>
              <a:off x="1360762" y="3042080"/>
              <a:ext cx="2706900" cy="38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Class Definitions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  <p:sp>
          <p:nvSpPr>
            <p:cNvPr id="213" name="Google Shape;213;g256f29054f8_0_14"/>
            <p:cNvSpPr txBox="1"/>
            <p:nvPr/>
          </p:nvSpPr>
          <p:spPr>
            <a:xfrm>
              <a:off x="1727719" y="3345605"/>
              <a:ext cx="3961200" cy="15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Main method class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{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                Main method definition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rPr>
                <a:t>}</a:t>
              </a:r>
              <a:endParaRPr b="0" i="0" sz="1500" u="none" cap="none" strike="noStrike">
                <a:solidFill>
                  <a:srgbClr val="FFFFFF"/>
                </a:solidFill>
                <a:latin typeface="Work Sans Medium"/>
                <a:ea typeface="Work Sans Medium"/>
                <a:cs typeface="Work Sans Medium"/>
                <a:sym typeface="Work Sans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6f29054f8_0_23"/>
          <p:cNvSpPr txBox="1"/>
          <p:nvPr/>
        </p:nvSpPr>
        <p:spPr>
          <a:xfrm>
            <a:off x="645400" y="416250"/>
            <a:ext cx="8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Different types of import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19" name="Google Shape;219;g256f29054f8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56f29054f8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125" y="1310950"/>
            <a:ext cx="6825000" cy="2341200"/>
          </a:xfrm>
          <a:prstGeom prst="roundRect">
            <a:avLst>
              <a:gd fmla="val 4132" name="adj"/>
            </a:avLst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6f29054f8_0_31"/>
          <p:cNvSpPr txBox="1"/>
          <p:nvPr/>
        </p:nvSpPr>
        <p:spPr>
          <a:xfrm>
            <a:off x="645400" y="416250"/>
            <a:ext cx="8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Access Modifiers in Java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26" name="Google Shape;226;g256f29054f8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256f29054f8_0_31"/>
          <p:cNvGrpSpPr/>
          <p:nvPr/>
        </p:nvGrpSpPr>
        <p:grpSpPr>
          <a:xfrm>
            <a:off x="761750" y="1257300"/>
            <a:ext cx="3905075" cy="2828700"/>
            <a:chOff x="761750" y="1257300"/>
            <a:chExt cx="3905075" cy="2828700"/>
          </a:xfrm>
        </p:grpSpPr>
        <p:sp>
          <p:nvSpPr>
            <p:cNvPr id="228" name="Google Shape;228;g256f29054f8_0_31"/>
            <p:cNvSpPr/>
            <p:nvPr/>
          </p:nvSpPr>
          <p:spPr>
            <a:xfrm>
              <a:off x="761750" y="1257300"/>
              <a:ext cx="3694500" cy="2828700"/>
            </a:xfrm>
            <a:prstGeom prst="roundRect">
              <a:avLst>
                <a:gd fmla="val 7071" name="adj"/>
              </a:avLst>
            </a:prstGeom>
            <a:solidFill>
              <a:srgbClr val="FFFFFF"/>
            </a:solidFill>
            <a:ln cap="flat" cmpd="sng" w="19050">
              <a:solidFill>
                <a:srgbClr val="F585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g256f29054f8_0_31"/>
            <p:cNvGrpSpPr/>
            <p:nvPr/>
          </p:nvGrpSpPr>
          <p:grpSpPr>
            <a:xfrm>
              <a:off x="925525" y="1462575"/>
              <a:ext cx="3741300" cy="2265150"/>
              <a:chOff x="2815475" y="1541950"/>
              <a:chExt cx="3741300" cy="2265150"/>
            </a:xfrm>
          </p:grpSpPr>
          <p:sp>
            <p:nvSpPr>
              <p:cNvPr id="230" name="Google Shape;230;g256f29054f8_0_31"/>
              <p:cNvSpPr/>
              <p:nvPr/>
            </p:nvSpPr>
            <p:spPr>
              <a:xfrm>
                <a:off x="3974450" y="1541950"/>
                <a:ext cx="1150500" cy="343500"/>
              </a:xfrm>
              <a:prstGeom prst="roundRect">
                <a:avLst>
                  <a:gd fmla="val 16667" name="adj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  Private</a:t>
                </a:r>
                <a:endParaRPr b="0" i="0" sz="14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231" name="Google Shape;231;g256f29054f8_0_31"/>
              <p:cNvSpPr/>
              <p:nvPr/>
            </p:nvSpPr>
            <p:spPr>
              <a:xfrm>
                <a:off x="3974450" y="1999150"/>
                <a:ext cx="1150500" cy="343500"/>
              </a:xfrm>
              <a:prstGeom prst="roundRect">
                <a:avLst>
                  <a:gd fmla="val 16667" name="adj"/>
                </a:avLst>
              </a:prstGeom>
              <a:solidFill>
                <a:srgbClr val="F1C2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  Default</a:t>
                </a:r>
                <a:endParaRPr b="0" i="0" sz="14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232" name="Google Shape;232;g256f29054f8_0_31"/>
              <p:cNvSpPr/>
              <p:nvPr/>
            </p:nvSpPr>
            <p:spPr>
              <a:xfrm>
                <a:off x="3974450" y="2456350"/>
                <a:ext cx="1150500" cy="3435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Protected</a:t>
                </a:r>
                <a:endParaRPr b="0" i="0" sz="14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233" name="Google Shape;233;g256f29054f8_0_31"/>
              <p:cNvSpPr/>
              <p:nvPr/>
            </p:nvSpPr>
            <p:spPr>
              <a:xfrm>
                <a:off x="3974450" y="2913550"/>
                <a:ext cx="1150500" cy="343500"/>
              </a:xfrm>
              <a:prstGeom prst="roundRect">
                <a:avLst>
                  <a:gd fmla="val 16667" name="adj"/>
                </a:avLst>
              </a:prstGeom>
              <a:solidFill>
                <a:srgbClr val="93C4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FFFFFF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   Public</a:t>
                </a:r>
                <a:endParaRPr b="0" i="0" sz="1400" u="none" cap="none" strike="noStrike">
                  <a:solidFill>
                    <a:srgbClr val="FFFFFF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cxnSp>
            <p:nvCxnSpPr>
              <p:cNvPr id="234" name="Google Shape;234;g256f29054f8_0_31"/>
              <p:cNvCxnSpPr/>
              <p:nvPr/>
            </p:nvCxnSpPr>
            <p:spPr>
              <a:xfrm>
                <a:off x="5355875" y="1544050"/>
                <a:ext cx="0" cy="216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C8C8C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35" name="Google Shape;235;g256f29054f8_0_31"/>
              <p:cNvCxnSpPr/>
              <p:nvPr/>
            </p:nvCxnSpPr>
            <p:spPr>
              <a:xfrm>
                <a:off x="3758125" y="1620250"/>
                <a:ext cx="0" cy="2168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8C8C8C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sp>
            <p:nvSpPr>
              <p:cNvPr id="236" name="Google Shape;236;g256f29054f8_0_31"/>
              <p:cNvSpPr txBox="1"/>
              <p:nvPr/>
            </p:nvSpPr>
            <p:spPr>
              <a:xfrm>
                <a:off x="2815475" y="1929100"/>
                <a:ext cx="1150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More Restrictive</a:t>
                </a:r>
                <a:endParaRPr b="0" i="0" sz="1100" u="none" cap="none" strike="noStrike">
                  <a:solidFill>
                    <a:srgbClr val="000000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237" name="Google Shape;237;g256f29054f8_0_31"/>
              <p:cNvSpPr txBox="1"/>
              <p:nvPr/>
            </p:nvSpPr>
            <p:spPr>
              <a:xfrm>
                <a:off x="5406275" y="1929100"/>
                <a:ext cx="11505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Less Restrictive</a:t>
                </a:r>
                <a:endParaRPr b="0" i="0" sz="1100" u="none" cap="none" strike="noStrike">
                  <a:solidFill>
                    <a:srgbClr val="000000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  <p:sp>
            <p:nvSpPr>
              <p:cNvPr id="238" name="Google Shape;238;g256f29054f8_0_31"/>
              <p:cNvSpPr txBox="1"/>
              <p:nvPr/>
            </p:nvSpPr>
            <p:spPr>
              <a:xfrm>
                <a:off x="4034675" y="3453100"/>
                <a:ext cx="11505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Work Sans Medium"/>
                    <a:ea typeface="Work Sans Medium"/>
                    <a:cs typeface="Work Sans Medium"/>
                    <a:sym typeface="Work Sans Medium"/>
                  </a:rPr>
                  <a:t>Accessibility</a:t>
                </a:r>
                <a:endParaRPr b="0" i="0" sz="1100" u="none" cap="none" strike="noStrike">
                  <a:solidFill>
                    <a:srgbClr val="000000"/>
                  </a:solidFill>
                  <a:latin typeface="Work Sans Medium"/>
                  <a:ea typeface="Work Sans Medium"/>
                  <a:cs typeface="Work Sans Medium"/>
                  <a:sym typeface="Work Sans Medium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528be11d23_0_238"/>
          <p:cNvPicPr preferRelativeResize="0"/>
          <p:nvPr/>
        </p:nvPicPr>
        <p:blipFill rotWithShape="1">
          <a:blip r:embed="rId3">
            <a:alphaModFix amt="33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528be11d23_0_238"/>
          <p:cNvSpPr txBox="1"/>
          <p:nvPr/>
        </p:nvSpPr>
        <p:spPr>
          <a:xfrm>
            <a:off x="1364400" y="2271150"/>
            <a:ext cx="64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60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60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45" name="Google Shape;245;g2528be11d23_0_238"/>
          <p:cNvPicPr preferRelativeResize="0"/>
          <p:nvPr/>
        </p:nvPicPr>
        <p:blipFill rotWithShape="1">
          <a:blip r:embed="rId4">
            <a:alphaModFix/>
          </a:blip>
          <a:srcRect b="38460" l="14475" r="15963" t="37792"/>
          <a:stretch/>
        </p:blipFill>
        <p:spPr>
          <a:xfrm>
            <a:off x="3534588" y="1572424"/>
            <a:ext cx="2074824" cy="70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