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Slab"/>
      <p:regular r:id="rId21"/>
      <p:bold r:id="rId22"/>
    </p:embeddedFont>
    <p:embeddedFont>
      <p:font typeface="Robo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Slab-bold.fntdata"/><Relationship Id="rId21" Type="http://schemas.openxmlformats.org/officeDocument/2006/relationships/font" Target="fonts/RobotoSlab-regular.fntdata"/><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56260f579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256260f579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5669def619_5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5669def619_5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56260f579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56260f579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5669def619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5669def619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5669def619_5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5669def619_5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5669def61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5669def61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Network testing , compatibility testing, phone is on charging, application killed</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56260f5792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56260f5792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524d6c99fd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524d6c99fd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546688695b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546688695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56260f579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56260f579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5669def619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5669def619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800">
                <a:solidFill>
                  <a:schemeClr val="dk1"/>
                </a:solidFill>
              </a:rPr>
              <a:t>- These technical specification requirements(TSD) provide a broad overview of the various aspects that need to be considered when developing a Meetup application.</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GB" sz="1800">
                <a:solidFill>
                  <a:schemeClr val="dk1"/>
                </a:solidFill>
                <a:latin typeface="Calibri"/>
                <a:ea typeface="Calibri"/>
                <a:cs typeface="Calibri"/>
                <a:sym typeface="Calibri"/>
              </a:rPr>
              <a:t>Platform/Technologies: </a:t>
            </a:r>
            <a:r>
              <a:rPr lang="en-GB" sz="1800">
                <a:solidFill>
                  <a:schemeClr val="dk1"/>
                </a:solidFill>
                <a:latin typeface="Calibri"/>
                <a:ea typeface="Calibri"/>
                <a:cs typeface="Calibri"/>
                <a:sym typeface="Calibri"/>
              </a:rPr>
              <a:t>Specify platform(s) the application will run on (e.g., web, mobile, both).</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GB" sz="1800">
                <a:solidFill>
                  <a:schemeClr val="dk1"/>
                </a:solidFill>
              </a:rPr>
              <a:t>- </a:t>
            </a:r>
            <a:r>
              <a:rPr lang="en-GB" sz="1800">
                <a:solidFill>
                  <a:schemeClr val="dk1"/>
                </a:solidFill>
                <a:latin typeface="Calibri"/>
                <a:ea typeface="Calibri"/>
                <a:cs typeface="Calibri"/>
                <a:sym typeface="Calibri"/>
              </a:rPr>
              <a:t>Identify programming languages, frameworks, libraries, databases to be used.</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b="1" lang="en-GB" sz="1800">
                <a:solidFill>
                  <a:schemeClr val="dk1"/>
                </a:solidFill>
                <a:latin typeface="Calibri"/>
                <a:ea typeface="Calibri"/>
                <a:cs typeface="Calibri"/>
                <a:sym typeface="Calibri"/>
              </a:rPr>
              <a:t>User Interface</a:t>
            </a:r>
            <a:r>
              <a:rPr b="1" lang="en-GB" sz="1800">
                <a:solidFill>
                  <a:schemeClr val="dk1"/>
                </a:solidFill>
              </a:rPr>
              <a:t>: </a:t>
            </a:r>
            <a:r>
              <a:rPr lang="en-GB" sz="1800">
                <a:solidFill>
                  <a:schemeClr val="dk1"/>
                </a:solidFill>
                <a:latin typeface="Calibri"/>
                <a:ea typeface="Calibri"/>
                <a:cs typeface="Calibri"/>
                <a:sym typeface="Calibri"/>
              </a:rPr>
              <a:t>user-friendly, easy navigation and interaction, responsive, compatible with diff. devices, screen sizes</a:t>
            </a:r>
            <a:br>
              <a:rPr lang="en-GB" sz="1800">
                <a:solidFill>
                  <a:schemeClr val="dk1"/>
                </a:solidFill>
                <a:latin typeface="Calibri"/>
                <a:ea typeface="Calibri"/>
                <a:cs typeface="Calibri"/>
                <a:sym typeface="Calibri"/>
              </a:rPr>
            </a:br>
            <a:r>
              <a:rPr b="1" lang="en-GB" sz="1800">
                <a:solidFill>
                  <a:schemeClr val="dk1"/>
                </a:solidFill>
              </a:rPr>
              <a:t> </a:t>
            </a:r>
            <a:r>
              <a:rPr b="1" lang="en-GB" sz="1800">
                <a:solidFill>
                  <a:schemeClr val="dk1"/>
                </a:solidFill>
                <a:latin typeface="Calibri"/>
                <a:ea typeface="Calibri"/>
                <a:cs typeface="Calibri"/>
                <a:sym typeface="Calibri"/>
              </a:rPr>
              <a:t>User Mngt: </a:t>
            </a:r>
            <a:r>
              <a:rPr lang="en-GB" sz="1800">
                <a:solidFill>
                  <a:schemeClr val="dk1"/>
                </a:solidFill>
                <a:latin typeface="Calibri"/>
                <a:ea typeface="Calibri"/>
                <a:cs typeface="Calibri"/>
                <a:sym typeface="Calibri"/>
              </a:rPr>
              <a:t>user registration, login functionality, user profile,</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b="1" lang="en-GB" sz="1800">
                <a:solidFill>
                  <a:schemeClr val="dk1"/>
                </a:solidFill>
                <a:latin typeface="Calibri"/>
                <a:ea typeface="Calibri"/>
                <a:cs typeface="Calibri"/>
                <a:sym typeface="Calibri"/>
              </a:rPr>
              <a:t>Meetup Events: </a:t>
            </a:r>
            <a:r>
              <a:rPr lang="en-GB" sz="1800">
                <a:solidFill>
                  <a:schemeClr val="dk1"/>
                </a:solidFill>
                <a:latin typeface="Calibri"/>
                <a:ea typeface="Calibri"/>
                <a:cs typeface="Calibri"/>
                <a:sym typeface="Calibri"/>
              </a:rPr>
              <a:t>creating, editing, and deleting meetup events, search based on filters,</a:t>
            </a:r>
            <a:br>
              <a:rPr lang="en-GB" sz="1800">
                <a:solidFill>
                  <a:schemeClr val="dk1"/>
                </a:solidFill>
                <a:latin typeface="Calibri"/>
                <a:ea typeface="Calibri"/>
                <a:cs typeface="Calibri"/>
                <a:sym typeface="Calibri"/>
              </a:rPr>
            </a:br>
            <a:r>
              <a:rPr lang="en-GB" sz="1800">
                <a:solidFill>
                  <a:schemeClr val="dk1"/>
                </a:solidFill>
                <a:latin typeface="Calibri"/>
                <a:ea typeface="Calibri"/>
                <a:cs typeface="Calibri"/>
                <a:sym typeface="Calibri"/>
              </a:rPr>
              <a:t> </a:t>
            </a:r>
            <a:r>
              <a:rPr b="1" lang="en-GB" sz="1800">
                <a:solidFill>
                  <a:schemeClr val="dk1"/>
                </a:solidFill>
                <a:latin typeface="Calibri"/>
                <a:ea typeface="Calibri"/>
                <a:cs typeface="Calibri"/>
                <a:sym typeface="Calibri"/>
              </a:rPr>
              <a:t>Notifications and Reminders: </a:t>
            </a:r>
            <a:r>
              <a:rPr lang="en-GB" sz="1800">
                <a:solidFill>
                  <a:schemeClr val="dk1"/>
                </a:solidFill>
                <a:latin typeface="Calibri"/>
                <a:ea typeface="Calibri"/>
                <a:cs typeface="Calibri"/>
                <a:sym typeface="Calibri"/>
              </a:rPr>
              <a:t>system to send reminders and updates to users about upcoming meetup events, push notification service</a:t>
            </a:r>
            <a:br>
              <a:rPr lang="en-GB" sz="1800">
                <a:solidFill>
                  <a:schemeClr val="dk1"/>
                </a:solidFill>
                <a:latin typeface="Calibri"/>
                <a:ea typeface="Calibri"/>
                <a:cs typeface="Calibri"/>
                <a:sym typeface="Calibri"/>
              </a:rPr>
            </a:br>
            <a:r>
              <a:rPr lang="en-GB" sz="1800">
                <a:solidFill>
                  <a:schemeClr val="dk1"/>
                </a:solidFill>
                <a:latin typeface="Calibri"/>
                <a:ea typeface="Calibri"/>
                <a:cs typeface="Calibri"/>
                <a:sym typeface="Calibri"/>
              </a:rPr>
              <a:t> </a:t>
            </a:r>
            <a:r>
              <a:rPr b="1" lang="en-GB" sz="1800">
                <a:solidFill>
                  <a:schemeClr val="dk1"/>
                </a:solidFill>
                <a:latin typeface="Calibri"/>
                <a:ea typeface="Calibri"/>
                <a:cs typeface="Calibri"/>
                <a:sym typeface="Calibri"/>
              </a:rPr>
              <a:t>Meetup Groups: </a:t>
            </a:r>
            <a:r>
              <a:rPr lang="en-GB" sz="1800">
                <a:solidFill>
                  <a:schemeClr val="dk1"/>
                </a:solidFill>
                <a:latin typeface="Calibri"/>
                <a:ea typeface="Calibri"/>
                <a:cs typeface="Calibri"/>
                <a:sym typeface="Calibri"/>
              </a:rPr>
              <a:t>users to create, join, and manage meetup groups, do not exceed the maximum capacity,</a:t>
            </a:r>
            <a:br>
              <a:rPr lang="en-GB" sz="1800">
                <a:solidFill>
                  <a:schemeClr val="dk1"/>
                </a:solidFill>
                <a:latin typeface="Calibri"/>
                <a:ea typeface="Calibri"/>
                <a:cs typeface="Calibri"/>
                <a:sym typeface="Calibri"/>
              </a:rPr>
            </a:br>
            <a:r>
              <a:rPr lang="en-GB" sz="1800">
                <a:solidFill>
                  <a:schemeClr val="dk1"/>
                </a:solidFill>
                <a:latin typeface="Calibri"/>
                <a:ea typeface="Calibri"/>
                <a:cs typeface="Calibri"/>
                <a:sym typeface="Calibri"/>
              </a:rPr>
              <a:t> </a:t>
            </a:r>
            <a:r>
              <a:rPr b="1" lang="en-GB" sz="1800">
                <a:solidFill>
                  <a:schemeClr val="dk1"/>
                </a:solidFill>
                <a:latin typeface="Calibri"/>
                <a:ea typeface="Calibri"/>
                <a:cs typeface="Calibri"/>
                <a:sym typeface="Calibri"/>
              </a:rPr>
              <a:t>Meetup Reviews/Ratings:</a:t>
            </a:r>
            <a:endParaRPr b="1" sz="1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b="1" lang="en-GB" sz="1800">
                <a:solidFill>
                  <a:schemeClr val="dk1"/>
                </a:solidFill>
                <a:latin typeface="Calibri"/>
                <a:ea typeface="Calibri"/>
                <a:cs typeface="Calibri"/>
                <a:sym typeface="Calibri"/>
              </a:rPr>
              <a:t>Integration: </a:t>
            </a:r>
            <a:r>
              <a:rPr lang="en-GB" sz="1800">
                <a:solidFill>
                  <a:schemeClr val="dk1"/>
                </a:solidFill>
                <a:latin typeface="Calibri"/>
                <a:ea typeface="Calibri"/>
                <a:cs typeface="Calibri"/>
                <a:sym typeface="Calibri"/>
              </a:rPr>
              <a:t>mapping services to disp event loc, directions information for meetup events to users.</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GB" sz="1800">
                <a:solidFill>
                  <a:schemeClr val="dk1"/>
                </a:solidFill>
                <a:latin typeface="Calibri"/>
                <a:ea typeface="Calibri"/>
                <a:cs typeface="Calibri"/>
                <a:sym typeface="Calibri"/>
              </a:rPr>
              <a:t>- social media sharing, integration for users to share events, invite friends.</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GB" sz="1800">
                <a:solidFill>
                  <a:schemeClr val="dk1"/>
                </a:solidFill>
                <a:latin typeface="Calibri"/>
                <a:ea typeface="Calibri"/>
                <a:cs typeface="Calibri"/>
                <a:sym typeface="Calibri"/>
              </a:rPr>
              <a:t>- with third-party services like payment processing or ticketing.</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b="1" lang="en-GB">
                <a:solidFill>
                  <a:schemeClr val="dk1"/>
                </a:solidFill>
              </a:rPr>
              <a:t>Security: </a:t>
            </a:r>
            <a:r>
              <a:rPr lang="en-GB" sz="1800">
                <a:solidFill>
                  <a:schemeClr val="dk1"/>
                </a:solidFill>
                <a:latin typeface="Calibri"/>
                <a:ea typeface="Calibri"/>
                <a:cs typeface="Calibri"/>
                <a:sym typeface="Calibri"/>
              </a:rPr>
              <a:t>secure user authentication mechanisms, like encryption, hashing of passwords.</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b="1" lang="en-GB">
                <a:solidFill>
                  <a:schemeClr val="dk1"/>
                </a:solidFill>
              </a:rPr>
              <a:t>- </a:t>
            </a:r>
            <a:r>
              <a:rPr lang="en-GB" sz="1800">
                <a:solidFill>
                  <a:schemeClr val="dk1"/>
                </a:solidFill>
                <a:latin typeface="Calibri"/>
                <a:ea typeface="Calibri"/>
                <a:cs typeface="Calibri"/>
                <a:sym typeface="Calibri"/>
              </a:rPr>
              <a:t>secure communication between the application and users, using HTTPS or other secure protocols.</a:t>
            </a:r>
            <a:br>
              <a:rPr lang="en-GB" sz="1800">
                <a:solidFill>
                  <a:schemeClr val="dk1"/>
                </a:solidFill>
                <a:latin typeface="Calibri"/>
                <a:ea typeface="Calibri"/>
                <a:cs typeface="Calibri"/>
                <a:sym typeface="Calibri"/>
              </a:rPr>
            </a:br>
            <a:r>
              <a:rPr lang="en-GB" sz="1800">
                <a:solidFill>
                  <a:schemeClr val="dk1"/>
                </a:solidFill>
                <a:latin typeface="Calibri"/>
                <a:ea typeface="Calibri"/>
                <a:cs typeface="Calibri"/>
                <a:sym typeface="Calibri"/>
              </a:rPr>
              <a:t> - apply proper authorization and access control to protect user data and prevent unauthorized access.</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b="1" lang="en-GB" sz="1800">
                <a:solidFill>
                  <a:schemeClr val="dk1"/>
                </a:solidFill>
                <a:latin typeface="Calibri"/>
                <a:ea typeface="Calibri"/>
                <a:cs typeface="Calibri"/>
                <a:sym typeface="Calibri"/>
              </a:rPr>
              <a:t>Deployment and Maintenance: </a:t>
            </a:r>
            <a:r>
              <a:rPr lang="en-GB" sz="1800">
                <a:solidFill>
                  <a:schemeClr val="dk1"/>
                </a:solidFill>
                <a:latin typeface="Calibri"/>
                <a:ea typeface="Calibri"/>
                <a:cs typeface="Calibri"/>
                <a:sym typeface="Calibri"/>
              </a:rPr>
              <a:t>Define the deployment process, including server configuration and hosting requirements.</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b="1" lang="en-GB" sz="1800">
                <a:solidFill>
                  <a:schemeClr val="dk1"/>
                </a:solidFill>
                <a:latin typeface="Calibri"/>
                <a:ea typeface="Calibri"/>
                <a:cs typeface="Calibri"/>
                <a:sym typeface="Calibri"/>
              </a:rPr>
              <a:t>- </a:t>
            </a:r>
            <a:r>
              <a:rPr lang="en-GB" sz="1800">
                <a:solidFill>
                  <a:schemeClr val="dk1"/>
                </a:solidFill>
                <a:latin typeface="Calibri"/>
                <a:ea typeface="Calibri"/>
                <a:cs typeface="Calibri"/>
                <a:sym typeface="Calibri"/>
              </a:rPr>
              <a:t>Plan for regular maintenance and updates to ensure the application remains secure and up-to-date.</a:t>
            </a:r>
            <a:br>
              <a:rPr lang="en-GB" sz="1800">
                <a:solidFill>
                  <a:schemeClr val="dk1"/>
                </a:solidFill>
                <a:latin typeface="Calibri"/>
                <a:ea typeface="Calibri"/>
                <a:cs typeface="Calibri"/>
                <a:sym typeface="Calibri"/>
              </a:rPr>
            </a:br>
            <a:r>
              <a:rPr lang="en-GB" sz="1800">
                <a:solidFill>
                  <a:schemeClr val="dk1"/>
                </a:solidFill>
                <a:latin typeface="Calibri"/>
                <a:ea typeface="Calibri"/>
                <a:cs typeface="Calibri"/>
                <a:sym typeface="Calibri"/>
              </a:rPr>
              <a:t> </a:t>
            </a:r>
            <a:r>
              <a:rPr b="1" lang="en-GB" sz="1800">
                <a:solidFill>
                  <a:schemeClr val="dk1"/>
                </a:solidFill>
                <a:latin typeface="Calibri"/>
                <a:ea typeface="Calibri"/>
                <a:cs typeface="Calibri"/>
                <a:sym typeface="Calibri"/>
              </a:rPr>
              <a:t>Requirement Tracing Matrix: </a:t>
            </a:r>
            <a:r>
              <a:rPr lang="en-GB" sz="1800">
                <a:solidFill>
                  <a:schemeClr val="dk1"/>
                </a:solidFill>
                <a:latin typeface="Calibri"/>
                <a:ea typeface="Calibri"/>
                <a:cs typeface="Calibri"/>
                <a:sym typeface="Calibri"/>
              </a:rPr>
              <a:t>establishing traceability between the technical requirements and the requirements for the product.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56260f5792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56260f5792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546688695b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546688695b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solidFill>
                  <a:schemeClr val="dk1"/>
                </a:solidFill>
              </a:rPr>
              <a:t>- </a:t>
            </a:r>
            <a:r>
              <a:rPr lang="en-GB">
                <a:solidFill>
                  <a:srgbClr val="374151"/>
                </a:solidFill>
              </a:rPr>
              <a:t>The User class has a one-to-many association with the Event class, indicating that a user can create or participate in multiple events.</a:t>
            </a:r>
            <a:br>
              <a:rPr lang="en-GB">
                <a:solidFill>
                  <a:srgbClr val="374151"/>
                </a:solidFill>
              </a:rPr>
            </a:br>
            <a:r>
              <a:rPr lang="en-GB">
                <a:solidFill>
                  <a:srgbClr val="374151"/>
                </a:solidFill>
              </a:rPr>
              <a:t> - The User class has a one-to-many association with the Group class, representing that a user can create or join multiple groups.</a:t>
            </a:r>
            <a:br>
              <a:rPr lang="en-GB">
                <a:solidFill>
                  <a:srgbClr val="374151"/>
                </a:solidFill>
              </a:rPr>
            </a:br>
            <a:r>
              <a:rPr lang="en-GB">
                <a:solidFill>
                  <a:srgbClr val="374151"/>
                </a:solidFill>
              </a:rPr>
              <a:t> - The User class has a one-to-many association with the Attendee class, indicating that a user can be registered for multiple events as an attendee.</a:t>
            </a:r>
            <a:br>
              <a:rPr lang="en-GB">
                <a:solidFill>
                  <a:srgbClr val="374151"/>
                </a:solidFill>
              </a:rPr>
            </a:br>
            <a:r>
              <a:rPr lang="en-GB">
                <a:solidFill>
                  <a:srgbClr val="374151"/>
                </a:solidFill>
              </a:rPr>
              <a:t> - The Event class has a many-to-one association with the Group class, representing that an event belongs to a specific group.</a:t>
            </a:r>
            <a:br>
              <a:rPr lang="en-GB">
                <a:solidFill>
                  <a:srgbClr val="374151"/>
                </a:solidFill>
              </a:rPr>
            </a:br>
            <a:r>
              <a:rPr lang="en-GB">
                <a:solidFill>
                  <a:srgbClr val="374151"/>
                </a:solidFill>
              </a:rPr>
              <a:t> - The Event class has a one-to-many association with the Attendee class, indicating that an event can have multiple attendee.</a:t>
            </a:r>
            <a:br>
              <a:rPr lang="en-GB">
                <a:solidFill>
                  <a:srgbClr val="374151"/>
                </a:solidFill>
              </a:rPr>
            </a:br>
            <a:r>
              <a:rPr lang="en-GB">
                <a:solidFill>
                  <a:srgbClr val="374151"/>
                </a:solidFill>
              </a:rPr>
              <a:t> - The User class has a one-to-many association with the Notification class, representing that a user can receive multiple notifications.</a:t>
            </a:r>
            <a:br>
              <a:rPr lang="en-GB">
                <a:solidFill>
                  <a:srgbClr val="374151"/>
                </a:solidFill>
              </a:rPr>
            </a:br>
            <a:r>
              <a:rPr lang="en-GB">
                <a:solidFill>
                  <a:srgbClr val="374151"/>
                </a:solidFill>
              </a:rPr>
              <a:t> - The Organizer class has a one-to-many association with the Event and Group classes, indicating that an organizer can create or manage multiple events and groups.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5669def619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5669def619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5669def619_3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5669def619_3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docs.google.com/presentation/u/0/d/1niCYcOwKu3plBRDSzsj0cmE1Hiy62k9T9LTbZGbYl6U/edit"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drive.google.com/file/d/1x9YOMmKyGfQQgeHVzNTyPJwo9f0UYwzz/view?usp=drive_link" TargetMode="External"/><Relationship Id="rId4" Type="http://schemas.openxmlformats.org/officeDocument/2006/relationships/image" Target="../media/image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drive.google.com/file/d/1rdwDcriO7y4lidz9Al7oVb-_jUW9sdE7/view?usp=drive_link" TargetMode="External"/><Relationship Id="rId4" Type="http://schemas.openxmlformats.org/officeDocument/2006/relationships/hyperlink" Target="https://drive.google.com/file/d/1rdwDcriO7y4lidz9Al7oVb-_jUW9sdE7/view?usp=drive_link" TargetMode="External"/><Relationship Id="rId5" Type="http://schemas.openxmlformats.org/officeDocument/2006/relationships/image" Target="../media/image9.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 Id="rId3" Type="http://schemas.openxmlformats.org/officeDocument/2006/relationships/image" Target="../media/image1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docs.google.com/presentation/u/0/d/1TGZ6DGYHJcRq3iFZ4OlflG_bt_4OtClXOm2S988y2VM/edi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docs.google.com/presentation/u/0/d/1TGZ6DGYHJcRq3iFZ4OlflG_bt_4OtClXOm2S988y2VM/edit" TargetMode="External"/><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ocs.google.com/document/d/1ZQ5-8xGkWMd4nu2XYCNsRiJdO6o0iOp4/edit?usp=drive_link&amp;ouid=103163737203738927757&amp;rtpof=true&amp;sd=tru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drive.google.com/file/d/1YjocrSyZ568bmotmzJddlcO-vvHx_aOR/view?usp=drive_link" TargetMode="External"/><Relationship Id="rId4" Type="http://schemas.openxmlformats.org/officeDocument/2006/relationships/image" Target="../media/image3.png"/><Relationship Id="rId5" Type="http://schemas.openxmlformats.org/officeDocument/2006/relationships/image" Target="../media/image1.png"/><Relationship Id="rId6"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drive.google.com/file/d/1TSytxT66ZpCF97eAJCn_xIc0Idv_u6fe/view?usp=drive_link" TargetMode="Externa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drive.google.com/file/d/1TSytxT66ZpCF97eAJCn_xIc0Idv_u6fe/view?usp=drive_link" TargetMode="Externa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docs.google.com/presentation/u/0/d/1niCYcOwKu3plBRDSzsj0cmE1Hiy62k9T9LTbZGbYl6U/edit"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idx="1" type="subTitle"/>
          </p:nvPr>
        </p:nvSpPr>
        <p:spPr>
          <a:xfrm>
            <a:off x="4572000" y="3049450"/>
            <a:ext cx="3044400" cy="1457400"/>
          </a:xfrm>
          <a:prstGeom prst="rect">
            <a:avLst/>
          </a:prstGeom>
        </p:spPr>
        <p:txBody>
          <a:bodyPr anchorCtr="0" anchor="t" bIns="91425" lIns="91425" spcFirstLastPara="1" rIns="91425" wrap="square" tIns="91425">
            <a:normAutofit fontScale="55000" lnSpcReduction="10000"/>
          </a:bodyPr>
          <a:lstStyle/>
          <a:p>
            <a:pPr indent="0" lvl="0" marL="0" rtl="0" algn="r">
              <a:spcBef>
                <a:spcPts val="0"/>
              </a:spcBef>
              <a:spcAft>
                <a:spcPts val="0"/>
              </a:spcAft>
              <a:buNone/>
            </a:pPr>
            <a:r>
              <a:rPr lang="en-GB">
                <a:latin typeface="Verdana"/>
                <a:ea typeface="Verdana"/>
                <a:cs typeface="Verdana"/>
                <a:sym typeface="Verdana"/>
              </a:rPr>
              <a:t>Presented by:</a:t>
            </a:r>
            <a:endParaRPr>
              <a:latin typeface="Verdana"/>
              <a:ea typeface="Verdana"/>
              <a:cs typeface="Verdana"/>
              <a:sym typeface="Verdana"/>
            </a:endParaRPr>
          </a:p>
          <a:p>
            <a:pPr indent="0" lvl="0" marL="0" rtl="0" algn="r">
              <a:spcBef>
                <a:spcPts val="0"/>
              </a:spcBef>
              <a:spcAft>
                <a:spcPts val="0"/>
              </a:spcAft>
              <a:buNone/>
            </a:pPr>
            <a:r>
              <a:rPr lang="en-GB">
                <a:latin typeface="Verdana"/>
                <a:ea typeface="Verdana"/>
                <a:cs typeface="Verdana"/>
                <a:sym typeface="Verdana"/>
              </a:rPr>
              <a:t> </a:t>
            </a:r>
            <a:br>
              <a:rPr lang="en-GB">
                <a:latin typeface="Verdana"/>
                <a:ea typeface="Verdana"/>
                <a:cs typeface="Verdana"/>
                <a:sym typeface="Verdana"/>
              </a:rPr>
            </a:br>
            <a:r>
              <a:rPr lang="en-GB">
                <a:latin typeface="Verdana"/>
                <a:ea typeface="Verdana"/>
                <a:cs typeface="Verdana"/>
                <a:sym typeface="Verdana"/>
              </a:rPr>
              <a:t>Mohit Kokate : S0585841</a:t>
            </a:r>
            <a:br>
              <a:rPr lang="en-GB">
                <a:latin typeface="Verdana"/>
                <a:ea typeface="Verdana"/>
                <a:cs typeface="Verdana"/>
                <a:sym typeface="Verdana"/>
              </a:rPr>
            </a:br>
            <a:r>
              <a:rPr lang="en-GB">
                <a:latin typeface="Verdana"/>
                <a:ea typeface="Verdana"/>
                <a:cs typeface="Verdana"/>
                <a:sym typeface="Verdana"/>
              </a:rPr>
              <a:t>Yash Revannavar : S0586034 </a:t>
            </a:r>
            <a:endParaRPr>
              <a:latin typeface="Verdana"/>
              <a:ea typeface="Verdana"/>
              <a:cs typeface="Verdana"/>
              <a:sym typeface="Verdana"/>
            </a:endParaRPr>
          </a:p>
          <a:p>
            <a:pPr indent="0" lvl="0" marL="0" rtl="0" algn="r">
              <a:spcBef>
                <a:spcPts val="0"/>
              </a:spcBef>
              <a:spcAft>
                <a:spcPts val="0"/>
              </a:spcAft>
              <a:buNone/>
            </a:pPr>
            <a:r>
              <a:rPr lang="en-GB">
                <a:latin typeface="Verdana"/>
                <a:ea typeface="Verdana"/>
                <a:cs typeface="Verdana"/>
                <a:sym typeface="Verdana"/>
              </a:rPr>
              <a:t>Aditya Kumar : S0586035</a:t>
            </a:r>
            <a:endParaRPr>
              <a:latin typeface="Verdana"/>
              <a:ea typeface="Verdana"/>
              <a:cs typeface="Verdana"/>
              <a:sym typeface="Verdana"/>
            </a:endParaRPr>
          </a:p>
          <a:p>
            <a:pPr indent="0" lvl="0" marL="0" rtl="0" algn="r">
              <a:spcBef>
                <a:spcPts val="0"/>
              </a:spcBef>
              <a:spcAft>
                <a:spcPts val="0"/>
              </a:spcAft>
              <a:buNone/>
            </a:pPr>
            <a:r>
              <a:rPr lang="en-GB">
                <a:latin typeface="Verdana"/>
                <a:ea typeface="Verdana"/>
                <a:cs typeface="Verdana"/>
                <a:sym typeface="Verdana"/>
              </a:rPr>
              <a:t>Nikhil Amin : S0585844 </a:t>
            </a:r>
            <a:endParaRPr>
              <a:latin typeface="Verdana"/>
              <a:ea typeface="Verdana"/>
              <a:cs typeface="Verdana"/>
              <a:sym typeface="Verdana"/>
            </a:endParaRPr>
          </a:p>
          <a:p>
            <a:pPr indent="0" lvl="0" marL="0" rtl="0" algn="r">
              <a:spcBef>
                <a:spcPts val="0"/>
              </a:spcBef>
              <a:spcAft>
                <a:spcPts val="0"/>
              </a:spcAft>
              <a:buNone/>
            </a:pPr>
            <a:r>
              <a:rPr lang="en-GB">
                <a:latin typeface="Verdana"/>
                <a:ea typeface="Verdana"/>
                <a:cs typeface="Verdana"/>
                <a:sym typeface="Verdana"/>
              </a:rPr>
              <a:t>Pramod Shirale : S0586040</a:t>
            </a:r>
            <a:endParaRPr>
              <a:latin typeface="Verdana"/>
              <a:ea typeface="Verdana"/>
              <a:cs typeface="Verdana"/>
              <a:sym typeface="Verdana"/>
            </a:endParaRPr>
          </a:p>
        </p:txBody>
      </p:sp>
      <p:sp>
        <p:nvSpPr>
          <p:cNvPr id="64" name="Google Shape;64;p13"/>
          <p:cNvSpPr txBox="1"/>
          <p:nvPr>
            <p:ph type="ctrTitle"/>
          </p:nvPr>
        </p:nvSpPr>
        <p:spPr>
          <a:xfrm>
            <a:off x="-50" y="1248150"/>
            <a:ext cx="9144000" cy="661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n-GB" sz="3900"/>
              <a:t>Meet-up App</a:t>
            </a:r>
            <a:endParaRPr b="1" sz="3900"/>
          </a:p>
        </p:txBody>
      </p:sp>
      <p:pic>
        <p:nvPicPr>
          <p:cNvPr id="65" name="Google Shape;65;p13"/>
          <p:cNvPicPr preferRelativeResize="0"/>
          <p:nvPr/>
        </p:nvPicPr>
        <p:blipFill>
          <a:blip r:embed="rId3">
            <a:alphaModFix/>
          </a:blip>
          <a:stretch>
            <a:fillRect/>
          </a:stretch>
        </p:blipFill>
        <p:spPr>
          <a:xfrm>
            <a:off x="1586352" y="3321950"/>
            <a:ext cx="1968097" cy="1184901"/>
          </a:xfrm>
          <a:prstGeom prst="rect">
            <a:avLst/>
          </a:prstGeom>
          <a:noFill/>
          <a:ln>
            <a:noFill/>
          </a:ln>
        </p:spPr>
      </p:pic>
      <p:sp>
        <p:nvSpPr>
          <p:cNvPr id="66" name="Google Shape;66;p13"/>
          <p:cNvSpPr txBox="1"/>
          <p:nvPr>
            <p:ph type="ctrTitle"/>
          </p:nvPr>
        </p:nvSpPr>
        <p:spPr>
          <a:xfrm>
            <a:off x="-50" y="1662425"/>
            <a:ext cx="9144000" cy="661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n-GB" sz="2100"/>
              <a:t>Requirements Engineering Project (M24)</a:t>
            </a:r>
            <a:endParaRPr b="1" sz="2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5"/>
                                        </p:tgtEl>
                                        <p:attrNameLst>
                                          <p:attrName>style.visibility</p:attrName>
                                        </p:attrNameLst>
                                      </p:cBhvr>
                                      <p:to>
                                        <p:strVal val="visible"/>
                                      </p:to>
                                    </p:set>
                                    <p:animEffect filter="fade" transition="in">
                                      <p:cBhvr>
                                        <p:cTn dur="2600"/>
                                        <p:tgtEl>
                                          <p:spTgt spid="65"/>
                                        </p:tgtEl>
                                      </p:cBhvr>
                                    </p:animEffect>
                                  </p:childTnLst>
                                </p:cTn>
                              </p:par>
                              <p:par>
                                <p:cTn fill="hold" nodeType="withEffect" presetClass="entr" presetID="10" presetSubtype="0">
                                  <p:stCondLst>
                                    <p:cond delay="0"/>
                                  </p:stCondLst>
                                  <p:childTnLst>
                                    <p:set>
                                      <p:cBhvr>
                                        <p:cTn dur="1" fill="hold">
                                          <p:stCondLst>
                                            <p:cond delay="0"/>
                                          </p:stCondLst>
                                        </p:cTn>
                                        <p:tgtEl>
                                          <p:spTgt spid="66"/>
                                        </p:tgtEl>
                                        <p:attrNameLst>
                                          <p:attrName>style.visibility</p:attrName>
                                        </p:attrNameLst>
                                      </p:cBhvr>
                                      <p:to>
                                        <p:strVal val="visible"/>
                                      </p:to>
                                    </p:set>
                                    <p:animEffect filter="fade" transition="in">
                                      <p:cBhvr>
                                        <p:cTn dur="2500"/>
                                        <p:tgtEl>
                                          <p:spTgt spid="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
                                        </p:tgtEl>
                                        <p:attrNameLst>
                                          <p:attrName>style.visibility</p:attrName>
                                        </p:attrNameLst>
                                      </p:cBhvr>
                                      <p:to>
                                        <p:strVal val="visible"/>
                                      </p:to>
                                    </p:set>
                                    <p:animEffect filter="fade" transition="in">
                                      <p:cBhvr>
                                        <p:cTn dur="4200"/>
                                        <p:tgtEl>
                                          <p:spTgt spid="64"/>
                                        </p:tgtEl>
                                      </p:cBhvr>
                                    </p:animEffect>
                                  </p:childTnLst>
                                </p:cTn>
                              </p:par>
                            </p:childTnLst>
                          </p:cTn>
                        </p:par>
                        <p:par>
                          <p:cTn fill="hold">
                            <p:stCondLst>
                              <p:cond delay="4200"/>
                            </p:stCondLst>
                            <p:childTnLst>
                              <p:par>
                                <p:cTn fill="hold" nodeType="afterEffect" presetClass="entr" presetID="23" presetSubtype="16">
                                  <p:stCondLst>
                                    <p:cond delay="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4000"/>
                                        <p:tgtEl>
                                          <p:spTgt spid="63"/>
                                        </p:tgtEl>
                                        <p:attrNameLst>
                                          <p:attrName>ppt_w</p:attrName>
                                        </p:attrNameLst>
                                      </p:cBhvr>
                                      <p:tavLst>
                                        <p:tav fmla="" tm="0">
                                          <p:val>
                                            <p:strVal val="0"/>
                                          </p:val>
                                        </p:tav>
                                        <p:tav fmla="" tm="100000">
                                          <p:val>
                                            <p:strVal val="#ppt_w"/>
                                          </p:val>
                                        </p:tav>
                                      </p:tavLst>
                                    </p:anim>
                                    <p:anim calcmode="lin" valueType="num">
                                      <p:cBhvr additive="base">
                                        <p:cTn dur="4000"/>
                                        <p:tgtEl>
                                          <p:spTgt spid="63"/>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idx="1" type="body"/>
          </p:nvPr>
        </p:nvSpPr>
        <p:spPr>
          <a:xfrm>
            <a:off x="387900" y="1668100"/>
            <a:ext cx="42717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900"/>
              <a:t>Additional</a:t>
            </a:r>
            <a:r>
              <a:rPr b="1" lang="en-GB" sz="1900"/>
              <a:t> </a:t>
            </a:r>
            <a:r>
              <a:rPr b="1" lang="en-GB" sz="1900"/>
              <a:t>Features</a:t>
            </a:r>
            <a:r>
              <a:rPr lang="en-GB" sz="1900"/>
              <a:t> </a:t>
            </a:r>
            <a:endParaRPr sz="1900"/>
          </a:p>
          <a:p>
            <a:pPr indent="-349250" lvl="0" marL="457200" rtl="0" algn="l">
              <a:spcBef>
                <a:spcPts val="1200"/>
              </a:spcBef>
              <a:spcAft>
                <a:spcPts val="0"/>
              </a:spcAft>
              <a:buSzPts val="1900"/>
              <a:buChar char="●"/>
            </a:pPr>
            <a:r>
              <a:rPr lang="en-GB" sz="1900"/>
              <a:t>Interest-based Matching</a:t>
            </a:r>
            <a:endParaRPr sz="1900"/>
          </a:p>
          <a:p>
            <a:pPr indent="-349250" lvl="0" marL="457200" rtl="0" algn="l">
              <a:spcBef>
                <a:spcPts val="0"/>
              </a:spcBef>
              <a:spcAft>
                <a:spcPts val="0"/>
              </a:spcAft>
              <a:buSzPts val="1900"/>
              <a:buChar char="●"/>
            </a:pPr>
            <a:r>
              <a:rPr lang="en-GB" sz="1900"/>
              <a:t>Group Formation</a:t>
            </a:r>
            <a:endParaRPr sz="1900"/>
          </a:p>
          <a:p>
            <a:pPr indent="-349250" lvl="0" marL="457200" rtl="0" algn="l">
              <a:spcBef>
                <a:spcPts val="0"/>
              </a:spcBef>
              <a:spcAft>
                <a:spcPts val="0"/>
              </a:spcAft>
              <a:buSzPts val="1900"/>
              <a:buChar char="●"/>
            </a:pPr>
            <a:r>
              <a:rPr lang="en-GB" sz="1900"/>
              <a:t>In-app Ticketing and Payment</a:t>
            </a:r>
            <a:endParaRPr sz="1900"/>
          </a:p>
          <a:p>
            <a:pPr indent="-349250" lvl="0" marL="457200" rtl="0" algn="l">
              <a:spcBef>
                <a:spcPts val="0"/>
              </a:spcBef>
              <a:spcAft>
                <a:spcPts val="0"/>
              </a:spcAft>
              <a:buSzPts val="1900"/>
              <a:buChar char="●"/>
            </a:pPr>
            <a:r>
              <a:rPr lang="en-GB" sz="1900"/>
              <a:t>Gamification Elements</a:t>
            </a:r>
            <a:endParaRPr/>
          </a:p>
        </p:txBody>
      </p:sp>
      <p:sp>
        <p:nvSpPr>
          <p:cNvPr id="123" name="Google Shape;123;p22"/>
          <p:cNvSpPr txBox="1"/>
          <p:nvPr/>
        </p:nvSpPr>
        <p:spPr>
          <a:xfrm>
            <a:off x="4466950" y="1668100"/>
            <a:ext cx="4572000" cy="2908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b="1" lang="en-GB" sz="1900">
                <a:solidFill>
                  <a:schemeClr val="dk1"/>
                </a:solidFill>
                <a:latin typeface="Roboto"/>
                <a:ea typeface="Roboto"/>
                <a:cs typeface="Roboto"/>
                <a:sym typeface="Roboto"/>
              </a:rPr>
              <a:t>Unique Features</a:t>
            </a:r>
            <a:endParaRPr b="1" sz="1900">
              <a:solidFill>
                <a:schemeClr val="dk1"/>
              </a:solidFill>
              <a:latin typeface="Calibri"/>
              <a:ea typeface="Calibri"/>
              <a:cs typeface="Calibri"/>
              <a:sym typeface="Calibri"/>
            </a:endParaRPr>
          </a:p>
          <a:p>
            <a:pPr indent="-349250" lvl="0" marL="457200" marR="0" rtl="0" algn="l">
              <a:lnSpc>
                <a:spcPct val="115000"/>
              </a:lnSpc>
              <a:spcBef>
                <a:spcPts val="1200"/>
              </a:spcBef>
              <a:spcAft>
                <a:spcPts val="0"/>
              </a:spcAft>
              <a:buClr>
                <a:srgbClr val="FFFFFF"/>
              </a:buClr>
              <a:buSzPts val="1900"/>
              <a:buFont typeface="Verdana"/>
              <a:buChar char="●"/>
            </a:pPr>
            <a:r>
              <a:rPr lang="en-GB" sz="1900">
                <a:solidFill>
                  <a:schemeClr val="dk1"/>
                </a:solidFill>
                <a:latin typeface="Roboto"/>
                <a:ea typeface="Roboto"/>
                <a:cs typeface="Roboto"/>
                <a:sym typeface="Roboto"/>
              </a:rPr>
              <a:t>C</a:t>
            </a:r>
            <a:r>
              <a:rPr lang="en-GB" sz="1900">
                <a:solidFill>
                  <a:schemeClr val="dk1"/>
                </a:solidFill>
                <a:latin typeface="Roboto"/>
                <a:ea typeface="Roboto"/>
                <a:cs typeface="Roboto"/>
                <a:sym typeface="Roboto"/>
              </a:rPr>
              <a:t>hat with</a:t>
            </a:r>
            <a:r>
              <a:rPr lang="en-GB" sz="1900">
                <a:solidFill>
                  <a:srgbClr val="FFFFFF"/>
                </a:solidFill>
                <a:latin typeface="Roboto"/>
                <a:ea typeface="Roboto"/>
                <a:cs typeface="Roboto"/>
                <a:sym typeface="Roboto"/>
              </a:rPr>
              <a:t> </a:t>
            </a:r>
            <a:r>
              <a:rPr lang="en-GB" sz="1900">
                <a:solidFill>
                  <a:schemeClr val="dk1"/>
                </a:solidFill>
                <a:latin typeface="Roboto"/>
                <a:ea typeface="Roboto"/>
                <a:cs typeface="Roboto"/>
                <a:sym typeface="Roboto"/>
              </a:rPr>
              <a:t>the</a:t>
            </a:r>
            <a:r>
              <a:rPr lang="en-GB" sz="1900">
                <a:solidFill>
                  <a:srgbClr val="FFFFFF"/>
                </a:solidFill>
                <a:latin typeface="Roboto"/>
                <a:ea typeface="Roboto"/>
                <a:cs typeface="Roboto"/>
                <a:sym typeface="Roboto"/>
              </a:rPr>
              <a:t> chatbot</a:t>
            </a:r>
            <a:endParaRPr sz="1900">
              <a:solidFill>
                <a:srgbClr val="FFFFFF"/>
              </a:solidFill>
              <a:latin typeface="Roboto"/>
              <a:ea typeface="Roboto"/>
              <a:cs typeface="Roboto"/>
              <a:sym typeface="Roboto"/>
            </a:endParaRPr>
          </a:p>
          <a:p>
            <a:pPr indent="-349250" lvl="0" marL="457200" marR="0" rtl="0" algn="l">
              <a:lnSpc>
                <a:spcPct val="115000"/>
              </a:lnSpc>
              <a:spcBef>
                <a:spcPts val="0"/>
              </a:spcBef>
              <a:spcAft>
                <a:spcPts val="0"/>
              </a:spcAft>
              <a:buClr>
                <a:srgbClr val="FFFFFF"/>
              </a:buClr>
              <a:buSzPts val="1900"/>
              <a:buFont typeface="Roboto"/>
              <a:buChar char="●"/>
            </a:pPr>
            <a:r>
              <a:rPr lang="en-GB" sz="1900">
                <a:solidFill>
                  <a:srgbClr val="FFFFFF"/>
                </a:solidFill>
                <a:latin typeface="Roboto"/>
                <a:ea typeface="Roboto"/>
                <a:cs typeface="Roboto"/>
                <a:sym typeface="Roboto"/>
              </a:rPr>
              <a:t>Use of AI to analyse the user behaviour and notify relevant events</a:t>
            </a:r>
            <a:endParaRPr sz="1900">
              <a:solidFill>
                <a:srgbClr val="FFFFFF"/>
              </a:solidFill>
              <a:latin typeface="Roboto"/>
              <a:ea typeface="Roboto"/>
              <a:cs typeface="Roboto"/>
              <a:sym typeface="Roboto"/>
            </a:endParaRPr>
          </a:p>
          <a:p>
            <a:pPr indent="-349250" lvl="0" marL="457200" marR="0" rtl="0" algn="l">
              <a:lnSpc>
                <a:spcPct val="115000"/>
              </a:lnSpc>
              <a:spcBef>
                <a:spcPts val="0"/>
              </a:spcBef>
              <a:spcAft>
                <a:spcPts val="0"/>
              </a:spcAft>
              <a:buClr>
                <a:srgbClr val="FFFFFF"/>
              </a:buClr>
              <a:buSzPts val="1900"/>
              <a:buFont typeface="Roboto"/>
              <a:buChar char="●"/>
            </a:pPr>
            <a:r>
              <a:rPr lang="en-GB" sz="1900">
                <a:solidFill>
                  <a:srgbClr val="FFFFFF"/>
                </a:solidFill>
                <a:latin typeface="Roboto"/>
                <a:ea typeface="Roboto"/>
                <a:cs typeface="Roboto"/>
                <a:sym typeface="Roboto"/>
              </a:rPr>
              <a:t>Create avatar of users</a:t>
            </a:r>
            <a:endParaRPr sz="1900">
              <a:solidFill>
                <a:srgbClr val="FFFFFF"/>
              </a:solidFill>
              <a:latin typeface="Roboto"/>
              <a:ea typeface="Roboto"/>
              <a:cs typeface="Roboto"/>
              <a:sym typeface="Roboto"/>
            </a:endParaRPr>
          </a:p>
          <a:p>
            <a:pPr indent="-349250" lvl="0" marL="457200" marR="0" rtl="0" algn="l">
              <a:lnSpc>
                <a:spcPct val="115000"/>
              </a:lnSpc>
              <a:spcBef>
                <a:spcPts val="0"/>
              </a:spcBef>
              <a:spcAft>
                <a:spcPts val="0"/>
              </a:spcAft>
              <a:buClr>
                <a:srgbClr val="FFFFFF"/>
              </a:buClr>
              <a:buSzPts val="1900"/>
              <a:buFont typeface="Roboto"/>
              <a:buChar char="●"/>
            </a:pPr>
            <a:r>
              <a:rPr lang="en-GB" sz="1900">
                <a:solidFill>
                  <a:srgbClr val="FFFFFF"/>
                </a:solidFill>
                <a:latin typeface="Roboto"/>
                <a:ea typeface="Roboto"/>
                <a:cs typeface="Roboto"/>
                <a:sym typeface="Roboto"/>
              </a:rPr>
              <a:t>Attend the event through AR/VR technology</a:t>
            </a:r>
            <a:endParaRPr sz="1900">
              <a:solidFill>
                <a:srgbClr val="FFFFFF"/>
              </a:solidFill>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124" name="Google Shape;124;p22"/>
          <p:cNvSpPr txBox="1"/>
          <p:nvPr>
            <p:ph type="title"/>
          </p:nvPr>
        </p:nvSpPr>
        <p:spPr>
          <a:xfrm>
            <a:off x="387900" y="0"/>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u="sng">
                <a:solidFill>
                  <a:schemeClr val="hlink"/>
                </a:solidFill>
                <a:hlinkClick r:id="rId3"/>
              </a:rPr>
              <a:t>Features</a:t>
            </a:r>
            <a:r>
              <a:rPr lang="en-GB"/>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2700"/>
                                        <p:tgtEl>
                                          <p:spTgt spid="1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2600"/>
                                        <p:tgtEl>
                                          <p:spTgt spid="1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87900" y="0"/>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u="sng">
                <a:solidFill>
                  <a:schemeClr val="hlink"/>
                </a:solidFill>
              </a:rPr>
              <a:t> </a:t>
            </a:r>
            <a:r>
              <a:rPr lang="en-GB" u="sng">
                <a:solidFill>
                  <a:schemeClr val="hlink"/>
                </a:solidFill>
                <a:hlinkClick r:id="rId3"/>
              </a:rPr>
              <a:t>User Persona </a:t>
            </a:r>
            <a:endParaRPr u="sng">
              <a:solidFill>
                <a:schemeClr val="hlink"/>
              </a:solidFill>
            </a:endParaRPr>
          </a:p>
        </p:txBody>
      </p:sp>
      <p:pic>
        <p:nvPicPr>
          <p:cNvPr id="130" name="Google Shape;130;p23"/>
          <p:cNvPicPr preferRelativeResize="0"/>
          <p:nvPr/>
        </p:nvPicPr>
        <p:blipFill>
          <a:blip r:embed="rId4">
            <a:alphaModFix/>
          </a:blip>
          <a:stretch>
            <a:fillRect/>
          </a:stretch>
        </p:blipFill>
        <p:spPr>
          <a:xfrm>
            <a:off x="1035250" y="725375"/>
            <a:ext cx="6680852" cy="4248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87900" y="138300"/>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u="sng">
                <a:solidFill>
                  <a:schemeClr val="hlink"/>
                </a:solidFill>
                <a:hlinkClick r:id="rId3"/>
              </a:rPr>
              <a:t>Customer Journey map</a:t>
            </a:r>
            <a:r>
              <a:rPr lang="en-GB" u="sng">
                <a:solidFill>
                  <a:schemeClr val="hlink"/>
                </a:solidFill>
                <a:hlinkClick r:id="rId4"/>
              </a:rPr>
              <a:t> </a:t>
            </a:r>
            <a:endParaRPr/>
          </a:p>
        </p:txBody>
      </p:sp>
      <p:pic>
        <p:nvPicPr>
          <p:cNvPr id="136" name="Google Shape;136;p24"/>
          <p:cNvPicPr preferRelativeResize="0"/>
          <p:nvPr/>
        </p:nvPicPr>
        <p:blipFill>
          <a:blip r:embed="rId5">
            <a:alphaModFix/>
          </a:blip>
          <a:stretch>
            <a:fillRect/>
          </a:stretch>
        </p:blipFill>
        <p:spPr>
          <a:xfrm>
            <a:off x="281825" y="1261625"/>
            <a:ext cx="8474275" cy="3789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p:nvPr/>
        </p:nvSpPr>
        <p:spPr>
          <a:xfrm>
            <a:off x="1010125" y="1175075"/>
            <a:ext cx="7341600" cy="3676800"/>
          </a:xfrm>
          <a:prstGeom prst="roundRect">
            <a:avLst>
              <a:gd fmla="val 16667"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142" name="Google Shape;142;p25"/>
          <p:cNvSpPr txBox="1"/>
          <p:nvPr>
            <p:ph type="title"/>
          </p:nvPr>
        </p:nvSpPr>
        <p:spPr>
          <a:xfrm>
            <a:off x="387900" y="1292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u="sng">
                <a:solidFill>
                  <a:schemeClr val="accent5"/>
                </a:solidFill>
              </a:rPr>
              <a:t> Use cases</a:t>
            </a:r>
            <a:endParaRPr/>
          </a:p>
        </p:txBody>
      </p:sp>
      <p:pic>
        <p:nvPicPr>
          <p:cNvPr id="143" name="Google Shape;143;p25"/>
          <p:cNvPicPr preferRelativeResize="0"/>
          <p:nvPr/>
        </p:nvPicPr>
        <p:blipFill>
          <a:blip r:embed="rId3">
            <a:alphaModFix/>
          </a:blip>
          <a:stretch>
            <a:fillRect/>
          </a:stretch>
        </p:blipFill>
        <p:spPr>
          <a:xfrm>
            <a:off x="1560425" y="1236388"/>
            <a:ext cx="6023144" cy="35541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387900" y="11747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u="sng">
                <a:solidFill>
                  <a:schemeClr val="accent5"/>
                </a:solidFill>
              </a:rPr>
              <a:t>Quality</a:t>
            </a:r>
            <a:endParaRPr/>
          </a:p>
        </p:txBody>
      </p:sp>
      <p:sp>
        <p:nvSpPr>
          <p:cNvPr id="149" name="Google Shape;149;p26"/>
          <p:cNvSpPr txBox="1"/>
          <p:nvPr>
            <p:ph idx="1" type="body"/>
          </p:nvPr>
        </p:nvSpPr>
        <p:spPr>
          <a:xfrm>
            <a:off x="387900" y="898350"/>
            <a:ext cx="8368200" cy="33468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0"/>
              </a:spcAft>
              <a:buNone/>
            </a:pPr>
            <a:r>
              <a:t/>
            </a:r>
            <a:endParaRPr/>
          </a:p>
          <a:p>
            <a:pPr indent="0" lvl="0" marL="0" rtl="0" algn="just">
              <a:spcBef>
                <a:spcPts val="1200"/>
              </a:spcBef>
              <a:spcAft>
                <a:spcPts val="0"/>
              </a:spcAft>
              <a:buNone/>
            </a:pPr>
            <a:r>
              <a:rPr lang="en-GB"/>
              <a:t>Maintaining the quality of the application is the key point. Perform thorough testing of all features and functionalities to ensure proper functionality and usability. Conduct security testing to identify and address any vulnerabilities.</a:t>
            </a:r>
            <a:endParaRPr/>
          </a:p>
          <a:p>
            <a:pPr indent="0" lvl="0" marL="0" rtl="0" algn="just">
              <a:spcBef>
                <a:spcPts val="1200"/>
              </a:spcBef>
              <a:spcAft>
                <a:spcPts val="0"/>
              </a:spcAft>
              <a:buNone/>
            </a:pPr>
            <a:r>
              <a:rPr b="1" lang="en-GB"/>
              <a:t>Manual testing strategy:</a:t>
            </a:r>
            <a:r>
              <a:rPr lang="en-GB"/>
              <a:t> Functional testing, Sanity testing, smoke testing, Retesting, </a:t>
            </a:r>
            <a:r>
              <a:rPr lang="en-GB"/>
              <a:t>Interrupt</a:t>
            </a:r>
            <a:r>
              <a:rPr lang="en-GB"/>
              <a:t> </a:t>
            </a:r>
            <a:r>
              <a:rPr lang="en-GB"/>
              <a:t>testing</a:t>
            </a:r>
            <a:r>
              <a:rPr lang="en-GB"/>
              <a:t>, Notification testing, Regression testing.</a:t>
            </a:r>
            <a:endParaRPr/>
          </a:p>
          <a:p>
            <a:pPr indent="0" lvl="0" marL="0" rtl="0" algn="just">
              <a:spcBef>
                <a:spcPts val="1200"/>
              </a:spcBef>
              <a:spcAft>
                <a:spcPts val="0"/>
              </a:spcAft>
              <a:buNone/>
            </a:pPr>
            <a:r>
              <a:rPr b="1" lang="en-GB"/>
              <a:t>Automation testing strategy: </a:t>
            </a:r>
            <a:r>
              <a:rPr lang="en-GB"/>
              <a:t>Appium, Java, Espresso testing framework.</a:t>
            </a:r>
            <a:endParaRPr/>
          </a:p>
          <a:p>
            <a:pPr indent="0" lvl="0" marL="0" rtl="0" algn="just">
              <a:spcBef>
                <a:spcPts val="1200"/>
              </a:spcBef>
              <a:spcAft>
                <a:spcPts val="1200"/>
              </a:spcAft>
              <a:buNone/>
            </a:pPr>
            <a:r>
              <a:rPr lang="en-GB"/>
              <a:t>S</a:t>
            </a:r>
            <a:r>
              <a:rPr b="1" lang="en-GB"/>
              <a:t>ecurity testing strategy:</a:t>
            </a:r>
            <a:r>
              <a:rPr lang="en-GB"/>
              <a:t> Mobile Security Framework (MobSF), pentesting, malware analysis, and both static and dynamic analysis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ph type="title"/>
          </p:nvPr>
        </p:nvSpPr>
        <p:spPr>
          <a:xfrm>
            <a:off x="306800" y="3319275"/>
            <a:ext cx="8368200" cy="15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sz="10000"/>
              <a:t>Thank</a:t>
            </a:r>
            <a:r>
              <a:rPr lang="en-GB" sz="10000"/>
              <a:t> you!</a:t>
            </a:r>
            <a:endParaRPr sz="10000"/>
          </a:p>
        </p:txBody>
      </p:sp>
      <p:pic>
        <p:nvPicPr>
          <p:cNvPr id="155" name="Google Shape;155;p27"/>
          <p:cNvPicPr preferRelativeResize="0"/>
          <p:nvPr/>
        </p:nvPicPr>
        <p:blipFill>
          <a:blip r:embed="rId3">
            <a:alphaModFix/>
          </a:blip>
          <a:stretch>
            <a:fillRect/>
          </a:stretch>
        </p:blipFill>
        <p:spPr>
          <a:xfrm>
            <a:off x="2571525" y="314646"/>
            <a:ext cx="4000952" cy="3004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type="title"/>
          </p:nvPr>
        </p:nvSpPr>
        <p:spPr>
          <a:xfrm>
            <a:off x="387900" y="-71725"/>
            <a:ext cx="8368200" cy="686100"/>
          </a:xfrm>
          <a:prstGeom prst="rect">
            <a:avLst/>
          </a:prstGeom>
        </p:spPr>
        <p:txBody>
          <a:bodyPr anchorCtr="0" anchor="b" bIns="91425" lIns="91425" spcFirstLastPara="1" rIns="91425" wrap="square" tIns="91425">
            <a:normAutofit/>
          </a:bodyPr>
          <a:lstStyle/>
          <a:p>
            <a:pPr indent="0" lvl="0" marL="0" marR="0" rtl="0" algn="l">
              <a:lnSpc>
                <a:spcPct val="100000"/>
              </a:lnSpc>
              <a:spcBef>
                <a:spcPts val="0"/>
              </a:spcBef>
              <a:spcAft>
                <a:spcPts val="0"/>
              </a:spcAft>
              <a:buNone/>
            </a:pPr>
            <a:r>
              <a:rPr lang="en-GB" u="sng">
                <a:solidFill>
                  <a:schemeClr val="hlink"/>
                </a:solidFill>
              </a:rPr>
              <a:t>Introduction</a:t>
            </a:r>
            <a:endParaRPr u="sng">
              <a:solidFill>
                <a:schemeClr val="hlink"/>
              </a:solidFill>
            </a:endParaRPr>
          </a:p>
        </p:txBody>
      </p:sp>
      <p:sp>
        <p:nvSpPr>
          <p:cNvPr id="72" name="Google Shape;72;p14"/>
          <p:cNvSpPr txBox="1"/>
          <p:nvPr>
            <p:ph idx="1" type="body"/>
          </p:nvPr>
        </p:nvSpPr>
        <p:spPr>
          <a:xfrm>
            <a:off x="387900" y="1548450"/>
            <a:ext cx="8368200" cy="23514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GB"/>
              <a:t>Platform for individuals or groups to organize, discover, and participate in various events, activities, or gatherings.</a:t>
            </a:r>
            <a:endParaRPr/>
          </a:p>
          <a:p>
            <a:pPr indent="-342900" lvl="0" marL="457200" rtl="0" algn="l">
              <a:lnSpc>
                <a:spcPct val="200000"/>
              </a:lnSpc>
              <a:spcBef>
                <a:spcPts val="0"/>
              </a:spcBef>
              <a:spcAft>
                <a:spcPts val="0"/>
              </a:spcAft>
              <a:buSzPts val="1800"/>
              <a:buChar char="●"/>
            </a:pPr>
            <a:r>
              <a:rPr lang="en-GB"/>
              <a:t>Enables people with common interests to connect and meet in person.</a:t>
            </a:r>
            <a:endParaRPr/>
          </a:p>
          <a:p>
            <a:pPr indent="-342900" lvl="0" marL="457200" rtl="0" algn="l">
              <a:lnSpc>
                <a:spcPct val="200000"/>
              </a:lnSpc>
              <a:spcBef>
                <a:spcPts val="0"/>
              </a:spcBef>
              <a:spcAft>
                <a:spcPts val="0"/>
              </a:spcAft>
              <a:buSzPts val="1800"/>
              <a:buChar char="●"/>
            </a:pPr>
            <a:r>
              <a:rPr lang="en-GB"/>
              <a:t>Event Creation and Management.</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87900" y="0"/>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u="sng">
                <a:solidFill>
                  <a:schemeClr val="hlink"/>
                </a:solidFill>
                <a:hlinkClick r:id="rId3"/>
              </a:rPr>
              <a:t>Stakeholder</a:t>
            </a:r>
            <a:endParaRPr/>
          </a:p>
        </p:txBody>
      </p:sp>
      <p:sp>
        <p:nvSpPr>
          <p:cNvPr id="78" name="Google Shape;78;p15"/>
          <p:cNvSpPr txBox="1"/>
          <p:nvPr>
            <p:ph idx="1" type="body"/>
          </p:nvPr>
        </p:nvSpPr>
        <p:spPr>
          <a:xfrm>
            <a:off x="951725" y="1446925"/>
            <a:ext cx="65298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Type of </a:t>
            </a:r>
            <a:r>
              <a:rPr lang="en-GB"/>
              <a:t>Features: </a:t>
            </a:r>
            <a:endParaRPr/>
          </a:p>
          <a:p>
            <a:pPr indent="-342900" lvl="0" marL="457200" rtl="0" algn="l">
              <a:spcBef>
                <a:spcPts val="1200"/>
              </a:spcBef>
              <a:spcAft>
                <a:spcPts val="0"/>
              </a:spcAft>
              <a:buSzPts val="1800"/>
              <a:buAutoNum type="arabicPeriod"/>
            </a:pPr>
            <a:r>
              <a:rPr lang="en-GB"/>
              <a:t>Management Board</a:t>
            </a:r>
            <a:endParaRPr/>
          </a:p>
          <a:p>
            <a:pPr indent="-342900" lvl="0" marL="457200" rtl="0" algn="l">
              <a:spcBef>
                <a:spcPts val="0"/>
              </a:spcBef>
              <a:spcAft>
                <a:spcPts val="0"/>
              </a:spcAft>
              <a:buSzPts val="1800"/>
              <a:buAutoNum type="arabicPeriod"/>
            </a:pPr>
            <a:r>
              <a:rPr lang="en-GB"/>
              <a:t>Customer</a:t>
            </a:r>
            <a:endParaRPr/>
          </a:p>
          <a:p>
            <a:pPr indent="-342900" lvl="0" marL="457200" rtl="0" algn="l">
              <a:spcBef>
                <a:spcPts val="0"/>
              </a:spcBef>
              <a:spcAft>
                <a:spcPts val="0"/>
              </a:spcAft>
              <a:buSzPts val="1800"/>
              <a:buAutoNum type="arabicPeriod"/>
            </a:pPr>
            <a:r>
              <a:rPr lang="en-GB"/>
              <a:t>Developer</a:t>
            </a:r>
            <a:endParaRPr/>
          </a:p>
          <a:p>
            <a:pPr indent="-342900" lvl="0" marL="457200" rtl="0" algn="l">
              <a:spcBef>
                <a:spcPts val="0"/>
              </a:spcBef>
              <a:spcAft>
                <a:spcPts val="0"/>
              </a:spcAft>
              <a:buSzPts val="1800"/>
              <a:buAutoNum type="arabicPeriod"/>
            </a:pPr>
            <a:r>
              <a:rPr lang="en-GB"/>
              <a:t>Stock, shareholders/ Investors</a:t>
            </a:r>
            <a:endParaRPr/>
          </a:p>
          <a:p>
            <a:pPr indent="-342900" lvl="0" marL="457200" rtl="0" algn="l">
              <a:spcBef>
                <a:spcPts val="0"/>
              </a:spcBef>
              <a:spcAft>
                <a:spcPts val="0"/>
              </a:spcAft>
              <a:buSzPts val="1800"/>
              <a:buAutoNum type="arabicPeriod"/>
            </a:pPr>
            <a:r>
              <a:rPr lang="en-GB"/>
              <a:t>Product owner</a:t>
            </a:r>
            <a:endParaRPr/>
          </a:p>
          <a:p>
            <a:pPr indent="-342900" lvl="0" marL="457200" rtl="0" algn="l">
              <a:spcBef>
                <a:spcPts val="0"/>
              </a:spcBef>
              <a:spcAft>
                <a:spcPts val="0"/>
              </a:spcAft>
              <a:buSzPts val="1800"/>
              <a:buAutoNum type="arabicPeriod"/>
            </a:pPr>
            <a:r>
              <a:rPr lang="en-GB"/>
              <a:t>Project manager</a:t>
            </a:r>
            <a:endParaRPr/>
          </a:p>
          <a:p>
            <a:pPr indent="-342900" lvl="0" marL="457200" rtl="0" algn="l">
              <a:spcBef>
                <a:spcPts val="0"/>
              </a:spcBef>
              <a:spcAft>
                <a:spcPts val="0"/>
              </a:spcAft>
              <a:buSzPts val="1800"/>
              <a:buAutoNum type="arabicPeriod"/>
            </a:pPr>
            <a:r>
              <a:rPr lang="en-GB"/>
              <a:t>Legal department (data protection)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87900" y="0"/>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u="sng">
                <a:solidFill>
                  <a:schemeClr val="hlink"/>
                </a:solidFill>
                <a:hlinkClick r:id="rId3"/>
              </a:rPr>
              <a:t>Stakeholder</a:t>
            </a:r>
            <a:endParaRPr/>
          </a:p>
        </p:txBody>
      </p:sp>
      <p:pic>
        <p:nvPicPr>
          <p:cNvPr id="84" name="Google Shape;84;p16"/>
          <p:cNvPicPr preferRelativeResize="0"/>
          <p:nvPr/>
        </p:nvPicPr>
        <p:blipFill>
          <a:blip r:embed="rId4">
            <a:alphaModFix/>
          </a:blip>
          <a:stretch>
            <a:fillRect/>
          </a:stretch>
        </p:blipFill>
        <p:spPr>
          <a:xfrm>
            <a:off x="592504" y="768000"/>
            <a:ext cx="7825749" cy="39701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87900" y="0"/>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u="sng">
                <a:solidFill>
                  <a:schemeClr val="hlink"/>
                </a:solidFill>
                <a:hlinkClick r:id="rId3"/>
              </a:rPr>
              <a:t>Requirements (Technical)</a:t>
            </a:r>
            <a:endParaRPr u="sng">
              <a:solidFill>
                <a:schemeClr val="hlink"/>
              </a:solidFill>
            </a:endParaRPr>
          </a:p>
        </p:txBody>
      </p:sp>
      <p:sp>
        <p:nvSpPr>
          <p:cNvPr id="90" name="Google Shape;90;p17"/>
          <p:cNvSpPr txBox="1"/>
          <p:nvPr>
            <p:ph idx="1" type="body"/>
          </p:nvPr>
        </p:nvSpPr>
        <p:spPr>
          <a:xfrm>
            <a:off x="954325" y="1626250"/>
            <a:ext cx="7379400" cy="2580000"/>
          </a:xfrm>
          <a:prstGeom prst="rect">
            <a:avLst/>
          </a:prstGeom>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None/>
            </a:pPr>
            <a:r>
              <a:rPr b="1" lang="en-GB" sz="1900"/>
              <a:t>Frontend:</a:t>
            </a:r>
            <a:r>
              <a:rPr lang="en-GB" sz="1900"/>
              <a:t>  HTML, CSS, JavaScript </a:t>
            </a:r>
            <a:endParaRPr sz="1900"/>
          </a:p>
          <a:p>
            <a:pPr indent="0" lvl="0" marL="0" rtl="0" algn="l">
              <a:lnSpc>
                <a:spcPct val="115000"/>
              </a:lnSpc>
              <a:spcBef>
                <a:spcPts val="0"/>
              </a:spcBef>
              <a:spcAft>
                <a:spcPts val="0"/>
              </a:spcAft>
              <a:buNone/>
            </a:pPr>
            <a:r>
              <a:rPr b="1" lang="en-GB" sz="1900"/>
              <a:t>Backend:</a:t>
            </a:r>
            <a:r>
              <a:rPr lang="en-GB" sz="1900"/>
              <a:t> Node.js, Ruby on Rails, Django, Java Spring, ASP.NET, Quick (iOS),   Kotlin (android), etc</a:t>
            </a:r>
            <a:endParaRPr sz="1900"/>
          </a:p>
          <a:p>
            <a:pPr indent="0" lvl="0" marL="0" rtl="0" algn="l">
              <a:lnSpc>
                <a:spcPct val="115000"/>
              </a:lnSpc>
              <a:spcBef>
                <a:spcPts val="0"/>
              </a:spcBef>
              <a:spcAft>
                <a:spcPts val="0"/>
              </a:spcAft>
              <a:buNone/>
            </a:pPr>
            <a:r>
              <a:rPr b="1" lang="en-GB" sz="1900"/>
              <a:t>Databases:</a:t>
            </a:r>
            <a:r>
              <a:rPr lang="en-GB" sz="1900"/>
              <a:t> MySQL, PostgreSQL, MongoDB, Redis, etc.</a:t>
            </a:r>
            <a:endParaRPr sz="1900"/>
          </a:p>
          <a:p>
            <a:pPr indent="0" lvl="0" marL="0" rtl="0" algn="l">
              <a:lnSpc>
                <a:spcPct val="115000"/>
              </a:lnSpc>
              <a:spcBef>
                <a:spcPts val="0"/>
              </a:spcBef>
              <a:spcAft>
                <a:spcPts val="0"/>
              </a:spcAft>
              <a:buNone/>
            </a:pPr>
            <a:r>
              <a:rPr b="1" lang="en-GB" sz="1900"/>
              <a:t>Integrations:</a:t>
            </a:r>
            <a:r>
              <a:rPr lang="en-GB" sz="1900"/>
              <a:t> Email service provider, Search engine Elasticsearch, Google Maps API), Calendar library, Firebase Cloud, Messaging Notification</a:t>
            </a:r>
            <a:br>
              <a:rPr lang="en-GB" sz="1900"/>
            </a:br>
            <a:r>
              <a:rPr b="1" lang="en-GB" sz="1900"/>
              <a:t>Hardware requirement:</a:t>
            </a:r>
            <a:r>
              <a:rPr lang="en-GB" sz="1900"/>
              <a:t> iOS v14, Android v10, Windows v10</a:t>
            </a:r>
            <a:endParaRPr b="1" sz="19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87900" y="0"/>
            <a:ext cx="8368200" cy="686100"/>
          </a:xfrm>
          <a:prstGeom prst="rect">
            <a:avLst/>
          </a:prstGeom>
        </p:spPr>
        <p:txBody>
          <a:bodyPr anchorCtr="0" anchor="b" bIns="91425" lIns="91425" spcFirstLastPara="1" rIns="91425" wrap="square" tIns="91425">
            <a:normAutofit/>
          </a:bodyPr>
          <a:lstStyle/>
          <a:p>
            <a:pPr indent="0" lvl="0" marL="0" marR="0" rtl="0" algn="l">
              <a:lnSpc>
                <a:spcPct val="100000"/>
              </a:lnSpc>
              <a:spcBef>
                <a:spcPts val="0"/>
              </a:spcBef>
              <a:spcAft>
                <a:spcPts val="0"/>
              </a:spcAft>
              <a:buNone/>
            </a:pPr>
            <a:r>
              <a:rPr lang="en-GB" u="sng">
                <a:solidFill>
                  <a:schemeClr val="hlink"/>
                </a:solidFill>
                <a:hlinkClick r:id="rId3"/>
              </a:rPr>
              <a:t>UX Design</a:t>
            </a:r>
            <a:endParaRPr u="sng">
              <a:solidFill>
                <a:schemeClr val="hlink"/>
              </a:solidFill>
            </a:endParaRPr>
          </a:p>
        </p:txBody>
      </p:sp>
      <p:pic>
        <p:nvPicPr>
          <p:cNvPr id="96" name="Google Shape;96;p18"/>
          <p:cNvPicPr preferRelativeResize="0"/>
          <p:nvPr/>
        </p:nvPicPr>
        <p:blipFill>
          <a:blip r:embed="rId4">
            <a:alphaModFix/>
          </a:blip>
          <a:stretch>
            <a:fillRect/>
          </a:stretch>
        </p:blipFill>
        <p:spPr>
          <a:xfrm>
            <a:off x="1659125" y="880707"/>
            <a:ext cx="1844178" cy="4064917"/>
          </a:xfrm>
          <a:prstGeom prst="rect">
            <a:avLst/>
          </a:prstGeom>
          <a:noFill/>
          <a:ln>
            <a:noFill/>
          </a:ln>
        </p:spPr>
      </p:pic>
      <p:pic>
        <p:nvPicPr>
          <p:cNvPr id="97" name="Google Shape;97;p18"/>
          <p:cNvPicPr preferRelativeResize="0"/>
          <p:nvPr/>
        </p:nvPicPr>
        <p:blipFill>
          <a:blip r:embed="rId5">
            <a:alphaModFix/>
          </a:blip>
          <a:stretch>
            <a:fillRect/>
          </a:stretch>
        </p:blipFill>
        <p:spPr>
          <a:xfrm>
            <a:off x="3649911" y="871775"/>
            <a:ext cx="1844178" cy="4064917"/>
          </a:xfrm>
          <a:prstGeom prst="rect">
            <a:avLst/>
          </a:prstGeom>
          <a:noFill/>
          <a:ln>
            <a:noFill/>
          </a:ln>
        </p:spPr>
      </p:pic>
      <p:pic>
        <p:nvPicPr>
          <p:cNvPr id="98" name="Google Shape;98;p18"/>
          <p:cNvPicPr preferRelativeResize="0"/>
          <p:nvPr/>
        </p:nvPicPr>
        <p:blipFill>
          <a:blip r:embed="rId6">
            <a:alphaModFix/>
          </a:blip>
          <a:stretch>
            <a:fillRect/>
          </a:stretch>
        </p:blipFill>
        <p:spPr>
          <a:xfrm>
            <a:off x="5640697" y="871775"/>
            <a:ext cx="1844178" cy="406491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87900" y="0"/>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u="sng">
                <a:solidFill>
                  <a:schemeClr val="hlink"/>
                </a:solidFill>
                <a:hlinkClick r:id="rId3"/>
              </a:rPr>
              <a:t>UML</a:t>
            </a:r>
            <a:r>
              <a:rPr lang="en-GB"/>
              <a:t> - </a:t>
            </a:r>
            <a:r>
              <a:rPr lang="en-GB" u="sng">
                <a:solidFill>
                  <a:schemeClr val="hlink"/>
                </a:solidFill>
              </a:rPr>
              <a:t>Class Diagram</a:t>
            </a:r>
            <a:endParaRPr u="sng">
              <a:solidFill>
                <a:schemeClr val="hlink"/>
              </a:solidFill>
            </a:endParaRPr>
          </a:p>
        </p:txBody>
      </p:sp>
      <p:pic>
        <p:nvPicPr>
          <p:cNvPr id="104" name="Google Shape;104;p19"/>
          <p:cNvPicPr preferRelativeResize="0"/>
          <p:nvPr/>
        </p:nvPicPr>
        <p:blipFill>
          <a:blip r:embed="rId4">
            <a:alphaModFix/>
          </a:blip>
          <a:stretch>
            <a:fillRect/>
          </a:stretch>
        </p:blipFill>
        <p:spPr>
          <a:xfrm>
            <a:off x="739450" y="815775"/>
            <a:ext cx="8016650" cy="40526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87900" y="0"/>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u="sng">
                <a:solidFill>
                  <a:schemeClr val="hlink"/>
                </a:solidFill>
                <a:hlinkClick r:id="rId3"/>
              </a:rPr>
              <a:t>UML</a:t>
            </a:r>
            <a:r>
              <a:rPr lang="en-GB"/>
              <a:t> - </a:t>
            </a:r>
            <a:r>
              <a:rPr lang="en-GB" u="sng">
                <a:solidFill>
                  <a:schemeClr val="hlink"/>
                </a:solidFill>
              </a:rPr>
              <a:t>Sequence Diagram</a:t>
            </a:r>
            <a:endParaRPr u="sng">
              <a:solidFill>
                <a:schemeClr val="hlink"/>
              </a:solidFill>
            </a:endParaRPr>
          </a:p>
        </p:txBody>
      </p:sp>
      <p:pic>
        <p:nvPicPr>
          <p:cNvPr id="110" name="Google Shape;110;p20"/>
          <p:cNvPicPr preferRelativeResize="0"/>
          <p:nvPr/>
        </p:nvPicPr>
        <p:blipFill>
          <a:blip r:embed="rId4">
            <a:alphaModFix/>
          </a:blip>
          <a:stretch>
            <a:fillRect/>
          </a:stretch>
        </p:blipFill>
        <p:spPr>
          <a:xfrm>
            <a:off x="652575" y="771775"/>
            <a:ext cx="7218200" cy="4290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87900" y="0"/>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u="sng">
                <a:solidFill>
                  <a:schemeClr val="hlink"/>
                </a:solidFill>
                <a:hlinkClick r:id="rId3"/>
              </a:rPr>
              <a:t>Features</a:t>
            </a:r>
            <a:r>
              <a:rPr lang="en-GB"/>
              <a:t>  </a:t>
            </a:r>
            <a:endParaRPr/>
          </a:p>
        </p:txBody>
      </p:sp>
      <p:sp>
        <p:nvSpPr>
          <p:cNvPr id="116" name="Google Shape;116;p21"/>
          <p:cNvSpPr txBox="1"/>
          <p:nvPr>
            <p:ph idx="1" type="body"/>
          </p:nvPr>
        </p:nvSpPr>
        <p:spPr>
          <a:xfrm>
            <a:off x="1288025" y="1050200"/>
            <a:ext cx="6762600" cy="16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750"/>
              <a:t>As a user</a:t>
            </a:r>
            <a:endParaRPr b="1" sz="1750"/>
          </a:p>
          <a:p>
            <a:pPr indent="-339725" lvl="0" marL="457200" rtl="0" algn="l">
              <a:spcBef>
                <a:spcPts val="1200"/>
              </a:spcBef>
              <a:spcAft>
                <a:spcPts val="0"/>
              </a:spcAft>
              <a:buSzPts val="1750"/>
              <a:buChar char="●"/>
            </a:pPr>
            <a:r>
              <a:rPr lang="en-GB" sz="1750"/>
              <a:t>Search for </a:t>
            </a:r>
            <a:r>
              <a:rPr lang="en-GB" sz="1750"/>
              <a:t>Meet-ups</a:t>
            </a:r>
            <a:endParaRPr sz="1750"/>
          </a:p>
          <a:p>
            <a:pPr indent="-339725" lvl="0" marL="457200" rtl="0" algn="l">
              <a:spcBef>
                <a:spcPts val="0"/>
              </a:spcBef>
              <a:spcAft>
                <a:spcPts val="0"/>
              </a:spcAft>
              <a:buSzPts val="1750"/>
              <a:buChar char="●"/>
            </a:pPr>
            <a:r>
              <a:rPr lang="en-GB" sz="1750"/>
              <a:t>Join a Meet-up</a:t>
            </a:r>
            <a:endParaRPr sz="1750"/>
          </a:p>
          <a:p>
            <a:pPr indent="-339725" lvl="0" marL="457200" marR="0" rtl="0" algn="l">
              <a:lnSpc>
                <a:spcPct val="115000"/>
              </a:lnSpc>
              <a:spcBef>
                <a:spcPts val="0"/>
              </a:spcBef>
              <a:spcAft>
                <a:spcPts val="0"/>
              </a:spcAft>
              <a:buSzPts val="1750"/>
              <a:buChar char="●"/>
            </a:pPr>
            <a:r>
              <a:rPr lang="en-GB" sz="1750"/>
              <a:t>Filter Meet-ups as per location, date, interests</a:t>
            </a:r>
            <a:endParaRPr sz="1750"/>
          </a:p>
          <a:p>
            <a:pPr indent="-339725" lvl="0" marL="457200" marR="0" rtl="0" algn="l">
              <a:lnSpc>
                <a:spcPct val="115000"/>
              </a:lnSpc>
              <a:spcBef>
                <a:spcPts val="0"/>
              </a:spcBef>
              <a:spcAft>
                <a:spcPts val="0"/>
              </a:spcAft>
              <a:buSzPts val="1750"/>
              <a:buChar char="●"/>
            </a:pPr>
            <a:r>
              <a:rPr lang="en-GB" sz="1750"/>
              <a:t>Chat with the host and other users</a:t>
            </a:r>
            <a:endParaRPr b="1" sz="1750"/>
          </a:p>
          <a:p>
            <a:pPr indent="0" lvl="0" marL="0" rtl="0" algn="l">
              <a:spcBef>
                <a:spcPts val="1200"/>
              </a:spcBef>
              <a:spcAft>
                <a:spcPts val="1200"/>
              </a:spcAft>
              <a:buNone/>
            </a:pPr>
            <a:r>
              <a:t/>
            </a:r>
            <a:endParaRPr b="1" sz="1750"/>
          </a:p>
        </p:txBody>
      </p:sp>
      <p:sp>
        <p:nvSpPr>
          <p:cNvPr id="117" name="Google Shape;117;p21"/>
          <p:cNvSpPr txBox="1"/>
          <p:nvPr>
            <p:ph idx="1" type="body"/>
          </p:nvPr>
        </p:nvSpPr>
        <p:spPr>
          <a:xfrm>
            <a:off x="1288025" y="3043000"/>
            <a:ext cx="67626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750"/>
              <a:t>As a host</a:t>
            </a:r>
            <a:endParaRPr b="1" sz="1750"/>
          </a:p>
          <a:p>
            <a:pPr indent="-339725" lvl="0" marL="457200" rtl="0" algn="l">
              <a:spcBef>
                <a:spcPts val="1200"/>
              </a:spcBef>
              <a:spcAft>
                <a:spcPts val="0"/>
              </a:spcAft>
              <a:buSzPts val="1750"/>
              <a:buChar char="●"/>
            </a:pPr>
            <a:r>
              <a:rPr lang="en-GB" sz="1750"/>
              <a:t>Create a Meetup Event </a:t>
            </a:r>
            <a:endParaRPr sz="1750"/>
          </a:p>
          <a:p>
            <a:pPr indent="-339725" lvl="0" marL="457200" marR="0" rtl="0" algn="l">
              <a:lnSpc>
                <a:spcPct val="115000"/>
              </a:lnSpc>
              <a:spcBef>
                <a:spcPts val="0"/>
              </a:spcBef>
              <a:spcAft>
                <a:spcPts val="0"/>
              </a:spcAft>
              <a:buSzPts val="1750"/>
              <a:buChar char="●"/>
            </a:pPr>
            <a:r>
              <a:rPr lang="en-GB" sz="1750"/>
              <a:t>Add Name and short description of the </a:t>
            </a:r>
            <a:r>
              <a:rPr lang="en-GB" sz="1750"/>
              <a:t>Meetup</a:t>
            </a:r>
            <a:endParaRPr sz="1750"/>
          </a:p>
          <a:p>
            <a:pPr indent="-339725" lvl="0" marL="457200" marR="0" rtl="0" algn="l">
              <a:lnSpc>
                <a:spcPct val="115000"/>
              </a:lnSpc>
              <a:spcBef>
                <a:spcPts val="0"/>
              </a:spcBef>
              <a:spcAft>
                <a:spcPts val="0"/>
              </a:spcAft>
              <a:buSzPts val="1750"/>
              <a:buChar char="●"/>
            </a:pPr>
            <a:r>
              <a:rPr lang="en-GB" sz="1750"/>
              <a:t>Select Venue, Date and Time of the </a:t>
            </a:r>
            <a:r>
              <a:rPr lang="en-GB" sz="1750"/>
              <a:t>Meetup</a:t>
            </a:r>
            <a:r>
              <a:rPr lang="en-GB" sz="1750"/>
              <a:t> </a:t>
            </a:r>
            <a:endParaRPr sz="1750"/>
          </a:p>
          <a:p>
            <a:pPr indent="-339725" lvl="0" marL="457200" marR="0" rtl="0" algn="l">
              <a:lnSpc>
                <a:spcPct val="115000"/>
              </a:lnSpc>
              <a:spcBef>
                <a:spcPts val="0"/>
              </a:spcBef>
              <a:spcAft>
                <a:spcPts val="0"/>
              </a:spcAft>
              <a:buSzPts val="1750"/>
              <a:buChar char="●"/>
            </a:pPr>
            <a:r>
              <a:rPr lang="en-GB" sz="1750"/>
              <a:t>Select the limit on the number of people (optional)</a:t>
            </a:r>
            <a:endParaRPr b="1" sz="175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2700"/>
                                        <p:tgtEl>
                                          <p:spTgt spid="1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2700"/>
                                        <p:tgtEl>
                                          <p:spTgt spid="1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