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24d6c99f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24d6c99f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26c4e27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26c4e27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26c4e27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26c4e27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26c4e27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26c4e27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26c4e27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26c4e27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26c4e274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26c4e274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5783400" cy="91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User &amp; Actor PPT</a:t>
            </a:r>
            <a:endParaRPr/>
          </a:p>
        </p:txBody>
      </p:sp>
      <p:sp>
        <p:nvSpPr>
          <p:cNvPr id="64" name="Google Shape;64;p13"/>
          <p:cNvSpPr txBox="1"/>
          <p:nvPr>
            <p:ph idx="1" type="subTitle"/>
          </p:nvPr>
        </p:nvSpPr>
        <p:spPr>
          <a:xfrm>
            <a:off x="1680300" y="2102125"/>
            <a:ext cx="5783400" cy="502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Project Title: Meetup app</a:t>
            </a:r>
            <a:endParaRPr/>
          </a:p>
        </p:txBody>
      </p:sp>
      <p:sp>
        <p:nvSpPr>
          <p:cNvPr id="65" name="Google Shape;65;p13"/>
          <p:cNvSpPr txBox="1"/>
          <p:nvPr>
            <p:ph idx="1" type="subTitle"/>
          </p:nvPr>
        </p:nvSpPr>
        <p:spPr>
          <a:xfrm>
            <a:off x="1680300" y="3613175"/>
            <a:ext cx="5783400" cy="73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Requirements</a:t>
            </a:r>
            <a:r>
              <a:rPr lang="en-GB"/>
              <a:t>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534275" y="0"/>
            <a:ext cx="78339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Guest User</a:t>
            </a:r>
            <a:endParaRPr/>
          </a:p>
        </p:txBody>
      </p:sp>
      <p:sp>
        <p:nvSpPr>
          <p:cNvPr id="71" name="Google Shape;71;p14"/>
          <p:cNvSpPr txBox="1"/>
          <p:nvPr>
            <p:ph idx="1" type="body"/>
          </p:nvPr>
        </p:nvSpPr>
        <p:spPr>
          <a:xfrm>
            <a:off x="1571625" y="686100"/>
            <a:ext cx="7362900" cy="436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50" u="sng">
                <a:latin typeface="Roboto Slab"/>
                <a:ea typeface="Roboto Slab"/>
                <a:cs typeface="Roboto Slab"/>
                <a:sym typeface="Roboto Slab"/>
              </a:rPr>
              <a:t>Description</a:t>
            </a:r>
            <a:endParaRPr sz="1450" u="sng">
              <a:latin typeface="Roboto Slab"/>
              <a:ea typeface="Roboto Slab"/>
              <a:cs typeface="Roboto Slab"/>
              <a:sym typeface="Roboto Slab"/>
            </a:endParaRPr>
          </a:p>
          <a:p>
            <a:pPr indent="0" lvl="0" marL="0" rtl="0" algn="just">
              <a:lnSpc>
                <a:spcPct val="115000"/>
              </a:lnSpc>
              <a:spcBef>
                <a:spcPts val="0"/>
              </a:spcBef>
              <a:spcAft>
                <a:spcPts val="0"/>
              </a:spcAft>
              <a:buNone/>
            </a:pPr>
            <a:r>
              <a:rPr lang="en-GB" sz="1450">
                <a:latin typeface="Roboto Slab"/>
                <a:ea typeface="Roboto Slab"/>
                <a:cs typeface="Roboto Slab"/>
                <a:sym typeface="Roboto Slab"/>
              </a:rPr>
              <a:t>The guest user is able to use the application without having been registered. Guest user should be able to explore the meetup through application but will not be allowed to join the event until register.</a:t>
            </a:r>
            <a:endParaRPr sz="1450">
              <a:latin typeface="Roboto Slab"/>
              <a:ea typeface="Roboto Slab"/>
              <a:cs typeface="Roboto Slab"/>
              <a:sym typeface="Roboto Slab"/>
            </a:endParaRPr>
          </a:p>
          <a:p>
            <a:pPr indent="0" lvl="0" marL="0" rtl="0" algn="l">
              <a:lnSpc>
                <a:spcPct val="115000"/>
              </a:lnSpc>
              <a:spcBef>
                <a:spcPts val="0"/>
              </a:spcBef>
              <a:spcAft>
                <a:spcPts val="0"/>
              </a:spcAft>
              <a:buNone/>
            </a:pPr>
            <a:r>
              <a:t/>
            </a:r>
            <a:endParaRPr sz="1450">
              <a:latin typeface="Roboto Slab"/>
              <a:ea typeface="Roboto Slab"/>
              <a:cs typeface="Roboto Slab"/>
              <a:sym typeface="Roboto Slab"/>
            </a:endParaRPr>
          </a:p>
          <a:p>
            <a:pPr indent="0" lvl="0" marL="0" rtl="0" algn="l">
              <a:lnSpc>
                <a:spcPct val="115000"/>
              </a:lnSpc>
              <a:spcBef>
                <a:spcPts val="0"/>
              </a:spcBef>
              <a:spcAft>
                <a:spcPts val="0"/>
              </a:spcAft>
              <a:buNone/>
            </a:pPr>
            <a:r>
              <a:rPr lang="en-GB" sz="1450">
                <a:latin typeface="Roboto Slab"/>
                <a:ea typeface="Roboto Slab"/>
                <a:cs typeface="Roboto Slab"/>
                <a:sym typeface="Roboto Slab"/>
              </a:rPr>
              <a:t>Available services: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Change the location</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Search for the events in the selected area and filter out based on the days and time. </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Find/explore groups.</a:t>
            </a:r>
            <a:endParaRPr sz="1450">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sz="1450">
              <a:latin typeface="Roboto Slab"/>
              <a:ea typeface="Roboto Slab"/>
              <a:cs typeface="Roboto Slab"/>
              <a:sym typeface="Roboto Slab"/>
            </a:endParaRPr>
          </a:p>
          <a:p>
            <a:pPr indent="0" lvl="0" marL="0" rtl="0" algn="l">
              <a:lnSpc>
                <a:spcPct val="115000"/>
              </a:lnSpc>
              <a:spcBef>
                <a:spcPts val="0"/>
              </a:spcBef>
              <a:spcAft>
                <a:spcPts val="0"/>
              </a:spcAft>
              <a:buNone/>
            </a:pPr>
            <a:r>
              <a:rPr lang="en-GB" sz="1450">
                <a:latin typeface="Roboto Slab"/>
                <a:ea typeface="Roboto Slab"/>
                <a:cs typeface="Roboto Slab"/>
                <a:sym typeface="Roboto Slab"/>
              </a:rPr>
              <a:t>NOT available:</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The guest user should not be able to join the events.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The guest user does not have access to previous travels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The guest user should not be able to access the “Notification tab”</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The guest user should not be able to access the “Messages tab”</a:t>
            </a:r>
            <a:endParaRPr sz="1450" u="sng">
              <a:latin typeface="Roboto Slab"/>
              <a:ea typeface="Roboto Slab"/>
              <a:cs typeface="Roboto Slab"/>
              <a:sym typeface="Roboto Slab"/>
            </a:endParaRPr>
          </a:p>
        </p:txBody>
      </p:sp>
      <p:pic>
        <p:nvPicPr>
          <p:cNvPr id="72" name="Google Shape;72;p14"/>
          <p:cNvPicPr preferRelativeResize="0"/>
          <p:nvPr/>
        </p:nvPicPr>
        <p:blipFill>
          <a:blip r:embed="rId3">
            <a:alphaModFix/>
          </a:blip>
          <a:stretch>
            <a:fillRect/>
          </a:stretch>
        </p:blipFill>
        <p:spPr>
          <a:xfrm>
            <a:off x="-12" y="686100"/>
            <a:ext cx="1571625" cy="157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542700" y="0"/>
            <a:ext cx="78255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00"/>
              </a:spcBef>
              <a:spcAft>
                <a:spcPts val="0"/>
              </a:spcAft>
              <a:buNone/>
            </a:pPr>
            <a:r>
              <a:rPr lang="en-GB"/>
              <a:t>Registered User</a:t>
            </a:r>
            <a:endParaRPr/>
          </a:p>
        </p:txBody>
      </p:sp>
      <p:sp>
        <p:nvSpPr>
          <p:cNvPr id="78" name="Google Shape;78;p15"/>
          <p:cNvSpPr txBox="1"/>
          <p:nvPr>
            <p:ph idx="1" type="body"/>
          </p:nvPr>
        </p:nvSpPr>
        <p:spPr>
          <a:xfrm>
            <a:off x="1571625" y="686100"/>
            <a:ext cx="7572300" cy="432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50" u="sng">
                <a:latin typeface="Roboto Slab"/>
                <a:ea typeface="Roboto Slab"/>
                <a:cs typeface="Roboto Slab"/>
                <a:sym typeface="Roboto Slab"/>
              </a:rPr>
              <a:t>Description</a:t>
            </a:r>
            <a:endParaRPr sz="1450" u="sng">
              <a:latin typeface="Roboto Slab"/>
              <a:ea typeface="Roboto Slab"/>
              <a:cs typeface="Roboto Slab"/>
              <a:sym typeface="Roboto Slab"/>
            </a:endParaRPr>
          </a:p>
          <a:p>
            <a:pPr indent="0" lvl="0" marL="0" rtl="0" algn="just">
              <a:lnSpc>
                <a:spcPct val="115000"/>
              </a:lnSpc>
              <a:spcBef>
                <a:spcPts val="1000"/>
              </a:spcBef>
              <a:spcAft>
                <a:spcPts val="0"/>
              </a:spcAft>
              <a:buNone/>
            </a:pPr>
            <a:r>
              <a:rPr lang="en-GB" sz="1450">
                <a:latin typeface="Roboto Slab"/>
                <a:ea typeface="Roboto Slab"/>
                <a:cs typeface="Roboto Slab"/>
                <a:sym typeface="Roboto Slab"/>
              </a:rPr>
              <a:t>The registered user is registered in the Application with the email id and more services are offered if the user is signed in. In order to sign in to the application user has to login with the registered email id and password.</a:t>
            </a:r>
            <a:endParaRPr sz="1450">
              <a:latin typeface="Roboto Slab"/>
              <a:ea typeface="Roboto Slab"/>
              <a:cs typeface="Roboto Slab"/>
              <a:sym typeface="Roboto Slab"/>
            </a:endParaRPr>
          </a:p>
          <a:p>
            <a:pPr indent="0" lvl="0" marL="0" rtl="0" algn="l">
              <a:lnSpc>
                <a:spcPct val="115000"/>
              </a:lnSpc>
              <a:spcBef>
                <a:spcPts val="1000"/>
              </a:spcBef>
              <a:spcAft>
                <a:spcPts val="0"/>
              </a:spcAft>
              <a:buNone/>
            </a:pPr>
            <a:r>
              <a:rPr lang="en-GB" sz="1450">
                <a:latin typeface="Roboto Slab"/>
                <a:ea typeface="Roboto Slab"/>
                <a:cs typeface="Roboto Slab"/>
                <a:sym typeface="Roboto Slab"/>
              </a:rPr>
              <a:t>Available services:</a:t>
            </a:r>
            <a:endParaRPr sz="1450">
              <a:latin typeface="Roboto Slab"/>
              <a:ea typeface="Roboto Slab"/>
              <a:cs typeface="Roboto Slab"/>
              <a:sym typeface="Roboto Slab"/>
            </a:endParaRPr>
          </a:p>
          <a:p>
            <a:pPr indent="-320675" lvl="0" marL="457200" rtl="0" algn="l">
              <a:lnSpc>
                <a:spcPct val="115000"/>
              </a:lnSpc>
              <a:spcBef>
                <a:spcPts val="1000"/>
              </a:spcBef>
              <a:spcAft>
                <a:spcPts val="0"/>
              </a:spcAft>
              <a:buSzPts val="1450"/>
              <a:buFont typeface="Roboto Slab"/>
              <a:buChar char="●"/>
            </a:pPr>
            <a:r>
              <a:rPr lang="en-GB" sz="1450">
                <a:latin typeface="Roboto Slab"/>
                <a:ea typeface="Roboto Slab"/>
                <a:cs typeface="Roboto Slab"/>
                <a:sym typeface="Roboto Slab"/>
              </a:rPr>
              <a:t>Change/Browse the location</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Search for the events in the selected area and filter out based on the days/time</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Find/explore groups to join</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Browse previous attended events.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Share events with other registered users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Make a group with other registered users.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Able to access the “Notification tab”</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Able to access the “Messages tab”</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Attend the events.</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Host the events.</a:t>
            </a:r>
            <a:endParaRPr sz="1450">
              <a:latin typeface="Roboto Slab"/>
              <a:ea typeface="Roboto Slab"/>
              <a:cs typeface="Roboto Slab"/>
              <a:sym typeface="Roboto Slab"/>
            </a:endParaRPr>
          </a:p>
        </p:txBody>
      </p:sp>
      <p:pic>
        <p:nvPicPr>
          <p:cNvPr id="79" name="Google Shape;79;p15"/>
          <p:cNvPicPr preferRelativeResize="0"/>
          <p:nvPr/>
        </p:nvPicPr>
        <p:blipFill>
          <a:blip r:embed="rId3">
            <a:alphaModFix/>
          </a:blip>
          <a:stretch>
            <a:fillRect/>
          </a:stretch>
        </p:blipFill>
        <p:spPr>
          <a:xfrm>
            <a:off x="-12" y="686100"/>
            <a:ext cx="1571625" cy="15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528500" y="0"/>
            <a:ext cx="78396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Host</a:t>
            </a:r>
            <a:endParaRPr/>
          </a:p>
        </p:txBody>
      </p:sp>
      <p:sp>
        <p:nvSpPr>
          <p:cNvPr id="85" name="Google Shape;85;p16"/>
          <p:cNvSpPr txBox="1"/>
          <p:nvPr>
            <p:ph idx="1" type="body"/>
          </p:nvPr>
        </p:nvSpPr>
        <p:spPr>
          <a:xfrm>
            <a:off x="1571625" y="686100"/>
            <a:ext cx="6630600" cy="307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450" u="sng">
                <a:latin typeface="Roboto Slab"/>
                <a:ea typeface="Roboto Slab"/>
                <a:cs typeface="Roboto Slab"/>
                <a:sym typeface="Roboto Slab"/>
              </a:rPr>
              <a:t>Description</a:t>
            </a:r>
            <a:endParaRPr sz="1450" u="sng">
              <a:latin typeface="Roboto Slab"/>
              <a:ea typeface="Roboto Slab"/>
              <a:cs typeface="Roboto Slab"/>
              <a:sym typeface="Roboto Slab"/>
            </a:endParaRPr>
          </a:p>
          <a:p>
            <a:pPr indent="0" lvl="0" marL="0" rtl="0" algn="l">
              <a:lnSpc>
                <a:spcPct val="115000"/>
              </a:lnSpc>
              <a:spcBef>
                <a:spcPts val="1000"/>
              </a:spcBef>
              <a:spcAft>
                <a:spcPts val="0"/>
              </a:spcAft>
              <a:buNone/>
            </a:pPr>
            <a:r>
              <a:rPr lang="en-GB" sz="1450">
                <a:latin typeface="Roboto Slab"/>
                <a:ea typeface="Roboto Slab"/>
                <a:cs typeface="Roboto Slab"/>
                <a:sym typeface="Roboto Slab"/>
              </a:rPr>
              <a:t>The registered user can be the host to create an event or group and invite other registered users to join the event.</a:t>
            </a:r>
            <a:endParaRPr sz="1450">
              <a:latin typeface="Roboto Slab"/>
              <a:ea typeface="Roboto Slab"/>
              <a:cs typeface="Roboto Slab"/>
              <a:sym typeface="Roboto Slab"/>
            </a:endParaRPr>
          </a:p>
          <a:p>
            <a:pPr indent="0" lvl="0" marL="0" rtl="0" algn="l">
              <a:lnSpc>
                <a:spcPct val="115000"/>
              </a:lnSpc>
              <a:spcBef>
                <a:spcPts val="1000"/>
              </a:spcBef>
              <a:spcAft>
                <a:spcPts val="0"/>
              </a:spcAft>
              <a:buNone/>
            </a:pPr>
            <a:r>
              <a:rPr lang="en-GB" sz="1450">
                <a:latin typeface="Roboto Slab"/>
                <a:ea typeface="Roboto Slab"/>
                <a:cs typeface="Roboto Slab"/>
                <a:sym typeface="Roboto Slab"/>
              </a:rPr>
              <a:t>Available services:</a:t>
            </a:r>
            <a:endParaRPr sz="1450">
              <a:latin typeface="Roboto Slab"/>
              <a:ea typeface="Roboto Slab"/>
              <a:cs typeface="Roboto Slab"/>
              <a:sym typeface="Roboto Slab"/>
            </a:endParaRPr>
          </a:p>
          <a:p>
            <a:pPr indent="-320675" lvl="0" marL="457200" rtl="0" algn="l">
              <a:lnSpc>
                <a:spcPct val="115000"/>
              </a:lnSpc>
              <a:spcBef>
                <a:spcPts val="1000"/>
              </a:spcBef>
              <a:spcAft>
                <a:spcPts val="0"/>
              </a:spcAft>
              <a:buSzPts val="1450"/>
              <a:buFont typeface="Roboto Slab"/>
              <a:buChar char="●"/>
            </a:pPr>
            <a:r>
              <a:rPr lang="en-GB" sz="1450">
                <a:latin typeface="Roboto Slab"/>
                <a:ea typeface="Roboto Slab"/>
                <a:cs typeface="Roboto Slab"/>
                <a:sym typeface="Roboto Slab"/>
              </a:rPr>
              <a:t>Host an event.</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Create a group.</a:t>
            </a:r>
            <a:endParaRPr sz="1450">
              <a:latin typeface="Roboto Slab"/>
              <a:ea typeface="Roboto Slab"/>
              <a:cs typeface="Roboto Slab"/>
              <a:sym typeface="Roboto Slab"/>
            </a:endParaRPr>
          </a:p>
        </p:txBody>
      </p:sp>
      <p:pic>
        <p:nvPicPr>
          <p:cNvPr id="86" name="Google Shape;86;p16"/>
          <p:cNvPicPr preferRelativeResize="0"/>
          <p:nvPr/>
        </p:nvPicPr>
        <p:blipFill>
          <a:blip r:embed="rId3">
            <a:alphaModFix/>
          </a:blip>
          <a:stretch>
            <a:fillRect/>
          </a:stretch>
        </p:blipFill>
        <p:spPr>
          <a:xfrm>
            <a:off x="-12" y="686100"/>
            <a:ext cx="1571625" cy="157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530500" y="0"/>
            <a:ext cx="78171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200"/>
              </a:spcBef>
              <a:spcAft>
                <a:spcPts val="0"/>
              </a:spcAft>
              <a:buNone/>
            </a:pPr>
            <a:r>
              <a:rPr lang="en-GB"/>
              <a:t>Attendees</a:t>
            </a:r>
            <a:endParaRPr/>
          </a:p>
        </p:txBody>
      </p:sp>
      <p:sp>
        <p:nvSpPr>
          <p:cNvPr id="92" name="Google Shape;92;p17"/>
          <p:cNvSpPr txBox="1"/>
          <p:nvPr>
            <p:ph idx="1" type="body"/>
          </p:nvPr>
        </p:nvSpPr>
        <p:spPr>
          <a:xfrm>
            <a:off x="1538725" y="686100"/>
            <a:ext cx="7491900" cy="4245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450" u="sng">
                <a:latin typeface="Roboto Slab"/>
                <a:ea typeface="Roboto Slab"/>
                <a:cs typeface="Roboto Slab"/>
                <a:sym typeface="Roboto Slab"/>
              </a:rPr>
              <a:t>Description</a:t>
            </a:r>
            <a:endParaRPr sz="1450" u="sng">
              <a:latin typeface="Roboto Slab"/>
              <a:ea typeface="Roboto Slab"/>
              <a:cs typeface="Roboto Slab"/>
              <a:sym typeface="Roboto Slab"/>
            </a:endParaRPr>
          </a:p>
          <a:p>
            <a:pPr indent="0" lvl="0" marL="0" rtl="0" algn="l">
              <a:lnSpc>
                <a:spcPct val="115000"/>
              </a:lnSpc>
              <a:spcBef>
                <a:spcPts val="1000"/>
              </a:spcBef>
              <a:spcAft>
                <a:spcPts val="0"/>
              </a:spcAft>
              <a:buNone/>
            </a:pPr>
            <a:r>
              <a:rPr lang="en-GB" sz="1450">
                <a:latin typeface="Roboto Slab"/>
                <a:ea typeface="Roboto Slab"/>
                <a:cs typeface="Roboto Slab"/>
                <a:sym typeface="Roboto Slab"/>
              </a:rPr>
              <a:t>The registered user can be attendees to attend an event and invite other registered users to join the event.</a:t>
            </a:r>
            <a:endParaRPr sz="1450">
              <a:latin typeface="Roboto Slab"/>
              <a:ea typeface="Roboto Slab"/>
              <a:cs typeface="Roboto Slab"/>
              <a:sym typeface="Roboto Slab"/>
            </a:endParaRPr>
          </a:p>
          <a:p>
            <a:pPr indent="0" lvl="0" marL="0" rtl="0" algn="l">
              <a:lnSpc>
                <a:spcPct val="115000"/>
              </a:lnSpc>
              <a:spcBef>
                <a:spcPts val="1000"/>
              </a:spcBef>
              <a:spcAft>
                <a:spcPts val="0"/>
              </a:spcAft>
              <a:buNone/>
            </a:pPr>
            <a:r>
              <a:rPr lang="en-GB" sz="1450">
                <a:latin typeface="Roboto Slab"/>
                <a:ea typeface="Roboto Slab"/>
                <a:cs typeface="Roboto Slab"/>
                <a:sym typeface="Roboto Slab"/>
              </a:rPr>
              <a:t>Available services:</a:t>
            </a:r>
            <a:endParaRPr sz="1450">
              <a:latin typeface="Roboto Slab"/>
              <a:ea typeface="Roboto Slab"/>
              <a:cs typeface="Roboto Slab"/>
              <a:sym typeface="Roboto Slab"/>
            </a:endParaRPr>
          </a:p>
          <a:p>
            <a:pPr indent="-320675" lvl="0" marL="457200" rtl="0" algn="l">
              <a:lnSpc>
                <a:spcPct val="115000"/>
              </a:lnSpc>
              <a:spcBef>
                <a:spcPts val="1000"/>
              </a:spcBef>
              <a:spcAft>
                <a:spcPts val="0"/>
              </a:spcAft>
              <a:buSzPts val="1450"/>
              <a:buFont typeface="Roboto Slab"/>
              <a:buChar char="●"/>
            </a:pPr>
            <a:r>
              <a:rPr lang="en-GB" sz="1450">
                <a:latin typeface="Roboto Slab"/>
                <a:ea typeface="Roboto Slab"/>
                <a:cs typeface="Roboto Slab"/>
                <a:sym typeface="Roboto Slab"/>
              </a:rPr>
              <a:t>Attend an event.</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Create a group.</a:t>
            </a:r>
            <a:endParaRPr sz="1450">
              <a:latin typeface="Roboto Slab"/>
              <a:ea typeface="Roboto Slab"/>
              <a:cs typeface="Roboto Slab"/>
              <a:sym typeface="Roboto Slab"/>
            </a:endParaRPr>
          </a:p>
          <a:p>
            <a:pPr indent="-320675" lvl="0" marL="457200" rtl="0" algn="l">
              <a:lnSpc>
                <a:spcPct val="115000"/>
              </a:lnSpc>
              <a:spcBef>
                <a:spcPts val="0"/>
              </a:spcBef>
              <a:spcAft>
                <a:spcPts val="0"/>
              </a:spcAft>
              <a:buSzPts val="1450"/>
              <a:buFont typeface="Roboto Slab"/>
              <a:buChar char="●"/>
            </a:pPr>
            <a:r>
              <a:rPr lang="en-GB" sz="1450">
                <a:latin typeface="Roboto Slab"/>
                <a:ea typeface="Roboto Slab"/>
                <a:cs typeface="Roboto Slab"/>
                <a:sym typeface="Roboto Slab"/>
              </a:rPr>
              <a:t>Share the event with other registered users.</a:t>
            </a:r>
            <a:endParaRPr sz="1450">
              <a:latin typeface="Roboto Slab"/>
              <a:ea typeface="Roboto Slab"/>
              <a:cs typeface="Roboto Slab"/>
              <a:sym typeface="Roboto Slab"/>
            </a:endParaRPr>
          </a:p>
        </p:txBody>
      </p:sp>
      <p:pic>
        <p:nvPicPr>
          <p:cNvPr id="93" name="Google Shape;93;p17"/>
          <p:cNvPicPr preferRelativeResize="0"/>
          <p:nvPr/>
        </p:nvPicPr>
        <p:blipFill>
          <a:blip r:embed="rId3">
            <a:alphaModFix/>
          </a:blip>
          <a:stretch>
            <a:fillRect/>
          </a:stretch>
        </p:blipFill>
        <p:spPr>
          <a:xfrm>
            <a:off x="-12" y="686100"/>
            <a:ext cx="1571625" cy="157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551100" y="0"/>
            <a:ext cx="78171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User</a:t>
            </a:r>
            <a:endParaRPr/>
          </a:p>
        </p:txBody>
      </p:sp>
      <p:sp>
        <p:nvSpPr>
          <p:cNvPr id="99" name="Google Shape;99;p18"/>
          <p:cNvSpPr txBox="1"/>
          <p:nvPr>
            <p:ph idx="1" type="body"/>
          </p:nvPr>
        </p:nvSpPr>
        <p:spPr>
          <a:xfrm>
            <a:off x="1491000" y="686100"/>
            <a:ext cx="6877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50"/>
              <a:t>Description</a:t>
            </a:r>
            <a:endParaRPr sz="1450"/>
          </a:p>
          <a:p>
            <a:pPr indent="0" lvl="0" marL="0" rtl="0" algn="l">
              <a:spcBef>
                <a:spcPts val="1200"/>
              </a:spcBef>
              <a:spcAft>
                <a:spcPts val="0"/>
              </a:spcAft>
              <a:buNone/>
            </a:pPr>
            <a:r>
              <a:rPr lang="en-GB" sz="1450"/>
              <a:t>A user has access to the application. guest user, registered user, host and </a:t>
            </a:r>
            <a:r>
              <a:rPr lang="en-GB" sz="1450"/>
              <a:t>attendees</a:t>
            </a:r>
            <a:r>
              <a:rPr lang="en-GB" sz="1450"/>
              <a:t> are all users. This is kind of an “abstract” actor since it represents a set of “real” actors.</a:t>
            </a:r>
            <a:endParaRPr sz="14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0" y="686100"/>
            <a:ext cx="1571625" cy="1571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648013" y="1644175"/>
            <a:ext cx="275600" cy="2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273575" y="176150"/>
            <a:ext cx="8419824" cy="4967350"/>
          </a:xfrm>
          <a:prstGeom prst="rect">
            <a:avLst/>
          </a:prstGeom>
          <a:noFill/>
          <a:ln>
            <a:noFill/>
          </a:ln>
        </p:spPr>
      </p:pic>
      <p:sp>
        <p:nvSpPr>
          <p:cNvPr id="107" name="Google Shape;107;p19"/>
          <p:cNvSpPr txBox="1"/>
          <p:nvPr/>
        </p:nvSpPr>
        <p:spPr>
          <a:xfrm>
            <a:off x="10110850" y="4709000"/>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