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embeddedFontLst>
    <p:embeddedFont>
      <p:font typeface="Quattrocento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Quattrocento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Quattrocento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QuattrocentoSans-bold.fntdata"/><Relationship Id="rId14" Type="http://schemas.openxmlformats.org/officeDocument/2006/relationships/slide" Target="slides/slide9.xml"/><Relationship Id="rId58" Type="http://schemas.openxmlformats.org/officeDocument/2006/relationships/font" Target="fonts/Quattrocento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c995d7c9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c995d7c9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cec87297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cec8729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fe946713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8fe94671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fe946713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fe946713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c995d7c9f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c995d7c9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cec87297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cec8729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fe946713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fe94671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cca979fa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cca979f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e45ad384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e45ad38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e45ad384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e45ad38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c995d7c9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c995d7c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e45ad384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e45ad384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cbf4cc20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cbf4cc20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cca979fa1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cca979fa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e45ad3844_7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e45ad3844_7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cca979fa1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cca979fa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c995d7c9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c995d7c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cca979fa1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8cca979fa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e45ad3844_18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e45ad3844_1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c995d7c9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c995d7c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9e45ad3844_7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9e45ad3844_7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c995d7c9f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c995d7c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cca979fa1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cca979fa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c995d7c9f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8c995d7c9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e45ad3844_7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e45ad3844_7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e45ad3844_72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e45ad3844_7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8c995d7c9f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8c995d7c9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e45ad3844_18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e45ad3844_1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e45ad3844_72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e45ad3844_7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e45ad3844_72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9e45ad3844_7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8c995d7c9f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8c995d7c9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901256a708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901256a708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cbf4cc20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cbf4cc2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cca979fa1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cca979fa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c995d7c9f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c995d7c9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8cca979fa1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8cca979fa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9e45ad3844_18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9e45ad3844_1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9e45ad3844_7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e45ad3844_7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9e45ad3844_72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9e45ad3844_7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cca979fa1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cca979fa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901256a708_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901256a708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901256a708_4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901256a708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8c995d7c9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8c995d7c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cbf4cc20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cbf4cc2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901256a708_4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901256a708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901256a708_4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901256a708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8c995d7c9f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8c995d7c9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c995d7c9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c995d7c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cca979f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cca979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c995d7c9f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c995d7c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cec87297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cec8729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24001"/>
            <a:ext cx="7772400" cy="1306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b="0"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684894" y="3338742"/>
            <a:ext cx="6858000" cy="114617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4" name="Google Shape;14;p2"/>
          <p:cNvSpPr txBox="1"/>
          <p:nvPr>
            <p:ph idx="10" type="dt"/>
          </p:nvPr>
        </p:nvSpPr>
        <p:spPr>
          <a:xfrm>
            <a:off x="3654096"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5999844"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6" name="Google Shape;16;p2"/>
          <p:cNvCxnSpPr/>
          <p:nvPr/>
        </p:nvCxnSpPr>
        <p:spPr>
          <a:xfrm>
            <a:off x="685800" y="3089628"/>
            <a:ext cx="7772400" cy="0"/>
          </a:xfrm>
          <a:prstGeom prst="straightConnector1">
            <a:avLst/>
          </a:prstGeom>
          <a:noFill/>
          <a:ln cap="flat" cmpd="sng" w="9525">
            <a:solidFill>
              <a:schemeClr val="lt1"/>
            </a:solidFill>
            <a:prstDash val="solid"/>
            <a:round/>
            <a:headEnd len="sm" w="sm" type="none"/>
            <a:tailEnd len="sm" w="sm" type="none"/>
          </a:ln>
        </p:spPr>
      </p:cxnSp>
      <p:pic>
        <p:nvPicPr>
          <p:cNvPr id="17" name="Google Shape;17;p2"/>
          <p:cNvPicPr preferRelativeResize="0"/>
          <p:nvPr/>
        </p:nvPicPr>
        <p:blipFill rotWithShape="1">
          <a:blip r:embed="rId2">
            <a:alphaModFix/>
          </a:blip>
          <a:srcRect b="0" l="0" r="0" t="0"/>
          <a:stretch/>
        </p:blipFill>
        <p:spPr>
          <a:xfrm>
            <a:off x="697390" y="5090368"/>
            <a:ext cx="2042471" cy="11240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1" name="Shape 81"/>
        <p:cNvGrpSpPr/>
        <p:nvPr/>
      </p:nvGrpSpPr>
      <p:grpSpPr>
        <a:xfrm>
          <a:off x="0" y="0"/>
          <a:ext cx="0" cy="0"/>
          <a:chOff x="0" y="0"/>
          <a:chExt cx="0" cy="0"/>
        </a:xfrm>
      </p:grpSpPr>
      <p:sp>
        <p:nvSpPr>
          <p:cNvPr id="82" name="Google Shape;82;p11"/>
          <p:cNvSpPr txBox="1"/>
          <p:nvPr>
            <p:ph idx="1" type="body"/>
          </p:nvPr>
        </p:nvSpPr>
        <p:spPr>
          <a:xfrm rot="5400000">
            <a:off x="2096294" y="-213517"/>
            <a:ext cx="4951413" cy="77724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1"/>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7" name="Google Shape;87;p11"/>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88" name="Google Shape;88;p11"/>
          <p:cNvPicPr preferRelativeResize="0"/>
          <p:nvPr/>
        </p:nvPicPr>
        <p:blipFill rotWithShape="1">
          <a:blip r:embed="rId2">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5003290" y="1900749"/>
            <a:ext cx="4995298"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651670" y="394494"/>
            <a:ext cx="5811836" cy="5743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2"/>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2"/>
          <p:cNvCxnSpPr/>
          <p:nvPr/>
        </p:nvCxnSpPr>
        <p:spPr>
          <a:xfrm>
            <a:off x="6543675" y="370118"/>
            <a:ext cx="0" cy="5806281"/>
          </a:xfrm>
          <a:prstGeom prst="straightConnector1">
            <a:avLst/>
          </a:prstGeom>
          <a:noFill/>
          <a:ln cap="flat" cmpd="sng" w="9525">
            <a:solidFill>
              <a:srgbClr val="3DACA7"/>
            </a:solidFill>
            <a:prstDash val="solid"/>
            <a:round/>
            <a:headEnd len="sm" w="sm" type="none"/>
            <a:tailEnd len="sm" w="sm" type="none"/>
          </a:ln>
        </p:spPr>
      </p:cxnSp>
      <p:pic>
        <p:nvPicPr>
          <p:cNvPr id="96" name="Google Shape;96;p12"/>
          <p:cNvPicPr preferRelativeResize="0"/>
          <p:nvPr/>
        </p:nvPicPr>
        <p:blipFill rotWithShape="1">
          <a:blip r:embed="rId2">
            <a:alphaModFix/>
          </a:blip>
          <a:srcRect b="0" l="0" r="0" t="0"/>
          <a:stretch/>
        </p:blipFill>
        <p:spPr>
          <a:xfrm rot="5400000">
            <a:off x="6367462" y="5632169"/>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685800" y="1196976"/>
            <a:ext cx="7772401" cy="4983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3"/>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25" name="Google Shape;25;p3"/>
          <p:cNvPicPr preferRelativeResize="0"/>
          <p:nvPr/>
        </p:nvPicPr>
        <p:blipFill rotWithShape="1">
          <a:blip r:embed="rId2">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685800" y="1712423"/>
            <a:ext cx="77724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685800" y="4552636"/>
            <a:ext cx="77724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9" name="Google Shape;29;p4"/>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idx="1" type="body"/>
          </p:nvPr>
        </p:nvSpPr>
        <p:spPr>
          <a:xfrm>
            <a:off x="685799" y="1190173"/>
            <a:ext cx="3834246"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2" type="body"/>
          </p:nvPr>
        </p:nvSpPr>
        <p:spPr>
          <a:xfrm>
            <a:off x="4629150" y="1190173"/>
            <a:ext cx="3829050"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5"/>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9" name="Google Shape;39;p5"/>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40" name="Google Shape;40;p5"/>
          <p:cNvPicPr preferRelativeResize="0"/>
          <p:nvPr/>
        </p:nvPicPr>
        <p:blipFill rotWithShape="1">
          <a:blip r:embed="rId2">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1" name="Shape 41"/>
        <p:cNvGrpSpPr/>
        <p:nvPr/>
      </p:nvGrpSpPr>
      <p:grpSpPr>
        <a:xfrm>
          <a:off x="0" y="0"/>
          <a:ext cx="0" cy="0"/>
          <a:chOff x="0" y="0"/>
          <a:chExt cx="0" cy="0"/>
        </a:xfrm>
      </p:grpSpPr>
      <p:sp>
        <p:nvSpPr>
          <p:cNvPr id="42" name="Google Shape;42;p6"/>
          <p:cNvSpPr txBox="1"/>
          <p:nvPr>
            <p:ph idx="1" type="body"/>
          </p:nvPr>
        </p:nvSpPr>
        <p:spPr>
          <a:xfrm>
            <a:off x="685799" y="1160692"/>
            <a:ext cx="3815196"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685799" y="2154891"/>
            <a:ext cx="3815196"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6"/>
          <p:cNvSpPr txBox="1"/>
          <p:nvPr>
            <p:ph idx="3" type="body"/>
          </p:nvPr>
        </p:nvSpPr>
        <p:spPr>
          <a:xfrm>
            <a:off x="4629151" y="1160690"/>
            <a:ext cx="382905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29151" y="2154891"/>
            <a:ext cx="382905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6"/>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6"/>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0" name="Google Shape;50;p6"/>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51" name="Google Shape;51;p6"/>
          <p:cNvPicPr preferRelativeResize="0"/>
          <p:nvPr/>
        </p:nvPicPr>
        <p:blipFill rotWithShape="1">
          <a:blip r:embed="rId2">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 name="Shape 52"/>
        <p:cNvGrpSpPr/>
        <p:nvPr/>
      </p:nvGrpSpPr>
      <p:grpSpPr>
        <a:xfrm>
          <a:off x="0" y="0"/>
          <a:ext cx="0" cy="0"/>
          <a:chOff x="0" y="0"/>
          <a:chExt cx="0" cy="0"/>
        </a:xfrm>
      </p:grpSpPr>
      <p:sp>
        <p:nvSpPr>
          <p:cNvPr id="53" name="Google Shape;53;p7"/>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7" name="Google Shape;57;p7"/>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58" name="Google Shape;58;p7"/>
          <p:cNvPicPr preferRelativeResize="0"/>
          <p:nvPr/>
        </p:nvPicPr>
        <p:blipFill rotWithShape="1">
          <a:blip r:embed="rId2">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3" name="Shape 63"/>
        <p:cNvGrpSpPr/>
        <p:nvPr/>
      </p:nvGrpSpPr>
      <p:grpSpPr>
        <a:xfrm>
          <a:off x="0" y="0"/>
          <a:ext cx="0" cy="0"/>
          <a:chOff x="0" y="0"/>
          <a:chExt cx="0" cy="0"/>
        </a:xfrm>
      </p:grpSpPr>
      <p:sp>
        <p:nvSpPr>
          <p:cNvPr id="64" name="Google Shape;64;p9"/>
          <p:cNvSpPr txBox="1"/>
          <p:nvPr>
            <p:ph idx="1" type="body"/>
          </p:nvPr>
        </p:nvSpPr>
        <p:spPr>
          <a:xfrm>
            <a:off x="3886200" y="990600"/>
            <a:ext cx="462915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9"/>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0" name="Google Shape;70;p9"/>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71" name="Google Shape;71;p9"/>
          <p:cNvPicPr preferRelativeResize="0"/>
          <p:nvPr/>
        </p:nvPicPr>
        <p:blipFill rotWithShape="1">
          <a:blip r:embed="rId2">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2" name="Shape 72"/>
        <p:cNvGrpSpPr/>
        <p:nvPr/>
      </p:nvGrpSpPr>
      <p:grpSpPr>
        <a:xfrm>
          <a:off x="0" y="0"/>
          <a:ext cx="0" cy="0"/>
          <a:chOff x="0" y="0"/>
          <a:chExt cx="0" cy="0"/>
        </a:xfrm>
      </p:grpSpPr>
      <p:sp>
        <p:nvSpPr>
          <p:cNvPr id="73" name="Google Shape;73;p10"/>
          <p:cNvSpPr/>
          <p:nvPr>
            <p:ph idx="2" type="pic"/>
          </p:nvPr>
        </p:nvSpPr>
        <p:spPr>
          <a:xfrm>
            <a:off x="3886200" y="990600"/>
            <a:ext cx="4629150" cy="4876800"/>
          </a:xfrm>
          <a:prstGeom prst="rect">
            <a:avLst/>
          </a:prstGeom>
          <a:noFill/>
          <a:ln>
            <a:noFill/>
          </a:ln>
        </p:spPr>
      </p:sp>
      <p:sp>
        <p:nvSpPr>
          <p:cNvPr id="74" name="Google Shape;74;p10"/>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10"/>
          <p:cNvSpPr txBox="1"/>
          <p:nvPr>
            <p:ph idx="1"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10"/>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9" name="Google Shape;79;p10"/>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80" name="Google Shape;80;p10"/>
          <p:cNvPicPr preferRelativeResize="0"/>
          <p:nvPr/>
        </p:nvPicPr>
        <p:blipFill rotWithShape="1">
          <a:blip r:embed="rId2">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365760"/>
            <a:ext cx="7772401"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85800" y="1828803"/>
            <a:ext cx="7772401"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4.png"/><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6.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5.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685800" y="1524001"/>
            <a:ext cx="7772400" cy="13062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Quattrocento Sans"/>
              <a:buNone/>
            </a:pPr>
            <a:r>
              <a:rPr lang="en-US"/>
              <a:t>Title: </a:t>
            </a:r>
            <a:r>
              <a:rPr lang="en-US"/>
              <a:t>Credit Risk Assessment</a:t>
            </a:r>
            <a:endParaRPr/>
          </a:p>
        </p:txBody>
      </p:sp>
      <p:sp>
        <p:nvSpPr>
          <p:cNvPr id="102" name="Google Shape;102;p13"/>
          <p:cNvSpPr txBox="1"/>
          <p:nvPr>
            <p:ph idx="1" type="subTitle"/>
          </p:nvPr>
        </p:nvSpPr>
        <p:spPr>
          <a:xfrm>
            <a:off x="684894" y="3338742"/>
            <a:ext cx="6858000" cy="11461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9F7F6"/>
              </a:buClr>
              <a:buSzPts val="2400"/>
              <a:buNone/>
            </a:pPr>
            <a:r>
              <a:rPr lang="en-US"/>
              <a:t>CSE 343: Machine Learning Mid-Project Presentation</a:t>
            </a:r>
            <a:endParaRPr/>
          </a:p>
          <a:p>
            <a:pPr indent="0" lvl="0" marL="0" rtl="0" algn="l">
              <a:lnSpc>
                <a:spcPct val="90000"/>
              </a:lnSpc>
              <a:spcBef>
                <a:spcPts val="0"/>
              </a:spcBef>
              <a:spcAft>
                <a:spcPts val="0"/>
              </a:spcAft>
              <a:buClr>
                <a:srgbClr val="E9F7F6"/>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6" name="Google Shape;156;p22"/>
          <p:cNvSpPr txBox="1"/>
          <p:nvPr>
            <p:ph idx="1" type="body"/>
          </p:nvPr>
        </p:nvSpPr>
        <p:spPr>
          <a:xfrm>
            <a:off x="685800" y="1196976"/>
            <a:ext cx="7772400" cy="4983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a:t>3. Deep Learning Credit Risk Modeling - J. D. Turiel and T. Aste employ cutting-edge deep learning techniques to forecast loan acceptance and default risk in peer-to-peer lending credit risk models [3].</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Methods -</a:t>
            </a:r>
            <a:endParaRPr/>
          </a:p>
          <a:p>
            <a:pPr indent="0" lvl="0" marL="0" rtl="0" algn="l">
              <a:spcBef>
                <a:spcPts val="1000"/>
              </a:spcBef>
              <a:spcAft>
                <a:spcPts val="0"/>
              </a:spcAft>
              <a:buClr>
                <a:schemeClr val="dk1"/>
              </a:buClr>
              <a:buSzPts val="1100"/>
              <a:buFont typeface="Arial"/>
              <a:buNone/>
            </a:pPr>
            <a:r>
              <a:rPr lang="en-US"/>
              <a:t>This research employs logistic regression (LR), support vector machine algorithms, and deep neural networks (DNNs) to replicate lending decisions and predict default probabilities. A two-phase model is proposed, where the first phase predicts loan rejection, and the second predicts default risk for approved loans. LR performs exceptionally in the first phase, achieving a test set recall macro score of 77.4%.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2" name="Google Shape;162;p23"/>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Conclusion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This study underscores the critical role of credit scoring in lending decisions for financial institutions and the broader economy. It introduces a novel two-phase model for loan assessment, demonstrating the effectiveness of LR and DNNs. The research not only advances credit risk modeling but also presents a pathway to making credit access fairer and more accessible, particularly for small businesses.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Description</a:t>
            </a:r>
            <a:endParaRPr/>
          </a:p>
        </p:txBody>
      </p:sp>
      <p:sp>
        <p:nvSpPr>
          <p:cNvPr id="168" name="Google Shape;168;p24"/>
          <p:cNvSpPr txBox="1"/>
          <p:nvPr>
            <p:ph idx="1" type="body"/>
          </p:nvPr>
        </p:nvSpPr>
        <p:spPr>
          <a:xfrm>
            <a:off x="685800" y="1196976"/>
            <a:ext cx="7772400" cy="49833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1018"/>
              <a:buNone/>
            </a:pPr>
            <a:r>
              <a:rPr lang="en-US" sz="2551"/>
              <a:t>Utilized the LendingClub loan data from Kaggle spanning 2007 to 2018.</a:t>
            </a:r>
            <a:endParaRPr sz="2551"/>
          </a:p>
          <a:p>
            <a:pPr indent="0" lvl="0" marL="0" rtl="0" algn="l">
              <a:lnSpc>
                <a:spcPct val="70000"/>
              </a:lnSpc>
              <a:spcBef>
                <a:spcPts val="1000"/>
              </a:spcBef>
              <a:spcAft>
                <a:spcPts val="0"/>
              </a:spcAft>
              <a:buSzPts val="1018"/>
              <a:buNone/>
            </a:pPr>
            <a:r>
              <a:t/>
            </a:r>
            <a:endParaRPr sz="2551"/>
          </a:p>
          <a:p>
            <a:pPr indent="0" lvl="0" marL="0" rtl="0" algn="l">
              <a:lnSpc>
                <a:spcPct val="70000"/>
              </a:lnSpc>
              <a:spcBef>
                <a:spcPts val="1000"/>
              </a:spcBef>
              <a:spcAft>
                <a:spcPts val="0"/>
              </a:spcAft>
              <a:buSzPts val="1018"/>
              <a:buNone/>
            </a:pPr>
            <a:r>
              <a:rPr lang="en-US" sz="2651"/>
              <a:t>The original dataset had 2 million rows and 151 features.</a:t>
            </a:r>
            <a:endParaRPr sz="2651"/>
          </a:p>
          <a:p>
            <a:pPr indent="0" lvl="0" marL="0" rtl="0" algn="l">
              <a:lnSpc>
                <a:spcPct val="70000"/>
              </a:lnSpc>
              <a:spcBef>
                <a:spcPts val="1000"/>
              </a:spcBef>
              <a:spcAft>
                <a:spcPts val="0"/>
              </a:spcAft>
              <a:buSzPts val="1018"/>
              <a:buNone/>
            </a:pPr>
            <a:r>
              <a:t/>
            </a:r>
            <a:endParaRPr sz="2651"/>
          </a:p>
          <a:p>
            <a:pPr indent="0" lvl="0" marL="0" rtl="0" algn="l">
              <a:lnSpc>
                <a:spcPct val="70000"/>
              </a:lnSpc>
              <a:spcBef>
                <a:spcPts val="1000"/>
              </a:spcBef>
              <a:spcAft>
                <a:spcPts val="0"/>
              </a:spcAft>
              <a:buSzPts val="1018"/>
              <a:buNone/>
            </a:pPr>
            <a:r>
              <a:rPr lang="en-US" sz="2651"/>
              <a:t>Carefully selected relevant features based on the LC dictionary.</a:t>
            </a:r>
            <a:endParaRPr sz="2651"/>
          </a:p>
          <a:p>
            <a:pPr indent="-358854" lvl="0" marL="457200" rtl="0" algn="l">
              <a:lnSpc>
                <a:spcPct val="70000"/>
              </a:lnSpc>
              <a:spcBef>
                <a:spcPts val="1000"/>
              </a:spcBef>
              <a:spcAft>
                <a:spcPts val="0"/>
              </a:spcAft>
              <a:buSzPts val="2051"/>
              <a:buChar char="●"/>
            </a:pPr>
            <a:r>
              <a:rPr lang="en-US" sz="2051"/>
              <a:t>Excluded features with substantial missing values for precision.</a:t>
            </a:r>
            <a:endParaRPr sz="2051"/>
          </a:p>
          <a:p>
            <a:pPr indent="-358854" lvl="0" marL="457200" rtl="0" algn="l">
              <a:lnSpc>
                <a:spcPct val="70000"/>
              </a:lnSpc>
              <a:spcBef>
                <a:spcPts val="0"/>
              </a:spcBef>
              <a:spcAft>
                <a:spcPts val="0"/>
              </a:spcAft>
              <a:buSzPts val="2051"/>
              <a:buChar char="●"/>
            </a:pPr>
            <a:r>
              <a:rPr lang="en-US" sz="2051"/>
              <a:t>Ensured each chosen feature had a clear definition and relevance.</a:t>
            </a:r>
            <a:endParaRPr sz="2051"/>
          </a:p>
          <a:p>
            <a:pPr indent="0" lvl="0" marL="0" rtl="0" algn="l">
              <a:lnSpc>
                <a:spcPct val="70000"/>
              </a:lnSpc>
              <a:spcBef>
                <a:spcPts val="1000"/>
              </a:spcBef>
              <a:spcAft>
                <a:spcPts val="0"/>
              </a:spcAft>
              <a:buNone/>
            </a:pPr>
            <a:r>
              <a:t/>
            </a:r>
            <a:endParaRPr sz="2051"/>
          </a:p>
          <a:p>
            <a:pPr indent="0" lvl="0" marL="0" rtl="0" algn="l">
              <a:lnSpc>
                <a:spcPct val="70000"/>
              </a:lnSpc>
              <a:spcBef>
                <a:spcPts val="1000"/>
              </a:spcBef>
              <a:spcAft>
                <a:spcPts val="0"/>
              </a:spcAft>
              <a:buSzPts val="1018"/>
              <a:buNone/>
            </a:pPr>
            <a:r>
              <a:rPr lang="en-US" sz="2651"/>
              <a:t>Performed In -depth EDA to gain valuable insights from the data</a:t>
            </a:r>
            <a:endParaRPr sz="265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Attributes</a:t>
            </a:r>
            <a:endParaRPr/>
          </a:p>
        </p:txBody>
      </p:sp>
      <p:sp>
        <p:nvSpPr>
          <p:cNvPr id="174" name="Google Shape;174;p25"/>
          <p:cNvSpPr txBox="1"/>
          <p:nvPr>
            <p:ph idx="1" type="body"/>
          </p:nvPr>
        </p:nvSpPr>
        <p:spPr>
          <a:xfrm>
            <a:off x="4431975" y="1196975"/>
            <a:ext cx="40263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 target variable (loan status) is defined to include only ’Fully Paid’ and ’Charged Off’ statuses.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Focused on loans with conclusive outcomes, excluding ongoing loans and credit policy exceptions.</a:t>
            </a:r>
            <a:endParaRPr/>
          </a:p>
        </p:txBody>
      </p:sp>
      <p:pic>
        <p:nvPicPr>
          <p:cNvPr id="175" name="Google Shape;175;p25"/>
          <p:cNvPicPr preferRelativeResize="0"/>
          <p:nvPr/>
        </p:nvPicPr>
        <p:blipFill>
          <a:blip r:embed="rId3">
            <a:alphaModFix/>
          </a:blip>
          <a:stretch>
            <a:fillRect/>
          </a:stretch>
        </p:blipFill>
        <p:spPr>
          <a:xfrm>
            <a:off x="685800" y="1068650"/>
            <a:ext cx="3403275" cy="517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685800" y="319314"/>
            <a:ext cx="6847200" cy="67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Feature Selection &amp; Feature Engineering:</a:t>
            </a:r>
            <a:endParaRPr/>
          </a:p>
        </p:txBody>
      </p:sp>
      <p:sp>
        <p:nvSpPr>
          <p:cNvPr id="181" name="Google Shape;181;p26"/>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Removed certain features, such as issue_d, to prevent data leakage.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Focused on features available at the time of loan origination to ensure accurate assessments.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Constructed an additional feature by computing the average FICO score utilizing the 'fico_range_low' and 'fico_range_high' attributes, enhancing the model's predictive capability.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Encoding</a:t>
            </a:r>
            <a:endParaRPr/>
          </a:p>
        </p:txBody>
      </p:sp>
      <p:sp>
        <p:nvSpPr>
          <p:cNvPr id="187" name="Google Shape;187;p27"/>
          <p:cNvSpPr txBox="1"/>
          <p:nvPr>
            <p:ph idx="1" type="body"/>
          </p:nvPr>
        </p:nvSpPr>
        <p:spPr>
          <a:xfrm>
            <a:off x="685800" y="1196976"/>
            <a:ext cx="7772400" cy="49833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688"/>
              <a:buFont typeface="Arial"/>
              <a:buNone/>
            </a:pPr>
            <a:r>
              <a:rPr lang="en-US" sz="3000"/>
              <a:t>One-Hot Encoding - Applied one-hot encoding to specific categorical features, including 'verification_status,' 'purpose,' 'initial_list_status,' 'application_type,' 'home_ownership,' and 'addr_state,' creating dummy variables for each category.</a:t>
            </a:r>
            <a:endParaRPr sz="3000"/>
          </a:p>
          <a:p>
            <a:pPr indent="0" lvl="0" marL="0" rtl="0" algn="l">
              <a:lnSpc>
                <a:spcPct val="70000"/>
              </a:lnSpc>
              <a:spcBef>
                <a:spcPts val="1000"/>
              </a:spcBef>
              <a:spcAft>
                <a:spcPts val="0"/>
              </a:spcAft>
              <a:buClr>
                <a:schemeClr val="dk1"/>
              </a:buClr>
              <a:buSzPts val="688"/>
              <a:buFont typeface="Arial"/>
              <a:buNone/>
            </a:pPr>
            <a:r>
              <a:t/>
            </a:r>
            <a:endParaRPr sz="3000"/>
          </a:p>
          <a:p>
            <a:pPr indent="0" lvl="0" marL="0" rtl="0" algn="l">
              <a:lnSpc>
                <a:spcPct val="70000"/>
              </a:lnSpc>
              <a:spcBef>
                <a:spcPts val="1000"/>
              </a:spcBef>
              <a:spcAft>
                <a:spcPts val="0"/>
              </a:spcAft>
              <a:buClr>
                <a:schemeClr val="dk1"/>
              </a:buClr>
              <a:buSzPts val="688"/>
              <a:buFont typeface="Arial"/>
              <a:buNone/>
            </a:pPr>
            <a:r>
              <a:rPr lang="en-US" sz="3000"/>
              <a:t>Label Encoding - Utilized label encoding with numerical conversion for categorical variables such as 'emp_length' and 'sub_grade,' ensuring compatibility with the model's requirements.</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Encoding</a:t>
            </a:r>
            <a:endParaRPr/>
          </a:p>
        </p:txBody>
      </p:sp>
      <p:sp>
        <p:nvSpPr>
          <p:cNvPr id="193" name="Google Shape;193;p28"/>
          <p:cNvSpPr txBox="1"/>
          <p:nvPr>
            <p:ph idx="1" type="body"/>
          </p:nvPr>
        </p:nvSpPr>
        <p:spPr>
          <a:xfrm>
            <a:off x="685800" y="1196976"/>
            <a:ext cx="7772400" cy="49833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688"/>
              <a:buNone/>
            </a:pPr>
            <a:r>
              <a:rPr lang="en-US" sz="3150"/>
              <a:t>Conversion to Numerical Data - Cleaned and converted selected columns to </a:t>
            </a:r>
            <a:r>
              <a:rPr lang="en-US" sz="3150"/>
              <a:t>numeric</a:t>
            </a:r>
            <a:r>
              <a:rPr lang="en-US" sz="3150"/>
              <a:t> format, ensuring their suitability for further analysis and modeling.</a:t>
            </a:r>
            <a:endParaRPr sz="3150"/>
          </a:p>
          <a:p>
            <a:pPr indent="0" lvl="0" marL="0" rtl="0" algn="l">
              <a:lnSpc>
                <a:spcPct val="70000"/>
              </a:lnSpc>
              <a:spcBef>
                <a:spcPts val="1000"/>
              </a:spcBef>
              <a:spcAft>
                <a:spcPts val="0"/>
              </a:spcAft>
              <a:buSzPts val="688"/>
              <a:buNone/>
            </a:pPr>
            <a:r>
              <a:t/>
            </a:r>
            <a:endParaRPr sz="3150"/>
          </a:p>
          <a:p>
            <a:pPr indent="0" lvl="0" marL="0" rtl="0" algn="l">
              <a:lnSpc>
                <a:spcPct val="70000"/>
              </a:lnSpc>
              <a:spcBef>
                <a:spcPts val="1000"/>
              </a:spcBef>
              <a:spcAft>
                <a:spcPts val="0"/>
              </a:spcAft>
              <a:buSzPts val="688"/>
              <a:buNone/>
            </a:pPr>
            <a:r>
              <a:rPr lang="en-US" sz="3150"/>
              <a:t>Data Cleaning - Eliminated rows with missing values amounting to less than 5% of total data in the newly processed features, ensuring a cleaner and more complete dataset for analysis.</a:t>
            </a:r>
            <a:endParaRPr sz="31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Visualization</a:t>
            </a:r>
            <a:endParaRPr/>
          </a:p>
        </p:txBody>
      </p:sp>
      <p:sp>
        <p:nvSpPr>
          <p:cNvPr id="199" name="Google Shape;199;p29"/>
          <p:cNvSpPr txBox="1"/>
          <p:nvPr>
            <p:ph idx="1" type="body"/>
          </p:nvPr>
        </p:nvSpPr>
        <p:spPr>
          <a:xfrm>
            <a:off x="6317925" y="1196975"/>
            <a:ext cx="2140200" cy="49833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Heatmap to verify the correlation between columns.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Majority of the columns are not highly correlated.</a:t>
            </a:r>
            <a:endParaRPr/>
          </a:p>
          <a:p>
            <a:pPr indent="0" lvl="0" marL="0" rtl="0" algn="l">
              <a:spcBef>
                <a:spcPts val="1000"/>
              </a:spcBef>
              <a:spcAft>
                <a:spcPts val="0"/>
              </a:spcAft>
              <a:buNone/>
            </a:pPr>
            <a:r>
              <a:t/>
            </a:r>
            <a:endParaRPr/>
          </a:p>
        </p:txBody>
      </p:sp>
      <p:pic>
        <p:nvPicPr>
          <p:cNvPr id="200" name="Google Shape;200;p29"/>
          <p:cNvPicPr preferRelativeResize="0"/>
          <p:nvPr/>
        </p:nvPicPr>
        <p:blipFill>
          <a:blip r:embed="rId3">
            <a:alphaModFix/>
          </a:blip>
          <a:stretch>
            <a:fillRect/>
          </a:stretch>
        </p:blipFill>
        <p:spPr>
          <a:xfrm>
            <a:off x="385000" y="1062950"/>
            <a:ext cx="5410224" cy="57950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Visualization (EDA)</a:t>
            </a:r>
            <a:endParaRPr/>
          </a:p>
        </p:txBody>
      </p:sp>
      <p:pic>
        <p:nvPicPr>
          <p:cNvPr id="206" name="Google Shape;206;p30"/>
          <p:cNvPicPr preferRelativeResize="0"/>
          <p:nvPr/>
        </p:nvPicPr>
        <p:blipFill>
          <a:blip r:embed="rId3">
            <a:alphaModFix/>
          </a:blip>
          <a:stretch>
            <a:fillRect/>
          </a:stretch>
        </p:blipFill>
        <p:spPr>
          <a:xfrm>
            <a:off x="685800" y="1584450"/>
            <a:ext cx="4465299" cy="2493100"/>
          </a:xfrm>
          <a:prstGeom prst="rect">
            <a:avLst/>
          </a:prstGeom>
          <a:noFill/>
          <a:ln>
            <a:noFill/>
          </a:ln>
        </p:spPr>
      </p:pic>
      <p:pic>
        <p:nvPicPr>
          <p:cNvPr id="207" name="Google Shape;207;p30"/>
          <p:cNvPicPr preferRelativeResize="0"/>
          <p:nvPr/>
        </p:nvPicPr>
        <p:blipFill>
          <a:blip r:embed="rId4">
            <a:alphaModFix/>
          </a:blip>
          <a:stretch>
            <a:fillRect/>
          </a:stretch>
        </p:blipFill>
        <p:spPr>
          <a:xfrm>
            <a:off x="5067925" y="1441200"/>
            <a:ext cx="3510200" cy="2779600"/>
          </a:xfrm>
          <a:prstGeom prst="rect">
            <a:avLst/>
          </a:prstGeom>
          <a:noFill/>
          <a:ln>
            <a:noFill/>
          </a:ln>
        </p:spPr>
      </p:pic>
      <p:pic>
        <p:nvPicPr>
          <p:cNvPr id="208" name="Google Shape;208;p30"/>
          <p:cNvPicPr preferRelativeResize="0"/>
          <p:nvPr/>
        </p:nvPicPr>
        <p:blipFill>
          <a:blip r:embed="rId5">
            <a:alphaModFix/>
          </a:blip>
          <a:stretch>
            <a:fillRect/>
          </a:stretch>
        </p:blipFill>
        <p:spPr>
          <a:xfrm>
            <a:off x="775725" y="4596300"/>
            <a:ext cx="4033600" cy="1628954"/>
          </a:xfrm>
          <a:prstGeom prst="rect">
            <a:avLst/>
          </a:prstGeom>
          <a:noFill/>
          <a:ln>
            <a:noFill/>
          </a:ln>
        </p:spPr>
      </p:pic>
      <p:pic>
        <p:nvPicPr>
          <p:cNvPr id="209" name="Google Shape;209;p30"/>
          <p:cNvPicPr preferRelativeResize="0"/>
          <p:nvPr/>
        </p:nvPicPr>
        <p:blipFill>
          <a:blip r:embed="rId6">
            <a:alphaModFix/>
          </a:blip>
          <a:stretch>
            <a:fillRect/>
          </a:stretch>
        </p:blipFill>
        <p:spPr>
          <a:xfrm>
            <a:off x="4888050" y="4596300"/>
            <a:ext cx="4186025" cy="157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Visualization (EDA)</a:t>
            </a:r>
            <a:endParaRPr/>
          </a:p>
        </p:txBody>
      </p:sp>
      <p:pic>
        <p:nvPicPr>
          <p:cNvPr id="215" name="Google Shape;215;p31"/>
          <p:cNvPicPr preferRelativeResize="0"/>
          <p:nvPr/>
        </p:nvPicPr>
        <p:blipFill>
          <a:blip r:embed="rId3">
            <a:alphaModFix/>
          </a:blip>
          <a:stretch>
            <a:fillRect/>
          </a:stretch>
        </p:blipFill>
        <p:spPr>
          <a:xfrm>
            <a:off x="1475600" y="1396100"/>
            <a:ext cx="6972300" cy="2266950"/>
          </a:xfrm>
          <a:prstGeom prst="rect">
            <a:avLst/>
          </a:prstGeom>
          <a:noFill/>
          <a:ln>
            <a:noFill/>
          </a:ln>
        </p:spPr>
      </p:pic>
      <p:pic>
        <p:nvPicPr>
          <p:cNvPr id="216" name="Google Shape;216;p31"/>
          <p:cNvPicPr preferRelativeResize="0"/>
          <p:nvPr/>
        </p:nvPicPr>
        <p:blipFill>
          <a:blip r:embed="rId4">
            <a:alphaModFix/>
          </a:blip>
          <a:stretch>
            <a:fillRect/>
          </a:stretch>
        </p:blipFill>
        <p:spPr>
          <a:xfrm>
            <a:off x="594600" y="3993450"/>
            <a:ext cx="3977400" cy="2484775"/>
          </a:xfrm>
          <a:prstGeom prst="rect">
            <a:avLst/>
          </a:prstGeom>
          <a:noFill/>
          <a:ln>
            <a:noFill/>
          </a:ln>
        </p:spPr>
      </p:pic>
      <p:pic>
        <p:nvPicPr>
          <p:cNvPr id="217" name="Google Shape;217;p31"/>
          <p:cNvPicPr preferRelativeResize="0"/>
          <p:nvPr/>
        </p:nvPicPr>
        <p:blipFill>
          <a:blip r:embed="rId5">
            <a:alphaModFix/>
          </a:blip>
          <a:stretch>
            <a:fillRect/>
          </a:stretch>
        </p:blipFill>
        <p:spPr>
          <a:xfrm>
            <a:off x="4484550" y="4191838"/>
            <a:ext cx="4267199" cy="20879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08" name="Google Shape;108;p14"/>
          <p:cNvSpPr txBox="1"/>
          <p:nvPr>
            <p:ph idx="1" type="body"/>
          </p:nvPr>
        </p:nvSpPr>
        <p:spPr>
          <a:xfrm>
            <a:off x="685800" y="1196976"/>
            <a:ext cx="7772400" cy="4983300"/>
          </a:xfrm>
          <a:prstGeom prst="rect">
            <a:avLst/>
          </a:prstGeom>
        </p:spPr>
        <p:txBody>
          <a:bodyPr anchorCtr="0" anchor="t" bIns="45700" lIns="91425" spcFirstLastPara="1" rIns="91425" wrap="square" tIns="45700">
            <a:normAutofit fontScale="85000"/>
          </a:bodyPr>
          <a:lstStyle/>
          <a:p>
            <a:pPr indent="0" lvl="0" marL="0" rtl="0" algn="l">
              <a:spcBef>
                <a:spcPts val="1000"/>
              </a:spcBef>
              <a:spcAft>
                <a:spcPts val="0"/>
              </a:spcAft>
              <a:buNone/>
            </a:pPr>
            <a:r>
              <a:rPr lang="en-US"/>
              <a:t>The lending landscape has undergone a significant transformation with the advent of platforms like LendingClub, the world’s largest peer-to-peer lending platform.</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In response to a surge in loan applications, the importance of precise credit risk assessment has never been more pronounced. This report presents a comprehensive case study focused on LendingClub, a pioneering peer-to-peer lending company based in the United States.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ct val="39285"/>
              <a:buFont typeface="Arial"/>
              <a:buNone/>
            </a:pPr>
            <a:r>
              <a:rPr lang="en-US"/>
              <a:t>Our primary objective is to uncover the intricacies of risk analytics within the banking and financial services sector, particularly within the context of urban customers.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EDA Inferences</a:t>
            </a:r>
            <a:endParaRPr/>
          </a:p>
        </p:txBody>
      </p:sp>
      <p:sp>
        <p:nvSpPr>
          <p:cNvPr id="223" name="Google Shape;223;p32"/>
          <p:cNvSpPr txBox="1"/>
          <p:nvPr>
            <p:ph idx="1" type="body"/>
          </p:nvPr>
        </p:nvSpPr>
        <p:spPr>
          <a:xfrm>
            <a:off x="685800" y="1196976"/>
            <a:ext cx="7772400" cy="4983300"/>
          </a:xfrm>
          <a:prstGeom prst="rect">
            <a:avLst/>
          </a:prstGeom>
        </p:spPr>
        <p:txBody>
          <a:bodyPr anchorCtr="0" anchor="t" bIns="45700" lIns="91425" spcFirstLastPara="1" rIns="91425" wrap="square" tIns="45700">
            <a:normAutofit fontScale="55000" lnSpcReduction="20000"/>
          </a:bodyPr>
          <a:lstStyle/>
          <a:p>
            <a:pPr indent="-320400" lvl="0" marL="457200" rtl="0" algn="l">
              <a:lnSpc>
                <a:spcPct val="115000"/>
              </a:lnSpc>
              <a:spcBef>
                <a:spcPts val="1200"/>
              </a:spcBef>
              <a:spcAft>
                <a:spcPts val="0"/>
              </a:spcAft>
              <a:buClr>
                <a:schemeClr val="dk1"/>
              </a:buClr>
              <a:buSzPct val="100000"/>
              <a:buFont typeface="Arial"/>
              <a:buAutoNum type="arabicPeriod"/>
            </a:pPr>
            <a:r>
              <a:rPr b="1" lang="en-US" sz="2628">
                <a:solidFill>
                  <a:schemeClr val="dk1"/>
                </a:solidFill>
                <a:latin typeface="Arial"/>
                <a:ea typeface="Arial"/>
                <a:cs typeface="Arial"/>
                <a:sym typeface="Arial"/>
              </a:rPr>
              <a:t>Loan Amount Trends:</a:t>
            </a:r>
            <a:endParaRPr b="1"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Varied loan amounts from $460 to $40,000 USD.</a:t>
            </a:r>
            <a:endParaRPr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Common range: $6,143-$11,786, indicating a prevalent choice.</a:t>
            </a:r>
            <a:endParaRPr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Skewed distribution, fewer loans above $17,429.</a:t>
            </a:r>
            <a:endParaRPr sz="2628">
              <a:solidFill>
                <a:schemeClr val="dk1"/>
              </a:solidFill>
              <a:latin typeface="Arial"/>
              <a:ea typeface="Arial"/>
              <a:cs typeface="Arial"/>
              <a:sym typeface="Arial"/>
            </a:endParaRPr>
          </a:p>
          <a:p>
            <a:pPr indent="-320400" lvl="0" marL="457200" rtl="0" algn="l">
              <a:lnSpc>
                <a:spcPct val="115000"/>
              </a:lnSpc>
              <a:spcBef>
                <a:spcPts val="0"/>
              </a:spcBef>
              <a:spcAft>
                <a:spcPts val="0"/>
              </a:spcAft>
              <a:buClr>
                <a:schemeClr val="dk1"/>
              </a:buClr>
              <a:buSzPct val="100000"/>
              <a:buFont typeface="Arial"/>
              <a:buAutoNum type="arabicPeriod"/>
            </a:pPr>
            <a:r>
              <a:rPr b="1" lang="en-US" sz="2628">
                <a:solidFill>
                  <a:schemeClr val="dk1"/>
                </a:solidFill>
                <a:latin typeface="Arial"/>
                <a:ea typeface="Arial"/>
                <a:cs typeface="Arial"/>
                <a:sym typeface="Arial"/>
              </a:rPr>
              <a:t>Interest Rate Insights:</a:t>
            </a:r>
            <a:endParaRPr b="1"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41.4% with interest rates between 10.4% and 15.5%.</a:t>
            </a:r>
            <a:endParaRPr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Right-skewed loan amount data suggests rates of 5.2% to 15.5%.</a:t>
            </a:r>
            <a:endParaRPr sz="2628">
              <a:solidFill>
                <a:schemeClr val="dk1"/>
              </a:solidFill>
              <a:latin typeface="Arial"/>
              <a:ea typeface="Arial"/>
              <a:cs typeface="Arial"/>
              <a:sym typeface="Arial"/>
            </a:endParaRPr>
          </a:p>
          <a:p>
            <a:pPr indent="-320400" lvl="0" marL="457200" rtl="0" algn="l">
              <a:lnSpc>
                <a:spcPct val="115000"/>
              </a:lnSpc>
              <a:spcBef>
                <a:spcPts val="0"/>
              </a:spcBef>
              <a:spcAft>
                <a:spcPts val="0"/>
              </a:spcAft>
              <a:buClr>
                <a:schemeClr val="dk1"/>
              </a:buClr>
              <a:buSzPct val="100000"/>
              <a:buFont typeface="Arial"/>
              <a:buAutoNum type="arabicPeriod"/>
            </a:pPr>
            <a:r>
              <a:rPr b="1" lang="en-US" sz="2628">
                <a:solidFill>
                  <a:schemeClr val="dk1"/>
                </a:solidFill>
                <a:latin typeface="Arial"/>
                <a:ea typeface="Arial"/>
                <a:cs typeface="Arial"/>
                <a:sym typeface="Arial"/>
              </a:rPr>
              <a:t>FICO Scores and Applicants:</a:t>
            </a:r>
            <a:endParaRPr b="1"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71% with good FICO scores; 675 is most frequent.</a:t>
            </a:r>
            <a:endParaRPr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Rarity in applicants with FICO scores above 800.</a:t>
            </a:r>
            <a:endParaRPr sz="2628">
              <a:solidFill>
                <a:schemeClr val="dk1"/>
              </a:solidFill>
              <a:latin typeface="Arial"/>
              <a:ea typeface="Arial"/>
              <a:cs typeface="Arial"/>
              <a:sym typeface="Arial"/>
            </a:endParaRPr>
          </a:p>
          <a:p>
            <a:pPr indent="-320400" lvl="0" marL="457200" rtl="0" algn="l">
              <a:lnSpc>
                <a:spcPct val="115000"/>
              </a:lnSpc>
              <a:spcBef>
                <a:spcPts val="0"/>
              </a:spcBef>
              <a:spcAft>
                <a:spcPts val="0"/>
              </a:spcAft>
              <a:buClr>
                <a:schemeClr val="dk1"/>
              </a:buClr>
              <a:buSzPct val="100000"/>
              <a:buFont typeface="Arial"/>
              <a:buAutoNum type="arabicPeriod"/>
            </a:pPr>
            <a:r>
              <a:rPr b="1" lang="en-US" sz="2628">
                <a:solidFill>
                  <a:schemeClr val="dk1"/>
                </a:solidFill>
                <a:latin typeface="Arial"/>
                <a:ea typeface="Arial"/>
                <a:cs typeface="Arial"/>
                <a:sym typeface="Arial"/>
              </a:rPr>
              <a:t>Loan Purpose and Term Preferences:</a:t>
            </a:r>
            <a:endParaRPr b="1"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Majority for debt consolidation and credit cards.</a:t>
            </a:r>
            <a:endParaRPr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71.2% prefer 36-month terms over 60 months.</a:t>
            </a:r>
            <a:endParaRPr sz="2628">
              <a:solidFill>
                <a:schemeClr val="dk1"/>
              </a:solidFill>
              <a:latin typeface="Arial"/>
              <a:ea typeface="Arial"/>
              <a:cs typeface="Arial"/>
              <a:sym typeface="Arial"/>
            </a:endParaRPr>
          </a:p>
          <a:p>
            <a:pPr indent="-320400" lvl="0" marL="457200" rtl="0" algn="l">
              <a:lnSpc>
                <a:spcPct val="115000"/>
              </a:lnSpc>
              <a:spcBef>
                <a:spcPts val="0"/>
              </a:spcBef>
              <a:spcAft>
                <a:spcPts val="0"/>
              </a:spcAft>
              <a:buClr>
                <a:schemeClr val="dk1"/>
              </a:buClr>
              <a:buSzPct val="100000"/>
              <a:buFont typeface="Arial"/>
              <a:buAutoNum type="arabicPeriod"/>
            </a:pPr>
            <a:r>
              <a:rPr b="1" lang="en-US" sz="2628">
                <a:solidFill>
                  <a:schemeClr val="dk1"/>
                </a:solidFill>
                <a:latin typeface="Arial"/>
                <a:ea typeface="Arial"/>
                <a:cs typeface="Arial"/>
                <a:sym typeface="Arial"/>
              </a:rPr>
              <a:t>Loan Grades and Risk Assessment:</a:t>
            </a:r>
            <a:endParaRPr b="1"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Primary grades: A (19%), B (29%), C (28%).</a:t>
            </a:r>
            <a:endParaRPr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Higher-risk categories (E, F, G) have fewer loans.</a:t>
            </a:r>
            <a:endParaRPr sz="2628">
              <a:solidFill>
                <a:schemeClr val="dk1"/>
              </a:solidFill>
              <a:latin typeface="Arial"/>
              <a:ea typeface="Arial"/>
              <a:cs typeface="Arial"/>
              <a:sym typeface="Arial"/>
            </a:endParaRPr>
          </a:p>
          <a:p>
            <a:pPr indent="-320400" lvl="0" marL="457200" rtl="0" algn="l">
              <a:lnSpc>
                <a:spcPct val="115000"/>
              </a:lnSpc>
              <a:spcBef>
                <a:spcPts val="0"/>
              </a:spcBef>
              <a:spcAft>
                <a:spcPts val="0"/>
              </a:spcAft>
              <a:buClr>
                <a:schemeClr val="dk1"/>
              </a:buClr>
              <a:buSzPct val="100000"/>
              <a:buFont typeface="Arial"/>
              <a:buAutoNum type="arabicPeriod"/>
            </a:pPr>
            <a:r>
              <a:rPr b="1" lang="en-US" sz="2628">
                <a:solidFill>
                  <a:schemeClr val="dk1"/>
                </a:solidFill>
                <a:latin typeface="Arial"/>
                <a:ea typeface="Arial"/>
                <a:cs typeface="Arial"/>
                <a:sym typeface="Arial"/>
              </a:rPr>
              <a:t>Applicant Characteristics:</a:t>
            </a:r>
            <a:endParaRPr b="1"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10% unemployed or less than a year of work; 35% employed for over ten years.</a:t>
            </a:r>
            <a:endParaRPr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50% have a mortgage; 40% pay rent.</a:t>
            </a:r>
            <a:endParaRPr sz="2628">
              <a:solidFill>
                <a:schemeClr val="dk1"/>
              </a:solidFill>
              <a:latin typeface="Arial"/>
              <a:ea typeface="Arial"/>
              <a:cs typeface="Arial"/>
              <a:sym typeface="Arial"/>
            </a:endParaRPr>
          </a:p>
          <a:p>
            <a:pPr indent="-320400" lvl="0" marL="457200" rtl="0" algn="l">
              <a:lnSpc>
                <a:spcPct val="115000"/>
              </a:lnSpc>
              <a:spcBef>
                <a:spcPts val="0"/>
              </a:spcBef>
              <a:spcAft>
                <a:spcPts val="0"/>
              </a:spcAft>
              <a:buClr>
                <a:schemeClr val="dk1"/>
              </a:buClr>
              <a:buSzPct val="100000"/>
              <a:buFont typeface="Arial"/>
              <a:buAutoNum type="arabicPeriod"/>
            </a:pPr>
            <a:r>
              <a:rPr b="1" lang="en-US" sz="2628">
                <a:solidFill>
                  <a:schemeClr val="dk1"/>
                </a:solidFill>
                <a:latin typeface="Arial"/>
                <a:ea typeface="Arial"/>
                <a:cs typeface="Arial"/>
                <a:sym typeface="Arial"/>
              </a:rPr>
              <a:t>Loan Status and Types:</a:t>
            </a:r>
            <a:endParaRPr b="1"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48% fully paid; 40% current; 30% charged off.</a:t>
            </a:r>
            <a:endParaRPr sz="2628">
              <a:solidFill>
                <a:schemeClr val="dk1"/>
              </a:solidFill>
              <a:latin typeface="Arial"/>
              <a:ea typeface="Arial"/>
              <a:cs typeface="Arial"/>
              <a:sym typeface="Arial"/>
            </a:endParaRPr>
          </a:p>
          <a:p>
            <a:pPr indent="-320400" lvl="1" marL="914400" rtl="0" algn="l">
              <a:lnSpc>
                <a:spcPct val="115000"/>
              </a:lnSpc>
              <a:spcBef>
                <a:spcPts val="0"/>
              </a:spcBef>
              <a:spcAft>
                <a:spcPts val="0"/>
              </a:spcAft>
              <a:buClr>
                <a:schemeClr val="dk1"/>
              </a:buClr>
              <a:buSzPct val="100000"/>
              <a:buFont typeface="Arial"/>
              <a:buChar char="○"/>
            </a:pPr>
            <a:r>
              <a:rPr lang="en-US" sz="2628">
                <a:solidFill>
                  <a:schemeClr val="dk1"/>
                </a:solidFill>
                <a:latin typeface="Arial"/>
                <a:ea typeface="Arial"/>
                <a:cs typeface="Arial"/>
                <a:sym typeface="Arial"/>
              </a:rPr>
              <a:t>Majority (94%) are individual applications; 6% joint applications.</a:t>
            </a:r>
            <a:endParaRPr sz="2628">
              <a:solidFill>
                <a:schemeClr val="dk1"/>
              </a:solidFill>
              <a:latin typeface="Arial"/>
              <a:ea typeface="Arial"/>
              <a:cs typeface="Arial"/>
              <a:sym typeface="Arial"/>
            </a:endParaRPr>
          </a:p>
          <a:p>
            <a:pPr indent="0" lvl="0" marL="0" rtl="0" algn="l">
              <a:spcBef>
                <a:spcPts val="1200"/>
              </a:spcBef>
              <a:spcAft>
                <a:spcPts val="0"/>
              </a:spcAft>
              <a:buNone/>
            </a:pPr>
            <a:r>
              <a:t/>
            </a:r>
            <a:endParaRPr b="1" sz="13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Visualization</a:t>
            </a:r>
            <a:endParaRPr/>
          </a:p>
        </p:txBody>
      </p:sp>
      <p:sp>
        <p:nvSpPr>
          <p:cNvPr id="229" name="Google Shape;229;p33"/>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Box plots to check for potential outliers.</a:t>
            </a:r>
            <a:endParaRPr/>
          </a:p>
        </p:txBody>
      </p:sp>
      <p:pic>
        <p:nvPicPr>
          <p:cNvPr id="230" name="Google Shape;230;p33"/>
          <p:cNvPicPr preferRelativeResize="0"/>
          <p:nvPr/>
        </p:nvPicPr>
        <p:blipFill>
          <a:blip r:embed="rId3">
            <a:alphaModFix/>
          </a:blip>
          <a:stretch>
            <a:fillRect/>
          </a:stretch>
        </p:blipFill>
        <p:spPr>
          <a:xfrm>
            <a:off x="257350" y="2315400"/>
            <a:ext cx="8629301" cy="3393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Visualization</a:t>
            </a:r>
            <a:endParaRPr/>
          </a:p>
        </p:txBody>
      </p:sp>
      <p:sp>
        <p:nvSpPr>
          <p:cNvPr id="236" name="Google Shape;236;p34"/>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Box plots of features after outlier capping process</a:t>
            </a:r>
            <a:endParaRPr/>
          </a:p>
        </p:txBody>
      </p:sp>
      <p:pic>
        <p:nvPicPr>
          <p:cNvPr id="237" name="Google Shape;237;p34"/>
          <p:cNvPicPr preferRelativeResize="0"/>
          <p:nvPr/>
        </p:nvPicPr>
        <p:blipFill>
          <a:blip r:embed="rId3">
            <a:alphaModFix/>
          </a:blip>
          <a:stretch>
            <a:fillRect/>
          </a:stretch>
        </p:blipFill>
        <p:spPr>
          <a:xfrm>
            <a:off x="180975" y="2317900"/>
            <a:ext cx="8782049" cy="3409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Visualization</a:t>
            </a:r>
            <a:endParaRPr/>
          </a:p>
        </p:txBody>
      </p:sp>
      <p:sp>
        <p:nvSpPr>
          <p:cNvPr id="243" name="Google Shape;243;p35"/>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Observing the imbalance in dataset.</a:t>
            </a:r>
            <a:endParaRPr/>
          </a:p>
          <a:p>
            <a:pPr indent="0" lvl="0" marL="0" rtl="0" algn="l">
              <a:spcBef>
                <a:spcPts val="1000"/>
              </a:spcBef>
              <a:spcAft>
                <a:spcPts val="0"/>
              </a:spcAft>
              <a:buClr>
                <a:schemeClr val="dk1"/>
              </a:buClr>
              <a:buSzPts val="1100"/>
              <a:buFont typeface="Arial"/>
              <a:buNone/>
            </a:pPr>
            <a:r>
              <a:rPr lang="en-US"/>
              <a:t> </a:t>
            </a:r>
            <a:endParaRPr/>
          </a:p>
        </p:txBody>
      </p:sp>
      <p:pic>
        <p:nvPicPr>
          <p:cNvPr id="244" name="Google Shape;244;p35"/>
          <p:cNvPicPr preferRelativeResize="0"/>
          <p:nvPr/>
        </p:nvPicPr>
        <p:blipFill>
          <a:blip r:embed="rId3">
            <a:alphaModFix/>
          </a:blip>
          <a:stretch>
            <a:fillRect/>
          </a:stretch>
        </p:blipFill>
        <p:spPr>
          <a:xfrm>
            <a:off x="1860788" y="1996175"/>
            <a:ext cx="4976925" cy="3932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Visualization</a:t>
            </a:r>
            <a:endParaRPr/>
          </a:p>
        </p:txBody>
      </p:sp>
      <p:sp>
        <p:nvSpPr>
          <p:cNvPr id="250" name="Google Shape;250;p36"/>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M</a:t>
            </a:r>
            <a:r>
              <a:rPr lang="en-US"/>
              <a:t>itigated class imbalance through random undersampling of the data.</a:t>
            </a:r>
            <a:endParaRPr/>
          </a:p>
          <a:p>
            <a:pPr indent="0" lvl="0" marL="0" rtl="0" algn="l">
              <a:spcBef>
                <a:spcPts val="1000"/>
              </a:spcBef>
              <a:spcAft>
                <a:spcPts val="0"/>
              </a:spcAft>
              <a:buClr>
                <a:schemeClr val="dk1"/>
              </a:buClr>
              <a:buSzPts val="1100"/>
              <a:buFont typeface="Arial"/>
              <a:buNone/>
            </a:pPr>
            <a:r>
              <a:rPr lang="en-US"/>
              <a:t> </a:t>
            </a:r>
            <a:endParaRPr/>
          </a:p>
        </p:txBody>
      </p:sp>
      <p:pic>
        <p:nvPicPr>
          <p:cNvPr id="251" name="Google Shape;251;p36"/>
          <p:cNvPicPr preferRelativeResize="0"/>
          <p:nvPr/>
        </p:nvPicPr>
        <p:blipFill>
          <a:blip r:embed="rId3">
            <a:alphaModFix/>
          </a:blip>
          <a:stretch>
            <a:fillRect/>
          </a:stretch>
        </p:blipFill>
        <p:spPr>
          <a:xfrm>
            <a:off x="685800" y="2671800"/>
            <a:ext cx="7617475" cy="2907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57" name="Google Shape;257;p37"/>
          <p:cNvSpPr txBox="1"/>
          <p:nvPr>
            <p:ph idx="1" type="body"/>
          </p:nvPr>
        </p:nvSpPr>
        <p:spPr>
          <a:xfrm>
            <a:off x="685800" y="1196976"/>
            <a:ext cx="7772400" cy="4983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a:t>Logistic Regression - </a:t>
            </a:r>
            <a:r>
              <a:rPr lang="en-US"/>
              <a:t>We used logistic regression model for binary classification using L2 regularization and log loss with inverse of regularization constant = 1. This model is evaluated using accuracy, confusion matrix, and an ROC curve.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Random Forest - </a:t>
            </a:r>
            <a:r>
              <a:rPr lang="en-US"/>
              <a:t>We used random forest of decision trees with gini criterion. This model is evaluated using ROC-AUC score.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Naive Bayes - </a:t>
            </a:r>
            <a:r>
              <a:rPr lang="en-US"/>
              <a:t>We also used Naive Bayes model for our prediction. This model is evaluated based on accuracy, a confusion matrix and a classification report.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63" name="Google Shape;263;p38"/>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solidFill>
                  <a:srgbClr val="3F3F3F"/>
                </a:solidFill>
              </a:rPr>
              <a:t>K-nearest neighbor: </a:t>
            </a:r>
            <a:r>
              <a:rPr lang="en-US">
                <a:solidFill>
                  <a:srgbClr val="3F3F3F"/>
                </a:solidFill>
              </a:rPr>
              <a:t>A K-Nearest Neighbors Classifier is trained after data imputation and standardization. This model is evaluated based on ROC-AUC score</a:t>
            </a:r>
            <a:r>
              <a:rPr lang="en-US"/>
              <a:t>.</a:t>
            </a:r>
            <a:endParaRPr>
              <a:solidFill>
                <a:srgbClr val="3F3F3F"/>
              </a:solidFill>
            </a:endParaRPr>
          </a:p>
          <a:p>
            <a:pPr indent="0" lvl="0" marL="0" rtl="0" algn="l">
              <a:spcBef>
                <a:spcPts val="1000"/>
              </a:spcBef>
              <a:spcAft>
                <a:spcPts val="0"/>
              </a:spcAft>
              <a:buNone/>
            </a:pPr>
            <a:r>
              <a:t/>
            </a:r>
            <a:endParaRPr>
              <a:solidFill>
                <a:srgbClr val="3F3F3F"/>
              </a:solidFill>
            </a:endParaRPr>
          </a:p>
          <a:p>
            <a:pPr indent="0" lvl="0" marL="0" rtl="0" algn="l">
              <a:spcBef>
                <a:spcPts val="1000"/>
              </a:spcBef>
              <a:spcAft>
                <a:spcPts val="0"/>
              </a:spcAft>
              <a:buNone/>
            </a:pPr>
            <a:r>
              <a:rPr b="1" lang="en-US">
                <a:solidFill>
                  <a:srgbClr val="3F3F3F"/>
                </a:solidFill>
              </a:rPr>
              <a:t>Support Vector Machine (SVM):</a:t>
            </a:r>
            <a:r>
              <a:rPr lang="en-US">
                <a:solidFill>
                  <a:srgbClr val="3F3F3F"/>
                </a:solidFill>
              </a:rPr>
              <a:t> This model is evaluated using accuracy, a confusion matrix, and a ROC curve.</a:t>
            </a:r>
            <a:endParaRPr>
              <a:solidFill>
                <a:srgbClr val="3F3F3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69" name="Google Shape;269;p39"/>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XG-Boost</a:t>
            </a:r>
            <a:r>
              <a:rPr b="1" lang="en-US">
                <a:solidFill>
                  <a:srgbClr val="3F3F3F"/>
                </a:solidFill>
              </a:rPr>
              <a:t>: </a:t>
            </a:r>
            <a:r>
              <a:rPr lang="en-US"/>
              <a:t>This model is evaluated using accuracy, a confusion matrix, a training curve vs epochs, and an ROC curve.</a:t>
            </a:r>
            <a:endParaRPr>
              <a:solidFill>
                <a:srgbClr val="3F3F3F"/>
              </a:solidFill>
            </a:endParaRPr>
          </a:p>
          <a:p>
            <a:pPr indent="0" lvl="0" marL="0" rtl="0" algn="l">
              <a:spcBef>
                <a:spcPts val="1000"/>
              </a:spcBef>
              <a:spcAft>
                <a:spcPts val="0"/>
              </a:spcAft>
              <a:buNone/>
            </a:pPr>
            <a:r>
              <a:t/>
            </a:r>
            <a:endParaRPr>
              <a:solidFill>
                <a:srgbClr val="3F3F3F"/>
              </a:solidFill>
            </a:endParaRPr>
          </a:p>
          <a:p>
            <a:pPr indent="0" lvl="0" marL="0" rtl="0" algn="l">
              <a:spcBef>
                <a:spcPts val="1000"/>
              </a:spcBef>
              <a:spcAft>
                <a:spcPts val="0"/>
              </a:spcAft>
              <a:buNone/>
            </a:pPr>
            <a:r>
              <a:rPr b="1" lang="en-US"/>
              <a:t>ANN</a:t>
            </a:r>
            <a:r>
              <a:rPr b="1" lang="en-US">
                <a:solidFill>
                  <a:srgbClr val="3F3F3F"/>
                </a:solidFill>
              </a:rPr>
              <a:t>:</a:t>
            </a:r>
            <a:r>
              <a:rPr lang="en-US">
                <a:solidFill>
                  <a:srgbClr val="3F3F3F"/>
                </a:solidFill>
              </a:rPr>
              <a:t> </a:t>
            </a:r>
            <a:r>
              <a:rPr lang="en-US"/>
              <a:t>This model is also evaluated using accuracy, a confusion matrix, a training curve vs epochs, and an ROC curve.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Note -</a:t>
            </a:r>
            <a:endParaRPr b="1"/>
          </a:p>
          <a:p>
            <a:pPr indent="0" lvl="0" marL="0" rtl="0" algn="l">
              <a:spcBef>
                <a:spcPts val="1000"/>
              </a:spcBef>
              <a:spcAft>
                <a:spcPts val="0"/>
              </a:spcAft>
              <a:buNone/>
            </a:pPr>
            <a:r>
              <a:rPr lang="en-US"/>
              <a:t>All the models are based on under-sampled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275" name="Google Shape;275;p40"/>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Logistic Regression -</a:t>
            </a:r>
            <a:endParaRPr b="1"/>
          </a:p>
          <a:p>
            <a:pPr indent="0" lvl="0" marL="0" rtl="0" algn="l">
              <a:spcBef>
                <a:spcPts val="1000"/>
              </a:spcBef>
              <a:spcAft>
                <a:spcPts val="0"/>
              </a:spcAft>
              <a:buNone/>
            </a:pPr>
            <a:r>
              <a:t/>
            </a:r>
            <a:endParaRPr b="1"/>
          </a:p>
        </p:txBody>
      </p:sp>
      <p:pic>
        <p:nvPicPr>
          <p:cNvPr id="276" name="Google Shape;276;p40"/>
          <p:cNvPicPr preferRelativeResize="0"/>
          <p:nvPr/>
        </p:nvPicPr>
        <p:blipFill>
          <a:blip r:embed="rId3">
            <a:alphaModFix/>
          </a:blip>
          <a:stretch>
            <a:fillRect/>
          </a:stretch>
        </p:blipFill>
        <p:spPr>
          <a:xfrm>
            <a:off x="685800" y="2337198"/>
            <a:ext cx="7772401" cy="2702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282" name="Google Shape;282;p41"/>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Logistic Regression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p:txBody>
      </p:sp>
      <p:pic>
        <p:nvPicPr>
          <p:cNvPr id="283" name="Google Shape;283;p41"/>
          <p:cNvPicPr preferRelativeResize="0"/>
          <p:nvPr/>
        </p:nvPicPr>
        <p:blipFill>
          <a:blip r:embed="rId3">
            <a:alphaModFix/>
          </a:blip>
          <a:stretch>
            <a:fillRect/>
          </a:stretch>
        </p:blipFill>
        <p:spPr>
          <a:xfrm>
            <a:off x="685788" y="1800263"/>
            <a:ext cx="4752975" cy="2543175"/>
          </a:xfrm>
          <a:prstGeom prst="rect">
            <a:avLst/>
          </a:prstGeom>
          <a:noFill/>
          <a:ln>
            <a:noFill/>
          </a:ln>
        </p:spPr>
      </p:pic>
      <p:pic>
        <p:nvPicPr>
          <p:cNvPr id="284" name="Google Shape;284;p41"/>
          <p:cNvPicPr preferRelativeResize="0"/>
          <p:nvPr/>
        </p:nvPicPr>
        <p:blipFill>
          <a:blip r:embed="rId4">
            <a:alphaModFix/>
          </a:blip>
          <a:stretch>
            <a:fillRect/>
          </a:stretch>
        </p:blipFill>
        <p:spPr>
          <a:xfrm>
            <a:off x="4377113" y="3109500"/>
            <a:ext cx="4257675" cy="3467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14" name="Google Shape;114;p15"/>
          <p:cNvSpPr txBox="1"/>
          <p:nvPr>
            <p:ph idx="1" type="body"/>
          </p:nvPr>
        </p:nvSpPr>
        <p:spPr>
          <a:xfrm>
            <a:off x="685800" y="1196976"/>
            <a:ext cx="7772400" cy="49833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At the heart of this challenge lies the decision-making process upon receiving a loan application. Striking a balance between two types of risks is imperative: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1. Potential Loss of Business: Denying a loan to a credible applicant directly translates to a loss of business for the company.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2. Risk of Default: Conversely, approving a loan for an applicant likely to default could lead to financial repercussions.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0" name="Google Shape;290;p42"/>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Logistic Regression -</a:t>
            </a:r>
            <a:endParaRPr b="1"/>
          </a:p>
          <a:p>
            <a:pPr indent="0" lvl="0" marL="0" rtl="0" algn="l">
              <a:spcBef>
                <a:spcPts val="1000"/>
              </a:spcBef>
              <a:spcAft>
                <a:spcPts val="0"/>
              </a:spcAft>
              <a:buNone/>
            </a:pPr>
            <a:r>
              <a:t/>
            </a:r>
            <a:endParaRPr b="1"/>
          </a:p>
        </p:txBody>
      </p:sp>
      <p:pic>
        <p:nvPicPr>
          <p:cNvPr id="291" name="Google Shape;291;p42"/>
          <p:cNvPicPr preferRelativeResize="0"/>
          <p:nvPr/>
        </p:nvPicPr>
        <p:blipFill>
          <a:blip r:embed="rId3">
            <a:alphaModFix/>
          </a:blip>
          <a:stretch>
            <a:fillRect/>
          </a:stretch>
        </p:blipFill>
        <p:spPr>
          <a:xfrm>
            <a:off x="2000075" y="1935381"/>
            <a:ext cx="5772750" cy="3928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7" name="Google Shape;297;p43"/>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Random Forest -</a:t>
            </a:r>
            <a:endParaRPr/>
          </a:p>
          <a:p>
            <a:pPr indent="0" lvl="0" marL="0" rtl="0" algn="l">
              <a:spcBef>
                <a:spcPts val="1000"/>
              </a:spcBef>
              <a:spcAft>
                <a:spcPts val="0"/>
              </a:spcAft>
              <a:buNone/>
            </a:pPr>
            <a:r>
              <a:t/>
            </a:r>
            <a:endParaRPr/>
          </a:p>
        </p:txBody>
      </p:sp>
      <p:pic>
        <p:nvPicPr>
          <p:cNvPr id="298" name="Google Shape;298;p43"/>
          <p:cNvPicPr preferRelativeResize="0"/>
          <p:nvPr/>
        </p:nvPicPr>
        <p:blipFill>
          <a:blip r:embed="rId3">
            <a:alphaModFix/>
          </a:blip>
          <a:stretch>
            <a:fillRect/>
          </a:stretch>
        </p:blipFill>
        <p:spPr>
          <a:xfrm>
            <a:off x="500450" y="2258475"/>
            <a:ext cx="8143100" cy="2860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304" name="Google Shape;304;p44"/>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Random Forest</a:t>
            </a:r>
            <a:r>
              <a:rPr b="1" lang="en-US"/>
              <a:t>-</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p:txBody>
      </p:sp>
      <p:pic>
        <p:nvPicPr>
          <p:cNvPr id="305" name="Google Shape;305;p44"/>
          <p:cNvPicPr preferRelativeResize="0"/>
          <p:nvPr/>
        </p:nvPicPr>
        <p:blipFill>
          <a:blip r:embed="rId3">
            <a:alphaModFix/>
          </a:blip>
          <a:stretch>
            <a:fillRect/>
          </a:stretch>
        </p:blipFill>
        <p:spPr>
          <a:xfrm>
            <a:off x="685801" y="1642625"/>
            <a:ext cx="4262200" cy="2682500"/>
          </a:xfrm>
          <a:prstGeom prst="rect">
            <a:avLst/>
          </a:prstGeom>
          <a:noFill/>
          <a:ln>
            <a:noFill/>
          </a:ln>
        </p:spPr>
      </p:pic>
      <p:pic>
        <p:nvPicPr>
          <p:cNvPr id="306" name="Google Shape;306;p44"/>
          <p:cNvPicPr preferRelativeResize="0"/>
          <p:nvPr/>
        </p:nvPicPr>
        <p:blipFill>
          <a:blip r:embed="rId4">
            <a:alphaModFix/>
          </a:blip>
          <a:stretch>
            <a:fillRect/>
          </a:stretch>
        </p:blipFill>
        <p:spPr>
          <a:xfrm>
            <a:off x="4277038" y="3428988"/>
            <a:ext cx="4391025" cy="3457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12" name="Google Shape;312;p45"/>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Random Forest -</a:t>
            </a:r>
            <a:endParaRPr/>
          </a:p>
          <a:p>
            <a:pPr indent="0" lvl="0" marL="0" rtl="0" algn="l">
              <a:spcBef>
                <a:spcPts val="1000"/>
              </a:spcBef>
              <a:spcAft>
                <a:spcPts val="0"/>
              </a:spcAft>
              <a:buNone/>
            </a:pPr>
            <a:r>
              <a:t/>
            </a:r>
            <a:endParaRPr/>
          </a:p>
        </p:txBody>
      </p:sp>
      <p:pic>
        <p:nvPicPr>
          <p:cNvPr id="313" name="Google Shape;313;p45"/>
          <p:cNvPicPr preferRelativeResize="0"/>
          <p:nvPr/>
        </p:nvPicPr>
        <p:blipFill>
          <a:blip r:embed="rId3">
            <a:alphaModFix/>
          </a:blip>
          <a:stretch>
            <a:fillRect/>
          </a:stretch>
        </p:blipFill>
        <p:spPr>
          <a:xfrm>
            <a:off x="1883438" y="1840675"/>
            <a:ext cx="5377125" cy="3695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19" name="Google Shape;319;p46"/>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K - Nearest Neighbors -</a:t>
            </a:r>
            <a:endParaRPr b="1"/>
          </a:p>
        </p:txBody>
      </p:sp>
      <p:pic>
        <p:nvPicPr>
          <p:cNvPr id="320" name="Google Shape;320;p46"/>
          <p:cNvPicPr preferRelativeResize="0"/>
          <p:nvPr/>
        </p:nvPicPr>
        <p:blipFill>
          <a:blip r:embed="rId3">
            <a:alphaModFix/>
          </a:blip>
          <a:stretch>
            <a:fillRect/>
          </a:stretch>
        </p:blipFill>
        <p:spPr>
          <a:xfrm>
            <a:off x="1083464" y="2037152"/>
            <a:ext cx="6977074" cy="368742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26" name="Google Shape;326;p47"/>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XG Boost</a:t>
            </a:r>
            <a:r>
              <a:rPr b="1" lang="en-US"/>
              <a:t> -</a:t>
            </a:r>
            <a:endParaRPr b="1"/>
          </a:p>
        </p:txBody>
      </p:sp>
      <p:pic>
        <p:nvPicPr>
          <p:cNvPr id="327" name="Google Shape;327;p47"/>
          <p:cNvPicPr preferRelativeResize="0"/>
          <p:nvPr/>
        </p:nvPicPr>
        <p:blipFill>
          <a:blip r:embed="rId3">
            <a:alphaModFix/>
          </a:blip>
          <a:stretch>
            <a:fillRect/>
          </a:stretch>
        </p:blipFill>
        <p:spPr>
          <a:xfrm>
            <a:off x="525538" y="2316113"/>
            <a:ext cx="8092925" cy="2745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33" name="Google Shape;333;p48"/>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XG Boost -</a:t>
            </a:r>
            <a:endParaRPr b="1"/>
          </a:p>
        </p:txBody>
      </p:sp>
      <p:pic>
        <p:nvPicPr>
          <p:cNvPr id="334" name="Google Shape;334;p48"/>
          <p:cNvPicPr preferRelativeResize="0"/>
          <p:nvPr/>
        </p:nvPicPr>
        <p:blipFill>
          <a:blip r:embed="rId3">
            <a:alphaModFix/>
          </a:blip>
          <a:stretch>
            <a:fillRect/>
          </a:stretch>
        </p:blipFill>
        <p:spPr>
          <a:xfrm>
            <a:off x="765201" y="1653075"/>
            <a:ext cx="4077875" cy="2802900"/>
          </a:xfrm>
          <a:prstGeom prst="rect">
            <a:avLst/>
          </a:prstGeom>
          <a:noFill/>
          <a:ln>
            <a:noFill/>
          </a:ln>
        </p:spPr>
      </p:pic>
      <p:pic>
        <p:nvPicPr>
          <p:cNvPr id="335" name="Google Shape;335;p48"/>
          <p:cNvPicPr preferRelativeResize="0"/>
          <p:nvPr/>
        </p:nvPicPr>
        <p:blipFill>
          <a:blip r:embed="rId4">
            <a:alphaModFix/>
          </a:blip>
          <a:stretch>
            <a:fillRect/>
          </a:stretch>
        </p:blipFill>
        <p:spPr>
          <a:xfrm>
            <a:off x="4407124" y="3226965"/>
            <a:ext cx="4237949" cy="325176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1" name="Google Shape;341;p49"/>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XG Boost -</a:t>
            </a:r>
            <a:endParaRPr b="1"/>
          </a:p>
        </p:txBody>
      </p:sp>
      <p:pic>
        <p:nvPicPr>
          <p:cNvPr id="342" name="Google Shape;342;p49"/>
          <p:cNvPicPr preferRelativeResize="0"/>
          <p:nvPr/>
        </p:nvPicPr>
        <p:blipFill>
          <a:blip r:embed="rId3">
            <a:alphaModFix/>
          </a:blip>
          <a:stretch>
            <a:fillRect/>
          </a:stretch>
        </p:blipFill>
        <p:spPr>
          <a:xfrm>
            <a:off x="1560225" y="1938325"/>
            <a:ext cx="6773575" cy="3985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8" name="Google Shape;348;p50"/>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SVM - </a:t>
            </a:r>
            <a:endParaRPr b="1"/>
          </a:p>
          <a:p>
            <a:pPr indent="0" lvl="0" marL="0" rtl="0" algn="l">
              <a:spcBef>
                <a:spcPts val="1000"/>
              </a:spcBef>
              <a:spcAft>
                <a:spcPts val="0"/>
              </a:spcAft>
              <a:buNone/>
            </a:pPr>
            <a:r>
              <a:t/>
            </a:r>
            <a:endParaRPr b="1"/>
          </a:p>
        </p:txBody>
      </p:sp>
      <p:pic>
        <p:nvPicPr>
          <p:cNvPr id="349" name="Google Shape;349;p50"/>
          <p:cNvPicPr preferRelativeResize="0"/>
          <p:nvPr/>
        </p:nvPicPr>
        <p:blipFill>
          <a:blip r:embed="rId3">
            <a:alphaModFix/>
          </a:blip>
          <a:stretch>
            <a:fillRect/>
          </a:stretch>
        </p:blipFill>
        <p:spPr>
          <a:xfrm>
            <a:off x="685800" y="1788512"/>
            <a:ext cx="7772399" cy="39842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55" name="Google Shape;355;p51"/>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SVM -</a:t>
            </a:r>
            <a:endParaRPr b="1"/>
          </a:p>
          <a:p>
            <a:pPr indent="0" lvl="0" marL="0" rtl="0" algn="l">
              <a:spcBef>
                <a:spcPts val="1000"/>
              </a:spcBef>
              <a:spcAft>
                <a:spcPts val="0"/>
              </a:spcAft>
              <a:buNone/>
            </a:pPr>
            <a:r>
              <a:t/>
            </a:r>
            <a:endParaRPr b="1"/>
          </a:p>
        </p:txBody>
      </p:sp>
      <p:pic>
        <p:nvPicPr>
          <p:cNvPr id="356" name="Google Shape;356;p51"/>
          <p:cNvPicPr preferRelativeResize="0"/>
          <p:nvPr/>
        </p:nvPicPr>
        <p:blipFill>
          <a:blip r:embed="rId3">
            <a:alphaModFix/>
          </a:blip>
          <a:stretch>
            <a:fillRect/>
          </a:stretch>
        </p:blipFill>
        <p:spPr>
          <a:xfrm>
            <a:off x="963263" y="1845900"/>
            <a:ext cx="7217476" cy="4543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0" name="Google Shape;120;p16"/>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provided dataset encompasses historical data of past loan applicants and their respective repayment behaviors.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Our aim is to unearth discernible patterns that act as indicators of default.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These insights could play a pivotal role in making informed decisions, such as adjusting loan amounts, assigning higher interest rates to riskier applicants, or even in some cases, denying loans.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2" name="Google Shape;362;p52"/>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SVM -</a:t>
            </a:r>
            <a:endParaRPr b="1"/>
          </a:p>
          <a:p>
            <a:pPr indent="0" lvl="0" marL="0" rtl="0" algn="l">
              <a:spcBef>
                <a:spcPts val="1000"/>
              </a:spcBef>
              <a:spcAft>
                <a:spcPts val="0"/>
              </a:spcAft>
              <a:buNone/>
            </a:pPr>
            <a:r>
              <a:t/>
            </a:r>
            <a:endParaRPr b="1"/>
          </a:p>
        </p:txBody>
      </p:sp>
      <p:pic>
        <p:nvPicPr>
          <p:cNvPr id="363" name="Google Shape;363;p52"/>
          <p:cNvPicPr preferRelativeResize="0"/>
          <p:nvPr/>
        </p:nvPicPr>
        <p:blipFill>
          <a:blip r:embed="rId3">
            <a:alphaModFix/>
          </a:blip>
          <a:stretch>
            <a:fillRect/>
          </a:stretch>
        </p:blipFill>
        <p:spPr>
          <a:xfrm>
            <a:off x="1560588" y="1822430"/>
            <a:ext cx="6022825" cy="448639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9" name="Google Shape;369;p53"/>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Naive Bayes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70" name="Google Shape;370;p53"/>
          <p:cNvPicPr preferRelativeResize="0"/>
          <p:nvPr/>
        </p:nvPicPr>
        <p:blipFill>
          <a:blip r:embed="rId3">
            <a:alphaModFix/>
          </a:blip>
          <a:stretch>
            <a:fillRect/>
          </a:stretch>
        </p:blipFill>
        <p:spPr>
          <a:xfrm>
            <a:off x="647713" y="2234663"/>
            <a:ext cx="7848575" cy="2907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76" name="Google Shape;376;p54"/>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Naive Bayes -</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77" name="Google Shape;377;p54"/>
          <p:cNvPicPr preferRelativeResize="0"/>
          <p:nvPr/>
        </p:nvPicPr>
        <p:blipFill>
          <a:blip r:embed="rId3">
            <a:alphaModFix/>
          </a:blip>
          <a:stretch>
            <a:fillRect/>
          </a:stretch>
        </p:blipFill>
        <p:spPr>
          <a:xfrm>
            <a:off x="889249" y="2403273"/>
            <a:ext cx="4436975" cy="2570701"/>
          </a:xfrm>
          <a:prstGeom prst="rect">
            <a:avLst/>
          </a:prstGeom>
          <a:noFill/>
          <a:ln>
            <a:noFill/>
          </a:ln>
        </p:spPr>
      </p:pic>
      <p:pic>
        <p:nvPicPr>
          <p:cNvPr id="378" name="Google Shape;378;p54"/>
          <p:cNvPicPr preferRelativeResize="0"/>
          <p:nvPr/>
        </p:nvPicPr>
        <p:blipFill>
          <a:blip r:embed="rId4">
            <a:alphaModFix/>
          </a:blip>
          <a:stretch>
            <a:fillRect/>
          </a:stretch>
        </p:blipFill>
        <p:spPr>
          <a:xfrm>
            <a:off x="4531475" y="2403275"/>
            <a:ext cx="4025262" cy="2570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84" name="Google Shape;384;p55"/>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ANN</a:t>
            </a:r>
            <a:r>
              <a:rPr b="1" lang="en-US"/>
              <a:t>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85" name="Google Shape;385;p55"/>
          <p:cNvPicPr preferRelativeResize="0"/>
          <p:nvPr/>
        </p:nvPicPr>
        <p:blipFill>
          <a:blip r:embed="rId3">
            <a:alphaModFix/>
          </a:blip>
          <a:stretch>
            <a:fillRect/>
          </a:stretch>
        </p:blipFill>
        <p:spPr>
          <a:xfrm>
            <a:off x="685800" y="2138625"/>
            <a:ext cx="8105500" cy="3100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91" name="Google Shape;391;p56"/>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ANN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92" name="Google Shape;392;p56"/>
          <p:cNvPicPr preferRelativeResize="0"/>
          <p:nvPr/>
        </p:nvPicPr>
        <p:blipFill>
          <a:blip r:embed="rId3">
            <a:alphaModFix/>
          </a:blip>
          <a:stretch>
            <a:fillRect/>
          </a:stretch>
        </p:blipFill>
        <p:spPr>
          <a:xfrm>
            <a:off x="1612725" y="1911625"/>
            <a:ext cx="5918549" cy="40566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98" name="Google Shape;398;p57"/>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ANN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99" name="Google Shape;399;p57"/>
          <p:cNvPicPr preferRelativeResize="0"/>
          <p:nvPr/>
        </p:nvPicPr>
        <p:blipFill>
          <a:blip r:embed="rId3">
            <a:alphaModFix/>
          </a:blip>
          <a:stretch>
            <a:fillRect/>
          </a:stretch>
        </p:blipFill>
        <p:spPr>
          <a:xfrm>
            <a:off x="752625" y="1626051"/>
            <a:ext cx="4546375" cy="2903475"/>
          </a:xfrm>
          <a:prstGeom prst="rect">
            <a:avLst/>
          </a:prstGeom>
          <a:noFill/>
          <a:ln>
            <a:noFill/>
          </a:ln>
        </p:spPr>
      </p:pic>
      <p:pic>
        <p:nvPicPr>
          <p:cNvPr id="400" name="Google Shape;400;p57"/>
          <p:cNvPicPr preferRelativeResize="0"/>
          <p:nvPr/>
        </p:nvPicPr>
        <p:blipFill>
          <a:blip r:embed="rId4">
            <a:alphaModFix/>
          </a:blip>
          <a:stretch>
            <a:fillRect/>
          </a:stretch>
        </p:blipFill>
        <p:spPr>
          <a:xfrm>
            <a:off x="4438650" y="3294100"/>
            <a:ext cx="4705350" cy="3352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Inference</a:t>
            </a:r>
            <a:endParaRPr/>
          </a:p>
        </p:txBody>
      </p:sp>
      <p:sp>
        <p:nvSpPr>
          <p:cNvPr id="406" name="Google Shape;406;p58"/>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Logistic Regression</a:t>
            </a:r>
            <a:r>
              <a:rPr lang="en-US"/>
              <a:t> model was the most </a:t>
            </a:r>
            <a:r>
              <a:rPr lang="en-US"/>
              <a:t>effective because of it’s </a:t>
            </a:r>
            <a:r>
              <a:rPr b="1" lang="en-US"/>
              <a:t>higher precision</a:t>
            </a:r>
            <a:r>
              <a:rPr lang="en-US"/>
              <a:t>, thus, </a:t>
            </a:r>
            <a:r>
              <a:rPr b="1" lang="en-US"/>
              <a:t>lowering actual defaults.</a:t>
            </a:r>
            <a:endParaRPr b="1"/>
          </a:p>
          <a:p>
            <a:pPr indent="0" lvl="0" marL="457200" rtl="0" algn="l">
              <a:spcBef>
                <a:spcPts val="1000"/>
              </a:spcBef>
              <a:spcAft>
                <a:spcPts val="0"/>
              </a:spcAft>
              <a:buNone/>
            </a:pPr>
            <a:r>
              <a:t/>
            </a:r>
            <a:endParaRPr/>
          </a:p>
          <a:p>
            <a:pPr indent="0" lvl="0" marL="0" rtl="0" algn="l">
              <a:spcBef>
                <a:spcPts val="1000"/>
              </a:spcBef>
              <a:spcAft>
                <a:spcPts val="0"/>
              </a:spcAft>
              <a:buNone/>
            </a:pPr>
            <a:r>
              <a:rPr lang="en-US"/>
              <a:t>Lowering defaults is one of the main goals for this prediction.</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XG Boost</a:t>
            </a:r>
            <a:r>
              <a:rPr lang="en-US"/>
              <a:t> is next to </a:t>
            </a:r>
            <a:r>
              <a:rPr b="1" lang="en-US"/>
              <a:t>Logistic Regression</a:t>
            </a:r>
            <a:r>
              <a:rPr lang="en-US"/>
              <a:t> in terms of performance.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Inference</a:t>
            </a:r>
            <a:endParaRPr/>
          </a:p>
        </p:txBody>
      </p:sp>
      <p:sp>
        <p:nvSpPr>
          <p:cNvPr id="412" name="Google Shape;412;p59"/>
          <p:cNvSpPr txBox="1"/>
          <p:nvPr>
            <p:ph idx="1" type="body"/>
          </p:nvPr>
        </p:nvSpPr>
        <p:spPr>
          <a:xfrm>
            <a:off x="685800" y="1196976"/>
            <a:ext cx="7772400" cy="4983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a:t>Precision</a:t>
            </a:r>
            <a:r>
              <a:rPr lang="en-US"/>
              <a:t> </a:t>
            </a:r>
            <a:r>
              <a:rPr b="1" lang="en-US"/>
              <a:t>-</a:t>
            </a:r>
            <a:endParaRPr b="1"/>
          </a:p>
          <a:p>
            <a:pPr indent="0" lvl="0" marL="0" rtl="0" algn="l">
              <a:spcBef>
                <a:spcPts val="1000"/>
              </a:spcBef>
              <a:spcAft>
                <a:spcPts val="0"/>
              </a:spcAft>
              <a:buNone/>
            </a:pPr>
            <a:r>
              <a:rPr lang="en-US"/>
              <a:t>Use - Focuses on the accuracy of positive </a:t>
            </a:r>
            <a:r>
              <a:rPr lang="en-US"/>
              <a:t>predictions</a:t>
            </a:r>
            <a:r>
              <a:rPr lang="en-US"/>
              <a:t>. It's the proportion of true positives out of all positive predictions. </a:t>
            </a:r>
            <a:endParaRPr/>
          </a:p>
          <a:p>
            <a:pPr indent="0" lvl="0" marL="0" rtl="0" algn="l">
              <a:spcBef>
                <a:spcPts val="1000"/>
              </a:spcBef>
              <a:spcAft>
                <a:spcPts val="0"/>
              </a:spcAft>
              <a:buNone/>
            </a:pPr>
            <a:r>
              <a:rPr lang="en-US"/>
              <a:t>Considerations - Useful when false positives are costly (e.g., approving a risky loan).</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Recall (Sensitivity, True Positive Rate) -</a:t>
            </a:r>
            <a:endParaRPr b="1"/>
          </a:p>
          <a:p>
            <a:pPr indent="0" lvl="0" marL="0" rtl="0" algn="l">
              <a:spcBef>
                <a:spcPts val="1000"/>
              </a:spcBef>
              <a:spcAft>
                <a:spcPts val="0"/>
              </a:spcAft>
              <a:buNone/>
            </a:pPr>
            <a:r>
              <a:rPr lang="en-US"/>
              <a:t>Use - Focuses on capturing as many actual positives as possible. It's the proportion of true positives out of all actual positives.</a:t>
            </a:r>
            <a:endParaRPr/>
          </a:p>
          <a:p>
            <a:pPr indent="0" lvl="0" marL="0" rtl="0" algn="l">
              <a:spcBef>
                <a:spcPts val="1000"/>
              </a:spcBef>
              <a:spcAft>
                <a:spcPts val="0"/>
              </a:spcAft>
              <a:buNone/>
            </a:pPr>
            <a:r>
              <a:rPr lang="en-US"/>
              <a:t>Considerations - Important when false negatives are costly (e.g., missing a genuine loan).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Inference</a:t>
            </a:r>
            <a:endParaRPr/>
          </a:p>
        </p:txBody>
      </p:sp>
      <p:sp>
        <p:nvSpPr>
          <p:cNvPr id="418" name="Google Shape;418;p60"/>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F1-Score</a:t>
            </a:r>
            <a:r>
              <a:rPr lang="en-US"/>
              <a:t> </a:t>
            </a:r>
            <a:r>
              <a:rPr b="1" lang="en-US"/>
              <a:t>-</a:t>
            </a:r>
            <a:endParaRPr b="1"/>
          </a:p>
          <a:p>
            <a:pPr indent="0" lvl="0" marL="0" rtl="0" algn="l">
              <a:spcBef>
                <a:spcPts val="1000"/>
              </a:spcBef>
              <a:spcAft>
                <a:spcPts val="0"/>
              </a:spcAft>
              <a:buNone/>
            </a:pPr>
            <a:r>
              <a:rPr lang="en-US"/>
              <a:t>Use - Harmonic mean of precision and recall. Balances both precision and recall. </a:t>
            </a:r>
            <a:endParaRPr/>
          </a:p>
          <a:p>
            <a:pPr indent="0" lvl="0" marL="0" rtl="0" algn="l">
              <a:spcBef>
                <a:spcPts val="1000"/>
              </a:spcBef>
              <a:spcAft>
                <a:spcPts val="0"/>
              </a:spcAft>
              <a:buNone/>
            </a:pPr>
            <a:r>
              <a:rPr lang="en-US"/>
              <a:t>Considerations - Suitable when you want a balance between false positives and false negatives.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Based on Average F1-Scores too, </a:t>
            </a:r>
            <a:r>
              <a:rPr b="1" lang="en-US"/>
              <a:t>Logistic Regression</a:t>
            </a:r>
            <a:r>
              <a:rPr lang="en-US"/>
              <a:t> has </a:t>
            </a:r>
            <a:r>
              <a:rPr lang="en-US"/>
              <a:t>comparatively</a:t>
            </a:r>
            <a:r>
              <a:rPr lang="en-US"/>
              <a:t> better performance, with the weighted average F1-Score of </a:t>
            </a:r>
            <a:r>
              <a:rPr b="1" lang="en-US"/>
              <a:t>69%</a:t>
            </a:r>
            <a:r>
              <a:rPr lang="en-US"/>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Mid-Project </a:t>
            </a:r>
            <a:r>
              <a:rPr lang="en-US"/>
              <a:t>Timeline</a:t>
            </a:r>
            <a:endParaRPr/>
          </a:p>
        </p:txBody>
      </p:sp>
      <p:sp>
        <p:nvSpPr>
          <p:cNvPr id="424" name="Google Shape;424;p61"/>
          <p:cNvSpPr txBox="1"/>
          <p:nvPr>
            <p:ph idx="1" type="body"/>
          </p:nvPr>
        </p:nvSpPr>
        <p:spPr>
          <a:xfrm>
            <a:off x="685800" y="1196976"/>
            <a:ext cx="7772400" cy="4983300"/>
          </a:xfrm>
          <a:prstGeom prst="rect">
            <a:avLst/>
          </a:prstGeom>
        </p:spPr>
        <p:txBody>
          <a:bodyPr anchorCtr="0" anchor="t" bIns="45700" lIns="91425" spcFirstLastPara="1" rIns="91425" wrap="square" tIns="45700">
            <a:normAutofit fontScale="92500" lnSpcReduction="10000"/>
          </a:bodyPr>
          <a:lstStyle/>
          <a:p>
            <a:pPr indent="0" lvl="0" marL="0" rtl="0" algn="l">
              <a:spcBef>
                <a:spcPts val="1000"/>
              </a:spcBef>
              <a:spcAft>
                <a:spcPts val="0"/>
              </a:spcAft>
              <a:buNone/>
            </a:pPr>
            <a:r>
              <a:rPr lang="en-US"/>
              <a:t>Here’s the proposed weekly timeline for the project -</a:t>
            </a:r>
            <a:endParaRPr/>
          </a:p>
          <a:p>
            <a:pPr indent="0" lvl="0" marL="0" rtl="0" algn="l">
              <a:spcBef>
                <a:spcPts val="1000"/>
              </a:spcBef>
              <a:spcAft>
                <a:spcPts val="0"/>
              </a:spcAft>
              <a:buNone/>
            </a:pPr>
            <a:r>
              <a:rPr lang="en-US"/>
              <a:t>• Week 1 - Literature review on credit risk assessment.</a:t>
            </a:r>
            <a:endParaRPr/>
          </a:p>
          <a:p>
            <a:pPr indent="0" lvl="0" marL="0" rtl="0" algn="l">
              <a:spcBef>
                <a:spcPts val="1000"/>
              </a:spcBef>
              <a:spcAft>
                <a:spcPts val="0"/>
              </a:spcAft>
              <a:buNone/>
            </a:pPr>
            <a:r>
              <a:rPr lang="en-US"/>
              <a:t>• Week 2 - Collect and preprocess credit data.</a:t>
            </a:r>
            <a:endParaRPr/>
          </a:p>
          <a:p>
            <a:pPr indent="0" lvl="0" marL="0" rtl="0" algn="l">
              <a:spcBef>
                <a:spcPts val="1000"/>
              </a:spcBef>
              <a:spcAft>
                <a:spcPts val="0"/>
              </a:spcAft>
              <a:buNone/>
            </a:pPr>
            <a:r>
              <a:rPr lang="en-US"/>
              <a:t>• Week 3 - Implement and train ML models.</a:t>
            </a:r>
            <a:endParaRPr/>
          </a:p>
          <a:p>
            <a:pPr indent="0" lvl="0" marL="0" rtl="0" algn="l">
              <a:spcBef>
                <a:spcPts val="1000"/>
              </a:spcBef>
              <a:spcAft>
                <a:spcPts val="0"/>
              </a:spcAft>
              <a:buNone/>
            </a:pPr>
            <a:r>
              <a:rPr lang="en-US"/>
              <a:t>• Week 4 - Experiment with deep learning methods.</a:t>
            </a:r>
            <a:endParaRPr/>
          </a:p>
          <a:p>
            <a:pPr indent="0" lvl="0" marL="0" rtl="0" algn="l">
              <a:spcBef>
                <a:spcPts val="1000"/>
              </a:spcBef>
              <a:spcAft>
                <a:spcPts val="0"/>
              </a:spcAft>
              <a:buNone/>
            </a:pPr>
            <a:r>
              <a:rPr lang="en-US"/>
              <a:t>• Week 5 - Evaluate model performance metrics.</a:t>
            </a:r>
            <a:endParaRPr/>
          </a:p>
          <a:p>
            <a:pPr indent="0" lvl="0" marL="0" rtl="0" algn="l">
              <a:spcBef>
                <a:spcPts val="1000"/>
              </a:spcBef>
              <a:spcAft>
                <a:spcPts val="0"/>
              </a:spcAft>
              <a:buNone/>
            </a:pPr>
            <a:r>
              <a:rPr lang="en-US"/>
              <a:t>• Week 6 - Explore alternative data integration.</a:t>
            </a:r>
            <a:endParaRPr/>
          </a:p>
          <a:p>
            <a:pPr indent="0" lvl="0" marL="0" rtl="0" algn="l">
              <a:spcBef>
                <a:spcPts val="1000"/>
              </a:spcBef>
              <a:spcAft>
                <a:spcPts val="0"/>
              </a:spcAft>
              <a:buNone/>
            </a:pPr>
            <a:r>
              <a:rPr lang="en-US"/>
              <a:t>• Week 7 - Fine-tune models and hyperparameters.</a:t>
            </a:r>
            <a:endParaRPr/>
          </a:p>
          <a:p>
            <a:pPr indent="0" lvl="0" marL="0" rtl="0" algn="l">
              <a:spcBef>
                <a:spcPts val="1000"/>
              </a:spcBef>
              <a:spcAft>
                <a:spcPts val="0"/>
              </a:spcAft>
              <a:buNone/>
            </a:pPr>
            <a:r>
              <a:rPr lang="en-US"/>
              <a:t>• Week 8 - Write and finalize project report.</a:t>
            </a:r>
            <a:endParaRPr/>
          </a:p>
          <a:p>
            <a:pPr indent="0" lvl="0" marL="0" rtl="0" algn="l">
              <a:spcBef>
                <a:spcPts val="1000"/>
              </a:spcBef>
              <a:spcAft>
                <a:spcPts val="0"/>
              </a:spcAft>
              <a:buNone/>
            </a:pPr>
            <a:r>
              <a:rPr lang="en-US"/>
              <a:t>• Week 9 - Prepare and practice project presentation.</a:t>
            </a:r>
            <a:endParaRPr/>
          </a:p>
          <a:p>
            <a:pPr indent="0" lvl="0" marL="0" rtl="0" algn="l">
              <a:spcBef>
                <a:spcPts val="1000"/>
              </a:spcBef>
              <a:spcAft>
                <a:spcPts val="0"/>
              </a:spcAft>
              <a:buNone/>
            </a:pPr>
            <a:r>
              <a:rPr lang="en-US"/>
              <a:t>• Week 10 - Submit project report, give presentation.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6" name="Google Shape;126;p17"/>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Through a thorough examination of the data using exploratory data analysis (EDA) and leveraging machine learning techniques, we aspire to construct a robust framework for identifying high-risk loan applicants.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Ultimately, our goal is to empower lending institutions with the knowledge and tools to minimize credit loss and optimize their lending portfolios.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Final-Project Timeline</a:t>
            </a:r>
            <a:endParaRPr/>
          </a:p>
        </p:txBody>
      </p:sp>
      <p:sp>
        <p:nvSpPr>
          <p:cNvPr id="430" name="Google Shape;430;p62"/>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 Week 5 - Experiment with deep learning methods.</a:t>
            </a:r>
            <a:endParaRPr/>
          </a:p>
          <a:p>
            <a:pPr indent="0" lvl="0" marL="0" rtl="0" algn="l">
              <a:spcBef>
                <a:spcPts val="1000"/>
              </a:spcBef>
              <a:spcAft>
                <a:spcPts val="0"/>
              </a:spcAft>
              <a:buClr>
                <a:schemeClr val="dk1"/>
              </a:buClr>
              <a:buSzPts val="1100"/>
              <a:buFont typeface="Arial"/>
              <a:buNone/>
            </a:pPr>
            <a:r>
              <a:rPr lang="en-US"/>
              <a:t>• Week 6 - Explore alternative data integration.</a:t>
            </a:r>
            <a:endParaRPr/>
          </a:p>
          <a:p>
            <a:pPr indent="0" lvl="0" marL="0" rtl="0" algn="l">
              <a:spcBef>
                <a:spcPts val="1000"/>
              </a:spcBef>
              <a:spcAft>
                <a:spcPts val="0"/>
              </a:spcAft>
              <a:buClr>
                <a:schemeClr val="dk1"/>
              </a:buClr>
              <a:buSzPts val="1100"/>
              <a:buFont typeface="Arial"/>
              <a:buNone/>
            </a:pPr>
            <a:r>
              <a:rPr lang="en-US"/>
              <a:t>• Week 7 - Fine-tune models and hyperparameters.</a:t>
            </a:r>
            <a:endParaRPr/>
          </a:p>
          <a:p>
            <a:pPr indent="0" lvl="0" marL="0" rtl="0" algn="l">
              <a:spcBef>
                <a:spcPts val="1000"/>
              </a:spcBef>
              <a:spcAft>
                <a:spcPts val="0"/>
              </a:spcAft>
              <a:buClr>
                <a:schemeClr val="dk1"/>
              </a:buClr>
              <a:buSzPts val="1100"/>
              <a:buFont typeface="Arial"/>
              <a:buNone/>
            </a:pPr>
            <a:r>
              <a:rPr lang="en-US"/>
              <a:t>• Week 8 - Write and finalize project report.</a:t>
            </a:r>
            <a:endParaRPr/>
          </a:p>
          <a:p>
            <a:pPr indent="0" lvl="0" marL="0" rtl="0" algn="l">
              <a:spcBef>
                <a:spcPts val="1000"/>
              </a:spcBef>
              <a:spcAft>
                <a:spcPts val="0"/>
              </a:spcAft>
              <a:buNone/>
            </a:pPr>
            <a:r>
              <a:rPr lang="en-US"/>
              <a:t>• Week 9 - Submit project report, give presentation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Timeline</a:t>
            </a:r>
            <a:endParaRPr/>
          </a:p>
        </p:txBody>
      </p:sp>
      <p:sp>
        <p:nvSpPr>
          <p:cNvPr id="436" name="Google Shape;436;p63"/>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We’ve been able to follow the timeline, as proposed earlier, including experimenting with some Deep Learning Techniques, such as ANN.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We’ve also included models such as XG-Boost, in our final presentation as well, in addition to all the other previous models.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a:t>
            </a:r>
            <a:r>
              <a:rPr lang="en-US"/>
              <a:t>ontributions (Group 52)</a:t>
            </a:r>
            <a:endParaRPr/>
          </a:p>
        </p:txBody>
      </p:sp>
      <p:sp>
        <p:nvSpPr>
          <p:cNvPr id="442" name="Google Shape;442;p64"/>
          <p:cNvSpPr txBox="1"/>
          <p:nvPr>
            <p:ph idx="1" type="body"/>
          </p:nvPr>
        </p:nvSpPr>
        <p:spPr>
          <a:xfrm>
            <a:off x="685800" y="1196976"/>
            <a:ext cx="7772400" cy="49833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Nikhil Suri (2021268) - Implementation of ML models, Mid-Project Report, Slides, Inferences, Final Project Report.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Maanas Gaur (2021537) - Data Pre-Processing &amp; Datacleaning, Slides, ANN &amp; XG-Boost, re-training models after undersampling.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Adish Jain (2021227) - Debugging ML training code, Slides, Verification of Results &amp; Inferences, ANN.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32" name="Google Shape;132;p18"/>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In the realm of credit risk assessment, significant strides have been made, with researchers exploring various facets of lending risk prediction. This section provides an overview of seminal works that have paved the way for understanding and addressing challenges in this domain.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1. Consumer Credit Risk Assessment - Jonathan N. Crook, David B. Edelman, and Lyn C. Thomas delve into the realm of classification algorithms and profit scoring, shedding light on their application in the prediction of lending risks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8" name="Google Shape;138;p19"/>
          <p:cNvSpPr txBox="1"/>
          <p:nvPr>
            <p:ph idx="1" type="body"/>
          </p:nvPr>
        </p:nvSpPr>
        <p:spPr>
          <a:xfrm>
            <a:off x="685800" y="1196976"/>
            <a:ext cx="7772400" cy="49833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935"/>
              <a:buNone/>
            </a:pPr>
            <a:r>
              <a:rPr lang="en-US" sz="2380"/>
              <a:t>Methods -</a:t>
            </a:r>
            <a:endParaRPr sz="2380"/>
          </a:p>
          <a:p>
            <a:pPr indent="0" lvl="0" marL="0" rtl="0" algn="l">
              <a:lnSpc>
                <a:spcPct val="70000"/>
              </a:lnSpc>
              <a:spcBef>
                <a:spcPts val="1000"/>
              </a:spcBef>
              <a:spcAft>
                <a:spcPts val="0"/>
              </a:spcAft>
              <a:buSzPts val="935"/>
              <a:buNone/>
            </a:pPr>
            <a:r>
              <a:rPr lang="en-US" sz="2380"/>
              <a:t>This study focuses on consumer credit risk assessment, employing logistic regression and various classifiers. While support vector machines offer high accuracy, practical application is impeded by data quality issues. Training on accepted applicants introduces challenges in setting cut-off values. Profit scoring and the Basel 2 accord significantly influence research directions.</a:t>
            </a:r>
            <a:endParaRPr sz="2380"/>
          </a:p>
          <a:p>
            <a:pPr indent="0" lvl="0" marL="0" rtl="0" algn="l">
              <a:lnSpc>
                <a:spcPct val="70000"/>
              </a:lnSpc>
              <a:spcBef>
                <a:spcPts val="1000"/>
              </a:spcBef>
              <a:spcAft>
                <a:spcPts val="0"/>
              </a:spcAft>
              <a:buSzPts val="935"/>
              <a:buNone/>
            </a:pPr>
            <a:r>
              <a:t/>
            </a:r>
            <a:endParaRPr sz="2380"/>
          </a:p>
          <a:p>
            <a:pPr indent="0" lvl="0" marL="0" rtl="0" algn="l">
              <a:lnSpc>
                <a:spcPct val="70000"/>
              </a:lnSpc>
              <a:spcBef>
                <a:spcPts val="1000"/>
              </a:spcBef>
              <a:spcAft>
                <a:spcPts val="0"/>
              </a:spcAft>
              <a:buSzPts val="935"/>
              <a:buNone/>
            </a:pPr>
            <a:r>
              <a:rPr lang="en-US" sz="2380"/>
              <a:t>Conclusion -</a:t>
            </a:r>
            <a:endParaRPr sz="2380"/>
          </a:p>
          <a:p>
            <a:pPr indent="0" lvl="0" marL="0" rtl="0" algn="l">
              <a:lnSpc>
                <a:spcPct val="70000"/>
              </a:lnSpc>
              <a:spcBef>
                <a:spcPts val="1000"/>
              </a:spcBef>
              <a:spcAft>
                <a:spcPts val="0"/>
              </a:spcAft>
              <a:buSzPts val="935"/>
              <a:buNone/>
            </a:pPr>
            <a:r>
              <a:rPr lang="en-US" sz="2380"/>
              <a:t>This review delves into contemporary research in consumer credit risk assessment, emphasizing logistic regression's prevalence. It underscores credit scoring's evolution and the Basel 2 Accord's impact on global banking regulations. The study sets the stage for refining credit risk assessment models.</a:t>
            </a:r>
            <a:endParaRPr sz="238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4" name="Google Shape;144;p20"/>
          <p:cNvSpPr txBox="1"/>
          <p:nvPr>
            <p:ph idx="1" type="body"/>
          </p:nvPr>
        </p:nvSpPr>
        <p:spPr>
          <a:xfrm>
            <a:off x="685800" y="1196976"/>
            <a:ext cx="7772400" cy="49833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US"/>
              <a:t>2. P2P Loan Acceptance &amp; Default Prediction with AI Kenneth Kennedy’s thesis provides valuable insights into the challenges faced in the development of credit scorecards, with a particular focus on issues like class imbalance and low-default portfolios [2]</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Methods -</a:t>
            </a:r>
            <a:endParaRPr/>
          </a:p>
          <a:p>
            <a:pPr indent="0" lvl="0" marL="0" rtl="0" algn="l">
              <a:spcBef>
                <a:spcPts val="1000"/>
              </a:spcBef>
              <a:spcAft>
                <a:spcPts val="0"/>
              </a:spcAft>
              <a:buNone/>
            </a:pPr>
            <a:r>
              <a:rPr lang="en-US"/>
              <a:t>This thesis conducts a comprehensive analysis of credit scoring, a critical aspect of lending decisions for financial institutions. It addresses challenges in developing accurate credit scorecards, focusing on imbalanced datasets. The study evaluates various supervised classification techniques, highlighting the intricacies of class imbalance. Additionally, it addresses the low-default portfolio problem by comparing semi-supervised classification methods with logistic regression.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0" name="Google Shape;150;p21"/>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600"/>
              <a:t>Conclusion -</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rPr lang="en-US" sz="2600"/>
              <a:t>This research underscores the paramount importance of credit scoring in lending decisions for financial institutions and the broader economy. It highlights four key contributions, including insights into handling imbalanced datasets and addressing the low-default portfolio problem. The study emphasizes the need for precision in dataset implementation and introduces artificial data as a resourceful solution when real-world data is unavailable.</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C-PPT-Styl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