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Quattrocento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QuattrocentoSans-bold.fntdata"/><Relationship Id="rId27" Type="http://schemas.openxmlformats.org/officeDocument/2006/relationships/font" Target="fonts/Quattrocento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Quattrocento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dd59d49dc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9dd59d49d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19ac31f21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19ac31f2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9dd59d49dc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9dd59d49d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9dd59d49dc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9dd59d49d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9dd59d49dc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9dd59d49d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9dd59d49dc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9dd59d49d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9dd59d49dc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9dd59d49d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9dd59d49dc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9dd59d49d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19ac31f21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19ac31f2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619ac31f21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619ac31f2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e2eca3b8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e2eca3b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9dd59d49dc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9dd59d49d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9dd59d49dc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9dd59d49d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1e2147ad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1e2147a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5e2eca3b8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5e2eca3b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19ac31f21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19ac31f2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19ac31f2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19ac31f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19ac31f2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19ac31f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9da6e7606e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9da6e7606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dd59d49dc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dd59d49d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b="0"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4" name="Google Shape;14;p2"/>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6" name="Google Shape;16;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7" name="Google Shape;17;p2"/>
          <p:cNvPicPr preferRelativeResize="0"/>
          <p:nvPr/>
        </p:nvPicPr>
        <p:blipFill rotWithShape="1">
          <a:blip r:embed="rId2">
            <a:alphaModFix/>
          </a:blip>
          <a:srcRect b="0" l="0" r="0" t="0"/>
          <a:stretch/>
        </p:blipFill>
        <p:spPr>
          <a:xfrm>
            <a:off x="914400" y="4541396"/>
            <a:ext cx="3002152" cy="16522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1" name="Shape 81"/>
        <p:cNvGrpSpPr/>
        <p:nvPr/>
      </p:nvGrpSpPr>
      <p:grpSpPr>
        <a:xfrm>
          <a:off x="0" y="0"/>
          <a:ext cx="0" cy="0"/>
          <a:chOff x="0" y="0"/>
          <a:chExt cx="0" cy="0"/>
        </a:xfrm>
      </p:grpSpPr>
      <p:sp>
        <p:nvSpPr>
          <p:cNvPr id="82" name="Google Shape;82;p11"/>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p11"/>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87" name="Google Shape;87;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1"/>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2"/>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12"/>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96" name="Shape 96"/>
        <p:cNvGrpSpPr/>
        <p:nvPr/>
      </p:nvGrpSpPr>
      <p:grpSpPr>
        <a:xfrm>
          <a:off x="0" y="0"/>
          <a:ext cx="0" cy="0"/>
          <a:chOff x="0" y="0"/>
          <a:chExt cx="0" cy="0"/>
        </a:xfrm>
      </p:grpSpPr>
      <p:sp>
        <p:nvSpPr>
          <p:cNvPr id="97" name="Google Shape;97;p13"/>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8" name="Google Shape;98;p13"/>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9" name="Google Shape;9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2" name="Google Shape;102;p1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03" name="Google Shape;103;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04" name="Google Shape;104;p13"/>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05" name="Shape 105"/>
        <p:cNvGrpSpPr/>
        <p:nvPr/>
      </p:nvGrpSpPr>
      <p:grpSpPr>
        <a:xfrm>
          <a:off x="0" y="0"/>
          <a:ext cx="0" cy="0"/>
          <a:chOff x="0" y="0"/>
          <a:chExt cx="0" cy="0"/>
        </a:xfrm>
      </p:grpSpPr>
      <p:sp>
        <p:nvSpPr>
          <p:cNvPr id="106" name="Google Shape;106;p14"/>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7" name="Google Shape;107;p14"/>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4"/>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9" name="Google Shape;109;p14"/>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0" name="Google Shape;11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3" name="Google Shape;113;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4" name="Google Shape;114;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5" name="Google Shape;115;p14"/>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16" name="Shape 116"/>
        <p:cNvGrpSpPr/>
        <p:nvPr/>
      </p:nvGrpSpPr>
      <p:grpSpPr>
        <a:xfrm>
          <a:off x="0" y="0"/>
          <a:ext cx="0" cy="0"/>
          <a:chOff x="0" y="0"/>
          <a:chExt cx="0" cy="0"/>
        </a:xfrm>
      </p:grpSpPr>
      <p:sp>
        <p:nvSpPr>
          <p:cNvPr id="117" name="Google Shape;11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1" name="Google Shape;121;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2" name="Google Shape;122;p15"/>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23" name="Shape 123"/>
        <p:cNvGrpSpPr/>
        <p:nvPr/>
      </p:nvGrpSpPr>
      <p:grpSpPr>
        <a:xfrm>
          <a:off x="0" y="0"/>
          <a:ext cx="0" cy="0"/>
          <a:chOff x="0" y="0"/>
          <a:chExt cx="0" cy="0"/>
        </a:xfrm>
      </p:grpSpPr>
      <p:sp>
        <p:nvSpPr>
          <p:cNvPr id="124" name="Google Shape;124;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25" name="Google Shape;125;p16"/>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26" name="Google Shape;12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p16"/>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0" name="Google Shape;130;p16"/>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31" name="Google Shape;131;p16"/>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32" name="Shape 132"/>
        <p:cNvGrpSpPr/>
        <p:nvPr/>
      </p:nvGrpSpPr>
      <p:grpSpPr>
        <a:xfrm>
          <a:off x="0" y="0"/>
          <a:ext cx="0" cy="0"/>
          <a:chOff x="0" y="0"/>
          <a:chExt cx="0" cy="0"/>
        </a:xfrm>
      </p:grpSpPr>
      <p:sp>
        <p:nvSpPr>
          <p:cNvPr id="133" name="Google Shape;133;p17"/>
          <p:cNvSpPr/>
          <p:nvPr>
            <p:ph idx="2" type="pic"/>
          </p:nvPr>
        </p:nvSpPr>
        <p:spPr>
          <a:xfrm>
            <a:off x="5181600" y="990600"/>
            <a:ext cx="6172200" cy="4876800"/>
          </a:xfrm>
          <a:prstGeom prst="rect">
            <a:avLst/>
          </a:prstGeom>
          <a:noFill/>
          <a:ln>
            <a:noFill/>
          </a:ln>
        </p:spPr>
      </p:sp>
      <p:sp>
        <p:nvSpPr>
          <p:cNvPr id="134" name="Google Shape;13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7" name="Google Shape;137;p17"/>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8" name="Google Shape;138;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9" name="Google Shape;139;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0" name="Google Shape;140;p17"/>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41" name="Shape 141"/>
        <p:cNvGrpSpPr/>
        <p:nvPr/>
      </p:nvGrpSpPr>
      <p:grpSpPr>
        <a:xfrm>
          <a:off x="0" y="0"/>
          <a:ext cx="0" cy="0"/>
          <a:chOff x="0" y="0"/>
          <a:chExt cx="0" cy="0"/>
        </a:xfrm>
      </p:grpSpPr>
      <p:sp>
        <p:nvSpPr>
          <p:cNvPr id="142" name="Google Shape;142;p18"/>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3" name="Google Shape;14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6" name="Google Shape;146;p1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7" name="Google Shape;147;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48" name="Google Shape;148;p18"/>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4" name="Google Shape;24;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5" name="Google Shape;25;p3"/>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5"/>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5"/>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9" name="Google Shape;39;p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0" name="Google Shape;40;p5"/>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1" name="Shape 41"/>
        <p:cNvGrpSpPr/>
        <p:nvPr/>
      </p:nvGrpSpPr>
      <p:grpSpPr>
        <a:xfrm>
          <a:off x="0" y="0"/>
          <a:ext cx="0" cy="0"/>
          <a:chOff x="0" y="0"/>
          <a:chExt cx="0" cy="0"/>
        </a:xfrm>
      </p:grpSpPr>
      <p:sp>
        <p:nvSpPr>
          <p:cNvPr id="42" name="Google Shape;42;p6"/>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 name="Google Shape;44;p6"/>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0" name="Google Shape;50;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1" name="Google Shape;51;p6"/>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2" name="Shape 52"/>
        <p:cNvGrpSpPr/>
        <p:nvPr/>
      </p:nvGrpSpPr>
      <p:grpSpPr>
        <a:xfrm>
          <a:off x="0" y="0"/>
          <a:ext cx="0" cy="0"/>
          <a:chOff x="0" y="0"/>
          <a:chExt cx="0" cy="0"/>
        </a:xfrm>
      </p:grpSpPr>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7" name="Google Shape;57;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8" name="Google Shape;58;p7"/>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6" name="Google Shape;66;p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7" name="Google Shape;6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9"/>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71" name="Google Shape;71;p9"/>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0"/>
          <p:cNvSpPr/>
          <p:nvPr>
            <p:ph idx="2" type="pic"/>
          </p:nvPr>
        </p:nvSpPr>
        <p:spPr>
          <a:xfrm>
            <a:off x="5181600" y="990600"/>
            <a:ext cx="6172200" cy="4876800"/>
          </a:xfrm>
          <a:prstGeom prst="rect">
            <a:avLst/>
          </a:prstGeom>
          <a:noFill/>
          <a:ln>
            <a:noFill/>
          </a:ln>
        </p:spPr>
      </p:sp>
      <p:sp>
        <p:nvSpPr>
          <p:cNvPr id="75" name="Google Shape;75;p10"/>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9" name="Google Shape;79;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0" name="Google Shape;80;p10"/>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drive.google.com/file/d/1bL3lqyCBGCkpJ9b7Gr9XKbucqMW4NuEy/view" TargetMode="Externa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drive.google.com/file/d/1W1HV-AH9uJsvCwapbk1d2RzxjZcFctpa/view" TargetMode="Externa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towardsdatascience.com/markov-chain-for-music-generation-932ea8a88305" TargetMode="External"/><Relationship Id="rId4" Type="http://schemas.openxmlformats.org/officeDocument/2006/relationships/hyperlink" Target="https://readthedocs.org/projects/midiutil/downloads/pdf/latest/" TargetMode="External"/><Relationship Id="rId5" Type="http://schemas.openxmlformats.org/officeDocument/2006/relationships/hyperlink" Target="https://sites.math.washington.edu/~conroy/m381-general/markovMusic/markovMusic.htm#:~:text=Here%20is%20an%20example%20of,twelve%20pitches" TargetMode="External"/><Relationship Id="rId6" Type="http://schemas.openxmlformats.org/officeDocument/2006/relationships/hyperlink" Target="https://www.piano-keyboard-guide.com/how-to-play-hello-by-adele-easy-piano-tutorial-for-beginn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piano-keyboard-guide.com/how-to-play-hello-by-adele-easy-piano-tutorial-for-beginner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5400"/>
              <a:buFont typeface="Quattrocento Sans"/>
              <a:buNone/>
            </a:pPr>
            <a:r>
              <a:rPr lang="en-US"/>
              <a:t>Music Generation </a:t>
            </a:r>
            <a:endParaRPr/>
          </a:p>
          <a:p>
            <a:pPr indent="0" lvl="0" marL="0" rtl="0" algn="r">
              <a:lnSpc>
                <a:spcPct val="90000"/>
              </a:lnSpc>
              <a:spcBef>
                <a:spcPts val="0"/>
              </a:spcBef>
              <a:spcAft>
                <a:spcPts val="0"/>
              </a:spcAft>
              <a:buClr>
                <a:schemeClr val="lt1"/>
              </a:buClr>
              <a:buSzPts val="5400"/>
              <a:buFont typeface="Quattrocento Sans"/>
              <a:buNone/>
            </a:pPr>
            <a:r>
              <a:rPr lang="en-US"/>
              <a:t>using Markov Chains</a:t>
            </a:r>
            <a:endParaRPr/>
          </a:p>
        </p:txBody>
      </p:sp>
      <p:sp>
        <p:nvSpPr>
          <p:cNvPr id="154" name="Google Shape;154;p19"/>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E9F7F6"/>
              </a:buClr>
              <a:buSzPts val="2400"/>
              <a:buNone/>
            </a:pPr>
            <a:r>
              <a:rPr lang="en-US" sz="2100"/>
              <a:t>Group Members -</a:t>
            </a:r>
            <a:endParaRPr sz="2100"/>
          </a:p>
          <a:p>
            <a:pPr indent="0" lvl="0" marL="0" rtl="0" algn="r">
              <a:lnSpc>
                <a:spcPct val="90000"/>
              </a:lnSpc>
              <a:spcBef>
                <a:spcPts val="0"/>
              </a:spcBef>
              <a:spcAft>
                <a:spcPts val="0"/>
              </a:spcAft>
              <a:buClr>
                <a:srgbClr val="E9F7F6"/>
              </a:buClr>
              <a:buSzPts val="2400"/>
              <a:buNone/>
            </a:pPr>
            <a:r>
              <a:rPr lang="en-US" sz="2100"/>
              <a:t>Adish Jain (2021227)</a:t>
            </a:r>
            <a:endParaRPr sz="2100"/>
          </a:p>
          <a:p>
            <a:pPr indent="0" lvl="0" marL="0" rtl="0" algn="r">
              <a:lnSpc>
                <a:spcPct val="90000"/>
              </a:lnSpc>
              <a:spcBef>
                <a:spcPts val="0"/>
              </a:spcBef>
              <a:spcAft>
                <a:spcPts val="0"/>
              </a:spcAft>
              <a:buClr>
                <a:srgbClr val="E9F7F6"/>
              </a:buClr>
              <a:buSzPts val="2400"/>
              <a:buNone/>
            </a:pPr>
            <a:r>
              <a:rPr lang="en-US" sz="2100"/>
              <a:t>Anand (2020280)</a:t>
            </a:r>
            <a:r>
              <a:rPr lang="en-US" sz="2100"/>
              <a:t> </a:t>
            </a:r>
            <a:endParaRPr sz="2100"/>
          </a:p>
          <a:p>
            <a:pPr indent="0" lvl="0" marL="0" rtl="0" algn="r">
              <a:lnSpc>
                <a:spcPct val="90000"/>
              </a:lnSpc>
              <a:spcBef>
                <a:spcPts val="0"/>
              </a:spcBef>
              <a:spcAft>
                <a:spcPts val="0"/>
              </a:spcAft>
              <a:buClr>
                <a:srgbClr val="E9F7F6"/>
              </a:buClr>
              <a:buSzPts val="2400"/>
              <a:buNone/>
            </a:pPr>
            <a:r>
              <a:rPr lang="en-US" sz="2100"/>
              <a:t>Nikhil Suri (2021268)</a:t>
            </a:r>
            <a:endParaRPr sz="2100"/>
          </a:p>
          <a:p>
            <a:pPr indent="0" lvl="0" marL="0" rtl="0" algn="r">
              <a:lnSpc>
                <a:spcPct val="90000"/>
              </a:lnSpc>
              <a:spcBef>
                <a:spcPts val="0"/>
              </a:spcBef>
              <a:spcAft>
                <a:spcPts val="0"/>
              </a:spcAft>
              <a:buClr>
                <a:srgbClr val="E9F7F6"/>
              </a:buClr>
              <a:buSzPts val="2400"/>
              <a:buNone/>
            </a:pPr>
            <a:r>
              <a:rPr lang="en-US" sz="2100"/>
              <a:t>Rahul Raj (2020322)</a:t>
            </a:r>
            <a:endParaRPr sz="2100"/>
          </a:p>
          <a:p>
            <a:pPr indent="0" lvl="0" marL="0" rtl="0" algn="r">
              <a:lnSpc>
                <a:spcPct val="90000"/>
              </a:lnSpc>
              <a:spcBef>
                <a:spcPts val="0"/>
              </a:spcBef>
              <a:spcAft>
                <a:spcPts val="0"/>
              </a:spcAft>
              <a:buClr>
                <a:srgbClr val="E9F7F6"/>
              </a:buClr>
              <a:buSzPts val="2400"/>
              <a:buNone/>
            </a:pPr>
            <a:r>
              <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Observations</a:t>
            </a:r>
            <a:endParaRPr/>
          </a:p>
        </p:txBody>
      </p:sp>
      <p:sp>
        <p:nvSpPr>
          <p:cNvPr id="212" name="Google Shape;212;p28"/>
          <p:cNvSpPr txBox="1"/>
          <p:nvPr>
            <p:ph idx="1" type="body"/>
          </p:nvPr>
        </p:nvSpPr>
        <p:spPr>
          <a:xfrm>
            <a:off x="845126" y="1381175"/>
            <a:ext cx="43869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State Transition Matrix for Higher-Order Markov Chain, for the right_hand_notes.</a:t>
            </a:r>
            <a:endParaRPr/>
          </a:p>
        </p:txBody>
      </p:sp>
      <p:pic>
        <p:nvPicPr>
          <p:cNvPr id="213" name="Google Shape;213;p28"/>
          <p:cNvPicPr preferRelativeResize="0"/>
          <p:nvPr/>
        </p:nvPicPr>
        <p:blipFill>
          <a:blip r:embed="rId3">
            <a:alphaModFix/>
          </a:blip>
          <a:stretch>
            <a:fillRect/>
          </a:stretch>
        </p:blipFill>
        <p:spPr>
          <a:xfrm>
            <a:off x="5665026" y="1292210"/>
            <a:ext cx="6359866" cy="53612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Observations</a:t>
            </a:r>
            <a:endParaRPr/>
          </a:p>
        </p:txBody>
      </p:sp>
      <p:sp>
        <p:nvSpPr>
          <p:cNvPr id="219" name="Google Shape;219;p29"/>
          <p:cNvSpPr txBox="1"/>
          <p:nvPr>
            <p:ph idx="1" type="body"/>
          </p:nvPr>
        </p:nvSpPr>
        <p:spPr>
          <a:xfrm>
            <a:off x="845126" y="1381175"/>
            <a:ext cx="43869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State Transition Diagram for Higher-Order Markov Chain</a:t>
            </a:r>
            <a:r>
              <a:rPr lang="en-US"/>
              <a:t>, for the left_hand_notes.</a:t>
            </a:r>
            <a:endParaRPr/>
          </a:p>
        </p:txBody>
      </p:sp>
      <p:pic>
        <p:nvPicPr>
          <p:cNvPr id="220" name="Google Shape;220;p29"/>
          <p:cNvPicPr preferRelativeResize="0"/>
          <p:nvPr/>
        </p:nvPicPr>
        <p:blipFill rotWithShape="1">
          <a:blip r:embed="rId3">
            <a:alphaModFix/>
          </a:blip>
          <a:srcRect b="6098" l="6489" r="6166" t="7396"/>
          <a:stretch/>
        </p:blipFill>
        <p:spPr>
          <a:xfrm>
            <a:off x="5006500" y="1463400"/>
            <a:ext cx="6971550" cy="46346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Observations</a:t>
            </a:r>
            <a:endParaRPr/>
          </a:p>
        </p:txBody>
      </p:sp>
      <p:sp>
        <p:nvSpPr>
          <p:cNvPr id="226" name="Google Shape;226;p30"/>
          <p:cNvSpPr txBox="1"/>
          <p:nvPr>
            <p:ph idx="1" type="body"/>
          </p:nvPr>
        </p:nvSpPr>
        <p:spPr>
          <a:xfrm>
            <a:off x="845126" y="1381175"/>
            <a:ext cx="43869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State Transition Matrix for Higher-Order Markov Chain, for the left_hand_notes.</a:t>
            </a:r>
            <a:endParaRPr/>
          </a:p>
        </p:txBody>
      </p:sp>
      <p:pic>
        <p:nvPicPr>
          <p:cNvPr id="227" name="Google Shape;227;p30"/>
          <p:cNvPicPr preferRelativeResize="0"/>
          <p:nvPr/>
        </p:nvPicPr>
        <p:blipFill>
          <a:blip r:embed="rId3">
            <a:alphaModFix/>
          </a:blip>
          <a:stretch>
            <a:fillRect/>
          </a:stretch>
        </p:blipFill>
        <p:spPr>
          <a:xfrm>
            <a:off x="5039675" y="1314325"/>
            <a:ext cx="7043775" cy="5359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Observations</a:t>
            </a:r>
            <a:endParaRPr/>
          </a:p>
        </p:txBody>
      </p:sp>
      <p:sp>
        <p:nvSpPr>
          <p:cNvPr id="233" name="Google Shape;233;p31"/>
          <p:cNvSpPr txBox="1"/>
          <p:nvPr>
            <p:ph idx="1" type="body"/>
          </p:nvPr>
        </p:nvSpPr>
        <p:spPr>
          <a:xfrm>
            <a:off x="845126" y="1381175"/>
            <a:ext cx="43869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State Transition Diagram for First-Order Markov Chain</a:t>
            </a:r>
            <a:r>
              <a:rPr lang="en-US"/>
              <a:t>, for the right_hand_notes.</a:t>
            </a:r>
            <a:endParaRPr/>
          </a:p>
          <a:p>
            <a:pPr indent="0" lvl="0" marL="0" rtl="0" algn="l">
              <a:spcBef>
                <a:spcPts val="1000"/>
              </a:spcBef>
              <a:spcAft>
                <a:spcPts val="0"/>
              </a:spcAft>
              <a:buNone/>
            </a:pPr>
            <a:r>
              <a:t/>
            </a:r>
            <a:endParaRPr/>
          </a:p>
        </p:txBody>
      </p:sp>
      <p:pic>
        <p:nvPicPr>
          <p:cNvPr id="234" name="Google Shape;234;p31"/>
          <p:cNvPicPr preferRelativeResize="0"/>
          <p:nvPr/>
        </p:nvPicPr>
        <p:blipFill rotWithShape="1">
          <a:blip r:embed="rId3">
            <a:alphaModFix/>
          </a:blip>
          <a:srcRect b="4923" l="6115" r="6395" t="5398"/>
          <a:stretch/>
        </p:blipFill>
        <p:spPr>
          <a:xfrm>
            <a:off x="5017555" y="1310100"/>
            <a:ext cx="7077519" cy="487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Observations</a:t>
            </a:r>
            <a:endParaRPr/>
          </a:p>
        </p:txBody>
      </p:sp>
      <p:sp>
        <p:nvSpPr>
          <p:cNvPr id="240" name="Google Shape;240;p32"/>
          <p:cNvSpPr txBox="1"/>
          <p:nvPr>
            <p:ph idx="1" type="body"/>
          </p:nvPr>
        </p:nvSpPr>
        <p:spPr>
          <a:xfrm>
            <a:off x="845126" y="1381175"/>
            <a:ext cx="43869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State Transition Matrix for First-Order Markov Chain, for the right_hand_notes.</a:t>
            </a:r>
            <a:endParaRPr/>
          </a:p>
          <a:p>
            <a:pPr indent="0" lvl="0" marL="0" rtl="0" algn="l">
              <a:spcBef>
                <a:spcPts val="1000"/>
              </a:spcBef>
              <a:spcAft>
                <a:spcPts val="0"/>
              </a:spcAft>
              <a:buNone/>
            </a:pPr>
            <a:r>
              <a:t/>
            </a:r>
            <a:endParaRPr/>
          </a:p>
        </p:txBody>
      </p:sp>
      <p:pic>
        <p:nvPicPr>
          <p:cNvPr id="241" name="Google Shape;241;p32"/>
          <p:cNvPicPr preferRelativeResize="0"/>
          <p:nvPr/>
        </p:nvPicPr>
        <p:blipFill>
          <a:blip r:embed="rId3">
            <a:alphaModFix/>
          </a:blip>
          <a:stretch>
            <a:fillRect/>
          </a:stretch>
        </p:blipFill>
        <p:spPr>
          <a:xfrm>
            <a:off x="4811650" y="1248650"/>
            <a:ext cx="7243302" cy="5511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Observations</a:t>
            </a:r>
            <a:endParaRPr/>
          </a:p>
        </p:txBody>
      </p:sp>
      <p:sp>
        <p:nvSpPr>
          <p:cNvPr id="247" name="Google Shape;247;p33"/>
          <p:cNvSpPr txBox="1"/>
          <p:nvPr>
            <p:ph idx="1" type="body"/>
          </p:nvPr>
        </p:nvSpPr>
        <p:spPr>
          <a:xfrm>
            <a:off x="845126" y="1381175"/>
            <a:ext cx="43869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State Transition Diagram for First-Order Markov Chain, for the left_hand_notes.</a:t>
            </a:r>
            <a:endParaRPr/>
          </a:p>
          <a:p>
            <a:pPr indent="0" lvl="0" marL="0" rtl="0" algn="l">
              <a:spcBef>
                <a:spcPts val="1000"/>
              </a:spcBef>
              <a:spcAft>
                <a:spcPts val="0"/>
              </a:spcAft>
              <a:buNone/>
            </a:pPr>
            <a:r>
              <a:t/>
            </a:r>
            <a:endParaRPr/>
          </a:p>
        </p:txBody>
      </p:sp>
      <p:pic>
        <p:nvPicPr>
          <p:cNvPr id="248" name="Google Shape;248;p33"/>
          <p:cNvPicPr preferRelativeResize="0"/>
          <p:nvPr/>
        </p:nvPicPr>
        <p:blipFill rotWithShape="1">
          <a:blip r:embed="rId3">
            <a:alphaModFix/>
          </a:blip>
          <a:srcRect b="5023" l="5607" r="5098" t="6527"/>
          <a:stretch/>
        </p:blipFill>
        <p:spPr>
          <a:xfrm>
            <a:off x="4993100" y="1381175"/>
            <a:ext cx="7001699" cy="4655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Observations</a:t>
            </a:r>
            <a:endParaRPr/>
          </a:p>
        </p:txBody>
      </p:sp>
      <p:sp>
        <p:nvSpPr>
          <p:cNvPr id="254" name="Google Shape;254;p34"/>
          <p:cNvSpPr txBox="1"/>
          <p:nvPr>
            <p:ph idx="1" type="body"/>
          </p:nvPr>
        </p:nvSpPr>
        <p:spPr>
          <a:xfrm>
            <a:off x="845126" y="1381175"/>
            <a:ext cx="43869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State Transition Matrix for First-Order Markov Chain, for the left_hand_notes.</a:t>
            </a:r>
            <a:endParaRPr/>
          </a:p>
          <a:p>
            <a:pPr indent="0" lvl="0" marL="0" rtl="0" algn="l">
              <a:spcBef>
                <a:spcPts val="1000"/>
              </a:spcBef>
              <a:spcAft>
                <a:spcPts val="0"/>
              </a:spcAft>
              <a:buNone/>
            </a:pPr>
            <a:r>
              <a:t/>
            </a:r>
            <a:endParaRPr/>
          </a:p>
        </p:txBody>
      </p:sp>
      <p:pic>
        <p:nvPicPr>
          <p:cNvPr id="255" name="Google Shape;255;p34"/>
          <p:cNvPicPr preferRelativeResize="0"/>
          <p:nvPr/>
        </p:nvPicPr>
        <p:blipFill>
          <a:blip r:embed="rId3">
            <a:alphaModFix/>
          </a:blip>
          <a:stretch>
            <a:fillRect/>
          </a:stretch>
        </p:blipFill>
        <p:spPr>
          <a:xfrm>
            <a:off x="4811650" y="1248650"/>
            <a:ext cx="7227950" cy="5500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a:t>
            </a:r>
            <a:endParaRPr/>
          </a:p>
        </p:txBody>
      </p:sp>
      <p:sp>
        <p:nvSpPr>
          <p:cNvPr id="261" name="Google Shape;261;p3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FO</a:t>
            </a:r>
            <a:r>
              <a:rPr lang="en-US"/>
              <a:t>MC Audio File is attached below, which contains the merged audio data, from the left_hand_notes.mid file &amp; right_hand_notes.mid file.</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A few notes don’t seem in sync, due to FOMC’s limited ability to </a:t>
            </a:r>
            <a:r>
              <a:rPr lang="en-US"/>
              <a:t>capture</a:t>
            </a:r>
            <a:r>
              <a:rPr lang="en-US"/>
              <a:t> longer-term dependencies.</a:t>
            </a:r>
            <a:endParaRPr/>
          </a:p>
        </p:txBody>
      </p:sp>
      <p:pic>
        <p:nvPicPr>
          <p:cNvPr id="262" name="Google Shape;262;p35" title="merge_from_ofoct_FOMC.mp3">
            <a:hlinkClick r:id="rId3"/>
          </p:cNvPr>
          <p:cNvPicPr preferRelativeResize="0"/>
          <p:nvPr/>
        </p:nvPicPr>
        <p:blipFill>
          <a:blip r:embed="rId4">
            <a:alphaModFix/>
          </a:blip>
          <a:stretch>
            <a:fillRect/>
          </a:stretch>
        </p:blipFill>
        <p:spPr>
          <a:xfrm>
            <a:off x="152400" y="6332682"/>
            <a:ext cx="372918" cy="37291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a:t>
            </a:r>
            <a:endParaRPr/>
          </a:p>
        </p:txBody>
      </p:sp>
      <p:sp>
        <p:nvSpPr>
          <p:cNvPr id="268" name="Google Shape;268;p3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HOMC Audio File is attached below, which contains the merged audio data, from the left_hand_notes.mid file &amp; right_hand_notes.mid file.</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Sounds much better, &amp; perhaps more harmonic than the output of HOMC’s code - due to its ability to capture long-term </a:t>
            </a:r>
            <a:r>
              <a:rPr lang="en-US"/>
              <a:t>dependencies</a:t>
            </a:r>
            <a:r>
              <a:rPr lang="en-US"/>
              <a:t>.</a:t>
            </a:r>
            <a:endParaRPr/>
          </a:p>
        </p:txBody>
      </p:sp>
      <p:pic>
        <p:nvPicPr>
          <p:cNvPr id="269" name="Google Shape;269;p36" title="merge_from_ofoct (7).mp3">
            <a:hlinkClick r:id="rId3"/>
          </p:cNvPr>
          <p:cNvPicPr preferRelativeResize="0"/>
          <p:nvPr/>
        </p:nvPicPr>
        <p:blipFill>
          <a:blip r:embed="rId4">
            <a:alphaModFix/>
          </a:blip>
          <a:stretch>
            <a:fillRect/>
          </a:stretch>
        </p:blipFill>
        <p:spPr>
          <a:xfrm>
            <a:off x="152400" y="6332682"/>
            <a:ext cx="372918" cy="37291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Future Scope</a:t>
            </a:r>
            <a:endParaRPr/>
          </a:p>
        </p:txBody>
      </p:sp>
      <p:sp>
        <p:nvSpPr>
          <p:cNvPr id="275" name="Google Shape;275;p37"/>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70000" lnSpcReduction="10000"/>
          </a:bodyPr>
          <a:lstStyle/>
          <a:p>
            <a:pPr indent="-308610" lvl="0" marL="457200" rtl="0" algn="l">
              <a:spcBef>
                <a:spcPts val="1000"/>
              </a:spcBef>
              <a:spcAft>
                <a:spcPts val="0"/>
              </a:spcAft>
              <a:buSzPct val="64285"/>
              <a:buChar char="●"/>
            </a:pPr>
            <a:r>
              <a:rPr b="1" lang="en-US"/>
              <a:t>Neural Network Integration: </a:t>
            </a:r>
            <a:r>
              <a:rPr lang="en-US"/>
              <a:t>Explore the integration of neural network models, such as recurrent neural networks (RNNs) or long short-term memory networks (LSTMs), for more advanced and expressive music generation.</a:t>
            </a:r>
            <a:endParaRPr/>
          </a:p>
          <a:p>
            <a:pPr indent="0" lvl="0" marL="457200" rtl="0" algn="l">
              <a:spcBef>
                <a:spcPts val="1000"/>
              </a:spcBef>
              <a:spcAft>
                <a:spcPts val="0"/>
              </a:spcAft>
              <a:buNone/>
            </a:pPr>
            <a:r>
              <a:t/>
            </a:r>
            <a:endParaRPr/>
          </a:p>
          <a:p>
            <a:pPr indent="-308610" lvl="0" marL="457200" rtl="0" algn="l">
              <a:spcBef>
                <a:spcPts val="1000"/>
              </a:spcBef>
              <a:spcAft>
                <a:spcPts val="0"/>
              </a:spcAft>
              <a:buSzPct val="64285"/>
              <a:buChar char="●"/>
            </a:pPr>
            <a:r>
              <a:rPr b="1" lang="en-US"/>
              <a:t>User Interface Development: </a:t>
            </a:r>
            <a:r>
              <a:rPr lang="en-US"/>
              <a:t>Create a user-friendly interface that allows users to interact with and customize the generated music, providing options for real-time adjustments and feedback.</a:t>
            </a:r>
            <a:endParaRPr/>
          </a:p>
          <a:p>
            <a:pPr indent="0" lvl="0" marL="457200" rtl="0" algn="l">
              <a:spcBef>
                <a:spcPts val="1000"/>
              </a:spcBef>
              <a:spcAft>
                <a:spcPts val="0"/>
              </a:spcAft>
              <a:buNone/>
            </a:pPr>
            <a:r>
              <a:t/>
            </a:r>
            <a:endParaRPr/>
          </a:p>
          <a:p>
            <a:pPr indent="-308610" lvl="0" marL="457200" rtl="0" algn="l">
              <a:spcBef>
                <a:spcPts val="1000"/>
              </a:spcBef>
              <a:spcAft>
                <a:spcPts val="0"/>
              </a:spcAft>
              <a:buSzPct val="64285"/>
              <a:buChar char="●"/>
            </a:pPr>
            <a:r>
              <a:rPr b="1" lang="en-US"/>
              <a:t>Genre-specific Models: </a:t>
            </a:r>
            <a:r>
              <a:rPr lang="en-US"/>
              <a:t>Develop specialized models for different music genres to better capture the unique characteristics and structures present in genres like classical, jazz, rock, etc.</a:t>
            </a:r>
            <a:endParaRPr/>
          </a:p>
          <a:p>
            <a:pPr indent="0" lvl="0" marL="457200" rtl="0" algn="l">
              <a:spcBef>
                <a:spcPts val="1000"/>
              </a:spcBef>
              <a:spcAft>
                <a:spcPts val="0"/>
              </a:spcAft>
              <a:buNone/>
            </a:pPr>
            <a:r>
              <a:t/>
            </a:r>
            <a:endParaRPr/>
          </a:p>
          <a:p>
            <a:pPr indent="-308610" lvl="0" marL="457200" rtl="0" algn="l">
              <a:spcBef>
                <a:spcPts val="1000"/>
              </a:spcBef>
              <a:spcAft>
                <a:spcPts val="0"/>
              </a:spcAft>
              <a:buSzPct val="64285"/>
              <a:buChar char="●"/>
            </a:pPr>
            <a:r>
              <a:rPr b="1" lang="en-US"/>
              <a:t>Dynamic Tempo and Timing: </a:t>
            </a:r>
            <a:r>
              <a:rPr lang="en-US"/>
              <a:t>Implement dynamic tempo and timing adjustments within the generated sequences to add more realism and variety to the musical output.</a:t>
            </a:r>
            <a:endParaRPr/>
          </a:p>
          <a:p>
            <a:pPr indent="0" lvl="0" marL="457200" rtl="0" algn="l">
              <a:spcBef>
                <a:spcPts val="1000"/>
              </a:spcBef>
              <a:spcAft>
                <a:spcPts val="0"/>
              </a:spcAft>
              <a:buNone/>
            </a:pPr>
            <a:r>
              <a:t/>
            </a:r>
            <a:endParaRPr/>
          </a:p>
          <a:p>
            <a:pPr indent="-308610" lvl="0" marL="457200" rtl="0" algn="l">
              <a:spcBef>
                <a:spcPts val="1000"/>
              </a:spcBef>
              <a:spcAft>
                <a:spcPts val="0"/>
              </a:spcAft>
              <a:buSzPct val="64285"/>
              <a:buChar char="●"/>
            </a:pPr>
            <a:r>
              <a:rPr b="1" lang="en-US"/>
              <a:t>Incorporate Lyrics Generation: </a:t>
            </a:r>
            <a:r>
              <a:rPr lang="en-US"/>
              <a:t>Extend the project to generate not only musical sequences but also corresponding lyrics, creating a more comprehensive music composition system.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Index</a:t>
            </a:r>
            <a:endParaRPr/>
          </a:p>
        </p:txBody>
      </p:sp>
      <p:sp>
        <p:nvSpPr>
          <p:cNvPr id="160" name="Google Shape;160;p20"/>
          <p:cNvSpPr txBox="1"/>
          <p:nvPr>
            <p:ph idx="1" type="body"/>
          </p:nvPr>
        </p:nvSpPr>
        <p:spPr>
          <a:xfrm>
            <a:off x="838202" y="1660832"/>
            <a:ext cx="10515600" cy="47991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1200"/>
              </a:spcBef>
              <a:spcAft>
                <a:spcPts val="0"/>
              </a:spcAft>
              <a:buSzPts val="1800"/>
              <a:buChar char="●"/>
            </a:pPr>
            <a:r>
              <a:rPr lang="en-US"/>
              <a:t>Pre- Processing</a:t>
            </a:r>
            <a:endParaRPr/>
          </a:p>
          <a:p>
            <a:pPr indent="-342900" lvl="0" marL="457200" rtl="0" algn="l">
              <a:lnSpc>
                <a:spcPct val="115000"/>
              </a:lnSpc>
              <a:spcBef>
                <a:spcPts val="0"/>
              </a:spcBef>
              <a:spcAft>
                <a:spcPts val="0"/>
              </a:spcAft>
              <a:buSzPts val="1800"/>
              <a:buChar char="●"/>
            </a:pPr>
            <a:r>
              <a:rPr lang="en-US"/>
              <a:t>Introduction</a:t>
            </a:r>
            <a:endParaRPr/>
          </a:p>
          <a:p>
            <a:pPr indent="-342900" lvl="0" marL="457200" rtl="0" algn="l">
              <a:lnSpc>
                <a:spcPct val="115000"/>
              </a:lnSpc>
              <a:spcBef>
                <a:spcPts val="0"/>
              </a:spcBef>
              <a:spcAft>
                <a:spcPts val="0"/>
              </a:spcAft>
              <a:buSzPts val="1800"/>
              <a:buChar char="●"/>
            </a:pPr>
            <a:r>
              <a:rPr lang="en-US"/>
              <a:t>Motivation</a:t>
            </a:r>
            <a:endParaRPr/>
          </a:p>
          <a:p>
            <a:pPr indent="-342900" lvl="0" marL="457200" rtl="0" algn="l">
              <a:lnSpc>
                <a:spcPct val="115000"/>
              </a:lnSpc>
              <a:spcBef>
                <a:spcPts val="0"/>
              </a:spcBef>
              <a:spcAft>
                <a:spcPts val="0"/>
              </a:spcAft>
              <a:buSzPts val="1800"/>
              <a:buChar char="●"/>
            </a:pPr>
            <a:r>
              <a:rPr lang="en-US"/>
              <a:t>Dataset Description</a:t>
            </a:r>
            <a:endParaRPr/>
          </a:p>
          <a:p>
            <a:pPr indent="-342900" lvl="0" marL="457200" rtl="0" algn="l">
              <a:lnSpc>
                <a:spcPct val="115000"/>
              </a:lnSpc>
              <a:spcBef>
                <a:spcPts val="0"/>
              </a:spcBef>
              <a:spcAft>
                <a:spcPts val="0"/>
              </a:spcAft>
              <a:buSzPts val="1800"/>
              <a:buChar char="●"/>
            </a:pPr>
            <a:r>
              <a:rPr lang="en-US"/>
              <a:t>Modelling the Data as Markov Chain</a:t>
            </a:r>
            <a:endParaRPr/>
          </a:p>
          <a:p>
            <a:pPr indent="-342900" lvl="0" marL="457200" rtl="0" algn="l">
              <a:lnSpc>
                <a:spcPct val="115000"/>
              </a:lnSpc>
              <a:spcBef>
                <a:spcPts val="0"/>
              </a:spcBef>
              <a:spcAft>
                <a:spcPts val="0"/>
              </a:spcAft>
              <a:buSzPts val="1800"/>
              <a:buChar char="●"/>
            </a:pPr>
            <a:r>
              <a:rPr lang="en-US"/>
              <a:t>Observations</a:t>
            </a:r>
            <a:endParaRPr/>
          </a:p>
          <a:p>
            <a:pPr indent="-342900" lvl="0" marL="457200" rtl="0" algn="l">
              <a:lnSpc>
                <a:spcPct val="115000"/>
              </a:lnSpc>
              <a:spcBef>
                <a:spcPts val="0"/>
              </a:spcBef>
              <a:spcAft>
                <a:spcPts val="0"/>
              </a:spcAft>
              <a:buSzPts val="1800"/>
              <a:buChar char="●"/>
            </a:pPr>
            <a:r>
              <a:rPr lang="en-US"/>
              <a:t>Results</a:t>
            </a:r>
            <a:endParaRPr/>
          </a:p>
          <a:p>
            <a:pPr indent="-342900" lvl="0" marL="457200" rtl="0" algn="l">
              <a:lnSpc>
                <a:spcPct val="115000"/>
              </a:lnSpc>
              <a:spcBef>
                <a:spcPts val="0"/>
              </a:spcBef>
              <a:spcAft>
                <a:spcPts val="0"/>
              </a:spcAft>
              <a:buSzPts val="1800"/>
              <a:buChar char="●"/>
            </a:pPr>
            <a:r>
              <a:rPr lang="en-US"/>
              <a:t>Future Scope</a:t>
            </a:r>
            <a:endParaRPr/>
          </a:p>
          <a:p>
            <a:pPr indent="0" lvl="0" marL="0" rtl="0" algn="l">
              <a:spcBef>
                <a:spcPts val="12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Thank You!</a:t>
            </a:r>
            <a:endParaRPr/>
          </a:p>
        </p:txBody>
      </p:sp>
      <p:sp>
        <p:nvSpPr>
          <p:cNvPr id="281" name="Google Shape;281;p3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82" name="Google Shape;282;p38"/>
          <p:cNvPicPr preferRelativeResize="0"/>
          <p:nvPr/>
        </p:nvPicPr>
        <p:blipFill>
          <a:blip r:embed="rId3">
            <a:alphaModFix/>
          </a:blip>
          <a:stretch>
            <a:fillRect/>
          </a:stretch>
        </p:blipFill>
        <p:spPr>
          <a:xfrm>
            <a:off x="1102300" y="1488050"/>
            <a:ext cx="10001250" cy="4953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288" name="Google Shape;288;p39"/>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u="sng">
                <a:solidFill>
                  <a:schemeClr val="hlink"/>
                </a:solidFill>
                <a:hlinkClick r:id="rId3"/>
              </a:rPr>
              <a:t>https://towardsdatascience.com/markov-chain-for-music-generation-932ea8a88305</a:t>
            </a:r>
            <a:endParaRPr/>
          </a:p>
          <a:p>
            <a:pPr indent="-342900" lvl="0" marL="457200" rtl="0" algn="l">
              <a:spcBef>
                <a:spcPts val="0"/>
              </a:spcBef>
              <a:spcAft>
                <a:spcPts val="0"/>
              </a:spcAft>
              <a:buSzPts val="1800"/>
              <a:buChar char="●"/>
            </a:pPr>
            <a:r>
              <a:rPr lang="en-US" u="sng">
                <a:solidFill>
                  <a:schemeClr val="hlink"/>
                </a:solidFill>
                <a:hlinkClick r:id="rId4"/>
              </a:rPr>
              <a:t>https://readthedocs.org/projects/midiutil/downloads/pdf/latest/</a:t>
            </a:r>
            <a:endParaRPr/>
          </a:p>
          <a:p>
            <a:pPr indent="-342900" lvl="0" marL="457200" rtl="0" algn="l">
              <a:spcBef>
                <a:spcPts val="0"/>
              </a:spcBef>
              <a:spcAft>
                <a:spcPts val="0"/>
              </a:spcAft>
              <a:buSzPts val="1800"/>
              <a:buChar char="●"/>
            </a:pPr>
            <a:r>
              <a:rPr lang="en-US" u="sng">
                <a:solidFill>
                  <a:schemeClr val="hlink"/>
                </a:solidFill>
                <a:hlinkClick r:id="rId5"/>
              </a:rPr>
              <a:t>https://sites.math.washington.edu/~conroy/m381-general/markovMusic/markovMusic.htm#:~:text=Here%20is%20an%20example%20of,twelve%20pitches</a:t>
            </a:r>
            <a:endParaRPr/>
          </a:p>
          <a:p>
            <a:pPr indent="-342900" lvl="0" marL="457200" rtl="0" algn="l">
              <a:spcBef>
                <a:spcPts val="0"/>
              </a:spcBef>
              <a:spcAft>
                <a:spcPts val="0"/>
              </a:spcAft>
              <a:buSzPts val="1800"/>
              <a:buChar char="●"/>
            </a:pPr>
            <a:r>
              <a:rPr lang="en-US" u="sng">
                <a:solidFill>
                  <a:schemeClr val="hlink"/>
                </a:solidFill>
                <a:hlinkClick r:id="rId6"/>
              </a:rPr>
              <a:t>https://www.piano-keyboard-guide.com/how-to-play-hello-by-adele-easy-piano-tutorial-for-beginners/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45720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Introduction</a:t>
            </a:r>
            <a:endParaRPr/>
          </a:p>
        </p:txBody>
      </p:sp>
      <p:sp>
        <p:nvSpPr>
          <p:cNvPr id="166" name="Google Shape;166;p21"/>
          <p:cNvSpPr txBox="1"/>
          <p:nvPr>
            <p:ph idx="1" type="body"/>
          </p:nvPr>
        </p:nvSpPr>
        <p:spPr>
          <a:xfrm>
            <a:off x="578800" y="1501025"/>
            <a:ext cx="6280800" cy="4799100"/>
          </a:xfrm>
          <a:prstGeom prst="rect">
            <a:avLst/>
          </a:prstGeom>
        </p:spPr>
        <p:txBody>
          <a:bodyPr anchorCtr="0" anchor="t" bIns="45700" lIns="91425" spcFirstLastPara="1" rIns="91425" wrap="square" tIns="45700">
            <a:noAutofit/>
          </a:bodyPr>
          <a:lstStyle/>
          <a:p>
            <a:pPr indent="-349250" lvl="0" marL="457200" rtl="0" algn="l">
              <a:spcBef>
                <a:spcPts val="1000"/>
              </a:spcBef>
              <a:spcAft>
                <a:spcPts val="0"/>
              </a:spcAft>
              <a:buClr>
                <a:srgbClr val="1B1642"/>
              </a:buClr>
              <a:buSzPts val="1900"/>
              <a:buChar char="●"/>
            </a:pPr>
            <a:r>
              <a:rPr lang="en-US" sz="1900">
                <a:solidFill>
                  <a:srgbClr val="1B1642"/>
                </a:solidFill>
                <a:highlight>
                  <a:srgbClr val="FFFFFF"/>
                </a:highlight>
              </a:rPr>
              <a:t>A Markov Chain is a statistical model that describes a sequence of possible events in which the probability of each event depends only on the state attained in the previous event. This model has been highly effective in various fields, such as finance &amp; natural language processing. </a:t>
            </a:r>
            <a:endParaRPr sz="1900">
              <a:solidFill>
                <a:srgbClr val="1B1642"/>
              </a:solidFill>
              <a:highlight>
                <a:srgbClr val="FFFFFF"/>
              </a:highlight>
            </a:endParaRPr>
          </a:p>
          <a:p>
            <a:pPr indent="0" lvl="0" marL="457200" rtl="0" algn="l">
              <a:spcBef>
                <a:spcPts val="1000"/>
              </a:spcBef>
              <a:spcAft>
                <a:spcPts val="0"/>
              </a:spcAft>
              <a:buNone/>
            </a:pPr>
            <a:r>
              <a:t/>
            </a:r>
            <a:endParaRPr sz="1900">
              <a:solidFill>
                <a:srgbClr val="1B1642"/>
              </a:solidFill>
              <a:highlight>
                <a:srgbClr val="FFFFFF"/>
              </a:highlight>
            </a:endParaRPr>
          </a:p>
          <a:p>
            <a:pPr indent="-349250" lvl="0" marL="457200" rtl="0" algn="l">
              <a:lnSpc>
                <a:spcPct val="115000"/>
              </a:lnSpc>
              <a:spcBef>
                <a:spcPts val="1000"/>
              </a:spcBef>
              <a:spcAft>
                <a:spcPts val="0"/>
              </a:spcAft>
              <a:buClr>
                <a:srgbClr val="1B1642"/>
              </a:buClr>
              <a:buSzPts val="1900"/>
              <a:buFont typeface="Calibri"/>
              <a:buChar char="●"/>
            </a:pPr>
            <a:r>
              <a:rPr lang="en-US" sz="1900">
                <a:solidFill>
                  <a:srgbClr val="1B1642"/>
                </a:solidFill>
                <a:highlight>
                  <a:srgbClr val="FFFFFF"/>
                </a:highlight>
              </a:rPr>
              <a:t>In music, this translates to sequences of notes or chords. By analyzing patterns and probabilities, we can generate new music pieces that maintain the original's structure. </a:t>
            </a:r>
            <a:endParaRPr sz="1900">
              <a:solidFill>
                <a:srgbClr val="1B1642"/>
              </a:solidFill>
              <a:highlight>
                <a:srgbClr val="FFFFFF"/>
              </a:highlight>
            </a:endParaRPr>
          </a:p>
          <a:p>
            <a:pPr indent="0" lvl="0" marL="457200" rtl="0" algn="l">
              <a:lnSpc>
                <a:spcPct val="115000"/>
              </a:lnSpc>
              <a:spcBef>
                <a:spcPts val="1000"/>
              </a:spcBef>
              <a:spcAft>
                <a:spcPts val="0"/>
              </a:spcAft>
              <a:buNone/>
            </a:pPr>
            <a:r>
              <a:t/>
            </a:r>
            <a:endParaRPr sz="1900">
              <a:solidFill>
                <a:srgbClr val="1B1642"/>
              </a:solidFill>
              <a:highlight>
                <a:srgbClr val="FFFFFF"/>
              </a:highlight>
            </a:endParaRPr>
          </a:p>
          <a:p>
            <a:pPr indent="-349250" lvl="0" marL="457200" rtl="0" algn="l">
              <a:lnSpc>
                <a:spcPct val="115000"/>
              </a:lnSpc>
              <a:spcBef>
                <a:spcPts val="1000"/>
              </a:spcBef>
              <a:spcAft>
                <a:spcPts val="0"/>
              </a:spcAft>
              <a:buClr>
                <a:srgbClr val="1B1642"/>
              </a:buClr>
              <a:buSzPts val="1900"/>
              <a:buFont typeface="Calibri"/>
              <a:buChar char="●"/>
            </a:pPr>
            <a:r>
              <a:rPr lang="en-US" sz="1900">
                <a:solidFill>
                  <a:srgbClr val="1B1642"/>
                </a:solidFill>
                <a:highlight>
                  <a:srgbClr val="FFFFFF"/>
                </a:highlight>
              </a:rPr>
              <a:t>This blend of creativity and computation opens new frontiers in music technology, demonstrating how mathematical models can generate art.</a:t>
            </a:r>
            <a:endParaRPr sz="1900"/>
          </a:p>
        </p:txBody>
      </p:sp>
      <p:pic>
        <p:nvPicPr>
          <p:cNvPr id="167" name="Google Shape;167;p21"/>
          <p:cNvPicPr preferRelativeResize="0"/>
          <p:nvPr/>
        </p:nvPicPr>
        <p:blipFill>
          <a:blip r:embed="rId3">
            <a:alphaModFix/>
          </a:blip>
          <a:stretch>
            <a:fillRect/>
          </a:stretch>
        </p:blipFill>
        <p:spPr>
          <a:xfrm>
            <a:off x="7125925" y="2222385"/>
            <a:ext cx="4761275" cy="31166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Motivation</a:t>
            </a:r>
            <a:endParaRPr/>
          </a:p>
        </p:txBody>
      </p:sp>
      <p:sp>
        <p:nvSpPr>
          <p:cNvPr id="173" name="Google Shape;173;p22"/>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333375" lvl="0" marL="457200" rtl="0" algn="l">
              <a:lnSpc>
                <a:spcPct val="115000"/>
              </a:lnSpc>
              <a:spcBef>
                <a:spcPts val="0"/>
              </a:spcBef>
              <a:spcAft>
                <a:spcPts val="0"/>
              </a:spcAft>
              <a:buClr>
                <a:srgbClr val="1B1642"/>
              </a:buClr>
              <a:buSzPts val="1650"/>
              <a:buChar char="●"/>
            </a:pPr>
            <a:r>
              <a:rPr lang="en-US" sz="1650">
                <a:solidFill>
                  <a:srgbClr val="1B1642"/>
                </a:solidFill>
                <a:highlight>
                  <a:srgbClr val="FFFFFF"/>
                </a:highlight>
              </a:rPr>
              <a:t>Unique Music Creation: Markov Chains allow for the generation of new and unique pieces of music, providing a fresh perspective on music creation.</a:t>
            </a:r>
            <a:endParaRPr sz="1650">
              <a:solidFill>
                <a:srgbClr val="1B1642"/>
              </a:solidFill>
              <a:highlight>
                <a:srgbClr val="FFFFFF"/>
              </a:highlight>
            </a:endParaRPr>
          </a:p>
          <a:p>
            <a:pPr indent="0" lvl="0" marL="914400" rtl="0" algn="l">
              <a:lnSpc>
                <a:spcPct val="115000"/>
              </a:lnSpc>
              <a:spcBef>
                <a:spcPts val="600"/>
              </a:spcBef>
              <a:spcAft>
                <a:spcPts val="0"/>
              </a:spcAft>
              <a:buNone/>
            </a:pPr>
            <a:r>
              <a:t/>
            </a:r>
            <a:endParaRPr sz="1650">
              <a:solidFill>
                <a:srgbClr val="1B1642"/>
              </a:solidFill>
              <a:highlight>
                <a:srgbClr val="FFFFFF"/>
              </a:highlight>
            </a:endParaRPr>
          </a:p>
          <a:p>
            <a:pPr indent="-333375" lvl="0" marL="457200" rtl="0" algn="l">
              <a:lnSpc>
                <a:spcPct val="115000"/>
              </a:lnSpc>
              <a:spcBef>
                <a:spcPts val="600"/>
              </a:spcBef>
              <a:spcAft>
                <a:spcPts val="0"/>
              </a:spcAft>
              <a:buClr>
                <a:srgbClr val="1B1642"/>
              </a:buClr>
              <a:buSzPts val="1650"/>
              <a:buChar char="●"/>
            </a:pPr>
            <a:r>
              <a:rPr lang="en-US" sz="1650">
                <a:solidFill>
                  <a:srgbClr val="1B1642"/>
                </a:solidFill>
                <a:highlight>
                  <a:srgbClr val="FFFFFF"/>
                </a:highlight>
              </a:rPr>
              <a:t>Versatility: Depending on the training data used, Markov Chains can generate music in a wide variety of styles, from classical to rock to jazz.</a:t>
            </a:r>
            <a:endParaRPr sz="1650">
              <a:solidFill>
                <a:srgbClr val="1B1642"/>
              </a:solidFill>
              <a:highlight>
                <a:srgbClr val="FFFFFF"/>
              </a:highlight>
            </a:endParaRPr>
          </a:p>
          <a:p>
            <a:pPr indent="0" lvl="0" marL="914400" rtl="0" algn="l">
              <a:lnSpc>
                <a:spcPct val="115000"/>
              </a:lnSpc>
              <a:spcBef>
                <a:spcPts val="600"/>
              </a:spcBef>
              <a:spcAft>
                <a:spcPts val="0"/>
              </a:spcAft>
              <a:buNone/>
            </a:pPr>
            <a:r>
              <a:t/>
            </a:r>
            <a:endParaRPr sz="1650">
              <a:solidFill>
                <a:srgbClr val="1B1642"/>
              </a:solidFill>
              <a:highlight>
                <a:srgbClr val="FFFFFF"/>
              </a:highlight>
            </a:endParaRPr>
          </a:p>
          <a:p>
            <a:pPr indent="-333375" lvl="0" marL="457200" rtl="0" algn="l">
              <a:lnSpc>
                <a:spcPct val="115000"/>
              </a:lnSpc>
              <a:spcBef>
                <a:spcPts val="600"/>
              </a:spcBef>
              <a:spcAft>
                <a:spcPts val="0"/>
              </a:spcAft>
              <a:buClr>
                <a:srgbClr val="1B1642"/>
              </a:buClr>
              <a:buSzPts val="1650"/>
              <a:buChar char="●"/>
            </a:pPr>
            <a:r>
              <a:rPr lang="en-US" sz="1650">
                <a:solidFill>
                  <a:srgbClr val="1B1642"/>
                </a:solidFill>
                <a:highlight>
                  <a:srgbClr val="FFFFFF"/>
                </a:highlight>
              </a:rPr>
              <a:t>Computational Efficiency: Markov Chains offer a simple and effective model for music generation that is not computationally expensive, making it feasible for real-time applications and accessible to a wide range of developers.</a:t>
            </a:r>
            <a:endParaRPr sz="1650">
              <a:solidFill>
                <a:srgbClr val="1B1642"/>
              </a:solidFill>
              <a:highlight>
                <a:srgbClr val="FFFFFF"/>
              </a:highlight>
            </a:endParaRPr>
          </a:p>
          <a:p>
            <a:pPr indent="0" lvl="0" marL="914400" rtl="0" algn="l">
              <a:lnSpc>
                <a:spcPct val="115000"/>
              </a:lnSpc>
              <a:spcBef>
                <a:spcPts val="600"/>
              </a:spcBef>
              <a:spcAft>
                <a:spcPts val="0"/>
              </a:spcAft>
              <a:buNone/>
            </a:pPr>
            <a:r>
              <a:t/>
            </a:r>
            <a:endParaRPr sz="1650">
              <a:solidFill>
                <a:srgbClr val="1B1642"/>
              </a:solidFill>
              <a:highlight>
                <a:srgbClr val="FFFFFF"/>
              </a:highlight>
            </a:endParaRPr>
          </a:p>
          <a:p>
            <a:pPr indent="-333375" lvl="0" marL="457200" rtl="0" algn="l">
              <a:lnSpc>
                <a:spcPct val="115000"/>
              </a:lnSpc>
              <a:spcBef>
                <a:spcPts val="600"/>
              </a:spcBef>
              <a:spcAft>
                <a:spcPts val="0"/>
              </a:spcAft>
              <a:buClr>
                <a:srgbClr val="1B1642"/>
              </a:buClr>
              <a:buSzPts val="1650"/>
              <a:buChar char="●"/>
            </a:pPr>
            <a:r>
              <a:rPr lang="en-US" sz="1650">
                <a:solidFill>
                  <a:srgbClr val="1B1642"/>
                </a:solidFill>
                <a:highlight>
                  <a:srgbClr val="FFFFFF"/>
                </a:highlight>
              </a:rPr>
              <a:t>Potential Therapeutic Applications: The ability to generate unique, soothing melodies can potentially contribute to the field of music therapy, with Markov Chains playing a role in personalizing music to individual's preferences or therapeutic needs.</a:t>
            </a:r>
            <a:endParaRPr sz="1650">
              <a:solidFill>
                <a:srgbClr val="1B1642"/>
              </a:solidFill>
              <a:highlight>
                <a:srgbClr val="FFFFFF"/>
              </a:highlight>
            </a:endParaRPr>
          </a:p>
          <a:p>
            <a:pPr indent="0" lvl="0" marL="914400" rtl="0" algn="l">
              <a:lnSpc>
                <a:spcPct val="115000"/>
              </a:lnSpc>
              <a:spcBef>
                <a:spcPts val="600"/>
              </a:spcBef>
              <a:spcAft>
                <a:spcPts val="0"/>
              </a:spcAft>
              <a:buNone/>
            </a:pPr>
            <a:r>
              <a:t/>
            </a:r>
            <a:endParaRPr sz="1650">
              <a:solidFill>
                <a:srgbClr val="1B1642"/>
              </a:solidFill>
              <a:highlight>
                <a:srgbClr val="FFFFFF"/>
              </a:highlight>
            </a:endParaRPr>
          </a:p>
          <a:p>
            <a:pPr indent="-333375" lvl="0" marL="457200" rtl="0" algn="l">
              <a:lnSpc>
                <a:spcPct val="115000"/>
              </a:lnSpc>
              <a:spcBef>
                <a:spcPts val="600"/>
              </a:spcBef>
              <a:spcAft>
                <a:spcPts val="0"/>
              </a:spcAft>
              <a:buClr>
                <a:srgbClr val="1B1642"/>
              </a:buClr>
              <a:buSzPts val="1650"/>
              <a:buChar char="●"/>
            </a:pPr>
            <a:r>
              <a:rPr lang="en-US" sz="1650">
                <a:solidFill>
                  <a:srgbClr val="1B1642"/>
                </a:solidFill>
                <a:highlight>
                  <a:srgbClr val="FFFFFF"/>
                </a:highlight>
              </a:rPr>
              <a:t>Machine Learning and AI: The application of Markov Chains in music generation expands our understanding of how statistical models can be applied to creative processes.</a:t>
            </a:r>
            <a:endParaRPr sz="16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Description</a:t>
            </a:r>
            <a:endParaRPr/>
          </a:p>
        </p:txBody>
      </p:sp>
      <p:sp>
        <p:nvSpPr>
          <p:cNvPr id="179" name="Google Shape;179;p23"/>
          <p:cNvSpPr txBox="1"/>
          <p:nvPr>
            <p:ph idx="1" type="body"/>
          </p:nvPr>
        </p:nvSpPr>
        <p:spPr>
          <a:xfrm>
            <a:off x="232575" y="1354550"/>
            <a:ext cx="7625700" cy="5280000"/>
          </a:xfrm>
          <a:prstGeom prst="rect">
            <a:avLst/>
          </a:prstGeom>
        </p:spPr>
        <p:txBody>
          <a:bodyPr anchorCtr="0" anchor="t" bIns="45700" lIns="91425" spcFirstLastPara="1" rIns="91425" wrap="square" tIns="45700">
            <a:normAutofit fontScale="77500" lnSpcReduction="20000"/>
          </a:bodyPr>
          <a:lstStyle/>
          <a:p>
            <a:pPr indent="-327025" lvl="0" marL="457200" rtl="0" algn="l">
              <a:lnSpc>
                <a:spcPct val="115000"/>
              </a:lnSpc>
              <a:spcBef>
                <a:spcPts val="1000"/>
              </a:spcBef>
              <a:spcAft>
                <a:spcPts val="0"/>
              </a:spcAft>
              <a:buSzPct val="100000"/>
              <a:buFont typeface="Calibri"/>
              <a:buChar char="●"/>
            </a:pPr>
            <a:r>
              <a:rPr lang="en-US" sz="2000"/>
              <a:t>Firstly</a:t>
            </a:r>
            <a:r>
              <a:rPr lang="en-US" sz="2000"/>
              <a:t> we have </a:t>
            </a:r>
            <a:r>
              <a:rPr lang="en-US" sz="2000"/>
              <a:t>created</a:t>
            </a:r>
            <a:r>
              <a:rPr lang="en-US" sz="2000"/>
              <a:t> a CSV input file that only contains the chords / notes, that we need work on. Eg: C#. These notes were taken from the song - Hello by Adele.</a:t>
            </a:r>
            <a:endParaRPr sz="2000"/>
          </a:p>
          <a:p>
            <a:pPr indent="0" lvl="0" marL="457200" rtl="0" algn="l">
              <a:lnSpc>
                <a:spcPct val="115000"/>
              </a:lnSpc>
              <a:spcBef>
                <a:spcPts val="1000"/>
              </a:spcBef>
              <a:spcAft>
                <a:spcPts val="0"/>
              </a:spcAft>
              <a:buNone/>
            </a:pPr>
            <a:r>
              <a:t/>
            </a:r>
            <a:endParaRPr sz="2000"/>
          </a:p>
          <a:p>
            <a:pPr indent="-327025" lvl="0" marL="457200" rtl="0" algn="l">
              <a:lnSpc>
                <a:spcPct val="115000"/>
              </a:lnSpc>
              <a:spcBef>
                <a:spcPts val="1000"/>
              </a:spcBef>
              <a:spcAft>
                <a:spcPts val="0"/>
              </a:spcAft>
              <a:buSzPct val="100000"/>
              <a:buChar char="●"/>
            </a:pPr>
            <a:r>
              <a:rPr lang="en-US" sz="2000"/>
              <a:t>Since there’s no readily available dataset specifically for our purpose, we had to manually extract the musical notes &amp; save them to a CSV file, which was then used for processing using Python &amp; MIDI module.</a:t>
            </a:r>
            <a:endParaRPr sz="2000"/>
          </a:p>
          <a:p>
            <a:pPr indent="0" lvl="0" marL="457200" rtl="0" algn="l">
              <a:lnSpc>
                <a:spcPct val="115000"/>
              </a:lnSpc>
              <a:spcBef>
                <a:spcPts val="1000"/>
              </a:spcBef>
              <a:spcAft>
                <a:spcPts val="0"/>
              </a:spcAft>
              <a:buNone/>
            </a:pPr>
            <a:r>
              <a:t/>
            </a:r>
            <a:endParaRPr sz="2000"/>
          </a:p>
          <a:p>
            <a:pPr indent="-327025" lvl="0" marL="457200" rtl="0" algn="l">
              <a:lnSpc>
                <a:spcPct val="115000"/>
              </a:lnSpc>
              <a:spcBef>
                <a:spcPts val="1000"/>
              </a:spcBef>
              <a:spcAft>
                <a:spcPts val="0"/>
              </a:spcAft>
              <a:buSzPct val="100000"/>
              <a:buFont typeface="Calibri"/>
              <a:buChar char="●"/>
            </a:pPr>
            <a:r>
              <a:rPr lang="en-US" sz="2000">
                <a:solidFill>
                  <a:srgbClr val="1B1642"/>
                </a:solidFill>
                <a:highlight>
                  <a:srgbClr val="FFFFFF"/>
                </a:highlight>
              </a:rPr>
              <a:t>MIDI note numbers are a way of representing musical notes in the MIDI (Musical Instrument Digital Interface) protocol, which is a standard for communicating musical information between digital devices like synthesizers and computers.</a:t>
            </a:r>
            <a:endParaRPr sz="2000">
              <a:solidFill>
                <a:srgbClr val="1B1642"/>
              </a:solidFill>
              <a:highlight>
                <a:srgbClr val="FFFFFF"/>
              </a:highlight>
            </a:endParaRPr>
          </a:p>
          <a:p>
            <a:pPr indent="0" lvl="0" marL="457200" rtl="0" algn="l">
              <a:lnSpc>
                <a:spcPct val="115000"/>
              </a:lnSpc>
              <a:spcBef>
                <a:spcPts val="1000"/>
              </a:spcBef>
              <a:spcAft>
                <a:spcPts val="0"/>
              </a:spcAft>
              <a:buNone/>
            </a:pPr>
            <a:r>
              <a:t/>
            </a:r>
            <a:endParaRPr sz="2000">
              <a:solidFill>
                <a:srgbClr val="1B1642"/>
              </a:solidFill>
              <a:highlight>
                <a:srgbClr val="FFFFFF"/>
              </a:highlight>
            </a:endParaRPr>
          </a:p>
          <a:p>
            <a:pPr indent="-327025" lvl="0" marL="457200" rtl="0" algn="l">
              <a:lnSpc>
                <a:spcPct val="115000"/>
              </a:lnSpc>
              <a:spcBef>
                <a:spcPts val="1000"/>
              </a:spcBef>
              <a:spcAft>
                <a:spcPts val="0"/>
              </a:spcAft>
              <a:buClr>
                <a:srgbClr val="1B1642"/>
              </a:buClr>
              <a:buSzPct val="100000"/>
              <a:buFont typeface="Calibri"/>
              <a:buChar char="●"/>
            </a:pPr>
            <a:r>
              <a:rPr lang="en-US" sz="2000">
                <a:solidFill>
                  <a:srgbClr val="1B1642"/>
                </a:solidFill>
                <a:highlight>
                  <a:srgbClr val="FFFFFF"/>
                </a:highlight>
              </a:rPr>
              <a:t>In MIDI, each note is assigned a specific number from 0 to 127. This range corresponds to a range of pitches, with each number representing a specific pitch. </a:t>
            </a:r>
            <a:r>
              <a:rPr lang="en-US" sz="2000">
                <a:solidFill>
                  <a:srgbClr val="1B1642"/>
                </a:solidFill>
                <a:highlight>
                  <a:srgbClr val="FFFFFF"/>
                </a:highlight>
              </a:rPr>
              <a:t>The number 72, for example, represents the note Middle C. The numbers increase as the pitch gets higher, so the number 73 would represent the note C# above Middle C, and so on.</a:t>
            </a:r>
            <a:endParaRPr sz="2000">
              <a:solidFill>
                <a:srgbClr val="1B1642"/>
              </a:solidFill>
              <a:highlight>
                <a:srgbClr val="FFFFFF"/>
              </a:highlight>
            </a:endParaRPr>
          </a:p>
          <a:p>
            <a:pPr indent="0" lvl="0" marL="457200" rtl="0" algn="l">
              <a:lnSpc>
                <a:spcPct val="115000"/>
              </a:lnSpc>
              <a:spcBef>
                <a:spcPts val="1000"/>
              </a:spcBef>
              <a:spcAft>
                <a:spcPts val="0"/>
              </a:spcAft>
              <a:buNone/>
            </a:pPr>
            <a:r>
              <a:t/>
            </a:r>
            <a:endParaRPr sz="2000">
              <a:solidFill>
                <a:srgbClr val="1B1642"/>
              </a:solidFill>
              <a:highlight>
                <a:srgbClr val="FFFFFF"/>
              </a:highlight>
            </a:endParaRPr>
          </a:p>
          <a:p>
            <a:pPr indent="-327025" lvl="0" marL="457200" rtl="0" algn="l">
              <a:lnSpc>
                <a:spcPct val="115000"/>
              </a:lnSpc>
              <a:spcBef>
                <a:spcPts val="1000"/>
              </a:spcBef>
              <a:spcAft>
                <a:spcPts val="0"/>
              </a:spcAft>
              <a:buClr>
                <a:srgbClr val="1B1642"/>
              </a:buClr>
              <a:buSzPct val="100000"/>
              <a:buFont typeface="Calibri"/>
              <a:buChar char="●"/>
            </a:pPr>
            <a:r>
              <a:rPr lang="en-US" sz="2000">
                <a:solidFill>
                  <a:srgbClr val="1B1642"/>
                </a:solidFill>
                <a:highlight>
                  <a:srgbClr val="FFFFFF"/>
                </a:highlight>
              </a:rPr>
              <a:t>We’re essentially mapping individual notes, to their corresponding MIDI values, using Python.</a:t>
            </a:r>
            <a:endParaRPr sz="2000">
              <a:solidFill>
                <a:srgbClr val="1B1642"/>
              </a:solidFill>
              <a:highlight>
                <a:srgbClr val="FFFFFF"/>
              </a:highlight>
            </a:endParaRPr>
          </a:p>
        </p:txBody>
      </p:sp>
      <p:pic>
        <p:nvPicPr>
          <p:cNvPr id="180" name="Google Shape;180;p23"/>
          <p:cNvPicPr preferRelativeResize="0"/>
          <p:nvPr/>
        </p:nvPicPr>
        <p:blipFill>
          <a:blip r:embed="rId3">
            <a:alphaModFix/>
          </a:blip>
          <a:stretch>
            <a:fillRect/>
          </a:stretch>
        </p:blipFill>
        <p:spPr>
          <a:xfrm>
            <a:off x="7858275" y="1354550"/>
            <a:ext cx="4141451" cy="3674924"/>
          </a:xfrm>
          <a:prstGeom prst="rect">
            <a:avLst/>
          </a:prstGeom>
          <a:noFill/>
          <a:ln>
            <a:noFill/>
          </a:ln>
        </p:spPr>
      </p:pic>
      <p:pic>
        <p:nvPicPr>
          <p:cNvPr id="181" name="Google Shape;181;p23"/>
          <p:cNvPicPr preferRelativeResize="0"/>
          <p:nvPr/>
        </p:nvPicPr>
        <p:blipFill>
          <a:blip r:embed="rId4">
            <a:alphaModFix/>
          </a:blip>
          <a:stretch>
            <a:fillRect/>
          </a:stretch>
        </p:blipFill>
        <p:spPr>
          <a:xfrm>
            <a:off x="10138813" y="3824663"/>
            <a:ext cx="1647825" cy="2809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Pre - Processing</a:t>
            </a:r>
            <a:endParaRPr/>
          </a:p>
        </p:txBody>
      </p:sp>
      <p:sp>
        <p:nvSpPr>
          <p:cNvPr id="187" name="Google Shape;187;p2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The data is a one big sequence of chords / musical notes (states).</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As explained earlier, we manually took the musical notes from this </a:t>
            </a:r>
            <a:r>
              <a:rPr lang="en-US" u="sng">
                <a:solidFill>
                  <a:schemeClr val="hlink"/>
                </a:solidFill>
                <a:hlinkClick r:id="rId3"/>
              </a:rPr>
              <a:t>website</a:t>
            </a:r>
            <a:r>
              <a:rPr lang="en-US"/>
              <a:t>.</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Then, we saved the musical notes obtained earlier, into a CSV file, where each note is supposed to be in a ‘newline’.</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This is the standard pre-processing we’ve done, for both the left_hand_notes &amp; right_hand_notes.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Modelling the Data as Markov Chain</a:t>
            </a:r>
            <a:endParaRPr/>
          </a:p>
        </p:txBody>
      </p:sp>
      <p:sp>
        <p:nvSpPr>
          <p:cNvPr id="193" name="Google Shape;193;p2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The data can be modelled as Markov Chain as in a melody / song, the next chord depends on the past chords.</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The chords are the states of the Markov Chain.</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We’ve modelled the data, both as a Higher-Order Markov Chain, &amp; also as a First-Order Markov Chain.</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For the </a:t>
            </a:r>
            <a:r>
              <a:rPr lang="en-US"/>
              <a:t>Higher-Order Markov Chain part, we’ve kept the order = 2, that is, the next state depends on previous 2 states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Reasons for Modeling as HOMC</a:t>
            </a:r>
            <a:endParaRPr/>
          </a:p>
        </p:txBody>
      </p:sp>
      <p:sp>
        <p:nvSpPr>
          <p:cNvPr id="199" name="Google Shape;199;p2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70000" lnSpcReduction="10000"/>
          </a:bodyPr>
          <a:lstStyle/>
          <a:p>
            <a:pPr indent="-308610" lvl="0" marL="457200" rtl="0" algn="l">
              <a:spcBef>
                <a:spcPts val="1000"/>
              </a:spcBef>
              <a:spcAft>
                <a:spcPts val="0"/>
              </a:spcAft>
              <a:buSzPct val="64285"/>
              <a:buChar char="●"/>
            </a:pPr>
            <a:r>
              <a:rPr lang="en-US"/>
              <a:t>The need to model the data, as a Higher-Order Markov Chain (HOMC), was felt necessary, since the Music Output from the First-Order Markov Chain didn’t sound great.</a:t>
            </a:r>
            <a:endParaRPr/>
          </a:p>
          <a:p>
            <a:pPr indent="0" lvl="0" marL="457200" rtl="0" algn="l">
              <a:spcBef>
                <a:spcPts val="1000"/>
              </a:spcBef>
              <a:spcAft>
                <a:spcPts val="0"/>
              </a:spcAft>
              <a:buNone/>
            </a:pPr>
            <a:r>
              <a:t/>
            </a:r>
            <a:endParaRPr/>
          </a:p>
          <a:p>
            <a:pPr indent="-308610" lvl="0" marL="457200" rtl="0" algn="l">
              <a:spcBef>
                <a:spcPts val="1000"/>
              </a:spcBef>
              <a:spcAft>
                <a:spcPts val="0"/>
              </a:spcAft>
              <a:buSzPct val="64285"/>
              <a:buChar char="●"/>
            </a:pPr>
            <a:r>
              <a:rPr lang="en-US"/>
              <a:t>Higher-order Markov chains consider longer sequences of events or states. In music, this allows the model to capture longer-term dependencies between chords or notes, leading to more coherent and structured compositions.</a:t>
            </a:r>
            <a:endParaRPr/>
          </a:p>
          <a:p>
            <a:pPr indent="0" lvl="0" marL="457200" rtl="0" algn="l">
              <a:spcBef>
                <a:spcPts val="1000"/>
              </a:spcBef>
              <a:spcAft>
                <a:spcPts val="0"/>
              </a:spcAft>
              <a:buNone/>
            </a:pPr>
            <a:r>
              <a:t/>
            </a:r>
            <a:endParaRPr/>
          </a:p>
          <a:p>
            <a:pPr indent="-308610" lvl="0" marL="457200" rtl="0" algn="l">
              <a:spcBef>
                <a:spcPts val="1000"/>
              </a:spcBef>
              <a:spcAft>
                <a:spcPts val="0"/>
              </a:spcAft>
              <a:buSzPct val="64285"/>
              <a:buChar char="●"/>
            </a:pPr>
            <a:r>
              <a:rPr lang="en-US"/>
              <a:t>Music often exhibits patterns that extend beyond the immediate preceding events. Higher-order Markov chains provide a mechanism to capture and replicate these larger musical structures, such as chord progressions or motifs.</a:t>
            </a:r>
            <a:endParaRPr/>
          </a:p>
          <a:p>
            <a:pPr indent="0" lvl="0" marL="457200" rtl="0" algn="l">
              <a:spcBef>
                <a:spcPts val="1000"/>
              </a:spcBef>
              <a:spcAft>
                <a:spcPts val="0"/>
              </a:spcAft>
              <a:buNone/>
            </a:pPr>
            <a:r>
              <a:t/>
            </a:r>
            <a:endParaRPr/>
          </a:p>
          <a:p>
            <a:pPr indent="-308610" lvl="0" marL="457200" rtl="0" algn="l">
              <a:spcBef>
                <a:spcPts val="1000"/>
              </a:spcBef>
              <a:spcAft>
                <a:spcPts val="0"/>
              </a:spcAft>
              <a:buSzPct val="64285"/>
              <a:buChar char="●"/>
            </a:pPr>
            <a:r>
              <a:rPr lang="en-US"/>
              <a:t>Higher-order Markov chains can help mitigate the issue of repetitiveness that may arise in lower-order models.</a:t>
            </a:r>
            <a:endParaRPr/>
          </a:p>
          <a:p>
            <a:pPr indent="0" lvl="0" marL="457200" rtl="0" algn="l">
              <a:spcBef>
                <a:spcPts val="1000"/>
              </a:spcBef>
              <a:spcAft>
                <a:spcPts val="0"/>
              </a:spcAft>
              <a:buNone/>
            </a:pPr>
            <a:r>
              <a:t/>
            </a:r>
            <a:endParaRPr/>
          </a:p>
          <a:p>
            <a:pPr indent="-308610" lvl="0" marL="457200" rtl="0" algn="l">
              <a:spcBef>
                <a:spcPts val="1000"/>
              </a:spcBef>
              <a:spcAft>
                <a:spcPts val="0"/>
              </a:spcAft>
              <a:buSzPct val="64285"/>
              <a:buChar char="●"/>
            </a:pPr>
            <a:r>
              <a:rPr lang="en-US"/>
              <a:t>Put simply, Higher-Order Markov Chains sound better!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Observations</a:t>
            </a:r>
            <a:endParaRPr/>
          </a:p>
        </p:txBody>
      </p:sp>
      <p:sp>
        <p:nvSpPr>
          <p:cNvPr id="205" name="Google Shape;205;p27"/>
          <p:cNvSpPr txBox="1"/>
          <p:nvPr>
            <p:ph idx="1" type="body"/>
          </p:nvPr>
        </p:nvSpPr>
        <p:spPr>
          <a:xfrm>
            <a:off x="845126" y="1381175"/>
            <a:ext cx="43869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State Transition Diagram for Higher-Order Markov Chain, for the right_hand_notes.</a:t>
            </a:r>
            <a:endParaRPr/>
          </a:p>
        </p:txBody>
      </p:sp>
      <p:pic>
        <p:nvPicPr>
          <p:cNvPr id="206" name="Google Shape;206;p27"/>
          <p:cNvPicPr preferRelativeResize="0"/>
          <p:nvPr/>
        </p:nvPicPr>
        <p:blipFill>
          <a:blip r:embed="rId3">
            <a:alphaModFix/>
          </a:blip>
          <a:stretch>
            <a:fillRect/>
          </a:stretch>
        </p:blipFill>
        <p:spPr>
          <a:xfrm>
            <a:off x="5073025" y="1448750"/>
            <a:ext cx="6305152" cy="540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