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3"/>
    <p:sldMasterId id="2147483702" r:id="rId4"/>
    <p:sldMasterId id="2147483703" r:id="rId5"/>
    <p:sldMasterId id="214748370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7772400" cy="10058400"/>
  <p:embeddedFontLst>
    <p:embeddedFont>
      <p:font typeface="Quattrocento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QuattrocentoSans-regular.fntdata"/><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QuattrocentoSans-italic.fntdata"/><Relationship Id="rId25" Type="http://schemas.openxmlformats.org/officeDocument/2006/relationships/font" Target="fonts/QuattrocentoSans-bold.fntdata"/><Relationship Id="rId27" Type="http://schemas.openxmlformats.org/officeDocument/2006/relationships/font" Target="fonts/QuattrocentoSans-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2" name="Google Shape;322;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f74aaed3f_1_645:notes"/>
          <p:cNvSpPr/>
          <p:nvPr>
            <p:ph idx="2" type="sldImg"/>
          </p:nvPr>
        </p:nvSpPr>
        <p:spPr>
          <a:xfrm>
            <a:off x="1943398" y="754380"/>
            <a:ext cx="38865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1f74aaed3f_1_645: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f527e65e5_0_168:notes"/>
          <p:cNvSpPr/>
          <p:nvPr>
            <p:ph idx="2" type="sldImg"/>
          </p:nvPr>
        </p:nvSpPr>
        <p:spPr>
          <a:xfrm>
            <a:off x="1943398" y="754380"/>
            <a:ext cx="38865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1f527e65e5_0_168: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f527e65e5_0_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1f527e65e5_0_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2" name="Google Shape;402;g31f527e65e5_0_3: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4062f1343_11_63: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Font typeface="Arial"/>
              <a:buNone/>
            </a:pPr>
            <a:r>
              <a:rPr lang="en-US" sz="1100">
                <a:solidFill>
                  <a:schemeClr val="dk1"/>
                </a:solidFill>
              </a:rPr>
              <a:t>The training curves demonstrate the model's performance across frequency bands (0.868 GHz, 2 GHz, and 3.5 GHz). Despite different initial loss values, both implementations achieve comparable convergence, validating the robustness of our multi-frequency approach.</a:t>
            </a:r>
            <a:endParaRPr sz="1100">
              <a:solidFill>
                <a:schemeClr val="dk1"/>
              </a:solidFill>
            </a:endParaRPr>
          </a:p>
          <a:p>
            <a:pPr indent="0" lvl="0" marL="0" rtl="0" algn="l">
              <a:spcBef>
                <a:spcPts val="0"/>
              </a:spcBef>
              <a:spcAft>
                <a:spcPts val="0"/>
              </a:spcAft>
              <a:buNone/>
            </a:pPr>
            <a:r>
              <a:t/>
            </a:r>
            <a:endParaRPr/>
          </a:p>
        </p:txBody>
      </p:sp>
      <p:sp>
        <p:nvSpPr>
          <p:cNvPr id="415" name="Google Shape;415;g324062f1343_11_63: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7" name="Google Shape;427;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f74aaed3f_1_1455: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3" name="Google Shape;433;g31f74aaed3f_1_1455: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f74aaed3f_1_1451: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f74aaed3f_1_1451: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0" name="Google Shape;440;g31f74aaed3f_1_1451: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8" name="Google Shape;328;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1f74aaed3f_1_319:notes"/>
          <p:cNvSpPr/>
          <p:nvPr>
            <p:ph idx="2" type="sldImg"/>
          </p:nvPr>
        </p:nvSpPr>
        <p:spPr>
          <a:xfrm>
            <a:off x="1943398" y="754380"/>
            <a:ext cx="38865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1f74aaed3f_1_319: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f74aaed3f_1_994:notes"/>
          <p:cNvSpPr/>
          <p:nvPr>
            <p:ph idx="2" type="sldImg"/>
          </p:nvPr>
        </p:nvSpPr>
        <p:spPr>
          <a:xfrm>
            <a:off x="1943398" y="754380"/>
            <a:ext cx="38865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1f74aaed3f_1_994: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8" name="Google Shape;348;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4" name="Google Shape;354;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f70dbd605_0_0: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1f70dbd605_0_0: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1" name="Google Shape;361;g31f70dbd605_0_0: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1f70dbd605_0_8:notes"/>
          <p:cNvSpPr/>
          <p:nvPr>
            <p:ph idx="2" type="sldImg"/>
          </p:nvPr>
        </p:nvSpPr>
        <p:spPr>
          <a:xfrm>
            <a:off x="533520" y="764280"/>
            <a:ext cx="6704700" cy="37713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1f70dbd605_0_8:notes"/>
          <p:cNvSpPr txBox="1"/>
          <p:nvPr>
            <p:ph idx="1" type="body"/>
          </p:nvPr>
        </p:nvSpPr>
        <p:spPr>
          <a:xfrm>
            <a:off x="777240" y="4777560"/>
            <a:ext cx="6217500" cy="452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8" name="Google Shape;368;g31f70dbd605_0_8:notes"/>
          <p:cNvSpPr txBox="1"/>
          <p:nvPr>
            <p:ph idx="12" type="sldNum"/>
          </p:nvPr>
        </p:nvSpPr>
        <p:spPr>
          <a:xfrm>
            <a:off x="4399200" y="9555480"/>
            <a:ext cx="3372900" cy="5025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1f74aaed3f_1_650:notes"/>
          <p:cNvSpPr/>
          <p:nvPr>
            <p:ph idx="2" type="sldImg"/>
          </p:nvPr>
        </p:nvSpPr>
        <p:spPr>
          <a:xfrm>
            <a:off x="1943398" y="754380"/>
            <a:ext cx="38865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31f74aaed3f_1_650:notes"/>
          <p:cNvSpPr txBox="1"/>
          <p:nvPr>
            <p:ph idx="1" type="body"/>
          </p:nvPr>
        </p:nvSpPr>
        <p:spPr>
          <a:xfrm>
            <a:off x="777240" y="4777740"/>
            <a:ext cx="6217800" cy="4526400"/>
          </a:xfrm>
          <a:prstGeom prst="rect">
            <a:avLst/>
          </a:prstGeom>
          <a:noFill/>
          <a:ln>
            <a:noFill/>
          </a:ln>
        </p:spPr>
        <p:txBody>
          <a:bodyPr anchorCtr="0" anchor="t" bIns="102600" lIns="102600" spcFirstLastPara="1" rIns="102600" wrap="square" tIns="102600">
            <a:noAutofit/>
          </a:bodyPr>
          <a:lstStyle/>
          <a:p>
            <a:pPr indent="0" lvl="0" marL="0" rtl="0" algn="l">
              <a:lnSpc>
                <a:spcPct val="100000"/>
              </a:lnSpc>
              <a:spcBef>
                <a:spcPts val="0"/>
              </a:spcBef>
              <a:spcAft>
                <a:spcPts val="0"/>
              </a:spcAft>
              <a:buSzPts val="12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2"/>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633600" y="1381320"/>
            <a:ext cx="7886520" cy="4798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633600" y="138132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1"/>
          <p:cNvSpPr txBox="1"/>
          <p:nvPr>
            <p:ph idx="2" type="body"/>
          </p:nvPr>
        </p:nvSpPr>
        <p:spPr>
          <a:xfrm>
            <a:off x="633600" y="388764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3" type="body"/>
          </p:nvPr>
        </p:nvSpPr>
        <p:spPr>
          <a:xfrm>
            <a:off x="63360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4" type="body"/>
          </p:nvPr>
        </p:nvSpPr>
        <p:spPr>
          <a:xfrm>
            <a:off x="467496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63360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2" type="body"/>
          </p:nvPr>
        </p:nvSpPr>
        <p:spPr>
          <a:xfrm>
            <a:off x="330012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3" type="body"/>
          </p:nvPr>
        </p:nvSpPr>
        <p:spPr>
          <a:xfrm>
            <a:off x="596628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4" type="body"/>
          </p:nvPr>
        </p:nvSpPr>
        <p:spPr>
          <a:xfrm>
            <a:off x="63360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5" type="body"/>
          </p:nvPr>
        </p:nvSpPr>
        <p:spPr>
          <a:xfrm>
            <a:off x="330012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6" type="body"/>
          </p:nvPr>
        </p:nvSpPr>
        <p:spPr>
          <a:xfrm>
            <a:off x="596628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6"/>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 type="subTitle"/>
          </p:nvPr>
        </p:nvSpPr>
        <p:spPr>
          <a:xfrm>
            <a:off x="633600" y="1381320"/>
            <a:ext cx="7886520" cy="47984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17"/>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 type="body"/>
          </p:nvPr>
        </p:nvSpPr>
        <p:spPr>
          <a:xfrm>
            <a:off x="633600" y="1381320"/>
            <a:ext cx="788652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 type="body"/>
          </p:nvPr>
        </p:nvSpPr>
        <p:spPr>
          <a:xfrm>
            <a:off x="63360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8"/>
          <p:cNvSpPr txBox="1"/>
          <p:nvPr>
            <p:ph idx="2" type="body"/>
          </p:nvPr>
        </p:nvSpPr>
        <p:spPr>
          <a:xfrm>
            <a:off x="467496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9"/>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20"/>
          <p:cNvSpPr txBox="1"/>
          <p:nvPr>
            <p:ph idx="1" type="subTitle"/>
          </p:nvPr>
        </p:nvSpPr>
        <p:spPr>
          <a:xfrm>
            <a:off x="633600" y="365760"/>
            <a:ext cx="7084080" cy="38293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21"/>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1"/>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1"/>
          <p:cNvSpPr txBox="1"/>
          <p:nvPr>
            <p:ph idx="2" type="body"/>
          </p:nvPr>
        </p:nvSpPr>
        <p:spPr>
          <a:xfrm>
            <a:off x="467496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1"/>
          <p:cNvSpPr txBox="1"/>
          <p:nvPr>
            <p:ph idx="3" type="body"/>
          </p:nvPr>
        </p:nvSpPr>
        <p:spPr>
          <a:xfrm>
            <a:off x="63360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9" name="Shape 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22"/>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63360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2"/>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3" type="body"/>
          </p:nvPr>
        </p:nvSpPr>
        <p:spPr>
          <a:xfrm>
            <a:off x="467496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23"/>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3"/>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3" type="body"/>
          </p:nvPr>
        </p:nvSpPr>
        <p:spPr>
          <a:xfrm>
            <a:off x="633600" y="388764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4"/>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633600" y="138132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4"/>
          <p:cNvSpPr txBox="1"/>
          <p:nvPr>
            <p:ph idx="2" type="body"/>
          </p:nvPr>
        </p:nvSpPr>
        <p:spPr>
          <a:xfrm>
            <a:off x="633600" y="388764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6" name="Shape 106"/>
        <p:cNvGrpSpPr/>
        <p:nvPr/>
      </p:nvGrpSpPr>
      <p:grpSpPr>
        <a:xfrm>
          <a:off x="0" y="0"/>
          <a:ext cx="0" cy="0"/>
          <a:chOff x="0" y="0"/>
          <a:chExt cx="0" cy="0"/>
        </a:xfrm>
      </p:grpSpPr>
      <p:sp>
        <p:nvSpPr>
          <p:cNvPr id="107" name="Google Shape;107;p25"/>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3" type="body"/>
          </p:nvPr>
        </p:nvSpPr>
        <p:spPr>
          <a:xfrm>
            <a:off x="63360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4" type="body"/>
          </p:nvPr>
        </p:nvSpPr>
        <p:spPr>
          <a:xfrm>
            <a:off x="467496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2" name="Shape 112"/>
        <p:cNvGrpSpPr/>
        <p:nvPr/>
      </p:nvGrpSpPr>
      <p:grpSpPr>
        <a:xfrm>
          <a:off x="0" y="0"/>
          <a:ext cx="0" cy="0"/>
          <a:chOff x="0" y="0"/>
          <a:chExt cx="0" cy="0"/>
        </a:xfrm>
      </p:grpSpPr>
      <p:sp>
        <p:nvSpPr>
          <p:cNvPr id="113" name="Google Shape;113;p26"/>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 type="body"/>
          </p:nvPr>
        </p:nvSpPr>
        <p:spPr>
          <a:xfrm>
            <a:off x="63360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2" type="body"/>
          </p:nvPr>
        </p:nvSpPr>
        <p:spPr>
          <a:xfrm>
            <a:off x="330012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3" type="body"/>
          </p:nvPr>
        </p:nvSpPr>
        <p:spPr>
          <a:xfrm>
            <a:off x="5966280" y="138132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4" type="body"/>
          </p:nvPr>
        </p:nvSpPr>
        <p:spPr>
          <a:xfrm>
            <a:off x="63360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5" type="body"/>
          </p:nvPr>
        </p:nvSpPr>
        <p:spPr>
          <a:xfrm>
            <a:off x="330012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6" type="body"/>
          </p:nvPr>
        </p:nvSpPr>
        <p:spPr>
          <a:xfrm>
            <a:off x="5966280" y="3887640"/>
            <a:ext cx="253908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8" name="Shape 12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29"/>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 type="body"/>
          </p:nvPr>
        </p:nvSpPr>
        <p:spPr>
          <a:xfrm>
            <a:off x="633600" y="1381320"/>
            <a:ext cx="3848400" cy="47985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29"/>
          <p:cNvSpPr txBox="1"/>
          <p:nvPr>
            <p:ph idx="2" type="body"/>
          </p:nvPr>
        </p:nvSpPr>
        <p:spPr>
          <a:xfrm>
            <a:off x="4674960" y="1381320"/>
            <a:ext cx="3848400" cy="47985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3" name="Shape 133"/>
        <p:cNvGrpSpPr/>
        <p:nvPr/>
      </p:nvGrpSpPr>
      <p:grpSpPr>
        <a:xfrm>
          <a:off x="0" y="0"/>
          <a:ext cx="0" cy="0"/>
          <a:chOff x="0" y="0"/>
          <a:chExt cx="0" cy="0"/>
        </a:xfrm>
      </p:grpSpPr>
      <p:sp>
        <p:nvSpPr>
          <p:cNvPr id="134" name="Google Shape;134;p30"/>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0"/>
          <p:cNvSpPr txBox="1"/>
          <p:nvPr>
            <p:ph idx="1" type="subTitle"/>
          </p:nvPr>
        </p:nvSpPr>
        <p:spPr>
          <a:xfrm>
            <a:off x="633600" y="1381320"/>
            <a:ext cx="7886400" cy="47985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6" name="Shape 136"/>
        <p:cNvGrpSpPr/>
        <p:nvPr/>
      </p:nvGrpSpPr>
      <p:grpSpPr>
        <a:xfrm>
          <a:off x="0" y="0"/>
          <a:ext cx="0" cy="0"/>
          <a:chOff x="0" y="0"/>
          <a:chExt cx="0" cy="0"/>
        </a:xfrm>
      </p:grpSpPr>
      <p:sp>
        <p:nvSpPr>
          <p:cNvPr id="137" name="Google Shape;137;p31"/>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1"/>
          <p:cNvSpPr txBox="1"/>
          <p:nvPr>
            <p:ph idx="1" type="body"/>
          </p:nvPr>
        </p:nvSpPr>
        <p:spPr>
          <a:xfrm>
            <a:off x="633600" y="1381320"/>
            <a:ext cx="7886400" cy="47985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p32"/>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a:off x="633600" y="1381320"/>
            <a:ext cx="788652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41" name="Shape 141"/>
        <p:cNvGrpSpPr/>
        <p:nvPr/>
      </p:nvGrpSpPr>
      <p:grpSpPr>
        <a:xfrm>
          <a:off x="0" y="0"/>
          <a:ext cx="0" cy="0"/>
          <a:chOff x="0" y="0"/>
          <a:chExt cx="0" cy="0"/>
        </a:xfrm>
      </p:grpSpPr>
      <p:sp>
        <p:nvSpPr>
          <p:cNvPr id="142" name="Google Shape;142;p33"/>
          <p:cNvSpPr txBox="1"/>
          <p:nvPr>
            <p:ph idx="1" type="subTitle"/>
          </p:nvPr>
        </p:nvSpPr>
        <p:spPr>
          <a:xfrm>
            <a:off x="633600" y="365760"/>
            <a:ext cx="7084200" cy="38292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3" name="Shape 143"/>
        <p:cNvGrpSpPr/>
        <p:nvPr/>
      </p:nvGrpSpPr>
      <p:grpSpPr>
        <a:xfrm>
          <a:off x="0" y="0"/>
          <a:ext cx="0" cy="0"/>
          <a:chOff x="0" y="0"/>
          <a:chExt cx="0" cy="0"/>
        </a:xfrm>
      </p:grpSpPr>
      <p:sp>
        <p:nvSpPr>
          <p:cNvPr id="144" name="Google Shape;144;p34"/>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4"/>
          <p:cNvSpPr txBox="1"/>
          <p:nvPr>
            <p:ph idx="1" type="body"/>
          </p:nvPr>
        </p:nvSpPr>
        <p:spPr>
          <a:xfrm>
            <a:off x="63360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34"/>
          <p:cNvSpPr txBox="1"/>
          <p:nvPr>
            <p:ph idx="2" type="body"/>
          </p:nvPr>
        </p:nvSpPr>
        <p:spPr>
          <a:xfrm>
            <a:off x="4674960" y="1381320"/>
            <a:ext cx="3848400" cy="47985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34"/>
          <p:cNvSpPr txBox="1"/>
          <p:nvPr>
            <p:ph idx="3" type="body"/>
          </p:nvPr>
        </p:nvSpPr>
        <p:spPr>
          <a:xfrm>
            <a:off x="633600" y="388764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8" name="Shape 148"/>
        <p:cNvGrpSpPr/>
        <p:nvPr/>
      </p:nvGrpSpPr>
      <p:grpSpPr>
        <a:xfrm>
          <a:off x="0" y="0"/>
          <a:ext cx="0" cy="0"/>
          <a:chOff x="0" y="0"/>
          <a:chExt cx="0" cy="0"/>
        </a:xfrm>
      </p:grpSpPr>
      <p:sp>
        <p:nvSpPr>
          <p:cNvPr id="149" name="Google Shape;149;p35"/>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5"/>
          <p:cNvSpPr txBox="1"/>
          <p:nvPr>
            <p:ph idx="1" type="body"/>
          </p:nvPr>
        </p:nvSpPr>
        <p:spPr>
          <a:xfrm>
            <a:off x="633600" y="1381320"/>
            <a:ext cx="3848400" cy="47985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35"/>
          <p:cNvSpPr txBox="1"/>
          <p:nvPr>
            <p:ph idx="2" type="body"/>
          </p:nvPr>
        </p:nvSpPr>
        <p:spPr>
          <a:xfrm>
            <a:off x="467496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35"/>
          <p:cNvSpPr txBox="1"/>
          <p:nvPr>
            <p:ph idx="3" type="body"/>
          </p:nvPr>
        </p:nvSpPr>
        <p:spPr>
          <a:xfrm>
            <a:off x="4674960" y="388764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3" name="Shape 153"/>
        <p:cNvGrpSpPr/>
        <p:nvPr/>
      </p:nvGrpSpPr>
      <p:grpSpPr>
        <a:xfrm>
          <a:off x="0" y="0"/>
          <a:ext cx="0" cy="0"/>
          <a:chOff x="0" y="0"/>
          <a:chExt cx="0" cy="0"/>
        </a:xfrm>
      </p:grpSpPr>
      <p:sp>
        <p:nvSpPr>
          <p:cNvPr id="154" name="Google Shape;154;p36"/>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txBox="1"/>
          <p:nvPr>
            <p:ph idx="1" type="body"/>
          </p:nvPr>
        </p:nvSpPr>
        <p:spPr>
          <a:xfrm>
            <a:off x="63360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6"/>
          <p:cNvSpPr txBox="1"/>
          <p:nvPr>
            <p:ph idx="2" type="body"/>
          </p:nvPr>
        </p:nvSpPr>
        <p:spPr>
          <a:xfrm>
            <a:off x="467496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6"/>
          <p:cNvSpPr txBox="1"/>
          <p:nvPr>
            <p:ph idx="3" type="body"/>
          </p:nvPr>
        </p:nvSpPr>
        <p:spPr>
          <a:xfrm>
            <a:off x="633600" y="3887640"/>
            <a:ext cx="7886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8" name="Shape 158"/>
        <p:cNvGrpSpPr/>
        <p:nvPr/>
      </p:nvGrpSpPr>
      <p:grpSpPr>
        <a:xfrm>
          <a:off x="0" y="0"/>
          <a:ext cx="0" cy="0"/>
          <a:chOff x="0" y="0"/>
          <a:chExt cx="0" cy="0"/>
        </a:xfrm>
      </p:grpSpPr>
      <p:sp>
        <p:nvSpPr>
          <p:cNvPr id="159" name="Google Shape;159;p37"/>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7"/>
          <p:cNvSpPr txBox="1"/>
          <p:nvPr>
            <p:ph idx="1" type="body"/>
          </p:nvPr>
        </p:nvSpPr>
        <p:spPr>
          <a:xfrm>
            <a:off x="633600" y="1381320"/>
            <a:ext cx="7886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7"/>
          <p:cNvSpPr txBox="1"/>
          <p:nvPr>
            <p:ph idx="2" type="body"/>
          </p:nvPr>
        </p:nvSpPr>
        <p:spPr>
          <a:xfrm>
            <a:off x="633600" y="3887640"/>
            <a:ext cx="7886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2" name="Shape 162"/>
        <p:cNvGrpSpPr/>
        <p:nvPr/>
      </p:nvGrpSpPr>
      <p:grpSpPr>
        <a:xfrm>
          <a:off x="0" y="0"/>
          <a:ext cx="0" cy="0"/>
          <a:chOff x="0" y="0"/>
          <a:chExt cx="0" cy="0"/>
        </a:xfrm>
      </p:grpSpPr>
      <p:sp>
        <p:nvSpPr>
          <p:cNvPr id="163" name="Google Shape;163;p38"/>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8"/>
          <p:cNvSpPr txBox="1"/>
          <p:nvPr>
            <p:ph idx="1" type="body"/>
          </p:nvPr>
        </p:nvSpPr>
        <p:spPr>
          <a:xfrm>
            <a:off x="63360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8"/>
          <p:cNvSpPr txBox="1"/>
          <p:nvPr>
            <p:ph idx="2" type="body"/>
          </p:nvPr>
        </p:nvSpPr>
        <p:spPr>
          <a:xfrm>
            <a:off x="4674960" y="138132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8"/>
          <p:cNvSpPr txBox="1"/>
          <p:nvPr>
            <p:ph idx="3" type="body"/>
          </p:nvPr>
        </p:nvSpPr>
        <p:spPr>
          <a:xfrm>
            <a:off x="633600" y="388764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8"/>
          <p:cNvSpPr txBox="1"/>
          <p:nvPr>
            <p:ph idx="4" type="body"/>
          </p:nvPr>
        </p:nvSpPr>
        <p:spPr>
          <a:xfrm>
            <a:off x="4674960" y="3887640"/>
            <a:ext cx="38484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8" name="Shape 168"/>
        <p:cNvGrpSpPr/>
        <p:nvPr/>
      </p:nvGrpSpPr>
      <p:grpSpPr>
        <a:xfrm>
          <a:off x="0" y="0"/>
          <a:ext cx="0" cy="0"/>
          <a:chOff x="0" y="0"/>
          <a:chExt cx="0" cy="0"/>
        </a:xfrm>
      </p:grpSpPr>
      <p:sp>
        <p:nvSpPr>
          <p:cNvPr id="169" name="Google Shape;169;p39"/>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9"/>
          <p:cNvSpPr txBox="1"/>
          <p:nvPr>
            <p:ph idx="1" type="body"/>
          </p:nvPr>
        </p:nvSpPr>
        <p:spPr>
          <a:xfrm>
            <a:off x="633600" y="138132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2" type="body"/>
          </p:nvPr>
        </p:nvSpPr>
        <p:spPr>
          <a:xfrm>
            <a:off x="3300120" y="138132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3" type="body"/>
          </p:nvPr>
        </p:nvSpPr>
        <p:spPr>
          <a:xfrm>
            <a:off x="5966280" y="138132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9"/>
          <p:cNvSpPr txBox="1"/>
          <p:nvPr>
            <p:ph idx="4" type="body"/>
          </p:nvPr>
        </p:nvSpPr>
        <p:spPr>
          <a:xfrm>
            <a:off x="633600" y="388764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39"/>
          <p:cNvSpPr txBox="1"/>
          <p:nvPr>
            <p:ph idx="5" type="body"/>
          </p:nvPr>
        </p:nvSpPr>
        <p:spPr>
          <a:xfrm>
            <a:off x="3300120" y="388764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9"/>
          <p:cNvSpPr txBox="1"/>
          <p:nvPr>
            <p:ph idx="6" type="body"/>
          </p:nvPr>
        </p:nvSpPr>
        <p:spPr>
          <a:xfrm>
            <a:off x="5966280" y="3887640"/>
            <a:ext cx="2539200" cy="2288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82" name="Shape 182"/>
        <p:cNvGrpSpPr/>
        <p:nvPr/>
      </p:nvGrpSpPr>
      <p:grpSpPr>
        <a:xfrm>
          <a:off x="0" y="0"/>
          <a:ext cx="0" cy="0"/>
          <a:chOff x="0" y="0"/>
          <a:chExt cx="0" cy="0"/>
        </a:xfrm>
      </p:grpSpPr>
      <p:sp>
        <p:nvSpPr>
          <p:cNvPr id="183" name="Google Shape;183;p41"/>
          <p:cNvSpPr txBox="1"/>
          <p:nvPr>
            <p:ph type="ctrTitle"/>
          </p:nvPr>
        </p:nvSpPr>
        <p:spPr>
          <a:xfrm>
            <a:off x="1143000" y="1063671"/>
            <a:ext cx="7315200" cy="18750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b="0"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1"/>
          <p:cNvSpPr txBox="1"/>
          <p:nvPr>
            <p:ph idx="1" type="subTitle"/>
          </p:nvPr>
        </p:nvSpPr>
        <p:spPr>
          <a:xfrm>
            <a:off x="4114800" y="3240578"/>
            <a:ext cx="4343400" cy="20427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85" name="Google Shape;185;p41"/>
          <p:cNvSpPr txBox="1"/>
          <p:nvPr>
            <p:ph idx="10" type="dt"/>
          </p:nvPr>
        </p:nvSpPr>
        <p:spPr>
          <a:xfrm>
            <a:off x="411480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41"/>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87" name="Google Shape;187;p41"/>
          <p:cNvCxnSpPr/>
          <p:nvPr/>
        </p:nvCxnSpPr>
        <p:spPr>
          <a:xfrm>
            <a:off x="685800" y="3089628"/>
            <a:ext cx="7772400" cy="0"/>
          </a:xfrm>
          <a:prstGeom prst="straightConnector1">
            <a:avLst/>
          </a:prstGeom>
          <a:noFill/>
          <a:ln cap="flat" cmpd="sng" w="9525">
            <a:solidFill>
              <a:schemeClr val="lt1"/>
            </a:solidFill>
            <a:prstDash val="solid"/>
            <a:round/>
            <a:headEnd len="sm" w="sm" type="none"/>
            <a:tailEnd len="sm" w="sm" type="none"/>
          </a:ln>
        </p:spPr>
      </p:cxnSp>
      <p:pic>
        <p:nvPicPr>
          <p:cNvPr id="188" name="Google Shape;188;p41"/>
          <p:cNvPicPr preferRelativeResize="0"/>
          <p:nvPr/>
        </p:nvPicPr>
        <p:blipFill rotWithShape="1">
          <a:blip r:embed="rId2">
            <a:alphaModFix/>
          </a:blip>
          <a:srcRect b="0" l="0" r="0" t="0"/>
          <a:stretch/>
        </p:blipFill>
        <p:spPr>
          <a:xfrm>
            <a:off x="685800" y="4541396"/>
            <a:ext cx="2251615" cy="1239186"/>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9" name="Shape 189"/>
        <p:cNvGrpSpPr/>
        <p:nvPr/>
      </p:nvGrpSpPr>
      <p:grpSpPr>
        <a:xfrm>
          <a:off x="0" y="0"/>
          <a:ext cx="0" cy="0"/>
          <a:chOff x="0" y="0"/>
          <a:chExt cx="0" cy="0"/>
        </a:xfrm>
      </p:grpSpPr>
      <p:sp>
        <p:nvSpPr>
          <p:cNvPr id="190" name="Google Shape;190;p42"/>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2"/>
          <p:cNvSpPr txBox="1"/>
          <p:nvPr>
            <p:ph idx="1" type="body"/>
          </p:nvPr>
        </p:nvSpPr>
        <p:spPr>
          <a:xfrm>
            <a:off x="633845" y="1381182"/>
            <a:ext cx="78867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4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4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2"/>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95" name="Google Shape;195;p42"/>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196" name="Google Shape;196;p42"/>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7" name="Shape 197"/>
        <p:cNvGrpSpPr/>
        <p:nvPr/>
      </p:nvGrpSpPr>
      <p:grpSpPr>
        <a:xfrm>
          <a:off x="0" y="0"/>
          <a:ext cx="0" cy="0"/>
          <a:chOff x="0" y="0"/>
          <a:chExt cx="0" cy="0"/>
        </a:xfrm>
      </p:grpSpPr>
      <p:sp>
        <p:nvSpPr>
          <p:cNvPr id="198" name="Google Shape;198;p43"/>
          <p:cNvSpPr txBox="1"/>
          <p:nvPr>
            <p:ph type="title"/>
          </p:nvPr>
        </p:nvSpPr>
        <p:spPr>
          <a:xfrm>
            <a:off x="623888" y="1712423"/>
            <a:ext cx="7886700" cy="2851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43"/>
          <p:cNvSpPr txBox="1"/>
          <p:nvPr>
            <p:ph idx="1" type="body"/>
          </p:nvPr>
        </p:nvSpPr>
        <p:spPr>
          <a:xfrm>
            <a:off x="623888" y="4552633"/>
            <a:ext cx="78867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00" name="Google Shape;200;p4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4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3"/>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 type="body"/>
          </p:nvPr>
        </p:nvSpPr>
        <p:spPr>
          <a:xfrm>
            <a:off x="63360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
          <p:cNvSpPr txBox="1"/>
          <p:nvPr>
            <p:ph idx="2" type="body"/>
          </p:nvPr>
        </p:nvSpPr>
        <p:spPr>
          <a:xfrm>
            <a:off x="467496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3" name="Shape 203"/>
        <p:cNvGrpSpPr/>
        <p:nvPr/>
      </p:nvGrpSpPr>
      <p:grpSpPr>
        <a:xfrm>
          <a:off x="0" y="0"/>
          <a:ext cx="0" cy="0"/>
          <a:chOff x="0" y="0"/>
          <a:chExt cx="0" cy="0"/>
        </a:xfrm>
      </p:grpSpPr>
      <p:sp>
        <p:nvSpPr>
          <p:cNvPr id="204" name="Google Shape;204;p44"/>
          <p:cNvSpPr txBox="1"/>
          <p:nvPr>
            <p:ph idx="1" type="body"/>
          </p:nvPr>
        </p:nvSpPr>
        <p:spPr>
          <a:xfrm>
            <a:off x="633845" y="1381182"/>
            <a:ext cx="38862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5" name="Google Shape;205;p44"/>
          <p:cNvSpPr txBox="1"/>
          <p:nvPr>
            <p:ph idx="2" type="body"/>
          </p:nvPr>
        </p:nvSpPr>
        <p:spPr>
          <a:xfrm>
            <a:off x="4629150" y="1381182"/>
            <a:ext cx="38862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6" name="Google Shape;206;p4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4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4"/>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9" name="Google Shape;209;p44"/>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10" name="Google Shape;210;p44"/>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11" name="Google Shape;211;p44"/>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12" name="Shape 212"/>
        <p:cNvGrpSpPr/>
        <p:nvPr/>
      </p:nvGrpSpPr>
      <p:grpSpPr>
        <a:xfrm>
          <a:off x="0" y="0"/>
          <a:ext cx="0" cy="0"/>
          <a:chOff x="0" y="0"/>
          <a:chExt cx="0" cy="0"/>
        </a:xfrm>
      </p:grpSpPr>
      <p:sp>
        <p:nvSpPr>
          <p:cNvPr id="213" name="Google Shape;213;p45"/>
          <p:cNvSpPr txBox="1"/>
          <p:nvPr>
            <p:ph idx="1" type="body"/>
          </p:nvPr>
        </p:nvSpPr>
        <p:spPr>
          <a:xfrm>
            <a:off x="633845" y="1381181"/>
            <a:ext cx="38670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14" name="Google Shape;214;p45"/>
          <p:cNvSpPr txBox="1"/>
          <p:nvPr>
            <p:ph idx="2" type="body"/>
          </p:nvPr>
        </p:nvSpPr>
        <p:spPr>
          <a:xfrm>
            <a:off x="633845" y="2206880"/>
            <a:ext cx="38670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5" name="Google Shape;215;p45"/>
          <p:cNvSpPr txBox="1"/>
          <p:nvPr>
            <p:ph idx="3" type="body"/>
          </p:nvPr>
        </p:nvSpPr>
        <p:spPr>
          <a:xfrm>
            <a:off x="4629150" y="1381182"/>
            <a:ext cx="38862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16" name="Google Shape;216;p45"/>
          <p:cNvSpPr txBox="1"/>
          <p:nvPr>
            <p:ph idx="4" type="body"/>
          </p:nvPr>
        </p:nvSpPr>
        <p:spPr>
          <a:xfrm>
            <a:off x="4629150" y="2206880"/>
            <a:ext cx="38862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7" name="Google Shape;217;p4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p4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45"/>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0" name="Google Shape;220;p45"/>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21" name="Google Shape;221;p45"/>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22" name="Google Shape;222;p45"/>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3" name="Shape 223"/>
        <p:cNvGrpSpPr/>
        <p:nvPr/>
      </p:nvGrpSpPr>
      <p:grpSpPr>
        <a:xfrm>
          <a:off x="0" y="0"/>
          <a:ext cx="0" cy="0"/>
          <a:chOff x="0" y="0"/>
          <a:chExt cx="0" cy="0"/>
        </a:xfrm>
      </p:grpSpPr>
      <p:sp>
        <p:nvSpPr>
          <p:cNvPr id="224" name="Google Shape;224;p4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4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46"/>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46"/>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28" name="Google Shape;228;p46"/>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29" name="Google Shape;229;p46"/>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0" name="Shape 230"/>
        <p:cNvGrpSpPr/>
        <p:nvPr/>
      </p:nvGrpSpPr>
      <p:grpSpPr>
        <a:xfrm>
          <a:off x="0" y="0"/>
          <a:ext cx="0" cy="0"/>
          <a:chOff x="0" y="0"/>
          <a:chExt cx="0" cy="0"/>
        </a:xfrm>
      </p:grpSpPr>
      <p:sp>
        <p:nvSpPr>
          <p:cNvPr id="231" name="Google Shape;231;p4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4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47"/>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4" name="Shape 234"/>
        <p:cNvGrpSpPr/>
        <p:nvPr/>
      </p:nvGrpSpPr>
      <p:grpSpPr>
        <a:xfrm>
          <a:off x="0" y="0"/>
          <a:ext cx="0" cy="0"/>
          <a:chOff x="0" y="0"/>
          <a:chExt cx="0" cy="0"/>
        </a:xfrm>
      </p:grpSpPr>
      <p:sp>
        <p:nvSpPr>
          <p:cNvPr id="235" name="Google Shape;235;p48"/>
          <p:cNvSpPr txBox="1"/>
          <p:nvPr>
            <p:ph type="title"/>
          </p:nvPr>
        </p:nvSpPr>
        <p:spPr>
          <a:xfrm>
            <a:off x="630936" y="457200"/>
            <a:ext cx="29490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48"/>
          <p:cNvSpPr txBox="1"/>
          <p:nvPr>
            <p:ph idx="1" type="body"/>
          </p:nvPr>
        </p:nvSpPr>
        <p:spPr>
          <a:xfrm>
            <a:off x="3886200" y="990600"/>
            <a:ext cx="46293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37" name="Google Shape;237;p48"/>
          <p:cNvSpPr txBox="1"/>
          <p:nvPr>
            <p:ph idx="2" type="body"/>
          </p:nvPr>
        </p:nvSpPr>
        <p:spPr>
          <a:xfrm>
            <a:off x="630936" y="2057399"/>
            <a:ext cx="29490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38" name="Google Shape;238;p4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4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48"/>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1" name="Google Shape;241;p48"/>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242" name="Google Shape;242;p48"/>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3" name="Shape 243"/>
        <p:cNvGrpSpPr/>
        <p:nvPr/>
      </p:nvGrpSpPr>
      <p:grpSpPr>
        <a:xfrm>
          <a:off x="0" y="0"/>
          <a:ext cx="0" cy="0"/>
          <a:chOff x="0" y="0"/>
          <a:chExt cx="0" cy="0"/>
        </a:xfrm>
      </p:grpSpPr>
      <p:sp>
        <p:nvSpPr>
          <p:cNvPr id="244" name="Google Shape;244;p49"/>
          <p:cNvSpPr txBox="1"/>
          <p:nvPr>
            <p:ph type="title"/>
          </p:nvPr>
        </p:nvSpPr>
        <p:spPr>
          <a:xfrm>
            <a:off x="630936" y="457200"/>
            <a:ext cx="29490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49"/>
          <p:cNvSpPr/>
          <p:nvPr>
            <p:ph idx="2" type="pic"/>
          </p:nvPr>
        </p:nvSpPr>
        <p:spPr>
          <a:xfrm>
            <a:off x="3886200" y="990600"/>
            <a:ext cx="4629300" cy="4876800"/>
          </a:xfrm>
          <a:prstGeom prst="rect">
            <a:avLst/>
          </a:prstGeom>
          <a:noFill/>
          <a:ln>
            <a:noFill/>
          </a:ln>
        </p:spPr>
      </p:sp>
      <p:sp>
        <p:nvSpPr>
          <p:cNvPr id="246" name="Google Shape;246;p49"/>
          <p:cNvSpPr txBox="1"/>
          <p:nvPr>
            <p:ph idx="1" type="body"/>
          </p:nvPr>
        </p:nvSpPr>
        <p:spPr>
          <a:xfrm>
            <a:off x="630936" y="2057400"/>
            <a:ext cx="29490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47" name="Google Shape;247;p4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4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49"/>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50" name="Google Shape;250;p49"/>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251" name="Google Shape;251;p49"/>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52" name="Shape 252"/>
        <p:cNvGrpSpPr/>
        <p:nvPr/>
      </p:nvGrpSpPr>
      <p:grpSpPr>
        <a:xfrm>
          <a:off x="0" y="0"/>
          <a:ext cx="0" cy="0"/>
          <a:chOff x="0" y="0"/>
          <a:chExt cx="0" cy="0"/>
        </a:xfrm>
      </p:grpSpPr>
      <p:sp>
        <p:nvSpPr>
          <p:cNvPr id="253" name="Google Shape;253;p50"/>
          <p:cNvSpPr txBox="1"/>
          <p:nvPr>
            <p:ph idx="1" type="body"/>
          </p:nvPr>
        </p:nvSpPr>
        <p:spPr>
          <a:xfrm rot="5400000">
            <a:off x="2177645" y="-162618"/>
            <a:ext cx="47991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4" name="Google Shape;254;p5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5" name="Google Shape;255;p5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50"/>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7" name="Google Shape;257;p50"/>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58" name="Google Shape;258;p50"/>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59" name="Google Shape;259;p50"/>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0" name="Shape 260"/>
        <p:cNvGrpSpPr/>
        <p:nvPr/>
      </p:nvGrpSpPr>
      <p:grpSpPr>
        <a:xfrm>
          <a:off x="0" y="0"/>
          <a:ext cx="0" cy="0"/>
          <a:chOff x="0" y="0"/>
          <a:chExt cx="0" cy="0"/>
        </a:xfrm>
      </p:grpSpPr>
      <p:sp>
        <p:nvSpPr>
          <p:cNvPr id="261" name="Google Shape;261;p51"/>
          <p:cNvSpPr txBox="1"/>
          <p:nvPr>
            <p:ph type="title"/>
          </p:nvPr>
        </p:nvSpPr>
        <p:spPr>
          <a:xfrm rot="5400000">
            <a:off x="4623600" y="2280512"/>
            <a:ext cx="5811900" cy="19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51"/>
          <p:cNvSpPr txBox="1"/>
          <p:nvPr>
            <p:ph idx="1" type="body"/>
          </p:nvPr>
        </p:nvSpPr>
        <p:spPr>
          <a:xfrm rot="5400000">
            <a:off x="623025" y="365913"/>
            <a:ext cx="5811900" cy="580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3" name="Google Shape;263;p5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5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51"/>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6" name="Google Shape;266;p51"/>
          <p:cNvCxnSpPr/>
          <p:nvPr/>
        </p:nvCxnSpPr>
        <p:spPr>
          <a:xfrm>
            <a:off x="6543675" y="370119"/>
            <a:ext cx="0" cy="58062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67" name="Shape 267"/>
        <p:cNvGrpSpPr/>
        <p:nvPr/>
      </p:nvGrpSpPr>
      <p:grpSpPr>
        <a:xfrm>
          <a:off x="0" y="0"/>
          <a:ext cx="0" cy="0"/>
          <a:chOff x="0" y="0"/>
          <a:chExt cx="0" cy="0"/>
        </a:xfrm>
      </p:grpSpPr>
      <p:sp>
        <p:nvSpPr>
          <p:cNvPr id="268" name="Google Shape;268;p52"/>
          <p:cNvSpPr txBox="1"/>
          <p:nvPr>
            <p:ph idx="1" type="body"/>
          </p:nvPr>
        </p:nvSpPr>
        <p:spPr>
          <a:xfrm>
            <a:off x="685799" y="1381181"/>
            <a:ext cx="38343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9" name="Google Shape;269;p52"/>
          <p:cNvSpPr txBox="1"/>
          <p:nvPr>
            <p:ph idx="2" type="body"/>
          </p:nvPr>
        </p:nvSpPr>
        <p:spPr>
          <a:xfrm>
            <a:off x="4683577" y="1381181"/>
            <a:ext cx="38289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0" name="Google Shape;270;p5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5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2"/>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3" name="Google Shape;273;p52"/>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4" name="Google Shape;274;p52"/>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75" name="Google Shape;275;p52"/>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276" name="Shape 276"/>
        <p:cNvGrpSpPr/>
        <p:nvPr/>
      </p:nvGrpSpPr>
      <p:grpSpPr>
        <a:xfrm>
          <a:off x="0" y="0"/>
          <a:ext cx="0" cy="0"/>
          <a:chOff x="0" y="0"/>
          <a:chExt cx="0" cy="0"/>
        </a:xfrm>
      </p:grpSpPr>
      <p:sp>
        <p:nvSpPr>
          <p:cNvPr id="277" name="Google Shape;277;p53"/>
          <p:cNvSpPr txBox="1"/>
          <p:nvPr>
            <p:ph idx="1" type="body"/>
          </p:nvPr>
        </p:nvSpPr>
        <p:spPr>
          <a:xfrm>
            <a:off x="685799" y="1262291"/>
            <a:ext cx="38151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78" name="Google Shape;278;p53"/>
          <p:cNvSpPr txBox="1"/>
          <p:nvPr>
            <p:ph idx="2" type="body"/>
          </p:nvPr>
        </p:nvSpPr>
        <p:spPr>
          <a:xfrm>
            <a:off x="685799" y="2154891"/>
            <a:ext cx="38151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9" name="Google Shape;279;p53"/>
          <p:cNvSpPr txBox="1"/>
          <p:nvPr>
            <p:ph idx="3" type="body"/>
          </p:nvPr>
        </p:nvSpPr>
        <p:spPr>
          <a:xfrm>
            <a:off x="4672693" y="1262288"/>
            <a:ext cx="38289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80" name="Google Shape;280;p53"/>
          <p:cNvSpPr txBox="1"/>
          <p:nvPr>
            <p:ph idx="4" type="body"/>
          </p:nvPr>
        </p:nvSpPr>
        <p:spPr>
          <a:xfrm>
            <a:off x="4672693" y="2154891"/>
            <a:ext cx="38289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1" name="Google Shape;281;p5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5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53"/>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4" name="Google Shape;284;p53"/>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85" name="Google Shape;285;p53"/>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86" name="Google Shape;286;p53"/>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87" name="Shape 287"/>
        <p:cNvGrpSpPr/>
        <p:nvPr/>
      </p:nvGrpSpPr>
      <p:grpSpPr>
        <a:xfrm>
          <a:off x="0" y="0"/>
          <a:ext cx="0" cy="0"/>
          <a:chOff x="0" y="0"/>
          <a:chExt cx="0" cy="0"/>
        </a:xfrm>
      </p:grpSpPr>
      <p:sp>
        <p:nvSpPr>
          <p:cNvPr id="288" name="Google Shape;288;p5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5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54"/>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1" name="Google Shape;291;p54"/>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92" name="Google Shape;292;p54"/>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293" name="Google Shape;293;p54"/>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294" name="Shape 294"/>
        <p:cNvGrpSpPr/>
        <p:nvPr/>
      </p:nvGrpSpPr>
      <p:grpSpPr>
        <a:xfrm>
          <a:off x="0" y="0"/>
          <a:ext cx="0" cy="0"/>
          <a:chOff x="0" y="0"/>
          <a:chExt cx="0" cy="0"/>
        </a:xfrm>
      </p:grpSpPr>
      <p:sp>
        <p:nvSpPr>
          <p:cNvPr id="295" name="Google Shape;295;p55"/>
          <p:cNvSpPr txBox="1"/>
          <p:nvPr>
            <p:ph idx="1" type="body"/>
          </p:nvPr>
        </p:nvSpPr>
        <p:spPr>
          <a:xfrm>
            <a:off x="3886200" y="990600"/>
            <a:ext cx="46293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96" name="Google Shape;296;p55"/>
          <p:cNvSpPr txBox="1"/>
          <p:nvPr>
            <p:ph idx="2" type="body"/>
          </p:nvPr>
        </p:nvSpPr>
        <p:spPr>
          <a:xfrm>
            <a:off x="630936" y="2191660"/>
            <a:ext cx="29490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7" name="Google Shape;297;p5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5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55"/>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0" name="Google Shape;300;p55"/>
          <p:cNvSpPr txBox="1"/>
          <p:nvPr>
            <p:ph type="title"/>
          </p:nvPr>
        </p:nvSpPr>
        <p:spPr>
          <a:xfrm>
            <a:off x="630936" y="457200"/>
            <a:ext cx="29490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1" name="Google Shape;301;p55"/>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302" name="Google Shape;302;p55"/>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303" name="Shape 303"/>
        <p:cNvGrpSpPr/>
        <p:nvPr/>
      </p:nvGrpSpPr>
      <p:grpSpPr>
        <a:xfrm>
          <a:off x="0" y="0"/>
          <a:ext cx="0" cy="0"/>
          <a:chOff x="0" y="0"/>
          <a:chExt cx="0" cy="0"/>
        </a:xfrm>
      </p:grpSpPr>
      <p:sp>
        <p:nvSpPr>
          <p:cNvPr id="304" name="Google Shape;304;p56"/>
          <p:cNvSpPr/>
          <p:nvPr>
            <p:ph idx="2" type="pic"/>
          </p:nvPr>
        </p:nvSpPr>
        <p:spPr>
          <a:xfrm>
            <a:off x="3886200" y="990600"/>
            <a:ext cx="4629300" cy="4876800"/>
          </a:xfrm>
          <a:prstGeom prst="rect">
            <a:avLst/>
          </a:prstGeom>
          <a:noFill/>
          <a:ln>
            <a:noFill/>
          </a:ln>
        </p:spPr>
      </p:sp>
      <p:sp>
        <p:nvSpPr>
          <p:cNvPr id="305" name="Google Shape;305;p5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5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56"/>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8" name="Google Shape;308;p56"/>
          <p:cNvSpPr txBox="1"/>
          <p:nvPr>
            <p:ph idx="1" type="body"/>
          </p:nvPr>
        </p:nvSpPr>
        <p:spPr>
          <a:xfrm>
            <a:off x="630936" y="2191660"/>
            <a:ext cx="29490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09" name="Google Shape;309;p56"/>
          <p:cNvSpPr txBox="1"/>
          <p:nvPr>
            <p:ph type="title"/>
          </p:nvPr>
        </p:nvSpPr>
        <p:spPr>
          <a:xfrm>
            <a:off x="630936" y="457200"/>
            <a:ext cx="29490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10" name="Google Shape;310;p56"/>
          <p:cNvCxnSpPr/>
          <p:nvPr/>
        </p:nvCxnSpPr>
        <p:spPr>
          <a:xfrm>
            <a:off x="645450" y="2061029"/>
            <a:ext cx="2949000" cy="0"/>
          </a:xfrm>
          <a:prstGeom prst="straightConnector1">
            <a:avLst/>
          </a:prstGeom>
          <a:noFill/>
          <a:ln cap="flat" cmpd="sng" w="9525">
            <a:solidFill>
              <a:srgbClr val="3DACA7"/>
            </a:solidFill>
            <a:prstDash val="solid"/>
            <a:round/>
            <a:headEnd len="sm" w="sm" type="none"/>
            <a:tailEnd len="sm" w="sm" type="none"/>
          </a:ln>
        </p:spPr>
      </p:cxnSp>
      <p:pic>
        <p:nvPicPr>
          <p:cNvPr id="311" name="Google Shape;311;p56"/>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312" name="Shape 312"/>
        <p:cNvGrpSpPr/>
        <p:nvPr/>
      </p:nvGrpSpPr>
      <p:grpSpPr>
        <a:xfrm>
          <a:off x="0" y="0"/>
          <a:ext cx="0" cy="0"/>
          <a:chOff x="0" y="0"/>
          <a:chExt cx="0" cy="0"/>
        </a:xfrm>
      </p:grpSpPr>
      <p:sp>
        <p:nvSpPr>
          <p:cNvPr id="313" name="Google Shape;313;p57"/>
          <p:cNvSpPr txBox="1"/>
          <p:nvPr>
            <p:ph idx="1" type="body"/>
          </p:nvPr>
        </p:nvSpPr>
        <p:spPr>
          <a:xfrm rot="5400000">
            <a:off x="2190995" y="-181069"/>
            <a:ext cx="4767300" cy="7891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4" name="Google Shape;314;p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57"/>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7" name="Google Shape;317;p57"/>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18" name="Google Shape;318;p57"/>
          <p:cNvCxnSpPr/>
          <p:nvPr/>
        </p:nvCxnSpPr>
        <p:spPr>
          <a:xfrm>
            <a:off x="633845" y="1191932"/>
            <a:ext cx="7886700" cy="0"/>
          </a:xfrm>
          <a:prstGeom prst="straightConnector1">
            <a:avLst/>
          </a:prstGeom>
          <a:noFill/>
          <a:ln cap="flat" cmpd="sng" w="9525">
            <a:solidFill>
              <a:srgbClr val="3DACA7"/>
            </a:solidFill>
            <a:prstDash val="solid"/>
            <a:round/>
            <a:headEnd len="sm" w="sm" type="none"/>
            <a:tailEnd len="sm" w="sm" type="none"/>
          </a:ln>
        </p:spPr>
      </p:cxnSp>
      <p:pic>
        <p:nvPicPr>
          <p:cNvPr id="319" name="Google Shape;319;p57"/>
          <p:cNvPicPr preferRelativeResize="0"/>
          <p:nvPr/>
        </p:nvPicPr>
        <p:blipFill rotWithShape="1">
          <a:blip r:embed="rId2">
            <a:alphaModFix/>
          </a:blip>
          <a:srcRect b="0" l="0" r="0" t="0"/>
          <a:stretch/>
        </p:blipFill>
        <p:spPr>
          <a:xfrm>
            <a:off x="7920470" y="555008"/>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633600" y="365760"/>
            <a:ext cx="7084080" cy="38293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2" type="body"/>
          </p:nvPr>
        </p:nvSpPr>
        <p:spPr>
          <a:xfrm>
            <a:off x="467496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3" type="body"/>
          </p:nvPr>
        </p:nvSpPr>
        <p:spPr>
          <a:xfrm>
            <a:off x="63360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633600" y="1381320"/>
            <a:ext cx="3848400" cy="47984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4674960" y="388764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633600" y="365760"/>
            <a:ext cx="7084080" cy="825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63360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2" type="body"/>
          </p:nvPr>
        </p:nvSpPr>
        <p:spPr>
          <a:xfrm>
            <a:off x="4674960" y="1381320"/>
            <a:ext cx="384840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3" type="body"/>
          </p:nvPr>
        </p:nvSpPr>
        <p:spPr>
          <a:xfrm>
            <a:off x="633600" y="3887640"/>
            <a:ext cx="7886520" cy="22885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slideLayout" Target="../slideLayouts/slideLayout49.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5" Type="http://schemas.openxmlformats.org/officeDocument/2006/relationships/slideLayout" Target="../slideLayouts/slideLayout41.xml"/><Relationship Id="rId6" Type="http://schemas.openxmlformats.org/officeDocument/2006/relationships/slideLayout" Target="../slideLayouts/slideLayout42.xml"/><Relationship Id="rId18" Type="http://schemas.openxmlformats.org/officeDocument/2006/relationships/theme" Target="../theme/theme3.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EADA7"/>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1523880"/>
            <a:ext cx="7772040" cy="130608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3654000" y="6356520"/>
            <a:ext cx="20570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1" type="ftr"/>
          </p:nvPr>
        </p:nvSpPr>
        <p:spPr>
          <a:xfrm>
            <a:off x="5999760" y="6356520"/>
            <a:ext cx="30859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13" name="Google Shape;13;p1"/>
          <p:cNvCxnSpPr/>
          <p:nvPr/>
        </p:nvCxnSpPr>
        <p:spPr>
          <a:xfrm>
            <a:off x="685800" y="3089520"/>
            <a:ext cx="7772760" cy="360"/>
          </a:xfrm>
          <a:prstGeom prst="straightConnector1">
            <a:avLst/>
          </a:prstGeom>
          <a:noFill/>
          <a:ln cap="flat" cmpd="sng" w="9525">
            <a:solidFill>
              <a:srgbClr val="FFFFFF"/>
            </a:solidFill>
            <a:prstDash val="solid"/>
            <a:round/>
            <a:headEnd len="sm" w="sm" type="none"/>
            <a:tailEnd len="sm" w="sm" type="none"/>
          </a:ln>
        </p:spPr>
      </p:cxnSp>
      <p:pic>
        <p:nvPicPr>
          <p:cNvPr id="14" name="Google Shape;14;p1"/>
          <p:cNvPicPr preferRelativeResize="0"/>
          <p:nvPr/>
        </p:nvPicPr>
        <p:blipFill rotWithShape="1">
          <a:blip r:embed="rId1">
            <a:alphaModFix/>
          </a:blip>
          <a:srcRect b="0" l="0" r="0" t="0"/>
          <a:stretch/>
        </p:blipFill>
        <p:spPr>
          <a:xfrm>
            <a:off x="697320" y="5090400"/>
            <a:ext cx="2042280" cy="1123560"/>
          </a:xfrm>
          <a:prstGeom prst="rect">
            <a:avLst/>
          </a:prstGeom>
          <a:noFill/>
          <a:ln>
            <a:noFill/>
          </a:ln>
        </p:spPr>
      </p:pic>
      <p:sp>
        <p:nvSpPr>
          <p:cNvPr id="15" name="Google Shape;15;p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33600" y="365760"/>
            <a:ext cx="7084080" cy="8258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14"/>
          <p:cNvSpPr txBox="1"/>
          <p:nvPr>
            <p:ph idx="1" type="body"/>
          </p:nvPr>
        </p:nvSpPr>
        <p:spPr>
          <a:xfrm>
            <a:off x="633600" y="1381320"/>
            <a:ext cx="7886520" cy="47984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14"/>
          <p:cNvSpPr txBox="1"/>
          <p:nvPr>
            <p:ph idx="10" type="dt"/>
          </p:nvPr>
        </p:nvSpPr>
        <p:spPr>
          <a:xfrm>
            <a:off x="628200" y="6356520"/>
            <a:ext cx="20570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1" type="ftr"/>
          </p:nvPr>
        </p:nvSpPr>
        <p:spPr>
          <a:xfrm>
            <a:off x="3028680" y="6356520"/>
            <a:ext cx="30859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2" type="sldNum"/>
          </p:nvPr>
        </p:nvSpPr>
        <p:spPr>
          <a:xfrm>
            <a:off x="6463080" y="6356520"/>
            <a:ext cx="20570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cxnSp>
        <p:nvCxnSpPr>
          <p:cNvPr id="70" name="Google Shape;70;p14"/>
          <p:cNvCxnSpPr/>
          <p:nvPr/>
        </p:nvCxnSpPr>
        <p:spPr>
          <a:xfrm>
            <a:off x="844920" y="1191600"/>
            <a:ext cx="10515960" cy="360"/>
          </a:xfrm>
          <a:prstGeom prst="straightConnector1">
            <a:avLst/>
          </a:prstGeom>
          <a:noFill/>
          <a:ln cap="flat" cmpd="sng" w="9525">
            <a:solidFill>
              <a:srgbClr val="3DACA7"/>
            </a:solidFill>
            <a:prstDash val="solid"/>
            <a:round/>
            <a:headEnd len="sm" w="sm" type="none"/>
            <a:tailEnd len="sm" w="sm" type="none"/>
          </a:ln>
        </p:spPr>
      </p:cxnSp>
      <p:pic>
        <p:nvPicPr>
          <p:cNvPr id="71" name="Google Shape;71;p14"/>
          <p:cNvPicPr preferRelativeResize="0"/>
          <p:nvPr/>
        </p:nvPicPr>
        <p:blipFill rotWithShape="1">
          <a:blip r:embed="rId1">
            <a:alphaModFix/>
          </a:blip>
          <a:srcRect b="0" l="0" r="0" t="0"/>
          <a:stretch/>
        </p:blipFill>
        <p:spPr>
          <a:xfrm>
            <a:off x="7920360" y="555120"/>
            <a:ext cx="599760" cy="447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 name="Shape 120"/>
        <p:cNvGrpSpPr/>
        <p:nvPr/>
      </p:nvGrpSpPr>
      <p:grpSpPr>
        <a:xfrm>
          <a:off x="0" y="0"/>
          <a:ext cx="0" cy="0"/>
          <a:chOff x="0" y="0"/>
          <a:chExt cx="0" cy="0"/>
        </a:xfrm>
      </p:grpSpPr>
      <p:sp>
        <p:nvSpPr>
          <p:cNvPr id="121" name="Google Shape;121;p27"/>
          <p:cNvSpPr txBox="1"/>
          <p:nvPr>
            <p:ph type="title"/>
          </p:nvPr>
        </p:nvSpPr>
        <p:spPr>
          <a:xfrm>
            <a:off x="633600" y="365760"/>
            <a:ext cx="7084200" cy="825900"/>
          </a:xfrm>
          <a:prstGeom prst="rect">
            <a:avLst/>
          </a:prstGeom>
          <a:noFill/>
          <a:ln>
            <a:noFill/>
          </a:ln>
        </p:spPr>
        <p:txBody>
          <a:bodyPr anchorCtr="0" anchor="ctr" bIns="0" lIns="0" spcFirstLastPara="1" rIns="0" wrap="square" tIns="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22" name="Google Shape;122;p27"/>
          <p:cNvSpPr txBox="1"/>
          <p:nvPr>
            <p:ph idx="1" type="body"/>
          </p:nvPr>
        </p:nvSpPr>
        <p:spPr>
          <a:xfrm>
            <a:off x="633600" y="1381320"/>
            <a:ext cx="7886400" cy="4798500"/>
          </a:xfrm>
          <a:prstGeom prst="rect">
            <a:avLst/>
          </a:prstGeom>
          <a:noFill/>
          <a:ln>
            <a:noFill/>
          </a:ln>
        </p:spPr>
        <p:txBody>
          <a:bodyPr anchorCtr="0" anchor="t" bIns="0" lIns="0" spcFirstLastPara="1" rIns="0" wrap="square" tIns="0">
            <a:norm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
        <p:nvSpPr>
          <p:cNvPr id="123" name="Google Shape;123;p27"/>
          <p:cNvSpPr txBox="1"/>
          <p:nvPr>
            <p:ph idx="10" type="dt"/>
          </p:nvPr>
        </p:nvSpPr>
        <p:spPr>
          <a:xfrm>
            <a:off x="628200" y="6356520"/>
            <a:ext cx="2057100" cy="3648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24" name="Google Shape;124;p27"/>
          <p:cNvSpPr txBox="1"/>
          <p:nvPr>
            <p:ph idx="11" type="ftr"/>
          </p:nvPr>
        </p:nvSpPr>
        <p:spPr>
          <a:xfrm>
            <a:off x="3028680" y="6356520"/>
            <a:ext cx="3085800" cy="3648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25" name="Google Shape;125;p27"/>
          <p:cNvSpPr txBox="1"/>
          <p:nvPr>
            <p:ph idx="12" type="sldNum"/>
          </p:nvPr>
        </p:nvSpPr>
        <p:spPr>
          <a:xfrm>
            <a:off x="6463080" y="6356520"/>
            <a:ext cx="2057100" cy="3648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cxnSp>
        <p:nvCxnSpPr>
          <p:cNvPr id="126" name="Google Shape;126;p27"/>
          <p:cNvCxnSpPr/>
          <p:nvPr/>
        </p:nvCxnSpPr>
        <p:spPr>
          <a:xfrm>
            <a:off x="844920" y="1191600"/>
            <a:ext cx="10515900" cy="300"/>
          </a:xfrm>
          <a:prstGeom prst="straightConnector1">
            <a:avLst/>
          </a:prstGeom>
          <a:noFill/>
          <a:ln cap="flat" cmpd="sng" w="9525">
            <a:solidFill>
              <a:srgbClr val="3DACA7"/>
            </a:solidFill>
            <a:prstDash val="solid"/>
            <a:round/>
            <a:headEnd len="sm" w="sm" type="none"/>
            <a:tailEnd len="sm" w="sm" type="none"/>
          </a:ln>
        </p:spPr>
      </p:cxnSp>
      <p:pic>
        <p:nvPicPr>
          <p:cNvPr id="127" name="Google Shape;127;p27"/>
          <p:cNvPicPr preferRelativeResize="0"/>
          <p:nvPr/>
        </p:nvPicPr>
        <p:blipFill rotWithShape="1">
          <a:blip r:embed="rId1">
            <a:alphaModFix/>
          </a:blip>
          <a:srcRect b="0" l="0" r="0" t="0"/>
          <a:stretch/>
        </p:blipFill>
        <p:spPr>
          <a:xfrm>
            <a:off x="7920360" y="555120"/>
            <a:ext cx="599760" cy="447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40"/>
          <p:cNvSpPr txBox="1"/>
          <p:nvPr>
            <p:ph type="title"/>
          </p:nvPr>
        </p:nvSpPr>
        <p:spPr>
          <a:xfrm>
            <a:off x="633845" y="365760"/>
            <a:ext cx="78867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8" name="Google Shape;178;p40"/>
          <p:cNvSpPr txBox="1"/>
          <p:nvPr>
            <p:ph idx="1" type="body"/>
          </p:nvPr>
        </p:nvSpPr>
        <p:spPr>
          <a:xfrm>
            <a:off x="633845" y="1828800"/>
            <a:ext cx="78867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79" name="Google Shape;179;p4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0" name="Google Shape;180;p4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81" name="Google Shape;181;p40"/>
          <p:cNvSpPr txBox="1"/>
          <p:nvPr>
            <p:ph idx="12" type="sldNum"/>
          </p:nvPr>
        </p:nvSpPr>
        <p:spPr>
          <a:xfrm>
            <a:off x="6463145" y="6356350"/>
            <a:ext cx="2057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mc:AlternateContent>
    <mc:Choice Requires="p14">
      <p:transition spd="slow" p14:dur="7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0.jpg"/><Relationship Id="rId5"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8"/>
          <p:cNvSpPr txBox="1"/>
          <p:nvPr/>
        </p:nvSpPr>
        <p:spPr>
          <a:xfrm>
            <a:off x="685800" y="1523880"/>
            <a:ext cx="7772040" cy="130608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4400" u="none" cap="none" strike="noStrike">
                <a:solidFill>
                  <a:srgbClr val="FFFFFF"/>
                </a:solidFill>
                <a:latin typeface="Quattrocento Sans"/>
                <a:ea typeface="Quattrocento Sans"/>
                <a:cs typeface="Quattrocento Sans"/>
                <a:sym typeface="Quattrocento Sans"/>
              </a:rPr>
              <a:t>Advanced Indoor Pathloss Prediction Using Deep Learning</a:t>
            </a:r>
            <a:br>
              <a:rPr b="0" i="0" lang="en-US" sz="1800" u="none" cap="none" strike="noStrike"/>
            </a:br>
            <a:endParaRPr b="0" i="0" sz="4400" u="none" cap="none" strike="noStrike">
              <a:solidFill>
                <a:srgbClr val="000000"/>
              </a:solidFill>
              <a:latin typeface="Calibri"/>
              <a:ea typeface="Calibri"/>
              <a:cs typeface="Calibri"/>
              <a:sym typeface="Calibri"/>
            </a:endParaRPr>
          </a:p>
        </p:txBody>
      </p:sp>
      <p:sp>
        <p:nvSpPr>
          <p:cNvPr id="325" name="Google Shape;325;p58"/>
          <p:cNvSpPr txBox="1"/>
          <p:nvPr/>
        </p:nvSpPr>
        <p:spPr>
          <a:xfrm>
            <a:off x="4809600" y="3338640"/>
            <a:ext cx="3884760" cy="114588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0" i="0" lang="en-US" sz="2400" u="none" cap="none" strike="noStrike">
                <a:solidFill>
                  <a:srgbClr val="E9F7F6"/>
                </a:solidFill>
                <a:latin typeface="Calibri"/>
                <a:ea typeface="Calibri"/>
                <a:cs typeface="Calibri"/>
                <a:sym typeface="Calibri"/>
              </a:rPr>
              <a:t>Sajid Javid (PHD24002)</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US" sz="2400" u="none" cap="none" strike="noStrike">
                <a:solidFill>
                  <a:srgbClr val="E9F7F6"/>
                </a:solidFill>
                <a:latin typeface="Calibri"/>
                <a:ea typeface="Calibri"/>
                <a:cs typeface="Calibri"/>
                <a:sym typeface="Calibri"/>
              </a:rPr>
              <a:t>Nikhil Suri (2021268)</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en-US" sz="2400" u="none" cap="none" strike="noStrike">
                <a:solidFill>
                  <a:srgbClr val="E9F7F6"/>
                </a:solidFill>
                <a:latin typeface="Calibri"/>
                <a:ea typeface="Calibri"/>
                <a:cs typeface="Calibri"/>
                <a:sym typeface="Calibri"/>
              </a:rPr>
              <a:t>Siddhant Gautam (2021100)</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0909"/>
              <a:buNone/>
            </a:pPr>
            <a:r>
              <a:rPr lang="en-US"/>
              <a:t>Data Preprocessing and Augmentation</a:t>
            </a:r>
            <a:endParaRPr/>
          </a:p>
        </p:txBody>
      </p:sp>
      <p:sp>
        <p:nvSpPr>
          <p:cNvPr id="391" name="Google Shape;391;p67"/>
          <p:cNvSpPr txBox="1"/>
          <p:nvPr>
            <p:ph idx="1" type="body"/>
          </p:nvPr>
        </p:nvSpPr>
        <p:spPr>
          <a:xfrm>
            <a:off x="633844" y="1381174"/>
            <a:ext cx="8151000" cy="52107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500" u="sng"/>
              <a:t>Preprocessing Steps</a:t>
            </a:r>
            <a:endParaRPr b="1" sz="1500" u="sng"/>
          </a:p>
          <a:p>
            <a:pPr indent="-311150" lvl="0" marL="457200" rtl="0" algn="l">
              <a:lnSpc>
                <a:spcPct val="115000"/>
              </a:lnSpc>
              <a:spcBef>
                <a:spcPts val="1200"/>
              </a:spcBef>
              <a:spcAft>
                <a:spcPts val="0"/>
              </a:spcAft>
              <a:buSzPts val="1300"/>
              <a:buFont typeface="Arial"/>
              <a:buChar char="●"/>
            </a:pPr>
            <a:r>
              <a:rPr b="1" lang="en-US" sz="1300"/>
              <a:t>Resizing:</a:t>
            </a:r>
            <a:r>
              <a:rPr lang="en-US" sz="1300"/>
              <a:t> Standardized all images to 256x256 pixels for consistent input dimensions.</a:t>
            </a:r>
            <a:endParaRPr sz="1300"/>
          </a:p>
          <a:p>
            <a:pPr indent="-311150" lvl="0" marL="457200" rtl="0" algn="l">
              <a:lnSpc>
                <a:spcPct val="115000"/>
              </a:lnSpc>
              <a:spcBef>
                <a:spcPts val="0"/>
              </a:spcBef>
              <a:spcAft>
                <a:spcPts val="0"/>
              </a:spcAft>
              <a:buSzPts val="1300"/>
              <a:buFont typeface="Arial"/>
              <a:buChar char="●"/>
            </a:pPr>
            <a:r>
              <a:rPr b="1" lang="en-US" sz="1300"/>
              <a:t>Normalization:</a:t>
            </a:r>
            <a:r>
              <a:rPr lang="en-US" sz="1300"/>
              <a:t> Scaled pixel values to the range [0, 1] for both input and output images to facilitate stable training.</a:t>
            </a:r>
            <a:endParaRPr sz="1300"/>
          </a:p>
          <a:p>
            <a:pPr indent="0" lvl="0" marL="0" rtl="0" algn="l">
              <a:lnSpc>
                <a:spcPct val="115000"/>
              </a:lnSpc>
              <a:spcBef>
                <a:spcPts val="1200"/>
              </a:spcBef>
              <a:spcAft>
                <a:spcPts val="0"/>
              </a:spcAft>
              <a:buNone/>
            </a:pPr>
            <a:r>
              <a:rPr b="1" lang="en-US" sz="1500" u="sng"/>
              <a:t>Data Augmentation Techniques</a:t>
            </a:r>
            <a:endParaRPr b="1" sz="1500" u="sng"/>
          </a:p>
          <a:p>
            <a:pPr indent="-311150" lvl="0" marL="457200" rtl="0" algn="l">
              <a:lnSpc>
                <a:spcPct val="115000"/>
              </a:lnSpc>
              <a:spcBef>
                <a:spcPts val="1200"/>
              </a:spcBef>
              <a:spcAft>
                <a:spcPts val="0"/>
              </a:spcAft>
              <a:buSzPts val="1300"/>
              <a:buFont typeface="Arial"/>
              <a:buChar char="●"/>
            </a:pPr>
            <a:r>
              <a:rPr b="1" lang="en-US" sz="1300"/>
              <a:t>Flipping:</a:t>
            </a:r>
            <a:r>
              <a:rPr lang="en-US" sz="1300"/>
              <a:t> Applied vertical and horizontal flipping (Left-to-Right and Top-to-Bottom) to simulate varied orientations.</a:t>
            </a:r>
            <a:endParaRPr sz="1300"/>
          </a:p>
          <a:p>
            <a:pPr indent="-311150" lvl="0" marL="457200" rtl="0" algn="l">
              <a:lnSpc>
                <a:spcPct val="115000"/>
              </a:lnSpc>
              <a:spcBef>
                <a:spcPts val="0"/>
              </a:spcBef>
              <a:spcAft>
                <a:spcPts val="0"/>
              </a:spcAft>
              <a:buSzPts val="1300"/>
              <a:buFont typeface="Arial"/>
              <a:buChar char="●"/>
            </a:pPr>
            <a:r>
              <a:rPr b="1" lang="en-US" sz="1300"/>
              <a:t>Rotations:</a:t>
            </a:r>
            <a:r>
              <a:rPr lang="en-US" sz="1300"/>
              <a:t> Introduced random rotations (0°, 90°, 180°, 270°) to enhance model robustness.</a:t>
            </a:r>
            <a:endParaRPr sz="1300"/>
          </a:p>
          <a:p>
            <a:pPr indent="-311150" lvl="0" marL="457200" rtl="0" algn="l">
              <a:lnSpc>
                <a:spcPct val="115000"/>
              </a:lnSpc>
              <a:spcBef>
                <a:spcPts val="0"/>
              </a:spcBef>
              <a:spcAft>
                <a:spcPts val="0"/>
              </a:spcAft>
              <a:buSzPts val="1300"/>
              <a:buFont typeface="Arial"/>
              <a:buChar char="●"/>
            </a:pPr>
            <a:r>
              <a:rPr b="1" lang="en-US" sz="1300"/>
              <a:t>Synchronized Transformations:</a:t>
            </a:r>
            <a:r>
              <a:rPr lang="en-US" sz="1300"/>
              <a:t> Ensured identical transformations for input and output images to preserve spatial correspondence.</a:t>
            </a:r>
            <a:endParaRPr sz="1300"/>
          </a:p>
          <a:p>
            <a:pPr indent="-311150" lvl="0" marL="457200" rtl="0" algn="l">
              <a:lnSpc>
                <a:spcPct val="115000"/>
              </a:lnSpc>
              <a:spcBef>
                <a:spcPts val="0"/>
              </a:spcBef>
              <a:spcAft>
                <a:spcPts val="0"/>
              </a:spcAft>
              <a:buSzPts val="1300"/>
              <a:buFont typeface="Arial"/>
              <a:buChar char="●"/>
            </a:pPr>
            <a:r>
              <a:rPr b="1" lang="en-US" sz="1300"/>
              <a:t>Building-wise Randomization (BR):</a:t>
            </a:r>
            <a:r>
              <a:rPr lang="en-US" sz="1300"/>
              <a:t> Randomized building selections for training, validation, and testing to evaluate model generalizability across different indoor environments.</a:t>
            </a:r>
            <a:endParaRPr sz="1300"/>
          </a:p>
          <a:p>
            <a:pPr indent="0" lvl="0" marL="0" rtl="0" algn="l">
              <a:lnSpc>
                <a:spcPct val="115000"/>
              </a:lnSpc>
              <a:spcBef>
                <a:spcPts val="1200"/>
              </a:spcBef>
              <a:spcAft>
                <a:spcPts val="0"/>
              </a:spcAft>
              <a:buNone/>
            </a:pPr>
            <a:r>
              <a:rPr b="1" lang="en-US" sz="1500" u="sng"/>
              <a:t>Training Configuration</a:t>
            </a:r>
            <a:endParaRPr b="1" sz="1500" u="sng"/>
          </a:p>
          <a:p>
            <a:pPr indent="-311150" lvl="0" marL="457200" rtl="0" algn="l">
              <a:lnSpc>
                <a:spcPct val="115000"/>
              </a:lnSpc>
              <a:spcBef>
                <a:spcPts val="1200"/>
              </a:spcBef>
              <a:spcAft>
                <a:spcPts val="0"/>
              </a:spcAft>
              <a:buSzPts val="1300"/>
              <a:buFont typeface="Arial"/>
              <a:buChar char="●"/>
            </a:pPr>
            <a:r>
              <a:rPr b="1" lang="en-US" sz="1300"/>
              <a:t>Loss Function:</a:t>
            </a:r>
            <a:r>
              <a:rPr lang="en-US" sz="1300"/>
              <a:t> Used Mean Squared Error (MSE) Loss to minimize the difference between predicted and actual path loss values.</a:t>
            </a:r>
            <a:endParaRPr sz="1300"/>
          </a:p>
          <a:p>
            <a:pPr indent="-311150" lvl="0" marL="457200" rtl="0" algn="l">
              <a:lnSpc>
                <a:spcPct val="115000"/>
              </a:lnSpc>
              <a:spcBef>
                <a:spcPts val="0"/>
              </a:spcBef>
              <a:spcAft>
                <a:spcPts val="0"/>
              </a:spcAft>
              <a:buSzPts val="1300"/>
              <a:buFont typeface="Arial"/>
              <a:buChar char="●"/>
            </a:pPr>
            <a:r>
              <a:rPr b="1" lang="en-US" sz="1300"/>
              <a:t>Optimizer:</a:t>
            </a:r>
            <a:r>
              <a:rPr lang="en-US" sz="1300"/>
              <a:t> Adopted the Adam optimizer with learning rates fine-tuned for each model (e.g., 0.0001 or 0.001).</a:t>
            </a:r>
            <a:endParaRPr sz="1300"/>
          </a:p>
          <a:p>
            <a:pPr indent="-311150" lvl="0" marL="457200" rtl="0" algn="l">
              <a:lnSpc>
                <a:spcPct val="115000"/>
              </a:lnSpc>
              <a:spcBef>
                <a:spcPts val="0"/>
              </a:spcBef>
              <a:spcAft>
                <a:spcPts val="0"/>
              </a:spcAft>
              <a:buSzPts val="1300"/>
              <a:buFont typeface="Arial"/>
              <a:buChar char="●"/>
            </a:pPr>
            <a:r>
              <a:rPr b="1" lang="en-US" sz="1300"/>
              <a:t>Number of Epochs:</a:t>
            </a:r>
            <a:r>
              <a:rPr lang="en-US" sz="1300"/>
              <a:t> Trained models for 200 epochs with early stopping (patience) to ensure convergence.</a:t>
            </a:r>
            <a:endParaRPr sz="1300"/>
          </a:p>
          <a:p>
            <a:pPr indent="-311150" lvl="0" marL="457200" rtl="0" algn="l">
              <a:lnSpc>
                <a:spcPct val="115000"/>
              </a:lnSpc>
              <a:spcBef>
                <a:spcPts val="0"/>
              </a:spcBef>
              <a:spcAft>
                <a:spcPts val="0"/>
              </a:spcAft>
              <a:buSzPts val="1300"/>
              <a:buFont typeface="Arial"/>
              <a:buChar char="●"/>
            </a:pPr>
            <a:r>
              <a:rPr b="1" lang="en-US" sz="1300"/>
              <a:t>Batch Size:</a:t>
            </a:r>
            <a:r>
              <a:rPr lang="en-US" sz="1300"/>
              <a:t> Set to 16 samples per batch for optimal computational efficiency and accurate gradient estimation.</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8"/>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Experiments and Results</a:t>
            </a:r>
            <a:endParaRPr/>
          </a:p>
        </p:txBody>
      </p:sp>
      <p:sp>
        <p:nvSpPr>
          <p:cNvPr id="397" name="Google Shape;397;p68"/>
          <p:cNvSpPr txBox="1"/>
          <p:nvPr>
            <p:ph idx="1" type="body"/>
          </p:nvPr>
        </p:nvSpPr>
        <p:spPr>
          <a:xfrm>
            <a:off x="292238" y="1458525"/>
            <a:ext cx="2934600" cy="5313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80000"/>
              </a:lnSpc>
              <a:spcBef>
                <a:spcPts val="1000"/>
              </a:spcBef>
              <a:spcAft>
                <a:spcPts val="0"/>
              </a:spcAft>
              <a:buSzPts val="1800"/>
              <a:buNone/>
            </a:pPr>
            <a:r>
              <a:rPr lang="en-US" sz="2400"/>
              <a:t>RB = Random Building</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2400"/>
              <a:t>DA = Data Augmentation</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2400"/>
              <a:t>RHF = Right Horizontal Flip</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2400"/>
              <a:t>ROT = Rotation</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2400"/>
              <a:t>CWF = Complete Width Flip*</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2400"/>
              <a:t>LOS = Line of Sight</a:t>
            </a:r>
            <a:endParaRPr sz="2400"/>
          </a:p>
          <a:p>
            <a:pPr indent="0" lvl="0" marL="0" rtl="0" algn="l">
              <a:lnSpc>
                <a:spcPct val="80000"/>
              </a:lnSpc>
              <a:spcBef>
                <a:spcPts val="1000"/>
              </a:spcBef>
              <a:spcAft>
                <a:spcPts val="0"/>
              </a:spcAft>
              <a:buSzPts val="1800"/>
              <a:buNone/>
            </a:pPr>
            <a:r>
              <a:t/>
            </a:r>
            <a:endParaRPr sz="2400"/>
          </a:p>
          <a:p>
            <a:pPr indent="0" lvl="0" marL="0" rtl="0" algn="l">
              <a:lnSpc>
                <a:spcPct val="80000"/>
              </a:lnSpc>
              <a:spcBef>
                <a:spcPts val="1000"/>
              </a:spcBef>
              <a:spcAft>
                <a:spcPts val="0"/>
              </a:spcAft>
              <a:buSzPts val="1800"/>
              <a:buNone/>
            </a:pPr>
            <a:r>
              <a:rPr lang="en-US" sz="1600"/>
              <a:t>*flip in all directions</a:t>
            </a:r>
            <a:endParaRPr sz="1600"/>
          </a:p>
        </p:txBody>
      </p:sp>
      <p:pic>
        <p:nvPicPr>
          <p:cNvPr id="398" name="Google Shape;398;p68"/>
          <p:cNvPicPr preferRelativeResize="0"/>
          <p:nvPr/>
        </p:nvPicPr>
        <p:blipFill rotWithShape="1">
          <a:blip r:embed="rId3">
            <a:alphaModFix/>
          </a:blip>
          <a:srcRect b="0" l="0" r="0" t="0"/>
          <a:stretch/>
        </p:blipFill>
        <p:spPr>
          <a:xfrm>
            <a:off x="3367163" y="1364575"/>
            <a:ext cx="5724882" cy="5347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9"/>
          <p:cNvSpPr txBox="1"/>
          <p:nvPr>
            <p:ph type="title"/>
          </p:nvPr>
        </p:nvSpPr>
        <p:spPr>
          <a:xfrm>
            <a:off x="633600" y="365760"/>
            <a:ext cx="7084200" cy="8259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1800"/>
              <a:buFont typeface="Arial"/>
              <a:buNone/>
            </a:pPr>
            <a:r>
              <a:rPr lang="en-US" sz="4400">
                <a:solidFill>
                  <a:srgbClr val="3EADA7"/>
                </a:solidFill>
                <a:latin typeface="Quattrocento Sans"/>
                <a:ea typeface="Quattrocento Sans"/>
                <a:cs typeface="Quattrocento Sans"/>
                <a:sym typeface="Quattrocento Sans"/>
              </a:rPr>
              <a:t>Experiments and Results</a:t>
            </a:r>
            <a:endParaRPr sz="44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p>
        </p:txBody>
      </p:sp>
      <p:sp>
        <p:nvSpPr>
          <p:cNvPr id="405" name="Google Shape;405;p69"/>
          <p:cNvSpPr txBox="1"/>
          <p:nvPr>
            <p:ph idx="1" type="body"/>
          </p:nvPr>
        </p:nvSpPr>
        <p:spPr>
          <a:xfrm>
            <a:off x="633600" y="1381320"/>
            <a:ext cx="3848400" cy="2288400"/>
          </a:xfrm>
          <a:prstGeom prst="rect">
            <a:avLst/>
          </a:prstGeom>
        </p:spPr>
        <p:txBody>
          <a:bodyPr anchorCtr="0" anchor="t" bIns="0" lIns="0" spcFirstLastPara="1" rIns="0" wrap="square" tIns="0">
            <a:normAutofit fontScale="6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lnSpc>
                <a:spcPct val="90000"/>
              </a:lnSpc>
              <a:spcBef>
                <a:spcPts val="1000"/>
              </a:spcBef>
              <a:spcAft>
                <a:spcPts val="0"/>
              </a:spcAft>
              <a:buClr>
                <a:schemeClr val="dk1"/>
              </a:buClr>
              <a:buSzPct val="64285"/>
              <a:buFont typeface="Arial"/>
              <a:buNone/>
            </a:pPr>
            <a:r>
              <a:rPr lang="en-US" sz="2800">
                <a:solidFill>
                  <a:schemeClr val="dk1"/>
                </a:solidFill>
                <a:latin typeface="Calibri"/>
                <a:ea typeface="Calibri"/>
                <a:cs typeface="Calibri"/>
                <a:sym typeface="Calibri"/>
              </a:rPr>
              <a:t>Loss Curve for WNet Model with Data Augmentation.</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406" name="Google Shape;406;p69"/>
          <p:cNvSpPr txBox="1"/>
          <p:nvPr>
            <p:ph idx="2" type="body"/>
          </p:nvPr>
        </p:nvSpPr>
        <p:spPr>
          <a:xfrm>
            <a:off x="4674960" y="1381320"/>
            <a:ext cx="3848400" cy="2288400"/>
          </a:xfrm>
          <a:prstGeom prst="rect">
            <a:avLst/>
          </a:prstGeom>
        </p:spPr>
        <p:txBody>
          <a:bodyPr anchorCtr="0" anchor="t" bIns="0" lIns="0" spcFirstLastPara="1" rIns="0" wrap="square" tIns="0">
            <a:normAutofit fontScale="62500" lnSpcReduction="1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lnSpc>
                <a:spcPct val="90000"/>
              </a:lnSpc>
              <a:spcBef>
                <a:spcPts val="1000"/>
              </a:spcBef>
              <a:spcAft>
                <a:spcPts val="0"/>
              </a:spcAft>
              <a:buClr>
                <a:schemeClr val="dk1"/>
              </a:buClr>
              <a:buSzPct val="64285"/>
              <a:buFont typeface="Arial"/>
              <a:buNone/>
            </a:pPr>
            <a:r>
              <a:rPr lang="en-US" sz="2800">
                <a:solidFill>
                  <a:schemeClr val="dk1"/>
                </a:solidFill>
                <a:latin typeface="Calibri"/>
                <a:ea typeface="Calibri"/>
                <a:cs typeface="Calibri"/>
                <a:sym typeface="Calibri"/>
              </a:rPr>
              <a:t>Loss Curves for UNet Model with and without Data Augmentation, respectively.</a:t>
            </a:r>
            <a:endParaRPr/>
          </a:p>
        </p:txBody>
      </p:sp>
      <p:sp>
        <p:nvSpPr>
          <p:cNvPr id="407" name="Google Shape;407;p69"/>
          <p:cNvSpPr txBox="1"/>
          <p:nvPr>
            <p:ph idx="3" type="body"/>
          </p:nvPr>
        </p:nvSpPr>
        <p:spPr>
          <a:xfrm>
            <a:off x="633600" y="3887650"/>
            <a:ext cx="7959600" cy="2288400"/>
          </a:xfrm>
          <a:prstGeom prst="rect">
            <a:avLst/>
          </a:prstGeom>
        </p:spPr>
        <p:txBody>
          <a:bodyPr anchorCtr="0" anchor="t" bIns="0" lIns="0" spcFirstLastPara="1" rIns="0" wrap="square" tIns="0">
            <a:normAutofit fontScale="62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90000"/>
              </a:lnSpc>
              <a:spcBef>
                <a:spcPts val="1000"/>
              </a:spcBef>
              <a:spcAft>
                <a:spcPts val="0"/>
              </a:spcAft>
              <a:buClr>
                <a:schemeClr val="dk1"/>
              </a:buClr>
              <a:buSzPct val="64285"/>
              <a:buFont typeface="Arial"/>
              <a:buNone/>
            </a:pPr>
            <a:r>
              <a:rPr lang="en-US" sz="2800">
                <a:solidFill>
                  <a:schemeClr val="dk1"/>
                </a:solidFill>
                <a:latin typeface="Calibri"/>
                <a:ea typeface="Calibri"/>
                <a:cs typeface="Calibri"/>
                <a:sym typeface="Calibri"/>
              </a:rPr>
              <a:t>Prediction v/s Ground Truth with and without LOS, respectively for the UNet Model.</a:t>
            </a:r>
            <a:endParaRPr/>
          </a:p>
        </p:txBody>
      </p:sp>
      <p:pic>
        <p:nvPicPr>
          <p:cNvPr id="408" name="Google Shape;408;p69"/>
          <p:cNvPicPr preferRelativeResize="0"/>
          <p:nvPr/>
        </p:nvPicPr>
        <p:blipFill rotWithShape="1">
          <a:blip r:embed="rId3">
            <a:alphaModFix/>
          </a:blip>
          <a:srcRect b="0" l="0" r="0" t="0"/>
          <a:stretch/>
        </p:blipFill>
        <p:spPr>
          <a:xfrm>
            <a:off x="710225" y="1444954"/>
            <a:ext cx="3316850" cy="1658425"/>
          </a:xfrm>
          <a:prstGeom prst="rect">
            <a:avLst/>
          </a:prstGeom>
          <a:noFill/>
          <a:ln>
            <a:noFill/>
          </a:ln>
        </p:spPr>
      </p:pic>
      <p:pic>
        <p:nvPicPr>
          <p:cNvPr id="409" name="Google Shape;409;p69"/>
          <p:cNvPicPr preferRelativeResize="0"/>
          <p:nvPr/>
        </p:nvPicPr>
        <p:blipFill rotWithShape="1">
          <a:blip r:embed="rId4">
            <a:alphaModFix/>
          </a:blip>
          <a:srcRect b="0" l="0" r="0" t="0"/>
          <a:stretch/>
        </p:blipFill>
        <p:spPr>
          <a:xfrm>
            <a:off x="4027075" y="1381335"/>
            <a:ext cx="2843675" cy="1421850"/>
          </a:xfrm>
          <a:prstGeom prst="rect">
            <a:avLst/>
          </a:prstGeom>
          <a:noFill/>
          <a:ln>
            <a:noFill/>
          </a:ln>
        </p:spPr>
      </p:pic>
      <p:pic>
        <p:nvPicPr>
          <p:cNvPr id="410" name="Google Shape;410;p69"/>
          <p:cNvPicPr preferRelativeResize="0"/>
          <p:nvPr/>
        </p:nvPicPr>
        <p:blipFill rotWithShape="1">
          <a:blip r:embed="rId5">
            <a:alphaModFix/>
          </a:blip>
          <a:srcRect b="0" l="0" r="0" t="0"/>
          <a:stretch/>
        </p:blipFill>
        <p:spPr>
          <a:xfrm>
            <a:off x="6693975" y="1541276"/>
            <a:ext cx="2273250" cy="1101936"/>
          </a:xfrm>
          <a:prstGeom prst="rect">
            <a:avLst/>
          </a:prstGeom>
          <a:noFill/>
          <a:ln>
            <a:noFill/>
          </a:ln>
        </p:spPr>
      </p:pic>
      <p:pic>
        <p:nvPicPr>
          <p:cNvPr id="411" name="Google Shape;411;p69" title="pred_vs_gt_12_los.png"/>
          <p:cNvPicPr preferRelativeResize="0"/>
          <p:nvPr/>
        </p:nvPicPr>
        <p:blipFill rotWithShape="1">
          <a:blip r:embed="rId6">
            <a:alphaModFix/>
          </a:blip>
          <a:srcRect b="0" l="7045" r="6821" t="0"/>
          <a:stretch/>
        </p:blipFill>
        <p:spPr>
          <a:xfrm>
            <a:off x="633595" y="3760625"/>
            <a:ext cx="3161874" cy="1223625"/>
          </a:xfrm>
          <a:prstGeom prst="rect">
            <a:avLst/>
          </a:prstGeom>
          <a:noFill/>
          <a:ln>
            <a:noFill/>
          </a:ln>
        </p:spPr>
      </p:pic>
      <p:pic>
        <p:nvPicPr>
          <p:cNvPr id="412" name="Google Shape;412;p69" title="pred_vs_gt_12.png"/>
          <p:cNvPicPr preferRelativeResize="0"/>
          <p:nvPr/>
        </p:nvPicPr>
        <p:blipFill rotWithShape="1">
          <a:blip r:embed="rId7">
            <a:alphaModFix/>
          </a:blip>
          <a:srcRect b="0" l="8789" r="5879" t="0"/>
          <a:stretch/>
        </p:blipFill>
        <p:spPr>
          <a:xfrm>
            <a:off x="5049349" y="3760625"/>
            <a:ext cx="3161874" cy="1235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70"/>
          <p:cNvPicPr preferRelativeResize="0"/>
          <p:nvPr/>
        </p:nvPicPr>
        <p:blipFill rotWithShape="1">
          <a:blip r:embed="rId3">
            <a:alphaModFix/>
          </a:blip>
          <a:srcRect b="0" l="0" r="0" t="0"/>
          <a:stretch/>
        </p:blipFill>
        <p:spPr>
          <a:xfrm>
            <a:off x="106330" y="1081038"/>
            <a:ext cx="4462284" cy="2509625"/>
          </a:xfrm>
          <a:prstGeom prst="rect">
            <a:avLst/>
          </a:prstGeom>
          <a:noFill/>
          <a:ln>
            <a:noFill/>
          </a:ln>
        </p:spPr>
      </p:pic>
      <p:pic>
        <p:nvPicPr>
          <p:cNvPr id="418" name="Google Shape;418;p70"/>
          <p:cNvPicPr preferRelativeResize="0"/>
          <p:nvPr/>
        </p:nvPicPr>
        <p:blipFill rotWithShape="1">
          <a:blip r:embed="rId4">
            <a:alphaModFix/>
          </a:blip>
          <a:srcRect b="0" l="0" r="0" t="0"/>
          <a:stretch/>
        </p:blipFill>
        <p:spPr>
          <a:xfrm>
            <a:off x="5001375" y="1188025"/>
            <a:ext cx="4674951" cy="2629232"/>
          </a:xfrm>
          <a:prstGeom prst="rect">
            <a:avLst/>
          </a:prstGeom>
          <a:noFill/>
          <a:ln>
            <a:noFill/>
          </a:ln>
        </p:spPr>
      </p:pic>
      <p:sp>
        <p:nvSpPr>
          <p:cNvPr id="419" name="Google Shape;419;p70"/>
          <p:cNvSpPr txBox="1"/>
          <p:nvPr/>
        </p:nvSpPr>
        <p:spPr>
          <a:xfrm>
            <a:off x="685800" y="0"/>
            <a:ext cx="3886200" cy="9759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lang="en-US" sz="3400" strike="noStrike">
                <a:solidFill>
                  <a:srgbClr val="3EADA7"/>
                </a:solidFill>
                <a:latin typeface="Quattrocento Sans"/>
                <a:ea typeface="Quattrocento Sans"/>
                <a:cs typeface="Quattrocento Sans"/>
                <a:sym typeface="Quattrocento Sans"/>
              </a:rPr>
              <a:t>Task 2 without lambda scaler</a:t>
            </a:r>
            <a:endParaRPr b="0" sz="3400" strike="noStrike">
              <a:latin typeface="Arial"/>
              <a:ea typeface="Arial"/>
              <a:cs typeface="Arial"/>
              <a:sym typeface="Arial"/>
            </a:endParaRPr>
          </a:p>
        </p:txBody>
      </p:sp>
      <p:sp>
        <p:nvSpPr>
          <p:cNvPr id="420" name="Google Shape;420;p70"/>
          <p:cNvSpPr txBox="1"/>
          <p:nvPr/>
        </p:nvSpPr>
        <p:spPr>
          <a:xfrm>
            <a:off x="4800600" y="0"/>
            <a:ext cx="2971800" cy="9759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lang="en-US" sz="3400" strike="noStrike">
                <a:solidFill>
                  <a:srgbClr val="3EADA7"/>
                </a:solidFill>
                <a:latin typeface="Quattrocento Sans"/>
                <a:ea typeface="Quattrocento Sans"/>
                <a:cs typeface="Quattrocento Sans"/>
                <a:sym typeface="Quattrocento Sans"/>
              </a:rPr>
              <a:t>Task 2 with lambda scaler</a:t>
            </a:r>
            <a:endParaRPr b="0" sz="3400" strike="noStrike">
              <a:latin typeface="Arial"/>
              <a:ea typeface="Arial"/>
              <a:cs typeface="Arial"/>
              <a:sym typeface="Arial"/>
            </a:endParaRPr>
          </a:p>
        </p:txBody>
      </p:sp>
      <p:pic>
        <p:nvPicPr>
          <p:cNvPr id="421" name="Google Shape;421;p70"/>
          <p:cNvPicPr preferRelativeResize="0"/>
          <p:nvPr/>
        </p:nvPicPr>
        <p:blipFill rotWithShape="1">
          <a:blip r:embed="rId5">
            <a:alphaModFix/>
          </a:blip>
          <a:srcRect b="0" l="0" r="0" t="0"/>
          <a:stretch/>
        </p:blipFill>
        <p:spPr>
          <a:xfrm>
            <a:off x="0" y="4671700"/>
            <a:ext cx="4674951" cy="2629341"/>
          </a:xfrm>
          <a:prstGeom prst="rect">
            <a:avLst/>
          </a:prstGeom>
          <a:noFill/>
          <a:ln>
            <a:noFill/>
          </a:ln>
        </p:spPr>
      </p:pic>
      <p:pic>
        <p:nvPicPr>
          <p:cNvPr id="422" name="Google Shape;422;p70"/>
          <p:cNvPicPr preferRelativeResize="0"/>
          <p:nvPr/>
        </p:nvPicPr>
        <p:blipFill rotWithShape="1">
          <a:blip r:embed="rId6">
            <a:alphaModFix/>
          </a:blip>
          <a:srcRect b="0" l="0" r="0" t="0"/>
          <a:stretch/>
        </p:blipFill>
        <p:spPr>
          <a:xfrm>
            <a:off x="4365225" y="4692750"/>
            <a:ext cx="5449925" cy="2629351"/>
          </a:xfrm>
          <a:prstGeom prst="rect">
            <a:avLst/>
          </a:prstGeom>
          <a:noFill/>
          <a:ln>
            <a:noFill/>
          </a:ln>
        </p:spPr>
      </p:pic>
      <p:sp>
        <p:nvSpPr>
          <p:cNvPr id="423" name="Google Shape;423;p70"/>
          <p:cNvSpPr txBox="1"/>
          <p:nvPr/>
        </p:nvSpPr>
        <p:spPr>
          <a:xfrm>
            <a:off x="685810" y="3695810"/>
            <a:ext cx="3886200" cy="9759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lang="en-US" sz="3400" strike="noStrike">
                <a:solidFill>
                  <a:srgbClr val="3EADA7"/>
                </a:solidFill>
                <a:latin typeface="Quattrocento Sans"/>
                <a:ea typeface="Quattrocento Sans"/>
                <a:cs typeface="Quattrocento Sans"/>
                <a:sym typeface="Quattrocento Sans"/>
              </a:rPr>
              <a:t>Task 3 without radiation pattern</a:t>
            </a:r>
            <a:endParaRPr b="0" sz="3400" strike="noStrike">
              <a:latin typeface="Arial"/>
              <a:ea typeface="Arial"/>
              <a:cs typeface="Arial"/>
              <a:sym typeface="Arial"/>
            </a:endParaRPr>
          </a:p>
        </p:txBody>
      </p:sp>
      <p:sp>
        <p:nvSpPr>
          <p:cNvPr id="424" name="Google Shape;424;p70"/>
          <p:cNvSpPr txBox="1"/>
          <p:nvPr/>
        </p:nvSpPr>
        <p:spPr>
          <a:xfrm>
            <a:off x="5257800" y="3614885"/>
            <a:ext cx="3886200" cy="13908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lang="en-US" sz="3400" strike="noStrike">
                <a:solidFill>
                  <a:srgbClr val="3EADA7"/>
                </a:solidFill>
                <a:latin typeface="Quattrocento Sans"/>
                <a:ea typeface="Quattrocento Sans"/>
                <a:cs typeface="Quattrocento Sans"/>
                <a:sym typeface="Quattrocento Sans"/>
              </a:rPr>
              <a:t>Task 3 with radiation pattern</a:t>
            </a:r>
            <a:endParaRPr b="0" sz="34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1"/>
          <p:cNvSpPr txBox="1"/>
          <p:nvPr/>
        </p:nvSpPr>
        <p:spPr>
          <a:xfrm>
            <a:off x="752875" y="318060"/>
            <a:ext cx="7084200" cy="825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lang="en-US" sz="3500" strike="noStrike">
                <a:solidFill>
                  <a:srgbClr val="3EADA7"/>
                </a:solidFill>
                <a:latin typeface="Quattrocento Sans"/>
                <a:ea typeface="Quattrocento Sans"/>
                <a:cs typeface="Quattrocento Sans"/>
                <a:sym typeface="Quattrocento Sans"/>
              </a:rPr>
              <a:t>Conclusions</a:t>
            </a:r>
            <a:endParaRPr b="0" sz="3500" strike="noStrike">
              <a:solidFill>
                <a:srgbClr val="000000"/>
              </a:solidFill>
              <a:latin typeface="Arial"/>
              <a:ea typeface="Arial"/>
              <a:cs typeface="Arial"/>
              <a:sym typeface="Arial"/>
            </a:endParaRPr>
          </a:p>
        </p:txBody>
      </p:sp>
      <p:sp>
        <p:nvSpPr>
          <p:cNvPr id="430" name="Google Shape;430;p71"/>
          <p:cNvSpPr txBox="1"/>
          <p:nvPr/>
        </p:nvSpPr>
        <p:spPr>
          <a:xfrm>
            <a:off x="502400" y="677620"/>
            <a:ext cx="7886400" cy="4798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400"/>
              </a:spcBef>
              <a:spcAft>
                <a:spcPts val="0"/>
              </a:spcAft>
              <a:buSzPts val="1100"/>
              <a:buNone/>
            </a:pPr>
            <a:r>
              <a:t/>
            </a:r>
            <a:endParaRPr b="1" sz="2200">
              <a:solidFill>
                <a:schemeClr val="dk1"/>
              </a:solidFill>
              <a:latin typeface="Calibri"/>
              <a:ea typeface="Calibri"/>
              <a:cs typeface="Calibri"/>
              <a:sym typeface="Calibri"/>
            </a:endParaRPr>
          </a:p>
          <a:p>
            <a:pPr indent="-323850" lvl="0" marL="457200" rtl="0" algn="l">
              <a:lnSpc>
                <a:spcPct val="150000"/>
              </a:lnSpc>
              <a:spcBef>
                <a:spcPts val="120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Our </a:t>
            </a:r>
            <a:r>
              <a:rPr b="1" lang="en-US" sz="1500">
                <a:solidFill>
                  <a:schemeClr val="dk1"/>
                </a:solidFill>
                <a:latin typeface="Calibri"/>
                <a:ea typeface="Calibri"/>
                <a:cs typeface="Calibri"/>
                <a:sym typeface="Calibri"/>
              </a:rPr>
              <a:t>Project </a:t>
            </a:r>
            <a:r>
              <a:rPr lang="en-US" sz="1500">
                <a:solidFill>
                  <a:schemeClr val="dk1"/>
                </a:solidFill>
                <a:latin typeface="Calibri"/>
                <a:ea typeface="Calibri"/>
                <a:cs typeface="Calibri"/>
                <a:sym typeface="Calibri"/>
              </a:rPr>
              <a:t> demonstrates significant advancements in indoor pathloss prediction through </a:t>
            </a:r>
            <a:r>
              <a:rPr b="1" lang="en-US" sz="1500">
                <a:solidFill>
                  <a:schemeClr val="dk1"/>
                </a:solidFill>
                <a:latin typeface="Calibri"/>
                <a:ea typeface="Calibri"/>
                <a:cs typeface="Calibri"/>
                <a:sym typeface="Calibri"/>
              </a:rPr>
              <a:t>innovative deep learning approaches.</a:t>
            </a:r>
            <a:endParaRPr b="1"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Robust integration of </a:t>
            </a:r>
            <a:r>
              <a:rPr b="1" lang="en-US" sz="1500">
                <a:solidFill>
                  <a:schemeClr val="dk1"/>
                </a:solidFill>
                <a:latin typeface="Calibri"/>
                <a:ea typeface="Calibri"/>
                <a:cs typeface="Calibri"/>
                <a:sym typeface="Calibri"/>
              </a:rPr>
              <a:t>antenna radiation patterns</a:t>
            </a:r>
            <a:r>
              <a:rPr lang="en-US" sz="1500">
                <a:solidFill>
                  <a:schemeClr val="dk1"/>
                </a:solidFill>
                <a:latin typeface="Calibri"/>
                <a:ea typeface="Calibri"/>
                <a:cs typeface="Calibri"/>
                <a:sym typeface="Calibri"/>
              </a:rPr>
              <a:t> and </a:t>
            </a:r>
            <a:r>
              <a:rPr b="1" lang="en-US" sz="1500">
                <a:solidFill>
                  <a:schemeClr val="dk1"/>
                </a:solidFill>
                <a:latin typeface="Calibri"/>
                <a:ea typeface="Calibri"/>
                <a:cs typeface="Calibri"/>
                <a:sym typeface="Calibri"/>
              </a:rPr>
              <a:t>multi-frequency propagation characteristics</a:t>
            </a:r>
            <a:r>
              <a:rPr lang="en-US" sz="1500">
                <a:solidFill>
                  <a:schemeClr val="dk1"/>
                </a:solidFill>
                <a:latin typeface="Calibri"/>
                <a:ea typeface="Calibri"/>
                <a:cs typeface="Calibri"/>
                <a:sym typeface="Calibri"/>
              </a:rPr>
              <a:t> has improved prediction</a:t>
            </a:r>
            <a:r>
              <a:rPr b="1" lang="en-US" sz="1500">
                <a:solidFill>
                  <a:schemeClr val="dk1"/>
                </a:solidFill>
                <a:latin typeface="Calibri"/>
                <a:ea typeface="Calibri"/>
                <a:cs typeface="Calibri"/>
                <a:sym typeface="Calibri"/>
              </a:rPr>
              <a:t> accuracy and model stability</a:t>
            </a:r>
            <a:r>
              <a:rPr b="1" lang="en-US" sz="1500">
                <a:solidFill>
                  <a:schemeClr val="dk1"/>
                </a:solidFill>
                <a:latin typeface="Calibri"/>
                <a:ea typeface="Calibri"/>
                <a:cs typeface="Calibri"/>
                <a:sym typeface="Calibri"/>
              </a:rPr>
              <a:t>.</a:t>
            </a:r>
            <a:endParaRPr b="1"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Novel features, such as the </a:t>
            </a:r>
            <a:r>
              <a:rPr b="1" lang="en-US" sz="1500">
                <a:solidFill>
                  <a:schemeClr val="dk1"/>
                </a:solidFill>
                <a:latin typeface="Calibri"/>
                <a:ea typeface="Calibri"/>
                <a:cs typeface="Calibri"/>
                <a:sym typeface="Calibri"/>
              </a:rPr>
              <a:t>custom fourth channel (LOS)</a:t>
            </a:r>
            <a:r>
              <a:rPr lang="en-US" sz="1500">
                <a:solidFill>
                  <a:schemeClr val="dk1"/>
                </a:solidFill>
                <a:latin typeface="Calibri"/>
                <a:ea typeface="Calibri"/>
                <a:cs typeface="Calibri"/>
                <a:sym typeface="Calibri"/>
              </a:rPr>
              <a:t> and </a:t>
            </a:r>
            <a:r>
              <a:rPr b="1" lang="en-US" sz="1500">
                <a:solidFill>
                  <a:schemeClr val="dk1"/>
                </a:solidFill>
                <a:latin typeface="Calibri"/>
                <a:ea typeface="Calibri"/>
                <a:cs typeface="Calibri"/>
                <a:sym typeface="Calibri"/>
              </a:rPr>
              <a:t>fifth channel (Radiation Patterns)</a:t>
            </a:r>
            <a:r>
              <a:rPr lang="en-US" sz="1500">
                <a:solidFill>
                  <a:schemeClr val="dk1"/>
                </a:solidFill>
                <a:latin typeface="Calibri"/>
                <a:ea typeface="Calibri"/>
                <a:cs typeface="Calibri"/>
                <a:sym typeface="Calibri"/>
              </a:rPr>
              <a:t>, have enhanced </a:t>
            </a:r>
            <a:r>
              <a:rPr b="1" lang="en-US" sz="1500">
                <a:solidFill>
                  <a:schemeClr val="dk1"/>
                </a:solidFill>
                <a:latin typeface="Calibri"/>
                <a:ea typeface="Calibri"/>
                <a:cs typeface="Calibri"/>
                <a:sym typeface="Calibri"/>
              </a:rPr>
              <a:t>input representations</a:t>
            </a:r>
            <a:r>
              <a:rPr lang="en-US" sz="1500">
                <a:solidFill>
                  <a:schemeClr val="dk1"/>
                </a:solidFill>
                <a:latin typeface="Calibri"/>
                <a:ea typeface="Calibri"/>
                <a:cs typeface="Calibri"/>
                <a:sym typeface="Calibri"/>
              </a:rPr>
              <a:t>, enabling </a:t>
            </a:r>
            <a:r>
              <a:rPr b="1" lang="en-US" sz="1500">
                <a:solidFill>
                  <a:schemeClr val="dk1"/>
                </a:solidFill>
                <a:latin typeface="Calibri"/>
                <a:ea typeface="Calibri"/>
                <a:cs typeface="Calibri"/>
                <a:sym typeface="Calibri"/>
              </a:rPr>
              <a:t>precise handling </a:t>
            </a:r>
            <a:r>
              <a:rPr lang="en-US" sz="1500">
                <a:solidFill>
                  <a:schemeClr val="dk1"/>
                </a:solidFill>
                <a:latin typeface="Calibri"/>
                <a:ea typeface="Calibri"/>
                <a:cs typeface="Calibri"/>
                <a:sym typeface="Calibri"/>
              </a:rPr>
              <a:t>of </a:t>
            </a:r>
            <a:r>
              <a:rPr b="1" lang="en-US" sz="1500">
                <a:solidFill>
                  <a:schemeClr val="dk1"/>
                </a:solidFill>
                <a:latin typeface="Calibri"/>
                <a:ea typeface="Calibri"/>
                <a:cs typeface="Calibri"/>
                <a:sym typeface="Calibri"/>
              </a:rPr>
              <a:t>omnidirectional and directional antenna configurations</a:t>
            </a: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Char char="●"/>
            </a:pPr>
            <a:r>
              <a:rPr lang="en-US" sz="1500">
                <a:solidFill>
                  <a:schemeClr val="dk1"/>
                </a:solidFill>
                <a:latin typeface="Calibri"/>
                <a:ea typeface="Calibri"/>
                <a:cs typeface="Calibri"/>
                <a:sym typeface="Calibri"/>
              </a:rPr>
              <a:t>Advanced techniques like </a:t>
            </a:r>
            <a:r>
              <a:rPr b="1" lang="en-US" sz="1500">
                <a:solidFill>
                  <a:schemeClr val="dk1"/>
                </a:solidFill>
                <a:latin typeface="Calibri"/>
                <a:ea typeface="Calibri"/>
                <a:cs typeface="Calibri"/>
                <a:sym typeface="Calibri"/>
              </a:rPr>
              <a:t>ASPP (Atrous Spatial Pyramid Pooling)</a:t>
            </a:r>
            <a:r>
              <a:rPr lang="en-US" sz="1500">
                <a:solidFill>
                  <a:schemeClr val="dk1"/>
                </a:solidFill>
                <a:latin typeface="Calibri"/>
                <a:ea typeface="Calibri"/>
                <a:cs typeface="Calibri"/>
                <a:sym typeface="Calibri"/>
              </a:rPr>
              <a:t> have optimized</a:t>
            </a:r>
            <a:r>
              <a:rPr b="1" lang="en-US" sz="1500">
                <a:solidFill>
                  <a:schemeClr val="dk1"/>
                </a:solidFill>
                <a:latin typeface="Calibri"/>
                <a:ea typeface="Calibri"/>
                <a:cs typeface="Calibri"/>
                <a:sym typeface="Calibri"/>
              </a:rPr>
              <a:t> multi-scale feature extraction,</a:t>
            </a:r>
            <a:r>
              <a:rPr lang="en-US" sz="1500">
                <a:solidFill>
                  <a:schemeClr val="dk1"/>
                </a:solidFill>
                <a:latin typeface="Calibri"/>
                <a:ea typeface="Calibri"/>
                <a:cs typeface="Calibri"/>
                <a:sym typeface="Calibri"/>
              </a:rPr>
              <a:t> while </a:t>
            </a:r>
            <a:r>
              <a:rPr b="1" lang="en-US" sz="1500">
                <a:solidFill>
                  <a:schemeClr val="dk1"/>
                </a:solidFill>
                <a:latin typeface="Calibri"/>
                <a:ea typeface="Calibri"/>
                <a:cs typeface="Calibri"/>
                <a:sym typeface="Calibri"/>
              </a:rPr>
              <a:t>efficient training strategies</a:t>
            </a:r>
            <a:r>
              <a:rPr lang="en-US" sz="1500">
                <a:solidFill>
                  <a:schemeClr val="dk1"/>
                </a:solidFill>
                <a:latin typeface="Calibri"/>
                <a:ea typeface="Calibri"/>
                <a:cs typeface="Calibri"/>
                <a:sym typeface="Calibri"/>
              </a:rPr>
              <a:t> with</a:t>
            </a:r>
            <a:r>
              <a:rPr b="1" lang="en-US" sz="1500">
                <a:solidFill>
                  <a:schemeClr val="dk1"/>
                </a:solidFill>
                <a:latin typeface="Calibri"/>
                <a:ea typeface="Calibri"/>
                <a:cs typeface="Calibri"/>
                <a:sym typeface="Calibri"/>
              </a:rPr>
              <a:t> dynamic resizing and batching </a:t>
            </a:r>
            <a:r>
              <a:rPr lang="en-US" sz="1500">
                <a:solidFill>
                  <a:schemeClr val="dk1"/>
                </a:solidFill>
                <a:latin typeface="Calibri"/>
                <a:ea typeface="Calibri"/>
                <a:cs typeface="Calibri"/>
                <a:sym typeface="Calibri"/>
              </a:rPr>
              <a:t>have ensured scalability.</a:t>
            </a:r>
            <a:endParaRPr sz="1500">
              <a:solidFill>
                <a:schemeClr val="dk1"/>
              </a:solidFill>
              <a:latin typeface="Calibri"/>
              <a:ea typeface="Calibri"/>
              <a:cs typeface="Calibri"/>
              <a:sym typeface="Calibri"/>
            </a:endParaRPr>
          </a:p>
          <a:p>
            <a:pPr indent="-323850" lvl="0" marL="457200" rtl="0" algn="l">
              <a:lnSpc>
                <a:spcPct val="150000"/>
              </a:lnSpc>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These </a:t>
            </a:r>
            <a:r>
              <a:rPr b="1" lang="en-US" sz="1500">
                <a:solidFill>
                  <a:schemeClr val="dk1"/>
                </a:solidFill>
                <a:latin typeface="Calibri"/>
                <a:ea typeface="Calibri"/>
                <a:cs typeface="Calibri"/>
                <a:sym typeface="Calibri"/>
              </a:rPr>
              <a:t>developments highlight</a:t>
            </a:r>
            <a:r>
              <a:rPr lang="en-US" sz="1500">
                <a:solidFill>
                  <a:schemeClr val="dk1"/>
                </a:solidFill>
                <a:latin typeface="Calibri"/>
                <a:ea typeface="Calibri"/>
                <a:cs typeface="Calibri"/>
                <a:sym typeface="Calibri"/>
              </a:rPr>
              <a:t> the </a:t>
            </a:r>
            <a:r>
              <a:rPr b="1" lang="en-US" sz="1500">
                <a:solidFill>
                  <a:schemeClr val="dk1"/>
                </a:solidFill>
                <a:latin typeface="Calibri"/>
                <a:ea typeface="Calibri"/>
                <a:cs typeface="Calibri"/>
                <a:sym typeface="Calibri"/>
              </a:rPr>
              <a:t>potential of deep learning in designing reliable models</a:t>
            </a:r>
            <a:r>
              <a:rPr lang="en-US" sz="1500">
                <a:solidFill>
                  <a:schemeClr val="dk1"/>
                </a:solidFill>
                <a:latin typeface="Calibri"/>
                <a:ea typeface="Calibri"/>
                <a:cs typeface="Calibri"/>
                <a:sym typeface="Calibri"/>
              </a:rPr>
              <a:t> for</a:t>
            </a:r>
            <a:r>
              <a:rPr b="1" lang="en-US" sz="1500">
                <a:solidFill>
                  <a:schemeClr val="dk1"/>
                </a:solidFill>
                <a:latin typeface="Calibri"/>
                <a:ea typeface="Calibri"/>
                <a:cs typeface="Calibri"/>
                <a:sym typeface="Calibri"/>
              </a:rPr>
              <a:t> indoor wireless network planning and optimization</a:t>
            </a:r>
            <a:r>
              <a:rPr lang="en-US" sz="1500">
                <a:solidFill>
                  <a:schemeClr val="dk1"/>
                </a:solidFill>
                <a:latin typeface="Calibri"/>
                <a:ea typeface="Calibri"/>
                <a:cs typeface="Calibri"/>
                <a:sym typeface="Calibri"/>
              </a:rPr>
              <a:t>, paving the way for future advancements in this field.</a:t>
            </a:r>
            <a:endParaRPr sz="1500">
              <a:solidFill>
                <a:schemeClr val="dk1"/>
              </a:solidFill>
              <a:latin typeface="Calibri"/>
              <a:ea typeface="Calibri"/>
              <a:cs typeface="Calibri"/>
              <a:sym typeface="Calibri"/>
            </a:endParaRPr>
          </a:p>
          <a:p>
            <a:pPr indent="0" lvl="0" marL="0" marR="0" rtl="0" algn="l">
              <a:lnSpc>
                <a:spcPct val="150000"/>
              </a:lnSpc>
              <a:spcBef>
                <a:spcPts val="1200"/>
              </a:spcBef>
              <a:spcAft>
                <a:spcPts val="0"/>
              </a:spcAft>
              <a:buNone/>
            </a:pPr>
            <a:r>
              <a:t/>
            </a:r>
            <a:endParaRPr sz="2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2"/>
          <p:cNvSpPr txBox="1"/>
          <p:nvPr/>
        </p:nvSpPr>
        <p:spPr>
          <a:xfrm>
            <a:off x="752875" y="318060"/>
            <a:ext cx="7084200" cy="825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3500">
                <a:solidFill>
                  <a:srgbClr val="3EADA7"/>
                </a:solidFill>
                <a:latin typeface="Quattrocento Sans"/>
                <a:ea typeface="Quattrocento Sans"/>
                <a:cs typeface="Quattrocento Sans"/>
                <a:sym typeface="Quattrocento Sans"/>
              </a:rPr>
              <a:t>References</a:t>
            </a:r>
            <a:endParaRPr b="0" sz="3500" strike="noStrike">
              <a:solidFill>
                <a:srgbClr val="000000"/>
              </a:solidFill>
              <a:latin typeface="Arial"/>
              <a:ea typeface="Arial"/>
              <a:cs typeface="Arial"/>
              <a:sym typeface="Arial"/>
            </a:endParaRPr>
          </a:p>
        </p:txBody>
      </p:sp>
      <p:sp>
        <p:nvSpPr>
          <p:cNvPr id="436" name="Google Shape;436;p72"/>
          <p:cNvSpPr txBox="1"/>
          <p:nvPr/>
        </p:nvSpPr>
        <p:spPr>
          <a:xfrm>
            <a:off x="502400" y="1202420"/>
            <a:ext cx="7886400" cy="4798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None/>
            </a:pPr>
            <a:r>
              <a:t/>
            </a:r>
            <a:endParaRPr sz="1500">
              <a:solidFill>
                <a:schemeClr val="dk1"/>
              </a:solidFill>
              <a:latin typeface="Calibri"/>
              <a:ea typeface="Calibri"/>
              <a:cs typeface="Calibri"/>
              <a:sym typeface="Calibri"/>
            </a:endParaRPr>
          </a:p>
          <a:p>
            <a:pPr indent="-298450" lvl="0" marL="457200" rtl="0" algn="l">
              <a:lnSpc>
                <a:spcPct val="150000"/>
              </a:lnSpc>
              <a:spcBef>
                <a:spcPts val="1200"/>
              </a:spcBef>
              <a:spcAft>
                <a:spcPts val="0"/>
              </a:spcAft>
              <a:buClr>
                <a:schemeClr val="dk1"/>
              </a:buClr>
              <a:buSzPts val="1100"/>
              <a:buFont typeface="Calibri"/>
              <a:buAutoNum type="arabicPeriod"/>
            </a:pPr>
            <a:r>
              <a:rPr b="1" lang="en-US" sz="1100">
                <a:solidFill>
                  <a:schemeClr val="dk1"/>
                </a:solidFill>
                <a:latin typeface="Calibri"/>
                <a:ea typeface="Calibri"/>
                <a:cs typeface="Calibri"/>
                <a:sym typeface="Calibri"/>
              </a:rPr>
              <a:t>Ronneberger, O., Fischer, P., &amp; Brox, T. (2015).</a:t>
            </a:r>
            <a:r>
              <a:rPr lang="en-US" sz="1100">
                <a:solidFill>
                  <a:schemeClr val="dk1"/>
                </a:solidFill>
                <a:latin typeface="Calibri"/>
                <a:ea typeface="Calibri"/>
                <a:cs typeface="Calibri"/>
                <a:sym typeface="Calibri"/>
              </a:rPr>
              <a:t> "U-Net: Convolutional Networks for Biomedical Image Segmentation." </a:t>
            </a:r>
            <a:r>
              <a:rPr i="1" lang="en-US" sz="1100">
                <a:solidFill>
                  <a:schemeClr val="dk1"/>
                </a:solidFill>
                <a:latin typeface="Calibri"/>
                <a:ea typeface="Calibri"/>
                <a:cs typeface="Calibri"/>
                <a:sym typeface="Calibri"/>
              </a:rPr>
              <a:t>arXiv preprint arXiv:1505.04597.</a:t>
            </a:r>
            <a:endParaRPr i="1"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b="1" lang="en-US" sz="1100">
                <a:solidFill>
                  <a:schemeClr val="dk1"/>
                </a:solidFill>
                <a:latin typeface="Calibri"/>
                <a:ea typeface="Calibri"/>
                <a:cs typeface="Calibri"/>
                <a:sym typeface="Calibri"/>
              </a:rPr>
              <a:t>Introduced the UNet architecture for image-to-image translation tasks.</a:t>
            </a:r>
            <a:endParaRPr b="1" sz="11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Font typeface="Calibri"/>
              <a:buAutoNum type="arabicPeriod"/>
            </a:pPr>
            <a:r>
              <a:rPr b="1" lang="en-US" sz="1100">
                <a:solidFill>
                  <a:schemeClr val="dk1"/>
                </a:solidFill>
                <a:latin typeface="Calibri"/>
                <a:ea typeface="Calibri"/>
                <a:cs typeface="Calibri"/>
                <a:sym typeface="Calibri"/>
              </a:rPr>
              <a:t>Chen, L. C., Papandreou, G., Kokkinos, I., Murphy, K., &amp; Yuille, A. L. (2017).</a:t>
            </a:r>
            <a:r>
              <a:rPr lang="en-US" sz="1100">
                <a:solidFill>
                  <a:schemeClr val="dk1"/>
                </a:solidFill>
                <a:latin typeface="Calibri"/>
                <a:ea typeface="Calibri"/>
                <a:cs typeface="Calibri"/>
                <a:sym typeface="Calibri"/>
              </a:rPr>
              <a:t> "DeepLab: Semantic Image Segmentation with Deep Convolutional Nets, Atrous Convolution, and Fully Connected CRFs." </a:t>
            </a:r>
            <a:r>
              <a:rPr i="1" lang="en-US" sz="1100">
                <a:solidFill>
                  <a:schemeClr val="dk1"/>
                </a:solidFill>
                <a:latin typeface="Calibri"/>
                <a:ea typeface="Calibri"/>
                <a:cs typeface="Calibri"/>
                <a:sym typeface="Calibri"/>
              </a:rPr>
              <a:t>IEEE Transactions on Pattern Analysis and Machine Intelligence.</a:t>
            </a:r>
            <a:endParaRPr i="1"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b="1" lang="en-US" sz="1100">
                <a:solidFill>
                  <a:schemeClr val="dk1"/>
                </a:solidFill>
                <a:latin typeface="Calibri"/>
                <a:ea typeface="Calibri"/>
                <a:cs typeface="Calibri"/>
                <a:sym typeface="Calibri"/>
              </a:rPr>
              <a:t>Detailed the use of atrous convolutions and multi-scale context in segmentation tasks.</a:t>
            </a:r>
            <a:endParaRPr b="1"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1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AutoNum type="arabicPeriod"/>
            </a:pPr>
            <a:r>
              <a:rPr b="1" lang="en-US" sz="1100">
                <a:solidFill>
                  <a:schemeClr val="dk1"/>
                </a:solidFill>
                <a:latin typeface="Calibri"/>
                <a:ea typeface="Calibri"/>
                <a:cs typeface="Calibri"/>
                <a:sym typeface="Calibri"/>
              </a:rPr>
              <a:t>Task Dataset and Challenge Documentation (ICASSP 2024).</a:t>
            </a:r>
            <a:endParaRPr b="1" sz="11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b="1" lang="en-US" sz="1100">
                <a:solidFill>
                  <a:schemeClr val="dk1"/>
                </a:solidFill>
                <a:latin typeface="Calibri"/>
                <a:ea typeface="Calibri"/>
                <a:cs typeface="Calibri"/>
                <a:sym typeface="Calibri"/>
              </a:rPr>
              <a:t>Provides detailed information on the dataset, tasks, and evaluation metrics for indoor pathloss prediction.</a:t>
            </a:r>
            <a:endParaRPr b="1" sz="1100">
              <a:solidFill>
                <a:schemeClr val="dk1"/>
              </a:solidFill>
              <a:latin typeface="Calibri"/>
              <a:ea typeface="Calibri"/>
              <a:cs typeface="Calibri"/>
              <a:sym typeface="Calibri"/>
            </a:endParaRPr>
          </a:p>
          <a:p>
            <a:pPr indent="0" lvl="0" marL="0" marR="0" rtl="0" algn="l">
              <a:lnSpc>
                <a:spcPct val="150000"/>
              </a:lnSpc>
              <a:spcBef>
                <a:spcPts val="1200"/>
              </a:spcBef>
              <a:spcAft>
                <a:spcPts val="0"/>
              </a:spcAft>
              <a:buNone/>
            </a:pPr>
            <a:r>
              <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9"/>
          <p:cNvSpPr txBox="1"/>
          <p:nvPr/>
        </p:nvSpPr>
        <p:spPr>
          <a:xfrm>
            <a:off x="633600" y="1441080"/>
            <a:ext cx="7886520" cy="4798800"/>
          </a:xfrm>
          <a:prstGeom prst="rect">
            <a:avLst/>
          </a:prstGeom>
          <a:noFill/>
          <a:ln>
            <a:noFill/>
          </a:ln>
        </p:spPr>
        <p:txBody>
          <a:bodyPr anchorCtr="0" anchor="t" bIns="45700" lIns="91425" spcFirstLastPara="1" rIns="91425" wrap="square" tIns="45700">
            <a:noAutofit/>
          </a:bodyPr>
          <a:lstStyle/>
          <a:p>
            <a:pPr indent="-330200" lvl="0" marL="457200" rtl="0" algn="l">
              <a:lnSpc>
                <a:spcPct val="150000"/>
              </a:lnSpc>
              <a:spcBef>
                <a:spcPts val="120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Indoor pathloss prediction </a:t>
            </a:r>
            <a:r>
              <a:rPr lang="en-US" sz="1600">
                <a:solidFill>
                  <a:schemeClr val="dk1"/>
                </a:solidFill>
                <a:latin typeface="Calibri"/>
                <a:ea typeface="Calibri"/>
                <a:cs typeface="Calibri"/>
                <a:sym typeface="Calibri"/>
              </a:rPr>
              <a:t>is a critical task in wireless communication, especially for designing and optimizing indoor networks. </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Challenges: </a:t>
            </a:r>
            <a:r>
              <a:rPr lang="en-US" sz="1600">
                <a:solidFill>
                  <a:schemeClr val="dk1"/>
                </a:solidFill>
                <a:latin typeface="Calibri"/>
                <a:ea typeface="Calibri"/>
                <a:cs typeface="Calibri"/>
                <a:sym typeface="Calibri"/>
              </a:rPr>
              <a:t>Complex indoor environments with obstacles like walls and furniture.</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Limitations of Traditional Methods</a:t>
            </a:r>
            <a:endParaRPr b="1"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Empirical models struggle to capture real-world complexities.</a:t>
            </a:r>
            <a:endParaRPr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Limited generalization across diverse indoor scenarios.</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Deep Learning as a Solution</a:t>
            </a:r>
            <a:endParaRPr b="1"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Utilizes large datasets to learn intricate patterns.</a:t>
            </a:r>
            <a:endParaRPr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Improves prediction accuracy and generalization to new environments.</a:t>
            </a:r>
            <a:endParaRPr sz="1600">
              <a:solidFill>
                <a:schemeClr val="dk1"/>
              </a:solidFill>
              <a:latin typeface="Calibri"/>
              <a:ea typeface="Calibri"/>
              <a:cs typeface="Calibri"/>
              <a:sym typeface="Calibri"/>
            </a:endParaRPr>
          </a:p>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latin typeface="Calibri"/>
                <a:ea typeface="Calibri"/>
                <a:cs typeface="Calibri"/>
                <a:sym typeface="Calibri"/>
              </a:rPr>
              <a:t>Objective of the Work</a:t>
            </a:r>
            <a:endParaRPr b="1"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Leverage deep learning to enhance indoor pathloss prediction.</a:t>
            </a:r>
            <a:endParaRPr sz="1600">
              <a:solidFill>
                <a:schemeClr val="dk1"/>
              </a:solidFill>
              <a:latin typeface="Calibri"/>
              <a:ea typeface="Calibri"/>
              <a:cs typeface="Calibri"/>
              <a:sym typeface="Calibri"/>
            </a:endParaRPr>
          </a:p>
          <a:p>
            <a:pPr indent="-330200" lvl="1" marL="914400" rtl="0" algn="l">
              <a:lnSpc>
                <a:spcPct val="150000"/>
              </a:lnSpc>
              <a:spcBef>
                <a:spcPts val="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Evaluate performance on unseen indoor geometries.</a:t>
            </a:r>
            <a:endParaRPr sz="1600">
              <a:latin typeface="Calibri"/>
              <a:ea typeface="Calibri"/>
              <a:cs typeface="Calibri"/>
              <a:sym typeface="Calibri"/>
            </a:endParaRPr>
          </a:p>
        </p:txBody>
      </p:sp>
      <p:sp>
        <p:nvSpPr>
          <p:cNvPr id="331" name="Google Shape;331;p59"/>
          <p:cNvSpPr txBox="1"/>
          <p:nvPr/>
        </p:nvSpPr>
        <p:spPr>
          <a:xfrm>
            <a:off x="633600" y="365760"/>
            <a:ext cx="7084080" cy="8258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lang="en-US" sz="3800">
                <a:solidFill>
                  <a:srgbClr val="3EADA7"/>
                </a:solidFill>
                <a:latin typeface="Quattrocento Sans"/>
                <a:ea typeface="Quattrocento Sans"/>
                <a:cs typeface="Quattrocento Sans"/>
                <a:sym typeface="Quattrocento Sans"/>
              </a:rPr>
              <a:t>Introduction</a:t>
            </a:r>
            <a:endParaRPr b="0" i="0" sz="3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0"/>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400"/>
              <a:t>3 </a:t>
            </a:r>
            <a:r>
              <a:rPr lang="en-US" sz="3400"/>
              <a:t>Tasks</a:t>
            </a:r>
            <a:endParaRPr sz="3400"/>
          </a:p>
        </p:txBody>
      </p:sp>
      <p:sp>
        <p:nvSpPr>
          <p:cNvPr id="337" name="Google Shape;337;p60"/>
          <p:cNvSpPr txBox="1"/>
          <p:nvPr>
            <p:ph idx="1" type="body"/>
          </p:nvPr>
        </p:nvSpPr>
        <p:spPr>
          <a:xfrm>
            <a:off x="628650" y="1409750"/>
            <a:ext cx="7886700" cy="50904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1200"/>
              </a:spcBef>
              <a:spcAft>
                <a:spcPts val="0"/>
              </a:spcAft>
              <a:buSzPts val="1200"/>
              <a:buChar char="●"/>
            </a:pPr>
            <a:r>
              <a:rPr b="1" lang="en-US" sz="1200" u="sng"/>
              <a:t>Task-1</a:t>
            </a:r>
            <a:endParaRPr b="1" sz="1200" u="sng"/>
          </a:p>
          <a:p>
            <a:pPr indent="-285750" lvl="0" marL="457200" rtl="0" algn="l">
              <a:lnSpc>
                <a:spcPct val="115000"/>
              </a:lnSpc>
              <a:spcBef>
                <a:spcPts val="1200"/>
              </a:spcBef>
              <a:spcAft>
                <a:spcPts val="0"/>
              </a:spcAft>
              <a:buSzPts val="900"/>
              <a:buChar char="●"/>
            </a:pPr>
            <a:r>
              <a:rPr b="1" lang="en-US" sz="900"/>
              <a:t>Simulation Parameters: </a:t>
            </a:r>
            <a:r>
              <a:rPr lang="en-US" sz="900"/>
              <a:t>Isotropic antenna pattern</a:t>
            </a:r>
            <a:r>
              <a:rPr b="1" lang="en-US" sz="900"/>
              <a:t> (Ant1)</a:t>
            </a:r>
            <a:r>
              <a:rPr lang="en-US" sz="900"/>
              <a:t> at 868 MHz</a:t>
            </a:r>
            <a:r>
              <a:rPr b="1" lang="en-US" sz="900"/>
              <a:t> (f1).</a:t>
            </a:r>
            <a:endParaRPr b="1" sz="900"/>
          </a:p>
          <a:p>
            <a:pPr indent="-285750" lvl="0" marL="457200" rtl="0" algn="l">
              <a:lnSpc>
                <a:spcPct val="115000"/>
              </a:lnSpc>
              <a:spcBef>
                <a:spcPts val="0"/>
              </a:spcBef>
              <a:spcAft>
                <a:spcPts val="0"/>
              </a:spcAft>
              <a:buSzPts val="900"/>
              <a:buChar char="●"/>
            </a:pPr>
            <a:r>
              <a:rPr b="1" lang="en-US" sz="900"/>
              <a:t>Buildings: </a:t>
            </a:r>
            <a:r>
              <a:rPr lang="en-US" sz="900"/>
              <a:t>Data for buildings </a:t>
            </a:r>
            <a:r>
              <a:rPr b="1" lang="en-US" sz="900"/>
              <a:t>B1 to B25.</a:t>
            </a:r>
            <a:endParaRPr b="1" sz="900"/>
          </a:p>
          <a:p>
            <a:pPr indent="-285750" lvl="0" marL="457200" rtl="0" algn="l">
              <a:lnSpc>
                <a:spcPct val="115000"/>
              </a:lnSpc>
              <a:spcBef>
                <a:spcPts val="0"/>
              </a:spcBef>
              <a:spcAft>
                <a:spcPts val="0"/>
              </a:spcAft>
              <a:buSzPts val="900"/>
              <a:buChar char="●"/>
            </a:pPr>
            <a:r>
              <a:rPr b="1" lang="en-US" sz="900"/>
              <a:t>Sample Generation:</a:t>
            </a:r>
            <a:endParaRPr b="1" sz="900"/>
          </a:p>
          <a:p>
            <a:pPr indent="-285750" lvl="1" marL="914400" rtl="0" algn="l">
              <a:lnSpc>
                <a:spcPct val="115000"/>
              </a:lnSpc>
              <a:spcBef>
                <a:spcPts val="0"/>
              </a:spcBef>
              <a:spcAft>
                <a:spcPts val="0"/>
              </a:spcAft>
              <a:buSzPts val="900"/>
              <a:buChar char="●"/>
            </a:pPr>
            <a:r>
              <a:rPr b="1" lang="en-US" sz="900"/>
              <a:t>50</a:t>
            </a:r>
            <a:r>
              <a:rPr lang="en-US" sz="900"/>
              <a:t> radio maps generated for each building.</a:t>
            </a:r>
            <a:endParaRPr sz="900"/>
          </a:p>
          <a:p>
            <a:pPr indent="-285750" lvl="1" marL="914400" rtl="0" algn="l">
              <a:lnSpc>
                <a:spcPct val="115000"/>
              </a:lnSpc>
              <a:spcBef>
                <a:spcPts val="0"/>
              </a:spcBef>
              <a:spcAft>
                <a:spcPts val="0"/>
              </a:spcAft>
              <a:buSzPts val="900"/>
              <a:buChar char="●"/>
            </a:pPr>
            <a:r>
              <a:rPr lang="en-US" sz="900"/>
              <a:t>Valid sample names: </a:t>
            </a:r>
            <a:r>
              <a:rPr b="1" lang="en-US" sz="900"/>
              <a:t>‘B(1-25)_Ant1_f1_S(0-49)’.</a:t>
            </a:r>
            <a:endParaRPr b="1" sz="900"/>
          </a:p>
          <a:p>
            <a:pPr indent="-285750" lvl="0" marL="457200" rtl="0" algn="l">
              <a:lnSpc>
                <a:spcPct val="115000"/>
              </a:lnSpc>
              <a:spcBef>
                <a:spcPts val="0"/>
              </a:spcBef>
              <a:spcAft>
                <a:spcPts val="0"/>
              </a:spcAft>
              <a:buSzPts val="900"/>
              <a:buChar char="●"/>
            </a:pPr>
            <a:r>
              <a:rPr b="1" lang="en-US" sz="900"/>
              <a:t>Objective:</a:t>
            </a:r>
            <a:endParaRPr b="1" sz="900"/>
          </a:p>
          <a:p>
            <a:pPr indent="-285750" lvl="1" marL="914400" rtl="0" algn="l">
              <a:lnSpc>
                <a:spcPct val="115000"/>
              </a:lnSpc>
              <a:spcBef>
                <a:spcPts val="0"/>
              </a:spcBef>
              <a:spcAft>
                <a:spcPts val="0"/>
              </a:spcAft>
              <a:buSzPts val="900"/>
              <a:buChar char="●"/>
            </a:pPr>
            <a:r>
              <a:rPr lang="en-US" sz="900"/>
              <a:t>Assess model generalization to new geometries.</a:t>
            </a:r>
            <a:endParaRPr sz="900"/>
          </a:p>
          <a:p>
            <a:pPr indent="-285750" lvl="1" marL="914400" rtl="0" algn="l">
              <a:lnSpc>
                <a:spcPct val="115000"/>
              </a:lnSpc>
              <a:spcBef>
                <a:spcPts val="0"/>
              </a:spcBef>
              <a:spcAft>
                <a:spcPts val="0"/>
              </a:spcAft>
              <a:buSzPts val="900"/>
              <a:buChar char="●"/>
            </a:pPr>
            <a:r>
              <a:rPr lang="en-US" sz="900"/>
              <a:t>Test the model with samples from </a:t>
            </a:r>
            <a:r>
              <a:rPr b="1" lang="en-US" sz="900"/>
              <a:t>5 new geometries</a:t>
            </a:r>
            <a:r>
              <a:rPr lang="en-US" sz="900"/>
              <a:t> not included in the dataset.</a:t>
            </a:r>
            <a:endParaRPr sz="900"/>
          </a:p>
          <a:p>
            <a:pPr indent="-304800" lvl="0" marL="457200" rtl="0" algn="l">
              <a:lnSpc>
                <a:spcPct val="115000"/>
              </a:lnSpc>
              <a:spcBef>
                <a:spcPts val="1200"/>
              </a:spcBef>
              <a:spcAft>
                <a:spcPts val="0"/>
              </a:spcAft>
              <a:buSzPts val="1200"/>
              <a:buChar char="●"/>
            </a:pPr>
            <a:r>
              <a:rPr b="1" lang="en-US" sz="1200" u="sng"/>
              <a:t>Task-2 </a:t>
            </a:r>
            <a:endParaRPr b="1" sz="1200" u="sng"/>
          </a:p>
          <a:p>
            <a:pPr indent="-285750" lvl="0" marL="457200" rtl="0" algn="l">
              <a:lnSpc>
                <a:spcPct val="115000"/>
              </a:lnSpc>
              <a:spcBef>
                <a:spcPts val="1200"/>
              </a:spcBef>
              <a:spcAft>
                <a:spcPts val="0"/>
              </a:spcAft>
              <a:buSzPts val="900"/>
              <a:buChar char="●"/>
            </a:pPr>
            <a:r>
              <a:rPr b="1" lang="en-US" sz="900"/>
              <a:t>Simulation Parameters: </a:t>
            </a:r>
            <a:r>
              <a:rPr lang="en-US" sz="900"/>
              <a:t>Isotropic antenna pattern</a:t>
            </a:r>
            <a:r>
              <a:rPr b="1" lang="en-US" sz="900"/>
              <a:t> (Ant1)</a:t>
            </a:r>
            <a:r>
              <a:rPr lang="en-US" sz="900"/>
              <a:t> at frequencies 0.868, 2, and 3.5 GHz </a:t>
            </a:r>
            <a:r>
              <a:rPr b="1" lang="en-US" sz="900"/>
              <a:t>(f1, f2, f3).</a:t>
            </a:r>
            <a:endParaRPr b="1" sz="900"/>
          </a:p>
          <a:p>
            <a:pPr indent="-285750" lvl="0" marL="457200" rtl="0" algn="l">
              <a:lnSpc>
                <a:spcPct val="115000"/>
              </a:lnSpc>
              <a:spcBef>
                <a:spcPts val="0"/>
              </a:spcBef>
              <a:spcAft>
                <a:spcPts val="0"/>
              </a:spcAft>
              <a:buSzPts val="900"/>
              <a:buChar char="●"/>
            </a:pPr>
            <a:r>
              <a:rPr b="1" lang="en-US" sz="900"/>
              <a:t>Buildings: </a:t>
            </a:r>
            <a:r>
              <a:rPr lang="en-US" sz="900"/>
              <a:t>Data for buildings</a:t>
            </a:r>
            <a:r>
              <a:rPr b="1" lang="en-US" sz="900"/>
              <a:t> B1 to B25</a:t>
            </a:r>
            <a:r>
              <a:rPr lang="en-US" sz="900"/>
              <a:t> (includes data from Task 1).</a:t>
            </a:r>
            <a:endParaRPr sz="900"/>
          </a:p>
          <a:p>
            <a:pPr indent="-285750" lvl="0" marL="457200" rtl="0" algn="l">
              <a:lnSpc>
                <a:spcPct val="115000"/>
              </a:lnSpc>
              <a:spcBef>
                <a:spcPts val="0"/>
              </a:spcBef>
              <a:spcAft>
                <a:spcPts val="0"/>
              </a:spcAft>
              <a:buSzPts val="900"/>
              <a:buChar char="●"/>
            </a:pPr>
            <a:r>
              <a:rPr b="1" lang="en-US" sz="900"/>
              <a:t>Sample Generation:</a:t>
            </a:r>
            <a:endParaRPr b="1" sz="900"/>
          </a:p>
          <a:p>
            <a:pPr indent="-285750" lvl="1" marL="914400" rtl="0" algn="l">
              <a:lnSpc>
                <a:spcPct val="115000"/>
              </a:lnSpc>
              <a:spcBef>
                <a:spcPts val="0"/>
              </a:spcBef>
              <a:spcAft>
                <a:spcPts val="0"/>
              </a:spcAft>
              <a:buSzPts val="900"/>
              <a:buChar char="●"/>
            </a:pPr>
            <a:r>
              <a:rPr b="1" lang="en-US" sz="900"/>
              <a:t>50 </a:t>
            </a:r>
            <a:r>
              <a:rPr lang="en-US" sz="900"/>
              <a:t>radio maps generated for each building and frequency.</a:t>
            </a:r>
            <a:endParaRPr sz="900"/>
          </a:p>
          <a:p>
            <a:pPr indent="-285750" lvl="1" marL="914400" rtl="0" algn="l">
              <a:lnSpc>
                <a:spcPct val="115000"/>
              </a:lnSpc>
              <a:spcBef>
                <a:spcPts val="0"/>
              </a:spcBef>
              <a:spcAft>
                <a:spcPts val="0"/>
              </a:spcAft>
              <a:buSzPts val="900"/>
              <a:buChar char="●"/>
            </a:pPr>
            <a:r>
              <a:rPr lang="en-US" sz="900"/>
              <a:t>Valid sample names:</a:t>
            </a:r>
            <a:r>
              <a:rPr b="1" lang="en-US" sz="900"/>
              <a:t> ‘B(1-25)_Ant1_f(1-3)_S(0-49)’.</a:t>
            </a:r>
            <a:endParaRPr b="1" sz="900"/>
          </a:p>
          <a:p>
            <a:pPr indent="-285750" lvl="0" marL="457200" rtl="0" algn="l">
              <a:lnSpc>
                <a:spcPct val="115000"/>
              </a:lnSpc>
              <a:spcBef>
                <a:spcPts val="0"/>
              </a:spcBef>
              <a:spcAft>
                <a:spcPts val="0"/>
              </a:spcAft>
              <a:buSzPts val="900"/>
              <a:buChar char="●"/>
            </a:pPr>
            <a:r>
              <a:rPr b="1" lang="en-US" sz="900"/>
              <a:t>Objective:</a:t>
            </a:r>
            <a:endParaRPr b="1" sz="900"/>
          </a:p>
          <a:p>
            <a:pPr indent="-285750" lvl="1" marL="914400" rtl="0" algn="l">
              <a:lnSpc>
                <a:spcPct val="115000"/>
              </a:lnSpc>
              <a:spcBef>
                <a:spcPts val="0"/>
              </a:spcBef>
              <a:spcAft>
                <a:spcPts val="0"/>
              </a:spcAft>
              <a:buSzPts val="900"/>
              <a:buChar char="●"/>
            </a:pPr>
            <a:r>
              <a:rPr lang="en-US" sz="900"/>
              <a:t>Assess model generalization to new geometries and frequencies.</a:t>
            </a:r>
            <a:endParaRPr sz="900"/>
          </a:p>
          <a:p>
            <a:pPr indent="-285750" lvl="1" marL="914400" rtl="0" algn="l">
              <a:lnSpc>
                <a:spcPct val="115000"/>
              </a:lnSpc>
              <a:spcBef>
                <a:spcPts val="0"/>
              </a:spcBef>
              <a:spcAft>
                <a:spcPts val="0"/>
              </a:spcAft>
              <a:buSzPts val="900"/>
              <a:buChar char="●"/>
            </a:pPr>
            <a:r>
              <a:rPr lang="en-US" sz="900"/>
              <a:t>Test the model with samples from</a:t>
            </a:r>
            <a:r>
              <a:rPr b="1" lang="en-US" sz="900"/>
              <a:t> 5 new geometries and a frequency</a:t>
            </a:r>
            <a:r>
              <a:rPr lang="en-US" sz="900"/>
              <a:t> band not included in the dataset.</a:t>
            </a:r>
            <a:endParaRPr sz="900"/>
          </a:p>
          <a:p>
            <a:pPr indent="-298450" lvl="0" marL="457200" rtl="0" algn="l">
              <a:lnSpc>
                <a:spcPct val="115000"/>
              </a:lnSpc>
              <a:spcBef>
                <a:spcPts val="1200"/>
              </a:spcBef>
              <a:spcAft>
                <a:spcPts val="0"/>
              </a:spcAft>
              <a:buSzPts val="1100"/>
              <a:buChar char="●"/>
            </a:pPr>
            <a:r>
              <a:rPr b="1" lang="en-US" sz="1100" u="sng"/>
              <a:t>Task-3</a:t>
            </a:r>
            <a:endParaRPr b="1" sz="1100" u="sng"/>
          </a:p>
          <a:p>
            <a:pPr indent="-285750" lvl="0" marL="457200" rtl="0" algn="l">
              <a:lnSpc>
                <a:spcPct val="115000"/>
              </a:lnSpc>
              <a:spcBef>
                <a:spcPts val="1200"/>
              </a:spcBef>
              <a:spcAft>
                <a:spcPts val="0"/>
              </a:spcAft>
              <a:buSzPts val="900"/>
              <a:buChar char="●"/>
            </a:pPr>
            <a:r>
              <a:rPr b="1" lang="en-US" sz="900"/>
              <a:t>Simulation Parameters: </a:t>
            </a:r>
            <a:r>
              <a:rPr lang="en-US" sz="900"/>
              <a:t> 5 different antenna radiation patterns </a:t>
            </a:r>
            <a:r>
              <a:rPr b="1" lang="en-US" sz="900"/>
              <a:t>(Ant1 to Ant5) </a:t>
            </a:r>
            <a:r>
              <a:rPr lang="en-US" sz="900"/>
              <a:t>at frequencies 0.868, 2, and 3.5 GHz </a:t>
            </a:r>
            <a:r>
              <a:rPr b="1" lang="en-US" sz="900"/>
              <a:t>(f1, f2, f3).</a:t>
            </a:r>
            <a:endParaRPr b="1" sz="900"/>
          </a:p>
          <a:p>
            <a:pPr indent="-285750" lvl="0" marL="457200" rtl="0" algn="l">
              <a:lnSpc>
                <a:spcPct val="115000"/>
              </a:lnSpc>
              <a:spcBef>
                <a:spcPts val="0"/>
              </a:spcBef>
              <a:spcAft>
                <a:spcPts val="0"/>
              </a:spcAft>
              <a:buSzPts val="900"/>
              <a:buChar char="●"/>
            </a:pPr>
            <a:r>
              <a:rPr b="1" lang="en-US" sz="900"/>
              <a:t>Buildings: </a:t>
            </a:r>
            <a:r>
              <a:rPr lang="en-US" sz="900"/>
              <a:t> Data for buildings</a:t>
            </a:r>
            <a:r>
              <a:rPr b="1" lang="en-US" sz="900"/>
              <a:t> B1 to B25</a:t>
            </a:r>
            <a:r>
              <a:rPr lang="en-US" sz="900"/>
              <a:t> (includes data from Task 2).</a:t>
            </a:r>
            <a:endParaRPr sz="900"/>
          </a:p>
          <a:p>
            <a:pPr indent="-285750" lvl="0" marL="457200" rtl="0" algn="l">
              <a:lnSpc>
                <a:spcPct val="115000"/>
              </a:lnSpc>
              <a:spcBef>
                <a:spcPts val="0"/>
              </a:spcBef>
              <a:spcAft>
                <a:spcPts val="0"/>
              </a:spcAft>
              <a:buSzPts val="900"/>
              <a:buChar char="●"/>
            </a:pPr>
            <a:r>
              <a:rPr b="1" lang="en-US" sz="900"/>
              <a:t>Sample Generation:</a:t>
            </a:r>
            <a:endParaRPr b="1" sz="900"/>
          </a:p>
          <a:p>
            <a:pPr indent="-285750" lvl="1" marL="914400" rtl="0" algn="l">
              <a:lnSpc>
                <a:spcPct val="115000"/>
              </a:lnSpc>
              <a:spcBef>
                <a:spcPts val="0"/>
              </a:spcBef>
              <a:spcAft>
                <a:spcPts val="0"/>
              </a:spcAft>
              <a:buSzPts val="900"/>
              <a:buChar char="●"/>
            </a:pPr>
            <a:r>
              <a:rPr b="1" lang="en-US" sz="900"/>
              <a:t>For Ant1: 50</a:t>
            </a:r>
            <a:r>
              <a:rPr lang="en-US" sz="900"/>
              <a:t> radio maps for each building and frequency (valid names:</a:t>
            </a:r>
            <a:r>
              <a:rPr b="1" lang="en-US" sz="900"/>
              <a:t> ‘B(1-25)_Ant1_f(1-3)_S(0-49)’).</a:t>
            </a:r>
            <a:endParaRPr b="1" sz="900"/>
          </a:p>
          <a:p>
            <a:pPr indent="-285750" lvl="1" marL="914400" rtl="0" algn="l">
              <a:lnSpc>
                <a:spcPct val="115000"/>
              </a:lnSpc>
              <a:spcBef>
                <a:spcPts val="0"/>
              </a:spcBef>
              <a:spcAft>
                <a:spcPts val="0"/>
              </a:spcAft>
              <a:buSzPts val="900"/>
              <a:buChar char="●"/>
            </a:pPr>
            <a:r>
              <a:rPr b="1" lang="en-US" sz="900"/>
              <a:t>For Ant2 to Ant5: 80</a:t>
            </a:r>
            <a:r>
              <a:rPr lang="en-US" sz="900"/>
              <a:t> radio maps for each building and frequency, with random steering angles (valid names: ‘</a:t>
            </a:r>
            <a:r>
              <a:rPr b="1" lang="en-US" sz="900"/>
              <a:t>B(1-25)_Ant(1-5)_f(1-3)_S(0-79)’).</a:t>
            </a:r>
            <a:endParaRPr b="1" sz="900"/>
          </a:p>
          <a:p>
            <a:pPr indent="-285750" lvl="0" marL="457200" rtl="0" algn="l">
              <a:lnSpc>
                <a:spcPct val="115000"/>
              </a:lnSpc>
              <a:spcBef>
                <a:spcPts val="0"/>
              </a:spcBef>
              <a:spcAft>
                <a:spcPts val="0"/>
              </a:spcAft>
              <a:buSzPts val="900"/>
              <a:buChar char="●"/>
            </a:pPr>
            <a:r>
              <a:rPr b="1" lang="en-US" sz="900"/>
              <a:t>Objective:</a:t>
            </a:r>
            <a:endParaRPr b="1" sz="900"/>
          </a:p>
          <a:p>
            <a:pPr indent="-285750" lvl="1" marL="914400" rtl="0" algn="l">
              <a:lnSpc>
                <a:spcPct val="115000"/>
              </a:lnSpc>
              <a:spcBef>
                <a:spcPts val="0"/>
              </a:spcBef>
              <a:spcAft>
                <a:spcPts val="0"/>
              </a:spcAft>
              <a:buSzPts val="900"/>
              <a:buChar char="●"/>
            </a:pPr>
            <a:r>
              <a:rPr lang="en-US" sz="900"/>
              <a:t>Assess model generalization to new </a:t>
            </a:r>
            <a:r>
              <a:rPr b="1" lang="en-US" sz="900"/>
              <a:t>geometries, frequencies, and antenna radiation patterns.</a:t>
            </a:r>
            <a:endParaRPr b="1" sz="900"/>
          </a:p>
          <a:p>
            <a:pPr indent="0" lvl="0" marL="0" rtl="0" algn="l">
              <a:lnSpc>
                <a:spcPct val="150000"/>
              </a:lnSpc>
              <a:spcBef>
                <a:spcPts val="0"/>
              </a:spcBef>
              <a:spcAft>
                <a:spcPts val="0"/>
              </a:spcAft>
              <a:buNone/>
            </a:pPr>
            <a:r>
              <a:t/>
            </a:r>
            <a:endParaRPr sz="800"/>
          </a:p>
          <a:p>
            <a:pPr indent="0" lvl="0" marL="0" rtl="0" algn="l">
              <a:lnSpc>
                <a:spcPct val="150000"/>
              </a:lnSpc>
              <a:spcBef>
                <a:spcPts val="0"/>
              </a:spcBef>
              <a:spcAft>
                <a:spcPts val="0"/>
              </a:spcAft>
              <a:buNone/>
            </a:pPr>
            <a:r>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61"/>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Dataset </a:t>
            </a:r>
            <a:endParaRPr/>
          </a:p>
        </p:txBody>
      </p:sp>
      <p:sp>
        <p:nvSpPr>
          <p:cNvPr id="343" name="Google Shape;343;p61"/>
          <p:cNvSpPr txBox="1"/>
          <p:nvPr>
            <p:ph idx="1" type="body"/>
          </p:nvPr>
        </p:nvSpPr>
        <p:spPr>
          <a:xfrm>
            <a:off x="628650" y="4365779"/>
            <a:ext cx="7886700" cy="2055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t/>
            </a:r>
            <a:endParaRPr/>
          </a:p>
          <a:p>
            <a:pPr indent="0" lvl="0" marL="0" rtl="0" algn="ctr">
              <a:lnSpc>
                <a:spcPct val="90000"/>
              </a:lnSpc>
              <a:spcBef>
                <a:spcPts val="1000"/>
              </a:spcBef>
              <a:spcAft>
                <a:spcPts val="0"/>
              </a:spcAft>
              <a:buClr>
                <a:schemeClr val="dk1"/>
              </a:buClr>
              <a:buSzPts val="1100"/>
              <a:buFont typeface="Arial"/>
              <a:buNone/>
            </a:pPr>
            <a:r>
              <a:rPr lang="en-US"/>
              <a:t>Red, Green &amp; Blue channels representing Transmittance, Reflectance and Tx Location</a:t>
            </a:r>
            <a:endParaRPr/>
          </a:p>
        </p:txBody>
      </p:sp>
      <p:pic>
        <p:nvPicPr>
          <p:cNvPr id="344" name="Google Shape;344;p61"/>
          <p:cNvPicPr preferRelativeResize="0"/>
          <p:nvPr/>
        </p:nvPicPr>
        <p:blipFill rotWithShape="1">
          <a:blip r:embed="rId3">
            <a:alphaModFix/>
          </a:blip>
          <a:srcRect b="0" l="0" r="0" t="0"/>
          <a:stretch/>
        </p:blipFill>
        <p:spPr>
          <a:xfrm>
            <a:off x="395506" y="1431775"/>
            <a:ext cx="8564138" cy="1609181"/>
          </a:xfrm>
          <a:prstGeom prst="rect">
            <a:avLst/>
          </a:prstGeom>
          <a:noFill/>
          <a:ln>
            <a:noFill/>
          </a:ln>
        </p:spPr>
      </p:pic>
      <p:pic>
        <p:nvPicPr>
          <p:cNvPr id="345" name="Google Shape;345;p61"/>
          <p:cNvPicPr preferRelativeResize="0"/>
          <p:nvPr/>
        </p:nvPicPr>
        <p:blipFill rotWithShape="1">
          <a:blip r:embed="rId4">
            <a:alphaModFix/>
          </a:blip>
          <a:srcRect b="0" l="0" r="0" t="0"/>
          <a:stretch/>
        </p:blipFill>
        <p:spPr>
          <a:xfrm>
            <a:off x="468669" y="3146924"/>
            <a:ext cx="8417814" cy="14530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nvSpPr>
        <p:spPr>
          <a:xfrm>
            <a:off x="633600" y="365760"/>
            <a:ext cx="7084080" cy="82584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Font typeface="Arial"/>
              <a:buNone/>
            </a:pPr>
            <a:r>
              <a:rPr lang="en-US" sz="3200">
                <a:solidFill>
                  <a:srgbClr val="3EADA7"/>
                </a:solidFill>
                <a:latin typeface="Quattrocento Sans"/>
                <a:ea typeface="Quattrocento Sans"/>
                <a:cs typeface="Quattrocento Sans"/>
                <a:sym typeface="Quattrocento Sans"/>
              </a:rPr>
              <a:t>Overview:  Our Progressive Approach</a:t>
            </a:r>
            <a:endParaRPr b="0" i="0" sz="3800" u="none" cap="none" strike="noStrike">
              <a:solidFill>
                <a:srgbClr val="000000"/>
              </a:solidFill>
              <a:latin typeface="Arial"/>
              <a:ea typeface="Arial"/>
              <a:cs typeface="Arial"/>
              <a:sym typeface="Arial"/>
            </a:endParaRPr>
          </a:p>
        </p:txBody>
      </p:sp>
      <p:sp>
        <p:nvSpPr>
          <p:cNvPr id="351" name="Google Shape;351;p62"/>
          <p:cNvSpPr txBox="1"/>
          <p:nvPr/>
        </p:nvSpPr>
        <p:spPr>
          <a:xfrm>
            <a:off x="633600" y="1441080"/>
            <a:ext cx="7886520" cy="4798800"/>
          </a:xfrm>
          <a:prstGeom prst="rect">
            <a:avLst/>
          </a:prstGeom>
          <a:noFill/>
          <a:ln>
            <a:noFill/>
          </a:ln>
        </p:spPr>
        <p:txBody>
          <a:bodyPr anchorCtr="0" anchor="t" bIns="45700" lIns="91425" spcFirstLastPara="1" rIns="91425" wrap="square" tIns="45700">
            <a:noAutofit/>
          </a:bodyPr>
          <a:lstStyle/>
          <a:p>
            <a:pPr indent="-368410" lvl="0" marL="457200" marR="0" rtl="0" algn="just">
              <a:lnSpc>
                <a:spcPct val="115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libri"/>
                <a:ea typeface="Calibri"/>
                <a:cs typeface="Calibri"/>
                <a:sym typeface="Calibri"/>
              </a:rPr>
              <a:t>Our comprehensive project has delivered several key outcomes across all three tasks:</a:t>
            </a:r>
            <a:endParaRPr b="0" i="0" sz="2200" u="none" cap="none" strike="noStrike">
              <a:solidFill>
                <a:srgbClr val="000000"/>
              </a:solidFill>
              <a:latin typeface="Calibri"/>
              <a:ea typeface="Calibri"/>
              <a:cs typeface="Calibri"/>
              <a:sym typeface="Calibri"/>
            </a:endParaRPr>
          </a:p>
          <a:p>
            <a:pPr indent="0" lvl="0" marL="457200" marR="0" rtl="0" algn="just">
              <a:lnSpc>
                <a:spcPct val="115000"/>
              </a:lnSpc>
              <a:spcBef>
                <a:spcPts val="0"/>
              </a:spcBef>
              <a:spcAft>
                <a:spcPts val="0"/>
              </a:spcAft>
              <a:buNone/>
            </a:pPr>
            <a:r>
              <a:t/>
            </a:r>
            <a:endParaRPr sz="2200">
              <a:latin typeface="Calibri"/>
              <a:ea typeface="Calibri"/>
              <a:cs typeface="Calibri"/>
              <a:sym typeface="Calibri"/>
            </a:endParaRPr>
          </a:p>
          <a:p>
            <a:pPr indent="-368410" lvl="0" marL="457200" marR="0" rtl="0" algn="just">
              <a:lnSpc>
                <a:spcPct val="115000"/>
              </a:lnSpc>
              <a:spcBef>
                <a:spcPts val="0"/>
              </a:spcBef>
              <a:spcAft>
                <a:spcPts val="0"/>
              </a:spcAft>
              <a:buClr>
                <a:srgbClr val="000000"/>
              </a:buClr>
              <a:buSzPts val="2200"/>
              <a:buFont typeface="Noto Sans Symbols"/>
              <a:buChar char="●"/>
            </a:pPr>
            <a:r>
              <a:rPr b="1" i="0" lang="en-US" sz="2200" u="none" cap="none" strike="noStrike">
                <a:solidFill>
                  <a:srgbClr val="000000"/>
                </a:solidFill>
                <a:latin typeface="Calibri"/>
                <a:ea typeface="Calibri"/>
                <a:cs typeface="Calibri"/>
                <a:sym typeface="Calibri"/>
              </a:rPr>
              <a:t>Model Development:</a:t>
            </a:r>
            <a:r>
              <a:rPr b="0" i="0" lang="en-US" sz="2200" u="none" cap="none" strike="noStrike">
                <a:solidFill>
                  <a:srgbClr val="000000"/>
                </a:solidFill>
                <a:latin typeface="Calibri"/>
                <a:ea typeface="Calibri"/>
                <a:cs typeface="Calibri"/>
                <a:sym typeface="Calibri"/>
              </a:rPr>
              <a:t> UNET, WNET, and DeepLab architectures have demonstrated high accuracy in pathloss prediction, successfully handling</a:t>
            </a:r>
            <a:r>
              <a:rPr lang="en-US" sz="2200">
                <a:latin typeface="Calibri"/>
                <a:ea typeface="Calibri"/>
                <a:cs typeface="Calibri"/>
                <a:sym typeface="Calibri"/>
              </a:rPr>
              <a:t> multiple </a:t>
            </a:r>
            <a:r>
              <a:rPr lang="en-US" sz="2200">
                <a:latin typeface="Calibri"/>
                <a:ea typeface="Calibri"/>
                <a:cs typeface="Calibri"/>
                <a:sym typeface="Calibri"/>
              </a:rPr>
              <a:t>building</a:t>
            </a:r>
            <a:r>
              <a:rPr lang="en-US" sz="2200">
                <a:latin typeface="Calibri"/>
                <a:ea typeface="Calibri"/>
                <a:cs typeface="Calibri"/>
                <a:sym typeface="Calibri"/>
              </a:rPr>
              <a:t> maps</a:t>
            </a:r>
            <a:r>
              <a:rPr b="0" i="0" lang="en-US" sz="2200" u="none" cap="none" strike="noStrike">
                <a:solidFill>
                  <a:srgbClr val="000000"/>
                </a:solidFill>
                <a:latin typeface="Calibri"/>
                <a:ea typeface="Calibri"/>
                <a:cs typeface="Calibri"/>
                <a:sym typeface="Calibri"/>
              </a:rPr>
              <a:t>, multi</a:t>
            </a:r>
            <a:r>
              <a:rPr lang="en-US" sz="2200">
                <a:latin typeface="Calibri"/>
                <a:ea typeface="Calibri"/>
                <a:cs typeface="Calibri"/>
                <a:sym typeface="Calibri"/>
              </a:rPr>
              <a:t>ple </a:t>
            </a:r>
            <a:r>
              <a:rPr b="0" i="0" lang="en-US" sz="2200" u="none" cap="none" strike="noStrike">
                <a:solidFill>
                  <a:srgbClr val="000000"/>
                </a:solidFill>
                <a:latin typeface="Calibri"/>
                <a:ea typeface="Calibri"/>
                <a:cs typeface="Calibri"/>
                <a:sym typeface="Calibri"/>
              </a:rPr>
              <a:t>frequenc</a:t>
            </a:r>
            <a:r>
              <a:rPr lang="en-US" sz="2200">
                <a:latin typeface="Calibri"/>
                <a:ea typeface="Calibri"/>
                <a:cs typeface="Calibri"/>
                <a:sym typeface="Calibri"/>
              </a:rPr>
              <a:t>ies</a:t>
            </a:r>
            <a:r>
              <a:rPr b="0" i="0" lang="en-US" sz="2200" u="none" cap="none" strike="noStrike">
                <a:solidFill>
                  <a:srgbClr val="000000"/>
                </a:solidFill>
                <a:latin typeface="Calibri"/>
                <a:ea typeface="Calibri"/>
                <a:cs typeface="Calibri"/>
                <a:sym typeface="Calibri"/>
              </a:rPr>
              <a:t>, and antenna pattern variations.</a:t>
            </a:r>
            <a:endParaRPr b="0" i="0" sz="2200" u="none" cap="none" strike="noStrike">
              <a:solidFill>
                <a:srgbClr val="000000"/>
              </a:solidFill>
              <a:latin typeface="Calibri"/>
              <a:ea typeface="Calibri"/>
              <a:cs typeface="Calibri"/>
              <a:sym typeface="Calibri"/>
            </a:endParaRPr>
          </a:p>
          <a:p>
            <a:pPr indent="0" lvl="0" marL="0" marR="0" rtl="0" algn="just">
              <a:lnSpc>
                <a:spcPct val="115000"/>
              </a:lnSpc>
              <a:spcBef>
                <a:spcPts val="0"/>
              </a:spcBef>
              <a:spcAft>
                <a:spcPts val="0"/>
              </a:spcAft>
              <a:buNone/>
            </a:pPr>
            <a:r>
              <a:t/>
            </a:r>
            <a:endParaRPr sz="2200">
              <a:latin typeface="Calibri"/>
              <a:ea typeface="Calibri"/>
              <a:cs typeface="Calibri"/>
              <a:sym typeface="Calibri"/>
            </a:endParaRPr>
          </a:p>
          <a:p>
            <a:pPr indent="-368410" lvl="0" marL="457200" marR="0" rtl="0" algn="just">
              <a:lnSpc>
                <a:spcPct val="115000"/>
              </a:lnSpc>
              <a:spcBef>
                <a:spcPts val="0"/>
              </a:spcBef>
              <a:spcAft>
                <a:spcPts val="0"/>
              </a:spcAft>
              <a:buClr>
                <a:srgbClr val="000000"/>
              </a:buClr>
              <a:buSzPts val="2200"/>
              <a:buFont typeface="Noto Sans Symbols"/>
              <a:buChar char="●"/>
            </a:pPr>
            <a:r>
              <a:rPr b="1" lang="en-US" sz="2200">
                <a:latin typeface="Calibri"/>
                <a:ea typeface="Calibri"/>
                <a:cs typeface="Calibri"/>
                <a:sym typeface="Calibri"/>
              </a:rPr>
              <a:t>Novel </a:t>
            </a:r>
            <a:r>
              <a:rPr b="1" i="0" lang="en-US" sz="2200" u="none" cap="none" strike="noStrike">
                <a:solidFill>
                  <a:srgbClr val="000000"/>
                </a:solidFill>
                <a:latin typeface="Calibri"/>
                <a:ea typeface="Calibri"/>
                <a:cs typeface="Calibri"/>
                <a:sym typeface="Calibri"/>
              </a:rPr>
              <a:t>Feature Integration: </a:t>
            </a:r>
            <a:r>
              <a:rPr b="0" i="0" lang="en-US" sz="2200" u="none" cap="none" strike="noStrike">
                <a:solidFill>
                  <a:srgbClr val="000000"/>
                </a:solidFill>
                <a:latin typeface="Calibri"/>
                <a:ea typeface="Calibri"/>
                <a:cs typeface="Calibri"/>
                <a:sym typeface="Calibri"/>
              </a:rPr>
              <a:t>We have incorporated </a:t>
            </a:r>
            <a:r>
              <a:rPr b="1" i="0" lang="en-US" sz="2200" u="none" cap="none" strike="noStrike">
                <a:solidFill>
                  <a:srgbClr val="000000"/>
                </a:solidFill>
                <a:latin typeface="Calibri"/>
                <a:ea typeface="Calibri"/>
                <a:cs typeface="Calibri"/>
                <a:sym typeface="Calibri"/>
              </a:rPr>
              <a:t>ASSP </a:t>
            </a:r>
            <a:r>
              <a:rPr lang="en-US" sz="2200">
                <a:latin typeface="Calibri"/>
                <a:ea typeface="Calibri"/>
                <a:cs typeface="Calibri"/>
                <a:sym typeface="Calibri"/>
              </a:rPr>
              <a:t>and several channels </a:t>
            </a:r>
            <a:r>
              <a:rPr b="0" i="0" lang="en-US" sz="2200" u="none" cap="none" strike="noStrike">
                <a:solidFill>
                  <a:srgbClr val="000000"/>
                </a:solidFill>
                <a:latin typeface="Calibri"/>
                <a:ea typeface="Calibri"/>
                <a:cs typeface="Calibri"/>
                <a:sym typeface="Calibri"/>
              </a:rPr>
              <a:t>including Line of Sight </a:t>
            </a:r>
            <a:r>
              <a:rPr b="1" i="0" lang="en-US" sz="2200" u="none" cap="none" strike="noStrike">
                <a:solidFill>
                  <a:srgbClr val="000000"/>
                </a:solidFill>
                <a:latin typeface="Calibri"/>
                <a:ea typeface="Calibri"/>
                <a:cs typeface="Calibri"/>
                <a:sym typeface="Calibri"/>
              </a:rPr>
              <a:t>(LOS)</a:t>
            </a:r>
            <a:r>
              <a:rPr b="0" i="0" lang="en-US" sz="2200" u="none" cap="none" strike="noStrike">
                <a:solidFill>
                  <a:srgbClr val="000000"/>
                </a:solidFill>
                <a:latin typeface="Calibri"/>
                <a:ea typeface="Calibri"/>
                <a:cs typeface="Calibri"/>
                <a:sym typeface="Calibri"/>
              </a:rPr>
              <a:t>,</a:t>
            </a:r>
            <a:r>
              <a:rPr lang="en-US" sz="2200">
                <a:latin typeface="Calibri"/>
                <a:ea typeface="Calibri"/>
                <a:cs typeface="Calibri"/>
                <a:sym typeface="Calibri"/>
              </a:rPr>
              <a:t> </a:t>
            </a:r>
            <a:r>
              <a:rPr b="0" i="0" lang="en-US" sz="2200" u="none" cap="none" strike="noStrike">
                <a:solidFill>
                  <a:srgbClr val="000000"/>
                </a:solidFill>
                <a:latin typeface="Calibri"/>
                <a:ea typeface="Calibri"/>
                <a:cs typeface="Calibri"/>
                <a:sym typeface="Calibri"/>
              </a:rPr>
              <a:t>wavelength-dependent characteristics </a:t>
            </a:r>
            <a:r>
              <a:rPr b="1" i="0" lang="en-US" sz="2200" u="none" cap="none" strike="noStrike">
                <a:solidFill>
                  <a:srgbClr val="000000"/>
                </a:solidFill>
                <a:latin typeface="Calibri"/>
                <a:ea typeface="Calibri"/>
                <a:cs typeface="Calibri"/>
                <a:sym typeface="Calibri"/>
              </a:rPr>
              <a:t>(lambda scaling)</a:t>
            </a:r>
            <a:r>
              <a:rPr b="0" i="0" lang="en-US" sz="2200" u="none" cap="none" strike="noStrike">
                <a:solidFill>
                  <a:srgbClr val="000000"/>
                </a:solidFill>
                <a:latin typeface="Calibri"/>
                <a:ea typeface="Calibri"/>
                <a:cs typeface="Calibri"/>
                <a:sym typeface="Calibri"/>
              </a:rPr>
              <a:t>, and a</a:t>
            </a:r>
            <a:r>
              <a:rPr b="1" i="0" lang="en-US" sz="2200" u="none" cap="none" strike="noStrike">
                <a:solidFill>
                  <a:srgbClr val="000000"/>
                </a:solidFill>
                <a:latin typeface="Calibri"/>
                <a:ea typeface="Calibri"/>
                <a:cs typeface="Calibri"/>
                <a:sym typeface="Calibri"/>
              </a:rPr>
              <a:t>ntenna radiation patterns</a:t>
            </a:r>
            <a:r>
              <a:rPr b="0" i="0" lang="en-US" sz="2200" u="none" cap="none" strike="noStrike">
                <a:solidFill>
                  <a:srgbClr val="000000"/>
                </a:solidFill>
                <a:latin typeface="Calibri"/>
                <a:ea typeface="Calibri"/>
                <a:cs typeface="Calibri"/>
                <a:sym typeface="Calibri"/>
              </a:rPr>
              <a:t>, significantly enhancing prediction accuracy.</a:t>
            </a:r>
            <a:endParaRPr b="0" i="0" sz="2200" u="none" cap="none" strike="noStrike">
              <a:solidFill>
                <a:srgbClr val="000000"/>
              </a:solidFill>
              <a:latin typeface="Arial"/>
              <a:ea typeface="Arial"/>
              <a:cs typeface="Arial"/>
              <a:sym typeface="Arial"/>
            </a:endParaRPr>
          </a:p>
          <a:p>
            <a:pPr indent="0" lvl="0" marL="457200" marR="0" rtl="0" algn="l">
              <a:lnSpc>
                <a:spcPct val="115000"/>
              </a:lnSpc>
              <a:spcBef>
                <a:spcPts val="1199"/>
              </a:spcBef>
              <a:spcAft>
                <a:spcPts val="0"/>
              </a:spcAft>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nvSpPr>
        <p:spPr>
          <a:xfrm>
            <a:off x="633600" y="365760"/>
            <a:ext cx="7084080" cy="82584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lang="en-US" sz="3200" strike="noStrike">
                <a:solidFill>
                  <a:srgbClr val="3EADA7"/>
                </a:solidFill>
                <a:latin typeface="Quattrocento Sans"/>
                <a:ea typeface="Quattrocento Sans"/>
                <a:cs typeface="Quattrocento Sans"/>
                <a:sym typeface="Quattrocento Sans"/>
              </a:rPr>
              <a:t>Work Overview: A Progressive Approach</a:t>
            </a:r>
            <a:endParaRPr b="0" sz="3200" strike="noStrike">
              <a:solidFill>
                <a:srgbClr val="000000"/>
              </a:solidFill>
              <a:latin typeface="Arial"/>
              <a:ea typeface="Arial"/>
              <a:cs typeface="Arial"/>
              <a:sym typeface="Arial"/>
            </a:endParaRPr>
          </a:p>
        </p:txBody>
      </p:sp>
      <p:sp>
        <p:nvSpPr>
          <p:cNvPr id="357" name="Google Shape;357;p63"/>
          <p:cNvSpPr txBox="1"/>
          <p:nvPr/>
        </p:nvSpPr>
        <p:spPr>
          <a:xfrm>
            <a:off x="633600" y="1381320"/>
            <a:ext cx="7886520" cy="4798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0" lang="en-US" sz="1800" strike="noStrike">
                <a:solidFill>
                  <a:srgbClr val="000000"/>
                </a:solidFill>
                <a:latin typeface="Calibri"/>
                <a:ea typeface="Calibri"/>
                <a:cs typeface="Calibri"/>
                <a:sym typeface="Calibri"/>
              </a:rPr>
              <a:t>Our </a:t>
            </a:r>
            <a:r>
              <a:rPr lang="en-US" sz="1800">
                <a:latin typeface="Calibri"/>
                <a:ea typeface="Calibri"/>
                <a:cs typeface="Calibri"/>
                <a:sym typeface="Calibri"/>
              </a:rPr>
              <a:t>project</a:t>
            </a:r>
            <a:r>
              <a:rPr b="0" lang="en-US" sz="1800" strike="noStrike">
                <a:solidFill>
                  <a:srgbClr val="000000"/>
                </a:solidFill>
                <a:latin typeface="Calibri"/>
                <a:ea typeface="Calibri"/>
                <a:cs typeface="Calibri"/>
                <a:sym typeface="Calibri"/>
              </a:rPr>
              <a:t> demonstrate</a:t>
            </a:r>
            <a:r>
              <a:rPr lang="en-US" sz="1800">
                <a:latin typeface="Calibri"/>
                <a:ea typeface="Calibri"/>
                <a:cs typeface="Calibri"/>
                <a:sym typeface="Calibri"/>
              </a:rPr>
              <a:t>s</a:t>
            </a:r>
            <a:r>
              <a:rPr b="0" lang="en-US" sz="1800" strike="noStrike">
                <a:solidFill>
                  <a:srgbClr val="000000"/>
                </a:solidFill>
                <a:latin typeface="Calibri"/>
                <a:ea typeface="Calibri"/>
                <a:cs typeface="Calibri"/>
                <a:sym typeface="Calibri"/>
              </a:rPr>
              <a:t> progressive advancement in indoor pathloss prediction through three distinct phases:</a:t>
            </a:r>
            <a:endParaRPr b="0" sz="180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1" lang="en-US" sz="1800" u="sng" strike="noStrike">
                <a:solidFill>
                  <a:srgbClr val="000000"/>
                </a:solidFill>
                <a:latin typeface="Calibri"/>
                <a:ea typeface="Calibri"/>
                <a:cs typeface="Calibri"/>
                <a:sym typeface="Calibri"/>
              </a:rPr>
              <a:t>Task 1 </a:t>
            </a:r>
            <a:r>
              <a:rPr b="0" lang="en-US" sz="1800" strike="noStrike">
                <a:solidFill>
                  <a:srgbClr val="000000"/>
                </a:solidFill>
                <a:latin typeface="Calibri"/>
                <a:ea typeface="Calibri"/>
                <a:cs typeface="Calibri"/>
                <a:sym typeface="Calibri"/>
              </a:rPr>
              <a:t>established foundational models operating at </a:t>
            </a:r>
            <a:r>
              <a:rPr b="1" lang="en-US" sz="1800" strike="noStrike">
                <a:solidFill>
                  <a:srgbClr val="000000"/>
                </a:solidFill>
                <a:latin typeface="Calibri"/>
                <a:ea typeface="Calibri"/>
                <a:cs typeface="Calibri"/>
                <a:sym typeface="Calibri"/>
              </a:rPr>
              <a:t>f1</a:t>
            </a:r>
            <a:r>
              <a:rPr b="0" lang="en-US" sz="1800" strike="noStrike">
                <a:solidFill>
                  <a:srgbClr val="000000"/>
                </a:solidFill>
                <a:latin typeface="Calibri"/>
                <a:ea typeface="Calibri"/>
                <a:cs typeface="Calibri"/>
                <a:sym typeface="Calibri"/>
              </a:rPr>
              <a:t> </a:t>
            </a:r>
            <a:r>
              <a:rPr b="1" lang="en-US" sz="1800" strike="noStrike">
                <a:solidFill>
                  <a:srgbClr val="000000"/>
                </a:solidFill>
                <a:latin typeface="Calibri"/>
                <a:ea typeface="Calibri"/>
                <a:cs typeface="Calibri"/>
                <a:sym typeface="Calibri"/>
              </a:rPr>
              <a:t>868 MHz</a:t>
            </a:r>
            <a:r>
              <a:rPr b="0" lang="en-US" sz="1800" strike="noStrike">
                <a:solidFill>
                  <a:srgbClr val="000000"/>
                </a:solidFill>
                <a:latin typeface="Calibri"/>
                <a:ea typeface="Calibri"/>
                <a:cs typeface="Calibri"/>
                <a:sym typeface="Calibri"/>
              </a:rPr>
              <a:t>, and </a:t>
            </a:r>
            <a:r>
              <a:rPr b="1" lang="en-US" sz="1800">
                <a:latin typeface="Calibri"/>
                <a:ea typeface="Calibri"/>
                <a:cs typeface="Calibri"/>
                <a:sym typeface="Calibri"/>
              </a:rPr>
              <a:t>1 antenna radiation pattern</a:t>
            </a:r>
            <a:r>
              <a:rPr lang="en-US" sz="1800">
                <a:latin typeface="Calibri"/>
                <a:ea typeface="Calibri"/>
                <a:cs typeface="Calibri"/>
                <a:sym typeface="Calibri"/>
              </a:rPr>
              <a:t> </a:t>
            </a:r>
            <a:r>
              <a:rPr b="0" lang="en-US" sz="1800" strike="noStrike">
                <a:solidFill>
                  <a:srgbClr val="000000"/>
                </a:solidFill>
                <a:latin typeface="Calibri"/>
                <a:ea typeface="Calibri"/>
                <a:cs typeface="Calibri"/>
                <a:sym typeface="Calibri"/>
              </a:rPr>
              <a:t>successfully implementing UNet, WNet, and DeepLabV3 architectures with </a:t>
            </a:r>
            <a:r>
              <a:rPr b="1" lang="en-US" sz="1800" strike="noStrike">
                <a:solidFill>
                  <a:srgbClr val="000000"/>
                </a:solidFill>
                <a:latin typeface="Calibri"/>
                <a:ea typeface="Calibri"/>
                <a:cs typeface="Calibri"/>
                <a:sym typeface="Calibri"/>
              </a:rPr>
              <a:t>Line-of-Sight</a:t>
            </a:r>
            <a:r>
              <a:rPr b="0" lang="en-US" sz="1800" strike="noStrike">
                <a:solidFill>
                  <a:srgbClr val="000000"/>
                </a:solidFill>
                <a:latin typeface="Calibri"/>
                <a:ea typeface="Calibri"/>
                <a:cs typeface="Calibri"/>
                <a:sym typeface="Calibri"/>
              </a:rPr>
              <a:t> considerations. There are </a:t>
            </a:r>
            <a:r>
              <a:rPr b="1" lang="en-US" sz="1800" strike="noStrike">
                <a:solidFill>
                  <a:srgbClr val="000000"/>
                </a:solidFill>
                <a:latin typeface="Calibri"/>
                <a:ea typeface="Calibri"/>
                <a:cs typeface="Calibri"/>
                <a:sym typeface="Calibri"/>
              </a:rPr>
              <a:t>25 buildings</a:t>
            </a:r>
            <a:r>
              <a:rPr b="0" lang="en-US" sz="1800" strike="noStrike">
                <a:solidFill>
                  <a:srgbClr val="000000"/>
                </a:solidFill>
                <a:latin typeface="Calibri"/>
                <a:ea typeface="Calibri"/>
                <a:cs typeface="Calibri"/>
                <a:sym typeface="Calibri"/>
              </a:rPr>
              <a:t> with this.</a:t>
            </a:r>
            <a:r>
              <a:rPr b="1" lang="en-US" sz="1800" strike="noStrike">
                <a:solidFill>
                  <a:srgbClr val="000000"/>
                </a:solidFill>
                <a:latin typeface="Calibri"/>
                <a:ea typeface="Calibri"/>
                <a:cs typeface="Calibri"/>
                <a:sym typeface="Calibri"/>
              </a:rPr>
              <a:t> Generalize</a:t>
            </a:r>
            <a:r>
              <a:rPr b="1" lang="en-US" sz="1800">
                <a:latin typeface="Calibri"/>
                <a:ea typeface="Calibri"/>
                <a:cs typeface="Calibri"/>
                <a:sym typeface="Calibri"/>
              </a:rPr>
              <a:t> for different Building Maps.</a:t>
            </a:r>
            <a:endParaRPr b="1" sz="1800" strike="noStrike">
              <a:solidFill>
                <a:srgbClr val="000000"/>
              </a:solidFill>
            </a:endParaRPr>
          </a:p>
          <a:p>
            <a:pPr indent="0" lvl="0" marL="0" marR="0" rtl="0" algn="just">
              <a:lnSpc>
                <a:spcPct val="115000"/>
              </a:lnSpc>
              <a:spcBef>
                <a:spcPts val="1199"/>
              </a:spcBef>
              <a:spcAft>
                <a:spcPts val="0"/>
              </a:spcAft>
              <a:buNone/>
            </a:pPr>
            <a:r>
              <a:rPr b="1" lang="en-US" sz="1800" u="sng" strike="noStrike">
                <a:solidFill>
                  <a:srgbClr val="000000"/>
                </a:solidFill>
                <a:latin typeface="Calibri"/>
                <a:ea typeface="Calibri"/>
                <a:cs typeface="Calibri"/>
                <a:sym typeface="Calibri"/>
              </a:rPr>
              <a:t>Task 2 </a:t>
            </a:r>
            <a:r>
              <a:rPr b="0" lang="en-US" sz="1800" strike="noStrike">
                <a:solidFill>
                  <a:srgbClr val="000000"/>
                </a:solidFill>
                <a:latin typeface="Calibri"/>
                <a:ea typeface="Calibri"/>
                <a:cs typeface="Calibri"/>
                <a:sym typeface="Calibri"/>
              </a:rPr>
              <a:t>extends our capabilities to </a:t>
            </a:r>
            <a:r>
              <a:rPr b="1" lang="en-US" sz="1800" strike="noStrike">
                <a:solidFill>
                  <a:srgbClr val="000000"/>
                </a:solidFill>
                <a:latin typeface="Calibri"/>
                <a:ea typeface="Calibri"/>
                <a:cs typeface="Calibri"/>
                <a:sym typeface="Calibri"/>
              </a:rPr>
              <a:t>multiple frequencies (0.868 GHz, 2 GHz, 3.5 GHz) </a:t>
            </a:r>
            <a:r>
              <a:rPr b="0" lang="en-US" sz="1800" strike="noStrike">
                <a:solidFill>
                  <a:srgbClr val="000000"/>
                </a:solidFill>
                <a:latin typeface="Calibri"/>
                <a:ea typeface="Calibri"/>
                <a:cs typeface="Calibri"/>
                <a:sym typeface="Calibri"/>
              </a:rPr>
              <a:t>incorporating </a:t>
            </a:r>
            <a:r>
              <a:rPr b="1" lang="en-US" sz="1800" strike="noStrike">
                <a:solidFill>
                  <a:srgbClr val="000000"/>
                </a:solidFill>
                <a:latin typeface="Calibri"/>
                <a:ea typeface="Calibri"/>
                <a:cs typeface="Calibri"/>
                <a:sym typeface="Calibri"/>
              </a:rPr>
              <a:t>wavelength-dependent</a:t>
            </a:r>
            <a:r>
              <a:rPr b="0" lang="en-US" sz="1800" strike="noStrike">
                <a:solidFill>
                  <a:srgbClr val="000000"/>
                </a:solidFill>
                <a:latin typeface="Calibri"/>
                <a:ea typeface="Calibri"/>
                <a:cs typeface="Calibri"/>
                <a:sym typeface="Calibri"/>
              </a:rPr>
              <a:t> characteristics (</a:t>
            </a:r>
            <a:r>
              <a:rPr lang="en-US" sz="1800">
                <a:solidFill>
                  <a:schemeClr val="dk1"/>
                </a:solidFill>
                <a:latin typeface="Calibri"/>
                <a:ea typeface="Calibri"/>
                <a:cs typeface="Calibri"/>
                <a:sym typeface="Calibri"/>
              </a:rPr>
              <a:t>lambda scaling of LoS</a:t>
            </a:r>
            <a:r>
              <a:rPr b="0" lang="en-US" sz="1800" strike="noStrike">
                <a:solidFill>
                  <a:srgbClr val="000000"/>
                </a:solidFill>
                <a:latin typeface="Calibri"/>
                <a:ea typeface="Calibri"/>
                <a:cs typeface="Calibri"/>
                <a:sym typeface="Calibri"/>
              </a:rPr>
              <a:t>)</a:t>
            </a:r>
            <a:r>
              <a:rPr b="1" lang="en-US" sz="1800">
                <a:solidFill>
                  <a:schemeClr val="dk1"/>
                </a:solidFill>
                <a:latin typeface="Calibri"/>
                <a:ea typeface="Calibri"/>
                <a:cs typeface="Calibri"/>
                <a:sym typeface="Calibri"/>
              </a:rPr>
              <a:t>.</a:t>
            </a:r>
            <a:r>
              <a:rPr b="0" lang="en-US" sz="1800" strike="noStrike">
                <a:solidFill>
                  <a:srgbClr val="000000"/>
                </a:solidFill>
                <a:latin typeface="Calibri"/>
                <a:ea typeface="Calibri"/>
                <a:cs typeface="Calibri"/>
                <a:sym typeface="Calibri"/>
              </a:rPr>
              <a:t> Our results </a:t>
            </a:r>
            <a:r>
              <a:rPr lang="en-US" sz="1800">
                <a:latin typeface="Calibri"/>
                <a:ea typeface="Calibri"/>
                <a:cs typeface="Calibri"/>
                <a:sym typeface="Calibri"/>
              </a:rPr>
              <a:t>were better with </a:t>
            </a:r>
            <a:r>
              <a:rPr b="0" lang="en-US" sz="1800" strike="noStrike">
                <a:solidFill>
                  <a:srgbClr val="000000"/>
                </a:solidFill>
                <a:latin typeface="Calibri"/>
                <a:ea typeface="Calibri"/>
                <a:cs typeface="Calibri"/>
                <a:sym typeface="Calibri"/>
              </a:rPr>
              <a:t>lambda scaling. </a:t>
            </a:r>
            <a:r>
              <a:rPr b="1" lang="en-US" sz="1800">
                <a:solidFill>
                  <a:schemeClr val="dk1"/>
                </a:solidFill>
                <a:latin typeface="Calibri"/>
                <a:ea typeface="Calibri"/>
                <a:cs typeface="Calibri"/>
                <a:sym typeface="Calibri"/>
              </a:rPr>
              <a:t>Generalize for different Building Maps and Frequencies.</a:t>
            </a:r>
            <a:endParaRPr b="0" sz="1800" strike="noStrike">
              <a:solidFill>
                <a:srgbClr val="000000"/>
              </a:solidFill>
              <a:latin typeface="Arial"/>
              <a:ea typeface="Arial"/>
              <a:cs typeface="Arial"/>
              <a:sym typeface="Arial"/>
            </a:endParaRPr>
          </a:p>
          <a:p>
            <a:pPr indent="0" lvl="0" marL="0" marR="0" rtl="0" algn="just">
              <a:lnSpc>
                <a:spcPct val="115000"/>
              </a:lnSpc>
              <a:spcBef>
                <a:spcPts val="1199"/>
              </a:spcBef>
              <a:spcAft>
                <a:spcPts val="0"/>
              </a:spcAft>
              <a:buNone/>
            </a:pPr>
            <a:r>
              <a:rPr b="1" lang="en-US" sz="1800" u="sng" strike="noStrike">
                <a:solidFill>
                  <a:srgbClr val="000000"/>
                </a:solidFill>
                <a:latin typeface="Calibri"/>
                <a:ea typeface="Calibri"/>
                <a:cs typeface="Calibri"/>
                <a:sym typeface="Calibri"/>
              </a:rPr>
              <a:t>Task 3 </a:t>
            </a:r>
            <a:r>
              <a:rPr b="0" lang="en-US" sz="1800" strike="noStrike">
                <a:solidFill>
                  <a:srgbClr val="000000"/>
                </a:solidFill>
                <a:latin typeface="Calibri"/>
                <a:ea typeface="Calibri"/>
                <a:cs typeface="Calibri"/>
                <a:sym typeface="Calibri"/>
              </a:rPr>
              <a:t>advances the implementation by integrating </a:t>
            </a:r>
            <a:r>
              <a:rPr b="1" lang="en-US" sz="1800" strike="noStrike">
                <a:solidFill>
                  <a:srgbClr val="000000"/>
                </a:solidFill>
                <a:latin typeface="Calibri"/>
                <a:ea typeface="Calibri"/>
                <a:cs typeface="Calibri"/>
                <a:sym typeface="Calibri"/>
              </a:rPr>
              <a:t>multiple antenna radiation patterns</a:t>
            </a: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5</a:t>
            </a:r>
            <a:r>
              <a:rPr lang="en-US" sz="1800">
                <a:solidFill>
                  <a:schemeClr val="dk1"/>
                </a:solidFill>
                <a:latin typeface="Calibri"/>
                <a:ea typeface="Calibri"/>
                <a:cs typeface="Calibri"/>
                <a:sym typeface="Calibri"/>
              </a:rPr>
              <a:t> ant1-ant 5)</a:t>
            </a:r>
            <a:r>
              <a:rPr lang="en-US" sz="1800">
                <a:latin typeface="Calibri"/>
                <a:ea typeface="Calibri"/>
                <a:cs typeface="Calibri"/>
                <a:sym typeface="Calibri"/>
              </a:rPr>
              <a:t>. Results were better with extra channel</a:t>
            </a:r>
            <a:r>
              <a:rPr b="0" lang="en-US" sz="1800" strike="noStrike">
                <a:solidFill>
                  <a:srgbClr val="000000"/>
                </a:solidFill>
                <a:latin typeface="Calibri"/>
                <a:ea typeface="Calibri"/>
                <a:cs typeface="Calibri"/>
                <a:sym typeface="Calibri"/>
              </a:rPr>
              <a:t>.So 3 different frequencies,25 different buildings &amp; 5 different antennas. </a:t>
            </a:r>
            <a:r>
              <a:rPr b="1" lang="en-US" sz="1800">
                <a:solidFill>
                  <a:schemeClr val="dk1"/>
                </a:solidFill>
                <a:latin typeface="Calibri"/>
                <a:ea typeface="Calibri"/>
                <a:cs typeface="Calibri"/>
                <a:sym typeface="Calibri"/>
              </a:rPr>
              <a:t>Generalize for different Building Maps, Frequencies and Antenna Radiation Patterns.</a:t>
            </a:r>
            <a:endParaRPr sz="1800">
              <a:solidFill>
                <a:schemeClr val="dk1"/>
              </a:solidFill>
            </a:endParaRPr>
          </a:p>
          <a:p>
            <a:pPr indent="0" lvl="0" marL="0" marR="0" rtl="0" algn="just">
              <a:lnSpc>
                <a:spcPct val="115000"/>
              </a:lnSpc>
              <a:spcBef>
                <a:spcPts val="1199"/>
              </a:spcBef>
              <a:spcAft>
                <a:spcPts val="0"/>
              </a:spcAft>
              <a:buNone/>
            </a:pPr>
            <a:r>
              <a:t/>
            </a:r>
            <a:endParaRPr sz="1800">
              <a:latin typeface="Calibri"/>
              <a:ea typeface="Calibri"/>
              <a:cs typeface="Calibri"/>
              <a:sym typeface="Calibri"/>
            </a:endParaRPr>
          </a:p>
          <a:p>
            <a:pPr indent="0" lvl="0" marL="0" marR="0" rtl="0" algn="just">
              <a:lnSpc>
                <a:spcPct val="90000"/>
              </a:lnSpc>
              <a:spcBef>
                <a:spcPts val="1199"/>
              </a:spcBef>
              <a:spcAft>
                <a:spcPts val="0"/>
              </a:spcAft>
              <a:buNone/>
            </a:pPr>
            <a:r>
              <a:t/>
            </a:r>
            <a:endParaRPr b="0" sz="1900"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633600" y="169060"/>
            <a:ext cx="7084200" cy="8259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Font typeface="Arial"/>
              <a:buNone/>
            </a:pPr>
            <a:br>
              <a:rPr lang="en-US" sz="3000">
                <a:solidFill>
                  <a:srgbClr val="3EADA7"/>
                </a:solidFill>
                <a:latin typeface="Quattrocento Sans"/>
                <a:ea typeface="Quattrocento Sans"/>
                <a:cs typeface="Quattrocento Sans"/>
                <a:sym typeface="Quattrocento Sans"/>
              </a:rPr>
            </a:br>
            <a:r>
              <a:rPr lang="en-US" sz="3000">
                <a:solidFill>
                  <a:srgbClr val="3EADA7"/>
                </a:solidFill>
                <a:latin typeface="Quattrocento Sans"/>
                <a:ea typeface="Quattrocento Sans"/>
                <a:cs typeface="Quattrocento Sans"/>
                <a:sym typeface="Quattrocento Sans"/>
              </a:rPr>
              <a:t>LOS Channel and Antenna Radiation Pattern</a:t>
            </a:r>
            <a:endParaRPr sz="3000"/>
          </a:p>
        </p:txBody>
      </p:sp>
      <p:sp>
        <p:nvSpPr>
          <p:cNvPr id="364" name="Google Shape;364;p64"/>
          <p:cNvSpPr txBox="1"/>
          <p:nvPr>
            <p:ph idx="1" type="subTitle"/>
          </p:nvPr>
        </p:nvSpPr>
        <p:spPr>
          <a:xfrm>
            <a:off x="633600" y="1381320"/>
            <a:ext cx="7886400" cy="4798500"/>
          </a:xfrm>
          <a:prstGeom prst="rect">
            <a:avLst/>
          </a:prstGeom>
        </p:spPr>
        <p:txBody>
          <a:bodyPr anchorCtr="0" anchor="ctr" bIns="0" lIns="0" spcFirstLastPara="1" rIns="0" wrap="square" tIns="0">
            <a:normAutofit fontScale="85000" lnSpcReduction="20000"/>
          </a:bodyPr>
          <a:lstStyle/>
          <a:p>
            <a:pPr indent="0" lvl="0" marL="0" rtl="0" algn="l">
              <a:lnSpc>
                <a:spcPct val="115000"/>
              </a:lnSpc>
              <a:spcBef>
                <a:spcPts val="1200"/>
              </a:spcBef>
              <a:spcAft>
                <a:spcPts val="0"/>
              </a:spcAft>
              <a:buClr>
                <a:schemeClr val="dk1"/>
              </a:buClr>
              <a:buSzPct val="61111"/>
              <a:buFont typeface="Arial"/>
              <a:buNone/>
            </a:pPr>
            <a:r>
              <a:rPr b="1" lang="en-US" u="sng">
                <a:solidFill>
                  <a:schemeClr val="dk1"/>
                </a:solidFill>
                <a:latin typeface="Calibri"/>
                <a:ea typeface="Calibri"/>
                <a:cs typeface="Calibri"/>
                <a:sym typeface="Calibri"/>
              </a:rPr>
              <a:t>Fourth LoS Channel </a:t>
            </a:r>
            <a:r>
              <a:rPr b="1" lang="en-US">
                <a:solidFill>
                  <a:schemeClr val="dk1"/>
                </a:solidFill>
                <a:latin typeface="Calibri"/>
                <a:ea typeface="Calibri"/>
                <a:cs typeface="Calibri"/>
                <a:sym typeface="Calibri"/>
              </a:rPr>
              <a:t>= (R+G)/(B+ε)λ = (R+G)/(B+ε)c/f</a:t>
            </a:r>
            <a:endParaRPr b="1">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ct val="61111"/>
              <a:buFont typeface="Arial"/>
              <a:buNone/>
            </a:pPr>
            <a:r>
              <a:rPr lang="en-US">
                <a:solidFill>
                  <a:schemeClr val="dk1"/>
                </a:solidFill>
                <a:latin typeface="Calibri"/>
                <a:ea typeface="Calibri"/>
                <a:cs typeface="Calibri"/>
                <a:sym typeface="Calibri"/>
              </a:rPr>
              <a:t>where:</a:t>
            </a:r>
            <a:endParaRPr>
              <a:solidFill>
                <a:schemeClr val="dk1"/>
              </a:solidFill>
              <a:latin typeface="Calibri"/>
              <a:ea typeface="Calibri"/>
              <a:cs typeface="Calibri"/>
              <a:sym typeface="Calibri"/>
            </a:endParaRPr>
          </a:p>
          <a:p>
            <a:pPr indent="-287972" lvl="0" marL="457200" rtl="0" algn="l">
              <a:lnSpc>
                <a:spcPct val="115000"/>
              </a:lnSpc>
              <a:spcBef>
                <a:spcPts val="1200"/>
              </a:spcBef>
              <a:spcAft>
                <a:spcPts val="0"/>
              </a:spcAft>
              <a:buClr>
                <a:schemeClr val="dk1"/>
              </a:buClr>
              <a:buSzPct val="61111"/>
              <a:buFont typeface="Calibri"/>
              <a:buChar char="●"/>
            </a:pPr>
            <a:r>
              <a:rPr lang="en-US">
                <a:solidFill>
                  <a:schemeClr val="dk1"/>
                </a:solidFill>
                <a:latin typeface="Calibri"/>
                <a:ea typeface="Calibri"/>
                <a:cs typeface="Calibri"/>
                <a:sym typeface="Calibri"/>
              </a:rPr>
              <a:t>R represents the reflectance values from input</a:t>
            </a:r>
            <a:endParaRPr>
              <a:solidFill>
                <a:schemeClr val="dk1"/>
              </a:solidFill>
              <a:latin typeface="Calibri"/>
              <a:ea typeface="Calibri"/>
              <a:cs typeface="Calibri"/>
              <a:sym typeface="Calibri"/>
            </a:endParaRPr>
          </a:p>
          <a:p>
            <a:pPr indent="-287972" lvl="0" marL="457200" rtl="0" algn="l">
              <a:lnSpc>
                <a:spcPct val="115000"/>
              </a:lnSpc>
              <a:spcBef>
                <a:spcPts val="0"/>
              </a:spcBef>
              <a:spcAft>
                <a:spcPts val="0"/>
              </a:spcAft>
              <a:buClr>
                <a:schemeClr val="dk1"/>
              </a:buClr>
              <a:buSzPct val="61111"/>
              <a:buFont typeface="Calibri"/>
              <a:buChar char="●"/>
            </a:pPr>
            <a:r>
              <a:rPr lang="en-US">
                <a:solidFill>
                  <a:schemeClr val="dk1"/>
                </a:solidFill>
                <a:latin typeface="Calibri"/>
                <a:ea typeface="Calibri"/>
                <a:cs typeface="Calibri"/>
                <a:sym typeface="Calibri"/>
              </a:rPr>
              <a:t>G captures transmittance characteristics</a:t>
            </a:r>
            <a:endParaRPr>
              <a:solidFill>
                <a:schemeClr val="dk1"/>
              </a:solidFill>
              <a:latin typeface="Calibri"/>
              <a:ea typeface="Calibri"/>
              <a:cs typeface="Calibri"/>
              <a:sym typeface="Calibri"/>
            </a:endParaRPr>
          </a:p>
          <a:p>
            <a:pPr indent="-287972" lvl="0" marL="457200" rtl="0" algn="l">
              <a:lnSpc>
                <a:spcPct val="115000"/>
              </a:lnSpc>
              <a:spcBef>
                <a:spcPts val="0"/>
              </a:spcBef>
              <a:spcAft>
                <a:spcPts val="0"/>
              </a:spcAft>
              <a:buClr>
                <a:schemeClr val="dk1"/>
              </a:buClr>
              <a:buSzPct val="61111"/>
              <a:buFont typeface="Calibri"/>
              <a:buChar char="●"/>
            </a:pPr>
            <a:r>
              <a:rPr lang="en-US">
                <a:solidFill>
                  <a:schemeClr val="dk1"/>
                </a:solidFill>
                <a:latin typeface="Calibri"/>
                <a:ea typeface="Calibri"/>
                <a:cs typeface="Calibri"/>
                <a:sym typeface="Calibri"/>
              </a:rPr>
              <a:t>B indicates distance from transmitter</a:t>
            </a:r>
            <a:endParaRPr>
              <a:solidFill>
                <a:schemeClr val="dk1"/>
              </a:solidFill>
              <a:latin typeface="Calibri"/>
              <a:ea typeface="Calibri"/>
              <a:cs typeface="Calibri"/>
              <a:sym typeface="Calibri"/>
            </a:endParaRPr>
          </a:p>
          <a:p>
            <a:pPr indent="-287972" lvl="0" marL="457200" rtl="0" algn="l">
              <a:lnSpc>
                <a:spcPct val="115000"/>
              </a:lnSpc>
              <a:spcBef>
                <a:spcPts val="0"/>
              </a:spcBef>
              <a:spcAft>
                <a:spcPts val="0"/>
              </a:spcAft>
              <a:buClr>
                <a:schemeClr val="dk1"/>
              </a:buClr>
              <a:buSzPct val="61111"/>
              <a:buFont typeface="Calibri"/>
              <a:buChar char="●"/>
            </a:pPr>
            <a:r>
              <a:rPr lang="en-US">
                <a:solidFill>
                  <a:schemeClr val="dk1"/>
                </a:solidFill>
                <a:latin typeface="Calibri"/>
                <a:ea typeface="Calibri"/>
                <a:cs typeface="Calibri"/>
                <a:sym typeface="Calibri"/>
              </a:rPr>
              <a:t>ε is a small constant preventing division by zero</a:t>
            </a:r>
            <a:endParaRPr>
              <a:solidFill>
                <a:schemeClr val="dk1"/>
              </a:solidFill>
              <a:latin typeface="Calibri"/>
              <a:ea typeface="Calibri"/>
              <a:cs typeface="Calibri"/>
              <a:sym typeface="Calibri"/>
            </a:endParaRPr>
          </a:p>
          <a:p>
            <a:pPr indent="-287972" lvl="0" marL="457200" rtl="0" algn="l">
              <a:lnSpc>
                <a:spcPct val="115000"/>
              </a:lnSpc>
              <a:spcBef>
                <a:spcPts val="0"/>
              </a:spcBef>
              <a:spcAft>
                <a:spcPts val="0"/>
              </a:spcAft>
              <a:buClr>
                <a:schemeClr val="dk1"/>
              </a:buClr>
              <a:buSzPct val="61111"/>
              <a:buFont typeface="Calibri"/>
              <a:buChar char="●"/>
            </a:pPr>
            <a:r>
              <a:rPr lang="en-US">
                <a:solidFill>
                  <a:schemeClr val="dk1"/>
                </a:solidFill>
                <a:latin typeface="Calibri"/>
                <a:ea typeface="Calibri"/>
                <a:cs typeface="Calibri"/>
                <a:sym typeface="Calibri"/>
              </a:rPr>
              <a:t>c speed of light</a:t>
            </a:r>
            <a:endParaRPr>
              <a:solidFill>
                <a:schemeClr val="dk1"/>
              </a:solidFill>
              <a:latin typeface="Calibri"/>
              <a:ea typeface="Calibri"/>
              <a:cs typeface="Calibri"/>
              <a:sym typeface="Calibri"/>
            </a:endParaRPr>
          </a:p>
          <a:p>
            <a:pPr indent="-287972" lvl="0" marL="457200" rtl="0" algn="l">
              <a:lnSpc>
                <a:spcPct val="115000"/>
              </a:lnSpc>
              <a:spcBef>
                <a:spcPts val="0"/>
              </a:spcBef>
              <a:spcAft>
                <a:spcPts val="0"/>
              </a:spcAft>
              <a:buClr>
                <a:schemeClr val="dk1"/>
              </a:buClr>
              <a:buSzPct val="61111"/>
              <a:buFont typeface="Calibri"/>
              <a:buChar char="●"/>
            </a:pPr>
            <a:r>
              <a:rPr lang="en-US">
                <a:solidFill>
                  <a:schemeClr val="dk1"/>
                </a:solidFill>
                <a:latin typeface="Calibri"/>
                <a:ea typeface="Calibri"/>
                <a:cs typeface="Calibri"/>
                <a:sym typeface="Calibri"/>
              </a:rPr>
              <a:t>f frequency </a:t>
            </a:r>
            <a:endParaRPr>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750" u="sng">
                <a:solidFill>
                  <a:schemeClr val="dk1"/>
                </a:solidFill>
                <a:latin typeface="Quattrocento Sans"/>
                <a:ea typeface="Quattrocento Sans"/>
                <a:cs typeface="Quattrocento Sans"/>
                <a:sym typeface="Quattrocento Sans"/>
              </a:rPr>
              <a:t>Antenna Radiation Pattern:</a:t>
            </a:r>
            <a:endParaRPr b="1" sz="1750" u="sng">
              <a:solidFill>
                <a:schemeClr val="dk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b="1" sz="1750" u="sng">
              <a:solidFill>
                <a:schemeClr val="dk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rPr lang="en-US">
                <a:solidFill>
                  <a:schemeClr val="dk1"/>
                </a:solidFill>
                <a:latin typeface="Calibri"/>
                <a:ea typeface="Calibri"/>
                <a:cs typeface="Calibri"/>
                <a:sym typeface="Calibri"/>
              </a:rPr>
              <a:t>The fifth channel computation follows a systematic sequence of geometric and electromagnetic transformations: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61111"/>
              <a:buFont typeface="Arial"/>
              <a:buNone/>
            </a:pPr>
            <a:r>
              <a:t/>
            </a:r>
            <a:endParaRPr>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lang="en-US">
                <a:solidFill>
                  <a:schemeClr val="dk1"/>
                </a:solidFill>
                <a:latin typeface="Calibri"/>
                <a:ea typeface="Calibri"/>
                <a:cs typeface="Calibri"/>
                <a:sym typeface="Calibri"/>
              </a:rPr>
              <a:t>We calculate the distance between transmitter and prediction points using:</a:t>
            </a:r>
            <a:endParaRPr>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b="1" lang="en-US">
                <a:solidFill>
                  <a:schemeClr val="dk1"/>
                </a:solidFill>
                <a:latin typeface="Calibri"/>
                <a:ea typeface="Calibri"/>
                <a:cs typeface="Calibri"/>
                <a:sym typeface="Calibri"/>
              </a:rPr>
              <a:t>distance = √((xv-txx)² + (yv-txy)²)</a:t>
            </a:r>
            <a:endParaRPr>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b="1" lang="en-US">
                <a:solidFill>
                  <a:schemeClr val="dk1"/>
                </a:solidFill>
                <a:latin typeface="Calibri"/>
                <a:ea typeface="Calibri"/>
                <a:cs typeface="Calibri"/>
                <a:sym typeface="Calibri"/>
              </a:rPr>
              <a:t>base_angle = (degrees(arctan2(yv-txy,xv-txx)) + 360) mod 360</a:t>
            </a:r>
            <a:endParaRPr b="1">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b="1" lang="en-US">
                <a:solidFill>
                  <a:schemeClr val="dk1"/>
                </a:solidFill>
                <a:latin typeface="Calibri"/>
                <a:ea typeface="Calibri"/>
                <a:cs typeface="Calibri"/>
                <a:sym typeface="Calibri"/>
              </a:rPr>
              <a:t>adjusted_angle = (base_angle + azimuth + 360) mod 360</a:t>
            </a:r>
            <a:endParaRPr>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b="1" lang="en-US">
                <a:solidFill>
                  <a:schemeClr val="dk1"/>
                </a:solidFill>
                <a:latin typeface="Calibri"/>
                <a:ea typeface="Calibri"/>
                <a:cs typeface="Calibri"/>
                <a:sym typeface="Calibri"/>
              </a:rPr>
              <a:t>gain_linear = 10^(gain_pattern[adjusted_angle]/10)</a:t>
            </a:r>
            <a:endParaRPr b="1">
              <a:solidFill>
                <a:schemeClr val="dk1"/>
              </a:solidFill>
              <a:latin typeface="Calibri"/>
              <a:ea typeface="Calibri"/>
              <a:cs typeface="Calibri"/>
              <a:sym typeface="Calibri"/>
            </a:endParaRPr>
          </a:p>
          <a:p>
            <a:pPr indent="-304165" lvl="0" marL="457200" rtl="0" algn="l">
              <a:lnSpc>
                <a:spcPct val="115000"/>
              </a:lnSpc>
              <a:spcBef>
                <a:spcPts val="0"/>
              </a:spcBef>
              <a:spcAft>
                <a:spcPts val="0"/>
              </a:spcAft>
              <a:buClr>
                <a:schemeClr val="dk1"/>
              </a:buClr>
              <a:buSzPct val="77777"/>
              <a:buFont typeface="Calibri"/>
              <a:buChar char="●"/>
            </a:pPr>
            <a:r>
              <a:rPr b="1" lang="en-US">
                <a:solidFill>
                  <a:schemeClr val="dk1"/>
                </a:solidFill>
                <a:latin typeface="Calibri"/>
                <a:ea typeface="Calibri"/>
                <a:cs typeface="Calibri"/>
                <a:sym typeface="Calibri"/>
              </a:rPr>
              <a:t>intensity = exp(-distance²/(2·std_dev²))·gain_linear</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type="title"/>
          </p:nvPr>
        </p:nvSpPr>
        <p:spPr>
          <a:xfrm>
            <a:off x="633600" y="300210"/>
            <a:ext cx="7084200" cy="825900"/>
          </a:xfrm>
          <a:prstGeom prst="rect">
            <a:avLst/>
          </a:prstGeom>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US" sz="3000">
                <a:solidFill>
                  <a:srgbClr val="3EADA7"/>
                </a:solidFill>
                <a:latin typeface="Quattrocento Sans"/>
                <a:ea typeface="Quattrocento Sans"/>
                <a:cs typeface="Quattrocento Sans"/>
                <a:sym typeface="Quattrocento Sans"/>
              </a:rPr>
              <a:t> </a:t>
            </a:r>
            <a:endParaRPr sz="3000">
              <a:solidFill>
                <a:srgbClr val="3EADA7"/>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Clr>
                <a:schemeClr val="dk1"/>
              </a:buClr>
              <a:buFont typeface="Arial"/>
              <a:buNone/>
            </a:pPr>
            <a:r>
              <a:rPr lang="en-US" sz="3000">
                <a:solidFill>
                  <a:srgbClr val="3EADA7"/>
                </a:solidFill>
                <a:latin typeface="Quattrocento Sans"/>
                <a:ea typeface="Quattrocento Sans"/>
                <a:cs typeface="Quattrocento Sans"/>
                <a:sym typeface="Quattrocento Sans"/>
              </a:rPr>
              <a:t>Antenna Radiation Pattern</a:t>
            </a:r>
            <a:endParaRPr sz="3000">
              <a:solidFill>
                <a:schemeClr val="dk1"/>
              </a:solidFill>
            </a:endParaRPr>
          </a:p>
          <a:p>
            <a:pPr indent="0" lvl="0" marL="0" rtl="0" algn="l">
              <a:lnSpc>
                <a:spcPct val="90000"/>
              </a:lnSpc>
              <a:spcBef>
                <a:spcPts val="0"/>
              </a:spcBef>
              <a:spcAft>
                <a:spcPts val="0"/>
              </a:spcAft>
              <a:buClr>
                <a:schemeClr val="dk1"/>
              </a:buClr>
              <a:buFont typeface="Arial"/>
              <a:buNone/>
            </a:pPr>
            <a:r>
              <a:t/>
            </a:r>
            <a:endParaRPr sz="3000">
              <a:solidFill>
                <a:srgbClr val="3EADA7"/>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3000"/>
          </a:p>
        </p:txBody>
      </p:sp>
      <p:sp>
        <p:nvSpPr>
          <p:cNvPr id="371" name="Google Shape;371;p65"/>
          <p:cNvSpPr txBox="1"/>
          <p:nvPr>
            <p:ph idx="1" type="subTitle"/>
          </p:nvPr>
        </p:nvSpPr>
        <p:spPr>
          <a:xfrm>
            <a:off x="633600" y="1381320"/>
            <a:ext cx="7886400" cy="4798500"/>
          </a:xfrm>
          <a:prstGeom prst="rect">
            <a:avLst/>
          </a:prstGeom>
        </p:spPr>
        <p:txBody>
          <a:bodyPr anchorCtr="0" anchor="ctr" bIns="0" lIns="0" spcFirstLastPara="1" rIns="0" wrap="square" tIns="0">
            <a:normAutofit/>
          </a:bodyPr>
          <a:lstStyle/>
          <a:p>
            <a:pPr indent="0" lvl="0" marL="0" rtl="0" algn="l">
              <a:spcBef>
                <a:spcPts val="0"/>
              </a:spcBef>
              <a:spcAft>
                <a:spcPts val="0"/>
              </a:spcAft>
              <a:buClr>
                <a:schemeClr val="dk1"/>
              </a:buClr>
              <a:buSzPts val="1100"/>
              <a:buFont typeface="Arial"/>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372" name="Google Shape;372;p65"/>
          <p:cNvPicPr preferRelativeResize="0"/>
          <p:nvPr/>
        </p:nvPicPr>
        <p:blipFill>
          <a:blip r:embed="rId3">
            <a:alphaModFix/>
          </a:blip>
          <a:stretch>
            <a:fillRect/>
          </a:stretch>
        </p:blipFill>
        <p:spPr>
          <a:xfrm>
            <a:off x="705450" y="1314425"/>
            <a:ext cx="1912300" cy="2549725"/>
          </a:xfrm>
          <a:prstGeom prst="rect">
            <a:avLst/>
          </a:prstGeom>
          <a:noFill/>
          <a:ln>
            <a:noFill/>
          </a:ln>
        </p:spPr>
      </p:pic>
      <p:pic>
        <p:nvPicPr>
          <p:cNvPr id="373" name="Google Shape;373;p65"/>
          <p:cNvPicPr preferRelativeResize="0"/>
          <p:nvPr/>
        </p:nvPicPr>
        <p:blipFill>
          <a:blip r:embed="rId4">
            <a:alphaModFix/>
          </a:blip>
          <a:stretch>
            <a:fillRect/>
          </a:stretch>
        </p:blipFill>
        <p:spPr>
          <a:xfrm>
            <a:off x="6394600" y="1314425"/>
            <a:ext cx="1811925" cy="2415900"/>
          </a:xfrm>
          <a:prstGeom prst="rect">
            <a:avLst/>
          </a:prstGeom>
          <a:noFill/>
          <a:ln>
            <a:noFill/>
          </a:ln>
        </p:spPr>
      </p:pic>
      <p:pic>
        <p:nvPicPr>
          <p:cNvPr id="374" name="Google Shape;374;p65"/>
          <p:cNvPicPr preferRelativeResize="0"/>
          <p:nvPr/>
        </p:nvPicPr>
        <p:blipFill>
          <a:blip r:embed="rId5">
            <a:alphaModFix/>
          </a:blip>
          <a:stretch>
            <a:fillRect/>
          </a:stretch>
        </p:blipFill>
        <p:spPr>
          <a:xfrm>
            <a:off x="5225775" y="4110086"/>
            <a:ext cx="1725525" cy="2300676"/>
          </a:xfrm>
          <a:prstGeom prst="rect">
            <a:avLst/>
          </a:prstGeom>
          <a:noFill/>
          <a:ln>
            <a:noFill/>
          </a:ln>
        </p:spPr>
      </p:pic>
      <p:pic>
        <p:nvPicPr>
          <p:cNvPr id="375" name="Google Shape;375;p65"/>
          <p:cNvPicPr preferRelativeResize="0"/>
          <p:nvPr/>
        </p:nvPicPr>
        <p:blipFill>
          <a:blip r:embed="rId6">
            <a:alphaModFix/>
          </a:blip>
          <a:stretch>
            <a:fillRect/>
          </a:stretch>
        </p:blipFill>
        <p:spPr>
          <a:xfrm>
            <a:off x="3615850" y="1314413"/>
            <a:ext cx="1912300" cy="2549733"/>
          </a:xfrm>
          <a:prstGeom prst="rect">
            <a:avLst/>
          </a:prstGeom>
          <a:noFill/>
          <a:ln>
            <a:noFill/>
          </a:ln>
        </p:spPr>
      </p:pic>
      <p:pic>
        <p:nvPicPr>
          <p:cNvPr id="376" name="Google Shape;376;p65"/>
          <p:cNvPicPr preferRelativeResize="0"/>
          <p:nvPr/>
        </p:nvPicPr>
        <p:blipFill>
          <a:blip r:embed="rId7">
            <a:alphaModFix/>
          </a:blip>
          <a:stretch>
            <a:fillRect/>
          </a:stretch>
        </p:blipFill>
        <p:spPr>
          <a:xfrm>
            <a:off x="2196300" y="4052475"/>
            <a:ext cx="1811925" cy="241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6"/>
          <p:cNvSpPr txBox="1"/>
          <p:nvPr>
            <p:ph type="title"/>
          </p:nvPr>
        </p:nvSpPr>
        <p:spPr>
          <a:xfrm>
            <a:off x="633845" y="365760"/>
            <a:ext cx="7084200" cy="826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620"/>
              <a:buNone/>
            </a:pPr>
            <a:r>
              <a:rPr lang="en-US" sz="3359"/>
              <a:t>Methodology: Model Architectures</a:t>
            </a:r>
            <a:endParaRPr sz="3359"/>
          </a:p>
        </p:txBody>
      </p:sp>
      <p:sp>
        <p:nvSpPr>
          <p:cNvPr id="382" name="Google Shape;382;p66"/>
          <p:cNvSpPr txBox="1"/>
          <p:nvPr>
            <p:ph idx="1" type="body"/>
          </p:nvPr>
        </p:nvSpPr>
        <p:spPr>
          <a:xfrm>
            <a:off x="633850" y="1381175"/>
            <a:ext cx="4224300" cy="4391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None/>
            </a:pPr>
            <a:r>
              <a:t/>
            </a:r>
            <a:endParaRPr b="1" sz="1300"/>
          </a:p>
          <a:p>
            <a:pPr indent="0" lvl="0" marL="0" rtl="0" algn="just">
              <a:lnSpc>
                <a:spcPct val="115000"/>
              </a:lnSpc>
              <a:spcBef>
                <a:spcPts val="1400"/>
              </a:spcBef>
              <a:spcAft>
                <a:spcPts val="0"/>
              </a:spcAft>
              <a:buClr>
                <a:schemeClr val="dk1"/>
              </a:buClr>
              <a:buSzPts val="1100"/>
              <a:buFont typeface="Arial"/>
              <a:buNone/>
            </a:pPr>
            <a:r>
              <a:rPr b="1" lang="en-US" sz="1400"/>
              <a:t>Baseline UNet : </a:t>
            </a:r>
            <a:r>
              <a:rPr lang="en-US" sz="1200"/>
              <a:t>The UNet is a convolutional neural network specifically designed for image-to-image translation tasks. It features an encoder (downsampling path) to capture context and a decoder (upsampling path) for precise localization, connected by skip connections. This architecture effectively balances spatial and semantic information for accurate predictions.</a:t>
            </a:r>
            <a:endParaRPr sz="1200"/>
          </a:p>
          <a:p>
            <a:pPr indent="0" lvl="0" marL="0" rtl="0" algn="just">
              <a:lnSpc>
                <a:spcPct val="115000"/>
              </a:lnSpc>
              <a:spcBef>
                <a:spcPts val="1400"/>
              </a:spcBef>
              <a:spcAft>
                <a:spcPts val="0"/>
              </a:spcAft>
              <a:buClr>
                <a:schemeClr val="dk1"/>
              </a:buClr>
              <a:buSzPts val="1100"/>
              <a:buFont typeface="Arial"/>
              <a:buNone/>
            </a:pPr>
            <a:r>
              <a:rPr b="1" lang="en-US" sz="1400"/>
              <a:t>WNet : </a:t>
            </a:r>
            <a:r>
              <a:rPr lang="en-US" sz="1200"/>
              <a:t>WNet builds on the UNet by incorporating dual encoder paths, allowing it to process different aspects of the input data simultaneously. By combining two units of data during processing, it captures more complex features and structural nuances, making it highly effective for tasks requiring detailed feature extraction.</a:t>
            </a:r>
            <a:endParaRPr sz="1200"/>
          </a:p>
          <a:p>
            <a:pPr indent="0" lvl="0" marL="0" rtl="0" algn="just">
              <a:lnSpc>
                <a:spcPct val="115000"/>
              </a:lnSpc>
              <a:spcBef>
                <a:spcPts val="1400"/>
              </a:spcBef>
              <a:spcAft>
                <a:spcPts val="400"/>
              </a:spcAft>
              <a:buNone/>
            </a:pPr>
            <a:r>
              <a:rPr b="1" lang="en-US" sz="1400"/>
              <a:t>DeepLabV3 with Group Normalization : </a:t>
            </a:r>
            <a:r>
              <a:rPr lang="en-US" sz="1200"/>
              <a:t>DeepLabV3 leverages atrous convolutions to capture multi-scale contextual information, making it ideal for semantic segmentation. It replaces Batch Normalization with Group Normalization, which enhances performance with smaller batch sizes, ensuring robustness in diverse training conditions. This advanced architecture is well-suited for complex segmentation tasks.</a:t>
            </a:r>
            <a:endParaRPr sz="1550"/>
          </a:p>
        </p:txBody>
      </p:sp>
      <p:pic>
        <p:nvPicPr>
          <p:cNvPr id="383" name="Google Shape;383;p66"/>
          <p:cNvPicPr preferRelativeResize="0"/>
          <p:nvPr/>
        </p:nvPicPr>
        <p:blipFill rotWithShape="1">
          <a:blip r:embed="rId3">
            <a:alphaModFix/>
          </a:blip>
          <a:srcRect b="129" l="0" r="0" t="139"/>
          <a:stretch/>
        </p:blipFill>
        <p:spPr>
          <a:xfrm>
            <a:off x="5629500" y="1320825"/>
            <a:ext cx="2492749" cy="1622750"/>
          </a:xfrm>
          <a:prstGeom prst="rect">
            <a:avLst/>
          </a:prstGeom>
          <a:noFill/>
          <a:ln>
            <a:noFill/>
          </a:ln>
        </p:spPr>
      </p:pic>
      <p:pic>
        <p:nvPicPr>
          <p:cNvPr id="384" name="Google Shape;384;p66"/>
          <p:cNvPicPr preferRelativeResize="0"/>
          <p:nvPr/>
        </p:nvPicPr>
        <p:blipFill rotWithShape="1">
          <a:blip r:embed="rId4">
            <a:alphaModFix/>
          </a:blip>
          <a:srcRect b="0" l="0" r="0" t="0"/>
          <a:stretch/>
        </p:blipFill>
        <p:spPr>
          <a:xfrm>
            <a:off x="5629500" y="5019051"/>
            <a:ext cx="3452852" cy="1318575"/>
          </a:xfrm>
          <a:prstGeom prst="rect">
            <a:avLst/>
          </a:prstGeom>
          <a:noFill/>
          <a:ln>
            <a:noFill/>
          </a:ln>
        </p:spPr>
      </p:pic>
      <p:pic>
        <p:nvPicPr>
          <p:cNvPr id="385" name="Google Shape;385;p66"/>
          <p:cNvPicPr preferRelativeResize="0"/>
          <p:nvPr/>
        </p:nvPicPr>
        <p:blipFill rotWithShape="1">
          <a:blip r:embed="rId5">
            <a:alphaModFix/>
          </a:blip>
          <a:srcRect b="0" l="0" r="0" t="0"/>
          <a:stretch/>
        </p:blipFill>
        <p:spPr>
          <a:xfrm>
            <a:off x="5456517" y="3181551"/>
            <a:ext cx="3117996" cy="15239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