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8" roundtripDataSignature="AMtx7mhUda5DrHqwD1w8Mwh1UAeX7ZhY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7db1c1f5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c7db1c1f5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e482b039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e482b03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7db1c1f58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c7db1c1f58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56da5df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b56da5df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7db1c1f5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c7db1c1f5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7db1c1f5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c7db1c1f5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9d43aa43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9d43aa43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b="0"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4" name="Google Shape;14;p3"/>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3"/>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3"/>
          <p:cNvPicPr preferRelativeResize="0"/>
          <p:nvPr/>
        </p:nvPicPr>
        <p:blipFill rotWithShape="1">
          <a:blip r:embed="rId2">
            <a:alphaModFix/>
          </a:blip>
          <a:srcRect b="0" l="0" r="0" t="0"/>
          <a:stretch/>
        </p:blipFill>
        <p:spPr>
          <a:xfrm>
            <a:off x="914400" y="4541396"/>
            <a:ext cx="3002152" cy="16522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1" name="Shape 81"/>
        <p:cNvGrpSpPr/>
        <p:nvPr/>
      </p:nvGrpSpPr>
      <p:grpSpPr>
        <a:xfrm>
          <a:off x="0" y="0"/>
          <a:ext cx="0" cy="0"/>
          <a:chOff x="0" y="0"/>
          <a:chExt cx="0" cy="0"/>
        </a:xfrm>
      </p:grpSpPr>
      <p:sp>
        <p:nvSpPr>
          <p:cNvPr id="82" name="Google Shape;82;p12"/>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2"/>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7" name="Google Shape;87;p12"/>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2"/>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3"/>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2" name="Google Shape;9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3"/>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96" name="Shape 96"/>
        <p:cNvGrpSpPr/>
        <p:nvPr/>
      </p:nvGrpSpPr>
      <p:grpSpPr>
        <a:xfrm>
          <a:off x="0" y="0"/>
          <a:ext cx="0" cy="0"/>
          <a:chOff x="0" y="0"/>
          <a:chExt cx="0" cy="0"/>
        </a:xfrm>
      </p:grpSpPr>
      <p:sp>
        <p:nvSpPr>
          <p:cNvPr id="97" name="Google Shape;97;p14"/>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8" name="Google Shape;98;p14"/>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 name="Google Shape;9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3" name="Google Shape;103;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04" name="Google Shape;104;p14"/>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05" name="Shape 105"/>
        <p:cNvGrpSpPr/>
        <p:nvPr/>
      </p:nvGrpSpPr>
      <p:grpSpPr>
        <a:xfrm>
          <a:off x="0" y="0"/>
          <a:ext cx="0" cy="0"/>
          <a:chOff x="0" y="0"/>
          <a:chExt cx="0" cy="0"/>
        </a:xfrm>
      </p:grpSpPr>
      <p:sp>
        <p:nvSpPr>
          <p:cNvPr id="106" name="Google Shape;106;p15"/>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7" name="Google Shape;107;p15"/>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 name="Google Shape;108;p15"/>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9" name="Google Shape;109;p15"/>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 name="Google Shape;11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4" name="Google Shape;114;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5" name="Google Shape;115;p15"/>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16" name="Shape 116"/>
        <p:cNvGrpSpPr/>
        <p:nvPr/>
      </p:nvGrpSpPr>
      <p:grpSpPr>
        <a:xfrm>
          <a:off x="0" y="0"/>
          <a:ext cx="0" cy="0"/>
          <a:chOff x="0" y="0"/>
          <a:chExt cx="0" cy="0"/>
        </a:xfrm>
      </p:grpSpPr>
      <p:sp>
        <p:nvSpPr>
          <p:cNvPr id="117" name="Google Shape;1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1" name="Google Shape;121;p1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2" name="Google Shape;122;p16"/>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23" name="Shape 123"/>
        <p:cNvGrpSpPr/>
        <p:nvPr/>
      </p:nvGrpSpPr>
      <p:grpSpPr>
        <a:xfrm>
          <a:off x="0" y="0"/>
          <a:ext cx="0" cy="0"/>
          <a:chOff x="0" y="0"/>
          <a:chExt cx="0" cy="0"/>
        </a:xfrm>
      </p:grpSpPr>
      <p:sp>
        <p:nvSpPr>
          <p:cNvPr id="124" name="Google Shape;124;p17"/>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25" name="Google Shape;125;p17"/>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6" name="Google Shape;1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0" name="Google Shape;130;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31" name="Google Shape;131;p17"/>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32" name="Shape 132"/>
        <p:cNvGrpSpPr/>
        <p:nvPr/>
      </p:nvGrpSpPr>
      <p:grpSpPr>
        <a:xfrm>
          <a:off x="0" y="0"/>
          <a:ext cx="0" cy="0"/>
          <a:chOff x="0" y="0"/>
          <a:chExt cx="0" cy="0"/>
        </a:xfrm>
      </p:grpSpPr>
      <p:sp>
        <p:nvSpPr>
          <p:cNvPr id="133" name="Google Shape;133;p18"/>
          <p:cNvSpPr/>
          <p:nvPr>
            <p:ph idx="2" type="pic"/>
          </p:nvPr>
        </p:nvSpPr>
        <p:spPr>
          <a:xfrm>
            <a:off x="5181600" y="990600"/>
            <a:ext cx="6172200" cy="4876800"/>
          </a:xfrm>
          <a:prstGeom prst="rect">
            <a:avLst/>
          </a:prstGeom>
          <a:noFill/>
          <a:ln>
            <a:noFill/>
          </a:ln>
        </p:spPr>
      </p:sp>
      <p:sp>
        <p:nvSpPr>
          <p:cNvPr id="134" name="Google Shape;1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18"/>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8" name="Google Shape;138;p18"/>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9" name="Google Shape;139;p18"/>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0" name="Google Shape;140;p18"/>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1" name="Shape 141"/>
        <p:cNvGrpSpPr/>
        <p:nvPr/>
      </p:nvGrpSpPr>
      <p:grpSpPr>
        <a:xfrm>
          <a:off x="0" y="0"/>
          <a:ext cx="0" cy="0"/>
          <a:chOff x="0" y="0"/>
          <a:chExt cx="0" cy="0"/>
        </a:xfrm>
      </p:grpSpPr>
      <p:sp>
        <p:nvSpPr>
          <p:cNvPr id="142" name="Google Shape;142;p19"/>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3" name="Google Shape;14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9"/>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7" name="Google Shape;147;p19"/>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9"/>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5" name="Google Shape;25;p4"/>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9" name="Google Shape;39;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0" name="Google Shape;40;p6"/>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7"/>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7"/>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0" name="Google Shape;50;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1" name="Google Shape;51;p7"/>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7" name="Google Shape;57;p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8" name="Google Shape;58;p8"/>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6" name="Google Shape;66;p10"/>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1" name="Google Shape;71;p10"/>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p:nvPr>
            <p:ph idx="2" type="pic"/>
          </p:nvPr>
        </p:nvSpPr>
        <p:spPr>
          <a:xfrm>
            <a:off x="5181600" y="990600"/>
            <a:ext cx="6172200" cy="4876800"/>
          </a:xfrm>
          <a:prstGeom prst="rect">
            <a:avLst/>
          </a:prstGeom>
          <a:noFill/>
          <a:ln>
            <a:noFill/>
          </a:ln>
        </p:spPr>
      </p:sp>
      <p:sp>
        <p:nvSpPr>
          <p:cNvPr id="75" name="Google Shape;75;p11"/>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79" name="Google Shape;79;p11"/>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0" name="Google Shape;80;p11"/>
          <p:cNvPicPr preferRelativeResize="0"/>
          <p:nvPr/>
        </p:nvPicPr>
        <p:blipFill rotWithShape="1">
          <a:blip r:embed="rId2">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orldtimeapi.org/api/timezone/Etc/UT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Network Security (CSE350)</a:t>
            </a:r>
            <a:endParaRPr/>
          </a:p>
          <a:p>
            <a:pPr indent="0" lvl="0" marL="0" rtl="0" algn="r">
              <a:lnSpc>
                <a:spcPct val="90000"/>
              </a:lnSpc>
              <a:spcBef>
                <a:spcPts val="0"/>
              </a:spcBef>
              <a:spcAft>
                <a:spcPts val="0"/>
              </a:spcAft>
              <a:buClr>
                <a:schemeClr val="lt1"/>
              </a:buClr>
              <a:buSzPts val="5400"/>
              <a:buFont typeface="Quattrocento Sans"/>
              <a:buNone/>
            </a:pPr>
            <a:r>
              <a:rPr lang="en-US"/>
              <a:t>Programming Assignment-4</a:t>
            </a:r>
            <a:endParaRPr/>
          </a:p>
        </p:txBody>
      </p:sp>
      <p:sp>
        <p:nvSpPr>
          <p:cNvPr id="154" name="Google Shape;154;p1"/>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Abhinav Ujjawal (2021120)</a:t>
            </a:r>
            <a:endParaRPr/>
          </a:p>
          <a:p>
            <a:pPr indent="0" lvl="0" marL="0" rtl="0" algn="r">
              <a:lnSpc>
                <a:spcPct val="90000"/>
              </a:lnSpc>
              <a:spcBef>
                <a:spcPts val="0"/>
              </a:spcBef>
              <a:spcAft>
                <a:spcPts val="0"/>
              </a:spcAft>
              <a:buClr>
                <a:srgbClr val="E9F7F6"/>
              </a:buClr>
              <a:buSzPts val="2400"/>
              <a:buNone/>
            </a:pPr>
            <a:r>
              <a:rPr lang="en-US"/>
              <a:t>Nikhil Suri (2021268)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c7db1c1f58_0_14"/>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Project 0: Secure Time-Stamping</a:t>
            </a:r>
            <a:endParaRPr/>
          </a:p>
        </p:txBody>
      </p:sp>
      <p:sp>
        <p:nvSpPr>
          <p:cNvPr id="160" name="Google Shape;160;g2c7db1c1f58_0_14"/>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1100"/>
              <a:buFont typeface="Arial"/>
              <a:buNone/>
            </a:pPr>
            <a:r>
              <a:rPr b="1" lang="en-US" sz="2000"/>
              <a:t>Project no. 0: Securely time-stamping a document </a:t>
            </a:r>
            <a:endParaRPr b="1" sz="2000"/>
          </a:p>
          <a:p>
            <a:pPr indent="0" lvl="0" marL="0" rtl="0" algn="l">
              <a:lnSpc>
                <a:spcPct val="200000"/>
              </a:lnSpc>
              <a:spcBef>
                <a:spcPts val="0"/>
              </a:spcBef>
              <a:spcAft>
                <a:spcPts val="0"/>
              </a:spcAft>
              <a:buClr>
                <a:schemeClr val="dk1"/>
              </a:buClr>
              <a:buSzPts val="1100"/>
              <a:buFont typeface="Arial"/>
              <a:buNone/>
            </a:pPr>
            <a:r>
              <a:rPr b="1" lang="en-US" sz="2000"/>
              <a:t>(Bonus included: It works for both pdf and jpg format files)</a:t>
            </a:r>
            <a:endParaRPr b="1" sz="2000"/>
          </a:p>
          <a:p>
            <a:pPr indent="0" lvl="0" marL="0" rtl="0" algn="l">
              <a:lnSpc>
                <a:spcPct val="200000"/>
              </a:lnSpc>
              <a:spcBef>
                <a:spcPts val="0"/>
              </a:spcBef>
              <a:spcAft>
                <a:spcPts val="0"/>
              </a:spcAft>
              <a:buClr>
                <a:schemeClr val="dk1"/>
              </a:buClr>
              <a:buSzPts val="1100"/>
              <a:buFont typeface="Arial"/>
              <a:buNone/>
            </a:pPr>
            <a:r>
              <a:t/>
            </a:r>
            <a:endParaRPr b="1" sz="2000"/>
          </a:p>
          <a:p>
            <a:pPr indent="0" lvl="0" marL="0" rtl="0" algn="l">
              <a:lnSpc>
                <a:spcPct val="200000"/>
              </a:lnSpc>
              <a:spcBef>
                <a:spcPts val="0"/>
              </a:spcBef>
              <a:spcAft>
                <a:spcPts val="0"/>
              </a:spcAft>
              <a:buNone/>
            </a:pPr>
            <a:r>
              <a:rPr lang="en-US" sz="2000"/>
              <a:t>This application relates to securely time-stamping a document. The process envisaged is to upload the document to the date/time stamping server (or perhaps some version of the document) and expect to receive the same but with the current date and time stamped onto the document. It uses that to time-stamp documents (in some standard format) with the current GMT date/time and a digital signature.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ce482b0390_0_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Algorithm</a:t>
            </a:r>
            <a:endParaRPr/>
          </a:p>
        </p:txBody>
      </p:sp>
      <p:sp>
        <p:nvSpPr>
          <p:cNvPr id="166" name="Google Shape;166;g2ce482b0390_0_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7500" lnSpcReduction="20000"/>
          </a:bodyPr>
          <a:lstStyle/>
          <a:p>
            <a:pPr indent="-317182" lvl="0" marL="457200" rtl="0" algn="l">
              <a:lnSpc>
                <a:spcPct val="200000"/>
              </a:lnSpc>
              <a:spcBef>
                <a:spcPts val="1000"/>
              </a:spcBef>
              <a:spcAft>
                <a:spcPts val="0"/>
              </a:spcAft>
              <a:buSzPct val="64285"/>
              <a:buChar char="●"/>
            </a:pPr>
            <a:r>
              <a:rPr lang="en-US"/>
              <a:t>The client sends the file hash (PDF and JPG) to the Time Stamping server.</a:t>
            </a:r>
            <a:endParaRPr/>
          </a:p>
          <a:p>
            <a:pPr indent="-317182" lvl="0" marL="457200" rtl="0" algn="l">
              <a:lnSpc>
                <a:spcPct val="200000"/>
              </a:lnSpc>
              <a:spcBef>
                <a:spcPts val="0"/>
              </a:spcBef>
              <a:spcAft>
                <a:spcPts val="0"/>
              </a:spcAft>
              <a:buSzPct val="64285"/>
              <a:buChar char="●"/>
            </a:pPr>
            <a:r>
              <a:rPr lang="en-US"/>
              <a:t>The server connects with WorldTime API for accessing current GMT and adds the relevant timestamp to the document (it’s hash in this case) and sends this timestamp back to the client.</a:t>
            </a:r>
            <a:endParaRPr/>
          </a:p>
          <a:p>
            <a:pPr indent="-317182" lvl="0" marL="457200" rtl="0" algn="l">
              <a:lnSpc>
                <a:spcPct val="200000"/>
              </a:lnSpc>
              <a:spcBef>
                <a:spcPts val="0"/>
              </a:spcBef>
              <a:spcAft>
                <a:spcPts val="0"/>
              </a:spcAft>
              <a:buSzPct val="64285"/>
              <a:buChar char="●"/>
            </a:pPr>
            <a:r>
              <a:rPr lang="en-US"/>
              <a:t>The client received the </a:t>
            </a:r>
            <a:r>
              <a:rPr lang="en-US"/>
              <a:t>time stamped</a:t>
            </a:r>
            <a:r>
              <a:rPr lang="en-US"/>
              <a:t> document and sends it to the verifier for verification.</a:t>
            </a:r>
            <a:endParaRPr/>
          </a:p>
          <a:p>
            <a:pPr indent="-317182" lvl="0" marL="457200" rtl="0" algn="l">
              <a:lnSpc>
                <a:spcPct val="200000"/>
              </a:lnSpc>
              <a:spcBef>
                <a:spcPts val="0"/>
              </a:spcBef>
              <a:spcAft>
                <a:spcPts val="0"/>
              </a:spcAft>
              <a:buSzPct val="64285"/>
              <a:buChar char="●"/>
            </a:pPr>
            <a:r>
              <a:rPr lang="en-US"/>
              <a:t>The verifier successfully verifies the files (PDF and JPG) and regenerates them using the received bytes.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c7db1c1f58_0_32"/>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620"/>
              <a:buNone/>
            </a:pPr>
            <a:r>
              <a:rPr lang="en-US" sz="3359"/>
              <a:t>How do you get the correct GMT date and time?</a:t>
            </a:r>
            <a:endParaRPr sz="3359"/>
          </a:p>
        </p:txBody>
      </p:sp>
      <p:sp>
        <p:nvSpPr>
          <p:cNvPr id="172" name="Google Shape;172;g2c7db1c1f58_0_32"/>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None/>
            </a:pPr>
            <a:r>
              <a:rPr lang="en-US" sz="2000"/>
              <a:t>The correct GMT date and time are obtained from a trusted external time server. In the provided code, the system fetches the GMT from the </a:t>
            </a:r>
            <a:r>
              <a:rPr lang="en-US" sz="2000" u="sng">
                <a:solidFill>
                  <a:srgbClr val="1155CC"/>
                </a:solidFill>
                <a:hlinkClick r:id="rId3">
                  <a:extLst>
                    <a:ext uri="{A12FA001-AC4F-418D-AE19-62706E023703}">
                      <ahyp:hlinkClr val="tx"/>
                    </a:ext>
                  </a:extLst>
                </a:hlinkClick>
              </a:rPr>
              <a:t>World Time API</a:t>
            </a:r>
            <a:r>
              <a:rPr lang="en-US" sz="2000"/>
              <a:t> using a </a:t>
            </a:r>
            <a:r>
              <a:rPr b="1" lang="en-US" sz="2000"/>
              <a:t>secure HTTPS</a:t>
            </a:r>
            <a:r>
              <a:rPr lang="en-US" sz="2000"/>
              <a:t> </a:t>
            </a:r>
            <a:r>
              <a:rPr b="1" lang="en-US" sz="2000"/>
              <a:t>request</a:t>
            </a:r>
            <a:r>
              <a:rPr lang="en-US" sz="2000"/>
              <a:t>. This ensures that the time obtained is accurate and synchronised with </a:t>
            </a:r>
            <a:r>
              <a:rPr b="1" lang="en-US" sz="2000"/>
              <a:t>reliable</a:t>
            </a:r>
            <a:r>
              <a:rPr lang="en-US" sz="2000"/>
              <a:t> sources.</a:t>
            </a:r>
            <a:endParaRPr sz="2000"/>
          </a:p>
          <a:p>
            <a:pPr indent="0" lvl="0" marL="0" rtl="0" algn="l">
              <a:lnSpc>
                <a:spcPct val="200000"/>
              </a:lnSpc>
              <a:spcBef>
                <a:spcPts val="0"/>
              </a:spcBef>
              <a:spcAft>
                <a:spcPts val="0"/>
              </a:spcAft>
              <a:buNone/>
            </a:pPr>
            <a:r>
              <a:t/>
            </a:r>
            <a:endParaRPr sz="2000"/>
          </a:p>
          <a:p>
            <a:pPr indent="-355600" lvl="0" marL="457200" rtl="0" algn="l">
              <a:lnSpc>
                <a:spcPct val="200000"/>
              </a:lnSpc>
              <a:spcBef>
                <a:spcPts val="0"/>
              </a:spcBef>
              <a:spcAft>
                <a:spcPts val="0"/>
              </a:spcAft>
              <a:buSzPts val="2000"/>
              <a:buFont typeface="Calibri"/>
              <a:buChar char="●"/>
            </a:pPr>
            <a:r>
              <a:rPr b="1" lang="en-US" sz="2000"/>
              <a:t>When is the correct GMT date/time obtained?</a:t>
            </a:r>
            <a:endParaRPr b="1" sz="2000"/>
          </a:p>
          <a:p>
            <a:pPr indent="0" lvl="0" marL="0" rtl="0" algn="l">
              <a:lnSpc>
                <a:spcPct val="200000"/>
              </a:lnSpc>
              <a:spcBef>
                <a:spcPts val="0"/>
              </a:spcBef>
              <a:spcAft>
                <a:spcPts val="0"/>
              </a:spcAft>
              <a:buNone/>
            </a:pPr>
            <a:r>
              <a:rPr lang="en-US" sz="2000"/>
              <a:t>The correct GMT date and time are obtained when the document is submitted for time stamping to the server. This ensures that the time stamp accurately reflects the time when the server processed the document.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b56da5df7d_0_0"/>
          <p:cNvSpPr txBox="1"/>
          <p:nvPr>
            <p:ph type="title"/>
          </p:nvPr>
        </p:nvSpPr>
        <p:spPr>
          <a:xfrm>
            <a:off x="845125" y="365750"/>
            <a:ext cx="109224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800"/>
              <a:t>Is the </a:t>
            </a:r>
            <a:r>
              <a:rPr lang="en-US" sz="3800"/>
              <a:t>source </a:t>
            </a:r>
            <a:r>
              <a:rPr lang="en-US" sz="3800"/>
              <a:t>reliable? Is it obtained securely?</a:t>
            </a:r>
            <a:endParaRPr sz="3800"/>
          </a:p>
        </p:txBody>
      </p:sp>
      <p:sp>
        <p:nvSpPr>
          <p:cNvPr id="178" name="Google Shape;178;g2b56da5df7d_0_0"/>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500"/>
              </a:spcBef>
              <a:spcAft>
                <a:spcPts val="0"/>
              </a:spcAft>
              <a:buNone/>
            </a:pPr>
            <a:r>
              <a:rPr lang="en-US" sz="1900"/>
              <a:t>The source for obtaining the GMT date and time, that is, the World Time API, is indeed reliable as it provides accurate time information from reputable time servers. The communication with the time server is also secure, as the code uses HTTPS to fetch the time information. This ensures that the GMT date and time are obtained securely without the risk of tampering or interception during communication.</a:t>
            </a:r>
            <a:endParaRPr sz="1900"/>
          </a:p>
          <a:p>
            <a:pPr indent="-349250" lvl="0" marL="457200" rtl="0" algn="l">
              <a:lnSpc>
                <a:spcPct val="200000"/>
              </a:lnSpc>
              <a:spcBef>
                <a:spcPts val="500"/>
              </a:spcBef>
              <a:spcAft>
                <a:spcPts val="0"/>
              </a:spcAft>
              <a:buSzPts val="1900"/>
              <a:buChar char="●"/>
            </a:pPr>
            <a:r>
              <a:rPr b="1" lang="en-US" sz="1900"/>
              <a:t>How do you ensure privacy if the server does not see/keep the original document?</a:t>
            </a:r>
            <a:endParaRPr b="1" sz="1900"/>
          </a:p>
          <a:p>
            <a:pPr indent="0" lvl="0" marL="0" rtl="0" algn="l">
              <a:lnSpc>
                <a:spcPct val="200000"/>
              </a:lnSpc>
              <a:spcBef>
                <a:spcPts val="500"/>
              </a:spcBef>
              <a:spcAft>
                <a:spcPts val="0"/>
              </a:spcAft>
              <a:buNone/>
            </a:pPr>
            <a:r>
              <a:rPr lang="en-US" sz="1900"/>
              <a:t>Privacy of the original document is ensured by sending the hash value of the document. This prevents the server from accessing the content of the document. Only the hashed version of the document is sent to the server for time-stamping, ensuring that the server does not see or keep the original document.</a:t>
            </a:r>
            <a:endParaRPr sz="1900"/>
          </a:p>
          <a:p>
            <a:pPr indent="0" lvl="0" marL="0" rtl="0" algn="l">
              <a:lnSpc>
                <a:spcPct val="200000"/>
              </a:lnSpc>
              <a:spcBef>
                <a:spcPts val="500"/>
              </a:spcBef>
              <a:spcAft>
                <a:spcPts val="0"/>
              </a:spcAft>
              <a:buNone/>
            </a:pPr>
            <a:r>
              <a:t/>
            </a:r>
            <a:endParaRPr b="1" sz="1900"/>
          </a:p>
          <a:p>
            <a:pPr indent="0" lvl="0" marL="0" rtl="0" algn="l">
              <a:lnSpc>
                <a:spcPct val="200000"/>
              </a:lnSpc>
              <a:spcBef>
                <a:spcPts val="500"/>
              </a:spcBef>
              <a:spcAft>
                <a:spcPts val="0"/>
              </a:spcAft>
              <a:buNone/>
            </a:pPr>
            <a:r>
              <a:t/>
            </a:r>
            <a:endParaRPr sz="1900"/>
          </a:p>
          <a:p>
            <a:pPr indent="0" lvl="0" marL="0" rtl="0" algn="l">
              <a:lnSpc>
                <a:spcPct val="200000"/>
              </a:lnSpc>
              <a:spcBef>
                <a:spcPts val="500"/>
              </a:spcBef>
              <a:spcAft>
                <a:spcPts val="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c7db1c1f58_0_22"/>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620"/>
              <a:buNone/>
            </a:pPr>
            <a:r>
              <a:rPr lang="en-US"/>
              <a:t>Q5</a:t>
            </a:r>
            <a:endParaRPr/>
          </a:p>
        </p:txBody>
      </p:sp>
      <p:sp>
        <p:nvSpPr>
          <p:cNvPr id="184" name="Google Shape;184;g2c7db1c1f58_0_22"/>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Font typeface="Calibri"/>
              <a:buChar char="●"/>
            </a:pPr>
            <a:r>
              <a:rPr b="1" lang="en-US" sz="2000"/>
              <a:t>How do you share the document with third parties in a secure manner with the GMT date/time preserved and its integrity undisturbed?</a:t>
            </a:r>
            <a:endParaRPr/>
          </a:p>
          <a:p>
            <a:pPr indent="0" lvl="0" marL="457200" rtl="0" algn="l">
              <a:lnSpc>
                <a:spcPct val="150000"/>
              </a:lnSpc>
              <a:spcBef>
                <a:spcPts val="0"/>
              </a:spcBef>
              <a:spcAft>
                <a:spcPts val="0"/>
              </a:spcAft>
              <a:buNone/>
            </a:pPr>
            <a:r>
              <a:rPr lang="en-US" sz="2000"/>
              <a:t>To securely share the document with third parties, the client can send them the document over a secure SSL/TLS connection, along with the time-stamped verification (timestamp and signature) obtained from the server. The third parties can then use the provided verification information to independently verify the authenticity and integrity of the document. </a:t>
            </a:r>
            <a:endParaRPr sz="2000"/>
          </a:p>
          <a:p>
            <a:pPr indent="0" lvl="0" marL="457200" rtl="0" algn="l">
              <a:lnSpc>
                <a:spcPct val="150000"/>
              </a:lnSpc>
              <a:spcBef>
                <a:spcPts val="0"/>
              </a:spcBef>
              <a:spcAft>
                <a:spcPts val="0"/>
              </a:spcAft>
              <a:buNone/>
            </a:pPr>
            <a:r>
              <a:rPr lang="en-US" sz="2000"/>
              <a:t>This ensures the third parties can get the document without its integrity being compromised and the GMT date/time preserved.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7db1c1f58_0_27"/>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Q6</a:t>
            </a:r>
            <a:endParaRPr>
              <a:latin typeface="Calibri"/>
              <a:ea typeface="Calibri"/>
              <a:cs typeface="Calibri"/>
              <a:sym typeface="Calibri"/>
            </a:endParaRPr>
          </a:p>
        </p:txBody>
      </p:sp>
      <p:sp>
        <p:nvSpPr>
          <p:cNvPr id="190" name="Google Shape;190;g2c7db1c1f58_0_27"/>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0"/>
              </a:spcBef>
              <a:spcAft>
                <a:spcPts val="0"/>
              </a:spcAft>
              <a:buSzPts val="1800"/>
              <a:buFont typeface="Calibri"/>
              <a:buChar char="●"/>
            </a:pPr>
            <a:r>
              <a:rPr b="1" lang="en-US" sz="1800"/>
              <a:t>How does one ensure that the user (both the owner and anyone else verifying the date/time) uses the correct “public key” of the server stamping/signing the “GMT date/time”?</a:t>
            </a:r>
            <a:endParaRPr b="1" sz="1800"/>
          </a:p>
          <a:p>
            <a:pPr indent="0" lvl="0" marL="0" rtl="0" algn="l">
              <a:lnSpc>
                <a:spcPct val="200000"/>
              </a:lnSpc>
              <a:spcBef>
                <a:spcPts val="0"/>
              </a:spcBef>
              <a:spcAft>
                <a:spcPts val="0"/>
              </a:spcAft>
              <a:buNone/>
            </a:pPr>
            <a:r>
              <a:rPr lang="en-US" sz="1800"/>
              <a:t>To ensure that users (both the owner and anyone verifying the date/time) use the correct public key of the server for stamping/signing the GMT date/time, a secure method of key distribution is necessary. This involves publishing the public key through trusted channels. Additionally, clients can verify the authenticity of the server's public key during the initial handshake or through other secure mechanisms to prevent man-in-the-middle attacks and ensure the correct usage of the public key, although, this is not required in our implementation since we’ve used secure SSL/TLS communication between the verifier and the server for secure sharing of keys.</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69d43aa43f_0_6"/>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Sample Output</a:t>
            </a:r>
            <a:r>
              <a:rPr lang="en-US"/>
              <a:t>s</a:t>
            </a:r>
            <a:endParaRPr/>
          </a:p>
        </p:txBody>
      </p:sp>
      <p:sp>
        <p:nvSpPr>
          <p:cNvPr id="196" name="Google Shape;196;g269d43aa43f_0_6"/>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97" name="Google Shape;197;g269d43aa43f_0_6"/>
          <p:cNvPicPr preferRelativeResize="0"/>
          <p:nvPr/>
        </p:nvPicPr>
        <p:blipFill rotWithShape="1">
          <a:blip r:embed="rId3">
            <a:alphaModFix/>
          </a:blip>
          <a:srcRect b="0" l="0" r="11652" t="0"/>
          <a:stretch/>
        </p:blipFill>
        <p:spPr>
          <a:xfrm>
            <a:off x="845115" y="1191950"/>
            <a:ext cx="5089310" cy="1800225"/>
          </a:xfrm>
          <a:prstGeom prst="rect">
            <a:avLst/>
          </a:prstGeom>
          <a:noFill/>
          <a:ln>
            <a:noFill/>
          </a:ln>
        </p:spPr>
      </p:pic>
      <p:pic>
        <p:nvPicPr>
          <p:cNvPr id="198" name="Google Shape;198;g269d43aa43f_0_6"/>
          <p:cNvPicPr preferRelativeResize="0"/>
          <p:nvPr/>
        </p:nvPicPr>
        <p:blipFill rotWithShape="1">
          <a:blip r:embed="rId4">
            <a:alphaModFix/>
          </a:blip>
          <a:srcRect b="0" l="0" r="11652" t="0"/>
          <a:stretch/>
        </p:blipFill>
        <p:spPr>
          <a:xfrm>
            <a:off x="6096000" y="1191950"/>
            <a:ext cx="5250876" cy="1800225"/>
          </a:xfrm>
          <a:prstGeom prst="rect">
            <a:avLst/>
          </a:prstGeom>
          <a:noFill/>
          <a:ln>
            <a:noFill/>
          </a:ln>
        </p:spPr>
      </p:pic>
      <p:pic>
        <p:nvPicPr>
          <p:cNvPr id="199" name="Google Shape;199;g269d43aa43f_0_6"/>
          <p:cNvPicPr preferRelativeResize="0"/>
          <p:nvPr/>
        </p:nvPicPr>
        <p:blipFill>
          <a:blip r:embed="rId5">
            <a:alphaModFix/>
          </a:blip>
          <a:stretch>
            <a:fillRect/>
          </a:stretch>
        </p:blipFill>
        <p:spPr>
          <a:xfrm>
            <a:off x="1846838" y="3238550"/>
            <a:ext cx="8498317" cy="294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2012-07-24T13:54:24Z</dcterms:created>
  <dc:creator>Raghav Sethi</dc:creator>
</cp:coreProperties>
</file>