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11"/>
  </p:notesMasterIdLst>
  <p:handoutMasterIdLst>
    <p:handoutMasterId r:id="rId12"/>
  </p:handoutMasterIdLst>
  <p:sldIdLst>
    <p:sldId id="256" r:id="rId3"/>
    <p:sldId id="260" r:id="rId4"/>
    <p:sldId id="261" r:id="rId5"/>
    <p:sldId id="262" r:id="rId6"/>
    <p:sldId id="263" r:id="rId7"/>
    <p:sldId id="257" r:id="rId8"/>
    <p:sldId id="259"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13E15C-D25E-4D5C-AE95-64D537AC652D}" v="108" dt="2021-08-10T03:52:47.4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562" y="5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8/10/2021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8/10/2021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8/10/2021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8/10/2021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510B8A-55AA-4650-B8B9-7867960B44E0}" type="datetimeFigureOut">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8D4333-8000-4CFA-91B8-542D09922F4B}" type="slidenum">
              <a:rPr lang="en-US" smtClean="0"/>
              <a:t>‹#›</a:t>
            </a:fld>
            <a:endParaRPr lang="en-US"/>
          </a:p>
        </p:txBody>
      </p:sp>
      <p:sp>
        <p:nvSpPr>
          <p:cNvPr id="7" name="Rectangle 6">
            <a:extLst>
              <a:ext uri="{FF2B5EF4-FFF2-40B4-BE49-F238E27FC236}">
                <a16:creationId xmlns:a16="http://schemas.microsoft.com/office/drawing/2014/main" id="{048AB5B5-3E74-48EF-BEF9-93E422985E4D}"/>
              </a:ext>
            </a:extLst>
          </p:cNvPr>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3876B60-6BD5-4D2E-A502-9FF5DB0DCC78}"/>
              </a:ext>
            </a:extLst>
          </p:cNvPr>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6654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7CC0096-1860-4642-9CD2-0079EA5E7CD1}" type="datetimeFigureOut">
              <a:rPr lang="en-US" smtClean="0"/>
              <a:t>8/10/2021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973904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510B8A-55AA-4650-B8B9-7867960B44E0}" type="datetimeFigureOut">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8D4333-8000-4CFA-91B8-542D09922F4B}" type="slidenum">
              <a:rPr lang="en-US" smtClean="0"/>
              <a:t>‹#›</a:t>
            </a:fld>
            <a:endParaRPr lang="en-US"/>
          </a:p>
        </p:txBody>
      </p:sp>
    </p:spTree>
    <p:extLst>
      <p:ext uri="{BB962C8B-B14F-4D97-AF65-F5344CB8AC3E}">
        <p14:creationId xmlns:p14="http://schemas.microsoft.com/office/powerpoint/2010/main" val="1891542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00057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8/10/2021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3242983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7CC0096-1860-4642-9CD2-0079EA5E7CD1}" type="datetimeFigureOut">
              <a:rPr lang="en-US" smtClean="0"/>
              <a:t>8/10/2021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7820791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7CC0096-1860-4642-9CD2-0079EA5E7CD1}" type="datetimeFigureOut">
              <a:rPr lang="en-US" smtClean="0"/>
              <a:t>8/10/2021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011006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7CC0096-1860-4642-9CD2-0079EA5E7CD1}" type="datetimeFigureOut">
              <a:rPr lang="en-US" smtClean="0"/>
              <a:t>8/10/2021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575611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8/10/2021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8" name="Rectangle 7" descr="An empty placeholder to add an image. Click on the placeholder and select the image that you wish to add.">
            <a:extLst>
              <a:ext uri="{FF2B5EF4-FFF2-40B4-BE49-F238E27FC236}">
                <a16:creationId xmlns:a16="http://schemas.microsoft.com/office/drawing/2014/main" id="{8FFD6D57-6D62-4ABD-8305-67DF855EC141}"/>
              </a:ext>
            </a:extLst>
          </p:cNvPr>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16112012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8/10/2021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4343267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8/10/2021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5953755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8/10/2021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26152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8/10/2021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4753682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CC0096-1860-4642-9CD2-0079EA5E7CD1}" type="datetimeFigureOut">
              <a:rPr lang="en-US" smtClean="0"/>
              <a:pPr/>
              <a:t>8/10/2021</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4037262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CC0096-1860-4642-9CD2-0079EA5E7CD1}" type="datetimeFigureOut">
              <a:rPr lang="en-US" smtClean="0"/>
              <a:pPr/>
              <a:t>8/10/2021</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442961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8074172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18531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8/10/2021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8/10/2021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8/10/2021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8/10/2021</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8/10/2021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8/10/2021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5.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8/10/2021</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7CC0096-1860-4642-9CD2-0079EA5E7CD1}" type="datetimeFigureOut">
              <a:rPr lang="en-US" smtClean="0"/>
              <a:pPr/>
              <a:t>8/10/2021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58515999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hyperlink" Target="https://pixabay.com/en/thank-you-romantic-card-you-thank-907818/"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Different </a:t>
            </a:r>
            <a:r>
              <a:rPr lang="en-US" dirty="0" err="1"/>
              <a:t>Softwares</a:t>
            </a:r>
            <a:r>
              <a:rPr lang="en-US" dirty="0"/>
              <a:t> </a:t>
            </a:r>
            <a:endParaRPr dirty="0"/>
          </a:p>
        </p:txBody>
      </p:sp>
      <p:sp>
        <p:nvSpPr>
          <p:cNvPr id="3" name="Subtitle 2"/>
          <p:cNvSpPr>
            <a:spLocks noGrp="1"/>
          </p:cNvSpPr>
          <p:nvPr>
            <p:ph type="subTitle" idx="1"/>
          </p:nvPr>
        </p:nvSpPr>
        <p:spPr/>
        <p:txBody>
          <a:bodyPr/>
          <a:lstStyle/>
          <a:p>
            <a:r>
              <a:rPr lang="en-US" dirty="0"/>
              <a:t>PT-1 2021 Computer Practical </a:t>
            </a:r>
          </a:p>
          <a:p>
            <a:r>
              <a:rPr lang="en-US" dirty="0"/>
              <a:t>Created by Parnika Jain, Grade 6B </a:t>
            </a:r>
            <a:endParaRPr dirty="0"/>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2000"/>
                                        <p:tgtEl>
                                          <p:spTgt spid="3">
                                            <p:txEl>
                                              <p:pRg st="0" end="0"/>
                                            </p:txEl>
                                          </p:spTgt>
                                        </p:tgtEl>
                                      </p:cBhvr>
                                    </p:animEffect>
                                    <p:anim calcmode="lin" valueType="num">
                                      <p:cBhvr>
                                        <p:cTn id="16"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7" dur="2000" fill="hold"/>
                                        <p:tgtEl>
                                          <p:spTgt spid="3">
                                            <p:txEl>
                                              <p:pRg st="0" end="0"/>
                                            </p:txEl>
                                          </p:spTgt>
                                        </p:tgtEl>
                                        <p:attrNameLst>
                                          <p:attrName>ppt_h</p:attrName>
                                        </p:attrNameLst>
                                      </p:cBhvr>
                                      <p:tavLst>
                                        <p:tav tm="0">
                                          <p:val>
                                            <p:strVal val="#ppt_h"/>
                                          </p:val>
                                        </p:tav>
                                        <p:tav tm="100000">
                                          <p:val>
                                            <p:strVal val="#ppt_h"/>
                                          </p:val>
                                        </p:tav>
                                      </p:tavLst>
                                    </p:anim>
                                  </p:childTnLst>
                                </p:cTn>
                              </p:par>
                              <p:par>
                                <p:cTn id="18" presetID="45"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2000"/>
                                        <p:tgtEl>
                                          <p:spTgt spid="3">
                                            <p:txEl>
                                              <p:pRg st="1" end="1"/>
                                            </p:txEl>
                                          </p:spTgt>
                                        </p:tgtEl>
                                      </p:cBhvr>
                                    </p:animEffect>
                                    <p:anim calcmode="lin" valueType="num">
                                      <p:cBhvr>
                                        <p:cTn id="21"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2"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4E4A3-1B42-4749-A1C9-C1A1DF03565F}"/>
              </a:ext>
            </a:extLst>
          </p:cNvPr>
          <p:cNvSpPr>
            <a:spLocks noGrp="1"/>
          </p:cNvSpPr>
          <p:nvPr>
            <p:ph type="title"/>
          </p:nvPr>
        </p:nvSpPr>
        <p:spPr/>
        <p:txBody>
          <a:bodyPr/>
          <a:lstStyle/>
          <a:p>
            <a:pPr algn="ctr"/>
            <a:r>
              <a:rPr lang="en-US" dirty="0"/>
              <a:t>System Software </a:t>
            </a:r>
          </a:p>
        </p:txBody>
      </p:sp>
      <p:sp>
        <p:nvSpPr>
          <p:cNvPr id="3" name="Content Placeholder 2">
            <a:extLst>
              <a:ext uri="{FF2B5EF4-FFF2-40B4-BE49-F238E27FC236}">
                <a16:creationId xmlns:a16="http://schemas.microsoft.com/office/drawing/2014/main" id="{295B01C8-B104-40FF-BC21-29DA8EB18417}"/>
              </a:ext>
            </a:extLst>
          </p:cNvPr>
          <p:cNvSpPr>
            <a:spLocks noGrp="1"/>
          </p:cNvSpPr>
          <p:nvPr>
            <p:ph idx="1"/>
          </p:nvPr>
        </p:nvSpPr>
        <p:spPr/>
        <p:txBody>
          <a:bodyPr/>
          <a:lstStyle/>
          <a:p>
            <a:pPr marL="0" indent="0">
              <a:buNone/>
            </a:pPr>
            <a:r>
              <a:rPr lang="en-US" dirty="0">
                <a:latin typeface="+mj-lt"/>
              </a:rPr>
              <a:t>The System Software is Designed to control the computer. All the applications, Games run through the System Software.  It controls the computer’s all internals functioning. It does it with its master helper, the Operating System which is the master controller of the Computer. It controls the flow of signals in computer along with its memory. Some famous operating systems are Mac OS, Linux and Android. However, along with this master controller, we also have 4 more parts of the System Software </a:t>
            </a:r>
            <a:r>
              <a:rPr lang="en-US" sz="2400" b="1" dirty="0">
                <a:latin typeface="+mj-lt"/>
              </a:rPr>
              <a:t>–</a:t>
            </a:r>
          </a:p>
          <a:p>
            <a:pPr marL="457200" indent="-457200">
              <a:buAutoNum type="arabicPeriod"/>
            </a:pPr>
            <a:r>
              <a:rPr lang="en-US" sz="2400" b="1" dirty="0">
                <a:latin typeface="+mj-lt"/>
              </a:rPr>
              <a:t>Compilers 			</a:t>
            </a:r>
            <a:r>
              <a:rPr lang="en-US" sz="2400" b="1" dirty="0">
                <a:solidFill>
                  <a:schemeClr val="accent1">
                    <a:lumMod val="75000"/>
                  </a:schemeClr>
                </a:solidFill>
                <a:latin typeface="+mj-lt"/>
              </a:rPr>
              <a:t>3. </a:t>
            </a:r>
            <a:r>
              <a:rPr lang="en-US" sz="2400" b="1" dirty="0">
                <a:latin typeface="+mj-lt"/>
              </a:rPr>
              <a:t>Assemblers </a:t>
            </a:r>
          </a:p>
          <a:p>
            <a:pPr marL="457200" indent="-457200">
              <a:buAutoNum type="arabicPeriod"/>
            </a:pPr>
            <a:r>
              <a:rPr lang="en-US" sz="2400" b="1" dirty="0">
                <a:latin typeface="+mj-lt"/>
              </a:rPr>
              <a:t>Drivers				</a:t>
            </a:r>
            <a:r>
              <a:rPr lang="en-US" sz="2400" b="1" dirty="0">
                <a:solidFill>
                  <a:schemeClr val="accent1">
                    <a:lumMod val="75000"/>
                  </a:schemeClr>
                </a:solidFill>
                <a:latin typeface="+mj-lt"/>
              </a:rPr>
              <a:t>4. </a:t>
            </a:r>
            <a:r>
              <a:rPr lang="en-US" sz="2400" b="1" dirty="0">
                <a:solidFill>
                  <a:schemeClr val="tx1"/>
                </a:solidFill>
                <a:latin typeface="+mj-lt"/>
              </a:rPr>
              <a:t>Interpreters </a:t>
            </a:r>
            <a:endParaRPr lang="en-US" b="1" dirty="0">
              <a:solidFill>
                <a:schemeClr val="tx1"/>
              </a:solidFill>
              <a:latin typeface="+mj-lt"/>
            </a:endParaRPr>
          </a:p>
        </p:txBody>
      </p:sp>
    </p:spTree>
    <p:extLst>
      <p:ext uri="{BB962C8B-B14F-4D97-AF65-F5344CB8AC3E}">
        <p14:creationId xmlns:p14="http://schemas.microsoft.com/office/powerpoint/2010/main" val="42377302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heel(1)">
                                      <p:cBhvr>
                                        <p:cTn id="25" dur="2000"/>
                                        <p:tgtEl>
                                          <p:spTgt spid="3">
                                            <p:txEl>
                                              <p:pRg st="0" end="0"/>
                                            </p:txEl>
                                          </p:spTgt>
                                        </p:tgtEl>
                                      </p:cBhvr>
                                    </p:animEffect>
                                  </p:childTnLst>
                                </p:cTn>
                              </p:par>
                              <p:par>
                                <p:cTn id="26" presetID="21" presetClass="entr" presetSubtype="1" fill="hold"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wheel(1)">
                                      <p:cBhvr>
                                        <p:cTn id="28" dur="2000"/>
                                        <p:tgtEl>
                                          <p:spTgt spid="3">
                                            <p:txEl>
                                              <p:pRg st="1" end="1"/>
                                            </p:txEl>
                                          </p:spTgt>
                                        </p:tgtEl>
                                      </p:cBhvr>
                                    </p:animEffect>
                                  </p:childTnLst>
                                </p:cTn>
                              </p:par>
                              <p:par>
                                <p:cTn id="29" presetID="21" presetClass="entr" presetSubtype="1" fill="hold"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wheel(1)">
                                      <p:cBhvr>
                                        <p:cTn id="31"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57C72-01CF-46BF-A2A8-285964A38D25}"/>
              </a:ext>
            </a:extLst>
          </p:cNvPr>
          <p:cNvSpPr>
            <a:spLocks noGrp="1"/>
          </p:cNvSpPr>
          <p:nvPr>
            <p:ph type="title"/>
          </p:nvPr>
        </p:nvSpPr>
        <p:spPr/>
        <p:txBody>
          <a:bodyPr/>
          <a:lstStyle/>
          <a:p>
            <a:pPr algn="ctr"/>
            <a:r>
              <a:rPr lang="en-US" dirty="0"/>
              <a:t>!!!! Different System </a:t>
            </a:r>
            <a:r>
              <a:rPr lang="en-US" dirty="0" err="1"/>
              <a:t>Softwares</a:t>
            </a:r>
            <a:r>
              <a:rPr lang="en-US" dirty="0"/>
              <a:t>  !!!!</a:t>
            </a:r>
          </a:p>
        </p:txBody>
      </p:sp>
      <p:sp>
        <p:nvSpPr>
          <p:cNvPr id="3" name="Content Placeholder 2">
            <a:extLst>
              <a:ext uri="{FF2B5EF4-FFF2-40B4-BE49-F238E27FC236}">
                <a16:creationId xmlns:a16="http://schemas.microsoft.com/office/drawing/2014/main" id="{1DC52FFD-7B74-4A93-B84B-909CDBD0D849}"/>
              </a:ext>
            </a:extLst>
          </p:cNvPr>
          <p:cNvSpPr>
            <a:spLocks noGrp="1"/>
          </p:cNvSpPr>
          <p:nvPr>
            <p:ph idx="1"/>
          </p:nvPr>
        </p:nvSpPr>
        <p:spPr/>
        <p:txBody>
          <a:bodyPr>
            <a:normAutofit lnSpcReduction="10000"/>
          </a:bodyPr>
          <a:lstStyle/>
          <a:p>
            <a:pPr marL="0" indent="0">
              <a:buNone/>
            </a:pPr>
            <a:r>
              <a:rPr lang="en-US" sz="2400" dirty="0">
                <a:solidFill>
                  <a:schemeClr val="accent1">
                    <a:lumMod val="75000"/>
                  </a:schemeClr>
                </a:solidFill>
                <a:latin typeface="+mj-lt"/>
              </a:rPr>
              <a:t>Drivers- </a:t>
            </a:r>
            <a:r>
              <a:rPr lang="en-US" sz="2400" dirty="0">
                <a:solidFill>
                  <a:schemeClr val="tx1"/>
                </a:solidFill>
                <a:latin typeface="+mj-lt"/>
              </a:rPr>
              <a:t>Driver helps to connect the computer to any hardware. </a:t>
            </a:r>
          </a:p>
          <a:p>
            <a:pPr marL="0" indent="0">
              <a:buNone/>
            </a:pPr>
            <a:r>
              <a:rPr lang="en-US" sz="2400" dirty="0">
                <a:solidFill>
                  <a:schemeClr val="accent1">
                    <a:lumMod val="75000"/>
                  </a:schemeClr>
                </a:solidFill>
                <a:latin typeface="+mj-lt"/>
              </a:rPr>
              <a:t>Compilers- </a:t>
            </a:r>
            <a:r>
              <a:rPr lang="en-US" sz="2400" dirty="0">
                <a:solidFill>
                  <a:schemeClr val="tx1"/>
                </a:solidFill>
                <a:latin typeface="+mj-lt"/>
              </a:rPr>
              <a:t>A Compilers translates the High Level Language (which we use) to the Computer Language and saves it to its memory. It 1</a:t>
            </a:r>
            <a:r>
              <a:rPr lang="en-US" sz="2400" baseline="30000" dirty="0">
                <a:solidFill>
                  <a:schemeClr val="tx1"/>
                </a:solidFill>
                <a:latin typeface="+mj-lt"/>
              </a:rPr>
              <a:t>st</a:t>
            </a:r>
            <a:r>
              <a:rPr lang="en-US" sz="2400" dirty="0">
                <a:solidFill>
                  <a:schemeClr val="tx1"/>
                </a:solidFill>
                <a:latin typeface="+mj-lt"/>
              </a:rPr>
              <a:t> reads the whole program and then translates it  all together and tells us the errors occurred. </a:t>
            </a:r>
          </a:p>
          <a:p>
            <a:pPr marL="0" indent="0">
              <a:buNone/>
            </a:pPr>
            <a:r>
              <a:rPr lang="en-US" sz="2400" dirty="0">
                <a:solidFill>
                  <a:schemeClr val="accent1">
                    <a:lumMod val="75000"/>
                  </a:schemeClr>
                </a:solidFill>
                <a:latin typeface="+mj-lt"/>
              </a:rPr>
              <a:t>Interpreters- </a:t>
            </a:r>
            <a:r>
              <a:rPr lang="en-US" sz="2400" dirty="0">
                <a:solidFill>
                  <a:schemeClr val="tx1"/>
                </a:solidFill>
                <a:latin typeface="+mj-lt"/>
              </a:rPr>
              <a:t>An Interpreter takes line by line translation execution which is not saved for future in the computer. </a:t>
            </a:r>
          </a:p>
          <a:p>
            <a:pPr marL="0" indent="0">
              <a:buNone/>
            </a:pPr>
            <a:r>
              <a:rPr lang="en-US" sz="2400" dirty="0">
                <a:solidFill>
                  <a:schemeClr val="accent1">
                    <a:lumMod val="75000"/>
                  </a:schemeClr>
                </a:solidFill>
                <a:latin typeface="+mj-lt"/>
              </a:rPr>
              <a:t>Assembler- </a:t>
            </a:r>
            <a:r>
              <a:rPr lang="en-US" sz="2400" dirty="0">
                <a:solidFill>
                  <a:schemeClr val="tx1"/>
                </a:solidFill>
                <a:latin typeface="+mj-lt"/>
              </a:rPr>
              <a:t>An Assembler converts the assembly Language to Machine language. An Assembly Language is a language containing English words but in short forms.  </a:t>
            </a:r>
            <a:endParaRPr lang="en-US" sz="2400" dirty="0">
              <a:solidFill>
                <a:schemeClr val="accent1">
                  <a:lumMod val="75000"/>
                </a:schemeClr>
              </a:solidFill>
              <a:latin typeface="+mj-lt"/>
            </a:endParaRPr>
          </a:p>
        </p:txBody>
      </p:sp>
    </p:spTree>
    <p:extLst>
      <p:ext uri="{BB962C8B-B14F-4D97-AF65-F5344CB8AC3E}">
        <p14:creationId xmlns:p14="http://schemas.microsoft.com/office/powerpoint/2010/main" val="32668350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p:cTn id="2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B02F2-1896-43CB-8BBA-A06BC1E22F55}"/>
              </a:ext>
            </a:extLst>
          </p:cNvPr>
          <p:cNvSpPr>
            <a:spLocks noGrp="1"/>
          </p:cNvSpPr>
          <p:nvPr>
            <p:ph type="title"/>
          </p:nvPr>
        </p:nvSpPr>
        <p:spPr/>
        <p:txBody>
          <a:bodyPr/>
          <a:lstStyle/>
          <a:p>
            <a:pPr algn="ctr"/>
            <a:r>
              <a:rPr lang="en-US" dirty="0"/>
              <a:t>????? Application Software ?????</a:t>
            </a:r>
          </a:p>
        </p:txBody>
      </p:sp>
      <p:sp>
        <p:nvSpPr>
          <p:cNvPr id="3" name="Content Placeholder 2">
            <a:extLst>
              <a:ext uri="{FF2B5EF4-FFF2-40B4-BE49-F238E27FC236}">
                <a16:creationId xmlns:a16="http://schemas.microsoft.com/office/drawing/2014/main" id="{8C39CA31-EC5B-45A9-A5A7-013A32FA24EB}"/>
              </a:ext>
            </a:extLst>
          </p:cNvPr>
          <p:cNvSpPr>
            <a:spLocks noGrp="1"/>
          </p:cNvSpPr>
          <p:nvPr>
            <p:ph idx="1"/>
          </p:nvPr>
        </p:nvSpPr>
        <p:spPr/>
        <p:txBody>
          <a:bodyPr>
            <a:normAutofit/>
          </a:bodyPr>
          <a:lstStyle/>
          <a:p>
            <a:pPr marL="0" indent="0">
              <a:buNone/>
            </a:pPr>
            <a:r>
              <a:rPr lang="en-US" sz="2400" dirty="0">
                <a:latin typeface="+mj-lt"/>
              </a:rPr>
              <a:t>An Application Software is designed for us to do useful work. As discussed earlier in the diagram, Application Software can be classified into 2 types, </a:t>
            </a:r>
          </a:p>
          <a:p>
            <a:pPr marL="457200" indent="-457200">
              <a:buAutoNum type="arabicPeriod"/>
            </a:pPr>
            <a:r>
              <a:rPr lang="en-US" sz="2400" dirty="0">
                <a:latin typeface="+mj-lt"/>
              </a:rPr>
              <a:t>Packages</a:t>
            </a:r>
          </a:p>
          <a:p>
            <a:pPr marL="457200" indent="-457200">
              <a:buAutoNum type="arabicPeriod"/>
            </a:pPr>
            <a:r>
              <a:rPr lang="en-US" sz="2400" dirty="0">
                <a:latin typeface="+mj-lt"/>
              </a:rPr>
              <a:t>Utilities </a:t>
            </a:r>
          </a:p>
        </p:txBody>
      </p:sp>
    </p:spTree>
    <p:extLst>
      <p:ext uri="{BB962C8B-B14F-4D97-AF65-F5344CB8AC3E}">
        <p14:creationId xmlns:p14="http://schemas.microsoft.com/office/powerpoint/2010/main" val="23767567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5A525-1179-44CD-9518-159250363186}"/>
              </a:ext>
            </a:extLst>
          </p:cNvPr>
          <p:cNvSpPr>
            <a:spLocks noGrp="1"/>
          </p:cNvSpPr>
          <p:nvPr>
            <p:ph type="title"/>
          </p:nvPr>
        </p:nvSpPr>
        <p:spPr/>
        <p:txBody>
          <a:bodyPr/>
          <a:lstStyle/>
          <a:p>
            <a:pPr algn="ctr"/>
            <a:r>
              <a:rPr lang="en-US" dirty="0"/>
              <a:t>!! Different Application </a:t>
            </a:r>
            <a:r>
              <a:rPr lang="en-US" dirty="0" err="1"/>
              <a:t>Softwares</a:t>
            </a:r>
            <a:r>
              <a:rPr lang="en-US" dirty="0"/>
              <a:t> !!</a:t>
            </a:r>
          </a:p>
        </p:txBody>
      </p:sp>
      <p:sp>
        <p:nvSpPr>
          <p:cNvPr id="3" name="Content Placeholder 2">
            <a:extLst>
              <a:ext uri="{FF2B5EF4-FFF2-40B4-BE49-F238E27FC236}">
                <a16:creationId xmlns:a16="http://schemas.microsoft.com/office/drawing/2014/main" id="{70AB3F35-BBEF-45D5-BC81-89FD679CEFED}"/>
              </a:ext>
            </a:extLst>
          </p:cNvPr>
          <p:cNvSpPr>
            <a:spLocks noGrp="1"/>
          </p:cNvSpPr>
          <p:nvPr>
            <p:ph idx="1"/>
          </p:nvPr>
        </p:nvSpPr>
        <p:spPr>
          <a:xfrm>
            <a:off x="1447800" y="1981200"/>
            <a:ext cx="9144000" cy="4267200"/>
          </a:xfrm>
        </p:spPr>
        <p:txBody>
          <a:bodyPr>
            <a:normAutofit/>
          </a:bodyPr>
          <a:lstStyle/>
          <a:p>
            <a:pPr marL="0" indent="0">
              <a:buNone/>
            </a:pPr>
            <a:r>
              <a:rPr lang="en-US" sz="2400" dirty="0">
                <a:solidFill>
                  <a:schemeClr val="accent1">
                    <a:lumMod val="75000"/>
                  </a:schemeClr>
                </a:solidFill>
                <a:latin typeface="+mj-lt"/>
              </a:rPr>
              <a:t>Packages- </a:t>
            </a:r>
            <a:r>
              <a:rPr lang="en-US" dirty="0">
                <a:solidFill>
                  <a:schemeClr val="tx1"/>
                </a:solidFill>
                <a:latin typeface="+mj-lt"/>
              </a:rPr>
              <a:t>It is something like a bundle but of a particular kind of work. Packaged software is a collection of programs that perform similar functions or have similar features. For example, Microsoft Office includes multiple applications such as Excel, Word, and PowerPoint. ... However, purchasing packaged software is often cheaper than purchasing each software program separately. </a:t>
            </a:r>
            <a:endParaRPr lang="en-US" sz="2400" dirty="0">
              <a:solidFill>
                <a:schemeClr val="accent1">
                  <a:lumMod val="75000"/>
                </a:schemeClr>
              </a:solidFill>
              <a:latin typeface="+mj-lt"/>
            </a:endParaRPr>
          </a:p>
          <a:p>
            <a:pPr marL="0" indent="0">
              <a:buNone/>
            </a:pPr>
            <a:r>
              <a:rPr lang="en-US" sz="2400" dirty="0">
                <a:solidFill>
                  <a:schemeClr val="accent1">
                    <a:lumMod val="75000"/>
                  </a:schemeClr>
                </a:solidFill>
                <a:latin typeface="+mj-lt"/>
              </a:rPr>
              <a:t>Utility- </a:t>
            </a:r>
            <a:r>
              <a:rPr lang="en-US" dirty="0">
                <a:solidFill>
                  <a:schemeClr val="tx1"/>
                </a:solidFill>
                <a:latin typeface="+mj-lt"/>
              </a:rPr>
              <a:t>This Software is used for the proper maintenance of the computer. Like, to prevent a computer to be attacked by a virus, utilities process the Anti-Virus Tool. Some more examples are- Antivirus, backup software, file manager, disk compression tool. </a:t>
            </a:r>
          </a:p>
        </p:txBody>
      </p:sp>
    </p:spTree>
    <p:extLst>
      <p:ext uri="{BB962C8B-B14F-4D97-AF65-F5344CB8AC3E}">
        <p14:creationId xmlns:p14="http://schemas.microsoft.com/office/powerpoint/2010/main" val="36624533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4969-B147-46FA-8F7E-1B06E4CAD6B7}"/>
              </a:ext>
            </a:extLst>
          </p:cNvPr>
          <p:cNvSpPr>
            <a:spLocks noGrp="1"/>
          </p:cNvSpPr>
          <p:nvPr>
            <p:ph type="title"/>
          </p:nvPr>
        </p:nvSpPr>
        <p:spPr/>
        <p:txBody>
          <a:bodyPr/>
          <a:lstStyle/>
          <a:p>
            <a:pPr algn="ctr"/>
            <a:r>
              <a:rPr lang="en-US" dirty="0"/>
              <a:t>????? Software ?????</a:t>
            </a:r>
          </a:p>
        </p:txBody>
      </p:sp>
      <p:sp>
        <p:nvSpPr>
          <p:cNvPr id="3" name="Content Placeholder 2">
            <a:extLst>
              <a:ext uri="{FF2B5EF4-FFF2-40B4-BE49-F238E27FC236}">
                <a16:creationId xmlns:a16="http://schemas.microsoft.com/office/drawing/2014/main" id="{3E24BEB5-705F-46A5-9E16-BF5007E217BE}"/>
              </a:ext>
            </a:extLst>
          </p:cNvPr>
          <p:cNvSpPr>
            <a:spLocks noGrp="1"/>
          </p:cNvSpPr>
          <p:nvPr>
            <p:ph idx="1"/>
          </p:nvPr>
        </p:nvSpPr>
        <p:spPr/>
        <p:txBody>
          <a:bodyPr>
            <a:normAutofit/>
          </a:bodyPr>
          <a:lstStyle/>
          <a:p>
            <a:pPr marL="0" indent="0">
              <a:buNone/>
            </a:pPr>
            <a:r>
              <a:rPr lang="en-US" b="1" dirty="0">
                <a:latin typeface="+mj-lt"/>
              </a:rPr>
              <a:t>Software, in its most general sense, is a set of instructions or programs instructing a computer to do specific tasks..... Everything that “runs” on a computer, from an operating system, to a diagnostic tool, video game, or app can be defined as software. It is a set of instructions operating the computer. We have 2 types of software for the smooth operation of the computer, </a:t>
            </a:r>
          </a:p>
          <a:p>
            <a:pPr marL="457200" indent="-457200">
              <a:buAutoNum type="arabicParenR"/>
            </a:pPr>
            <a:r>
              <a:rPr lang="en-US" b="1" dirty="0">
                <a:latin typeface="+mj-lt"/>
              </a:rPr>
              <a:t>System software </a:t>
            </a:r>
          </a:p>
          <a:p>
            <a:pPr marL="457200" indent="-457200">
              <a:buAutoNum type="arabicParenR"/>
            </a:pPr>
            <a:r>
              <a:rPr lang="en-US" b="1" dirty="0">
                <a:latin typeface="+mj-lt"/>
              </a:rPr>
              <a:t>Application Software </a:t>
            </a:r>
          </a:p>
          <a:p>
            <a:pPr marL="0" indent="0" algn="r">
              <a:buNone/>
            </a:pPr>
            <a:r>
              <a:rPr lang="en-US" b="1" i="1" dirty="0">
                <a:latin typeface="+mj-lt"/>
              </a:rPr>
              <a:t>Let’s Learn !!!!! </a:t>
            </a:r>
          </a:p>
          <a:p>
            <a:pPr marL="0" indent="0">
              <a:buNone/>
            </a:pPr>
            <a:br>
              <a:rPr lang="en-US" b="1" i="1" dirty="0">
                <a:latin typeface="+mj-lt"/>
              </a:rPr>
            </a:br>
            <a:endParaRPr lang="en-US" b="1" i="1" dirty="0">
              <a:latin typeface="+mj-lt"/>
            </a:endParaRPr>
          </a:p>
        </p:txBody>
      </p:sp>
    </p:spTree>
    <p:extLst>
      <p:ext uri="{BB962C8B-B14F-4D97-AF65-F5344CB8AC3E}">
        <p14:creationId xmlns:p14="http://schemas.microsoft.com/office/powerpoint/2010/main" val="34060593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1000"/>
                                        <p:tgtEl>
                                          <p:spTgt spid="3">
                                            <p:txEl>
                                              <p:pRg st="1" end="1"/>
                                            </p:txEl>
                                          </p:spTgt>
                                        </p:tgtEl>
                                      </p:cBhvr>
                                    </p:animEffect>
                                    <p:anim calcmode="lin" valueType="num">
                                      <p:cBhvr>
                                        <p:cTn id="3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1000"/>
                                        <p:tgtEl>
                                          <p:spTgt spid="3">
                                            <p:txEl>
                                              <p:pRg st="3" end="3"/>
                                            </p:txEl>
                                          </p:spTgt>
                                        </p:tgtEl>
                                      </p:cBhvr>
                                    </p:animEffect>
                                    <p:anim calcmode="lin" valueType="num">
                                      <p:cBhvr>
                                        <p:cTn id="4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fade">
                                      <p:cBhvr>
                                        <p:cTn id="45" dur="1000"/>
                                        <p:tgtEl>
                                          <p:spTgt spid="3">
                                            <p:txEl>
                                              <p:pRg st="4" end="4"/>
                                            </p:txEl>
                                          </p:spTgt>
                                        </p:tgtEl>
                                      </p:cBhvr>
                                    </p:animEffect>
                                    <p:anim calcmode="lin" valueType="num">
                                      <p:cBhvr>
                                        <p:cTn id="4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DFDA44A-CDA1-4C4A-82C2-105751D71EB9}"/>
              </a:ext>
            </a:extLst>
          </p:cNvPr>
          <p:cNvSpPr/>
          <p:nvPr/>
        </p:nvSpPr>
        <p:spPr>
          <a:xfrm>
            <a:off x="4876800" y="685800"/>
            <a:ext cx="1981200" cy="762000"/>
          </a:xfrm>
          <a:prstGeom prst="ellipse">
            <a:avLst/>
          </a:prstGeom>
          <a:ln w="381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Software </a:t>
            </a:r>
          </a:p>
        </p:txBody>
      </p:sp>
      <p:cxnSp>
        <p:nvCxnSpPr>
          <p:cNvPr id="11" name="Connector: Elbow 10">
            <a:extLst>
              <a:ext uri="{FF2B5EF4-FFF2-40B4-BE49-F238E27FC236}">
                <a16:creationId xmlns:a16="http://schemas.microsoft.com/office/drawing/2014/main" id="{091F8520-9386-4B50-AD32-BE951344CCA4}"/>
              </a:ext>
            </a:extLst>
          </p:cNvPr>
          <p:cNvCxnSpPr>
            <a:cxnSpLocks/>
            <a:stCxn id="5" idx="4"/>
          </p:cNvCxnSpPr>
          <p:nvPr/>
        </p:nvCxnSpPr>
        <p:spPr>
          <a:xfrm rot="5400000">
            <a:off x="3665923" y="-465523"/>
            <a:ext cx="288155" cy="4114800"/>
          </a:xfrm>
          <a:prstGeom prst="bentConnector2">
            <a:avLst/>
          </a:prstGeom>
          <a:ln w="3810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99882E88-A4C9-4251-8C97-1621171F6908}"/>
              </a:ext>
            </a:extLst>
          </p:cNvPr>
          <p:cNvCxnSpPr>
            <a:cxnSpLocks/>
          </p:cNvCxnSpPr>
          <p:nvPr/>
        </p:nvCxnSpPr>
        <p:spPr>
          <a:xfrm>
            <a:off x="1780713" y="1796988"/>
            <a:ext cx="0" cy="4572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EF21368C-DCE8-498F-A302-D3E594AEE21F}"/>
              </a:ext>
            </a:extLst>
          </p:cNvPr>
          <p:cNvSpPr/>
          <p:nvPr/>
        </p:nvSpPr>
        <p:spPr>
          <a:xfrm>
            <a:off x="790113" y="2315221"/>
            <a:ext cx="1981200" cy="762000"/>
          </a:xfrm>
          <a:prstGeom prst="ellipse">
            <a:avLst/>
          </a:prstGeom>
          <a:ln w="381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System </a:t>
            </a:r>
          </a:p>
          <a:p>
            <a:pPr algn="ctr"/>
            <a:r>
              <a:rPr lang="en-US" dirty="0"/>
              <a:t>Software </a:t>
            </a:r>
          </a:p>
        </p:txBody>
      </p:sp>
      <p:cxnSp>
        <p:nvCxnSpPr>
          <p:cNvPr id="18" name="Straight Arrow Connector 17">
            <a:extLst>
              <a:ext uri="{FF2B5EF4-FFF2-40B4-BE49-F238E27FC236}">
                <a16:creationId xmlns:a16="http://schemas.microsoft.com/office/drawing/2014/main" id="{3342B2DE-CCBE-4C9A-8852-01C3A8B7B806}"/>
              </a:ext>
            </a:extLst>
          </p:cNvPr>
          <p:cNvCxnSpPr>
            <a:cxnSpLocks/>
          </p:cNvCxnSpPr>
          <p:nvPr/>
        </p:nvCxnSpPr>
        <p:spPr>
          <a:xfrm>
            <a:off x="9982200" y="1697854"/>
            <a:ext cx="0" cy="4572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03D4AC7B-14BB-4653-B470-DE7AB20F5445}"/>
              </a:ext>
            </a:extLst>
          </p:cNvPr>
          <p:cNvSpPr/>
          <p:nvPr/>
        </p:nvSpPr>
        <p:spPr>
          <a:xfrm>
            <a:off x="9067800" y="2155053"/>
            <a:ext cx="1981200" cy="855031"/>
          </a:xfrm>
          <a:prstGeom prst="ellipse">
            <a:avLst/>
          </a:prstGeom>
          <a:ln w="381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Application </a:t>
            </a:r>
          </a:p>
          <a:p>
            <a:pPr algn="ctr"/>
            <a:r>
              <a:rPr lang="en-US" dirty="0"/>
              <a:t>Software </a:t>
            </a:r>
          </a:p>
        </p:txBody>
      </p:sp>
      <p:cxnSp>
        <p:nvCxnSpPr>
          <p:cNvPr id="33" name="Straight Arrow Connector 32">
            <a:extLst>
              <a:ext uri="{FF2B5EF4-FFF2-40B4-BE49-F238E27FC236}">
                <a16:creationId xmlns:a16="http://schemas.microsoft.com/office/drawing/2014/main" id="{4BB7AC61-3281-4280-A0B4-E4DCCCCE0AEF}"/>
              </a:ext>
            </a:extLst>
          </p:cNvPr>
          <p:cNvCxnSpPr>
            <a:cxnSpLocks/>
          </p:cNvCxnSpPr>
          <p:nvPr/>
        </p:nvCxnSpPr>
        <p:spPr>
          <a:xfrm flipV="1">
            <a:off x="5791200" y="1697854"/>
            <a:ext cx="4191000" cy="381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2C881ED-A36E-4EAE-85CE-A89E480059EE}"/>
              </a:ext>
            </a:extLst>
          </p:cNvPr>
          <p:cNvCxnSpPr>
            <a:cxnSpLocks/>
          </p:cNvCxnSpPr>
          <p:nvPr/>
        </p:nvCxnSpPr>
        <p:spPr>
          <a:xfrm flipH="1" flipV="1">
            <a:off x="9573087" y="3407730"/>
            <a:ext cx="1552113" cy="212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F0CEFD2-F0FC-4034-A48D-610B038F029B}"/>
              </a:ext>
            </a:extLst>
          </p:cNvPr>
          <p:cNvCxnSpPr>
            <a:cxnSpLocks/>
          </p:cNvCxnSpPr>
          <p:nvPr/>
        </p:nvCxnSpPr>
        <p:spPr>
          <a:xfrm>
            <a:off x="9601200" y="3418364"/>
            <a:ext cx="1524000" cy="209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BF269F2-FB2A-4B55-A274-797C4FE5EFCC}"/>
              </a:ext>
            </a:extLst>
          </p:cNvPr>
          <p:cNvCxnSpPr>
            <a:cxnSpLocks/>
          </p:cNvCxnSpPr>
          <p:nvPr/>
        </p:nvCxnSpPr>
        <p:spPr>
          <a:xfrm>
            <a:off x="11125200" y="3429000"/>
            <a:ext cx="0" cy="4146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40D2FAA-9FA2-4B70-AA98-BB7D6D8B3210}"/>
              </a:ext>
            </a:extLst>
          </p:cNvPr>
          <p:cNvCxnSpPr>
            <a:cxnSpLocks/>
          </p:cNvCxnSpPr>
          <p:nvPr/>
        </p:nvCxnSpPr>
        <p:spPr>
          <a:xfrm>
            <a:off x="9601200" y="3407729"/>
            <a:ext cx="0" cy="4572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C5B06272-6144-4BE0-8644-7A59F57FB1FB}"/>
              </a:ext>
            </a:extLst>
          </p:cNvPr>
          <p:cNvSpPr/>
          <p:nvPr/>
        </p:nvSpPr>
        <p:spPr>
          <a:xfrm>
            <a:off x="10648025" y="3843659"/>
            <a:ext cx="1333870" cy="762000"/>
          </a:xfrm>
          <a:prstGeom prst="ellipse">
            <a:avLst/>
          </a:prstGeom>
          <a:ln w="381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Utility </a:t>
            </a:r>
          </a:p>
        </p:txBody>
      </p:sp>
      <p:sp>
        <p:nvSpPr>
          <p:cNvPr id="51" name="Oval 50">
            <a:extLst>
              <a:ext uri="{FF2B5EF4-FFF2-40B4-BE49-F238E27FC236}">
                <a16:creationId xmlns:a16="http://schemas.microsoft.com/office/drawing/2014/main" id="{5A14EC28-21DB-477F-8489-23E180CA2A43}"/>
              </a:ext>
            </a:extLst>
          </p:cNvPr>
          <p:cNvSpPr/>
          <p:nvPr/>
        </p:nvSpPr>
        <p:spPr>
          <a:xfrm>
            <a:off x="8921318" y="3826643"/>
            <a:ext cx="1478107" cy="762000"/>
          </a:xfrm>
          <a:prstGeom prst="ellipse">
            <a:avLst/>
          </a:prstGeom>
          <a:ln w="381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Package  </a:t>
            </a:r>
          </a:p>
        </p:txBody>
      </p:sp>
      <p:cxnSp>
        <p:nvCxnSpPr>
          <p:cNvPr id="52" name="Straight Arrow Connector 51">
            <a:extLst>
              <a:ext uri="{FF2B5EF4-FFF2-40B4-BE49-F238E27FC236}">
                <a16:creationId xmlns:a16="http://schemas.microsoft.com/office/drawing/2014/main" id="{EF075228-C232-48E2-96EC-78283940905F}"/>
              </a:ext>
            </a:extLst>
          </p:cNvPr>
          <p:cNvCxnSpPr>
            <a:cxnSpLocks/>
          </p:cNvCxnSpPr>
          <p:nvPr/>
        </p:nvCxnSpPr>
        <p:spPr>
          <a:xfrm>
            <a:off x="10184167" y="2982157"/>
            <a:ext cx="0" cy="4572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704BC73-BFE2-4490-887C-C71F2EB0D1BE}"/>
              </a:ext>
            </a:extLst>
          </p:cNvPr>
          <p:cNvCxnSpPr>
            <a:cxnSpLocks/>
          </p:cNvCxnSpPr>
          <p:nvPr/>
        </p:nvCxnSpPr>
        <p:spPr>
          <a:xfrm>
            <a:off x="1143000" y="3428999"/>
            <a:ext cx="6858000" cy="103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9721836-5913-4024-8E49-6F7CB4BDC107}"/>
              </a:ext>
            </a:extLst>
          </p:cNvPr>
          <p:cNvCxnSpPr>
            <a:cxnSpLocks/>
          </p:cNvCxnSpPr>
          <p:nvPr/>
        </p:nvCxnSpPr>
        <p:spPr>
          <a:xfrm>
            <a:off x="6172200" y="3429000"/>
            <a:ext cx="0" cy="4572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990D243-6C28-49BA-A6B7-78DE89CFB3A8}"/>
              </a:ext>
            </a:extLst>
          </p:cNvPr>
          <p:cNvCxnSpPr>
            <a:cxnSpLocks/>
          </p:cNvCxnSpPr>
          <p:nvPr/>
        </p:nvCxnSpPr>
        <p:spPr>
          <a:xfrm>
            <a:off x="1143000" y="3428999"/>
            <a:ext cx="0" cy="4572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D2F9917-AD22-4533-ACDC-8739454AE89C}"/>
              </a:ext>
            </a:extLst>
          </p:cNvPr>
          <p:cNvCxnSpPr>
            <a:cxnSpLocks/>
          </p:cNvCxnSpPr>
          <p:nvPr/>
        </p:nvCxnSpPr>
        <p:spPr>
          <a:xfrm>
            <a:off x="2771313" y="3428999"/>
            <a:ext cx="0" cy="4572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4BFA14BA-14DF-4306-848D-B8A3261E0BD8}"/>
              </a:ext>
            </a:extLst>
          </p:cNvPr>
          <p:cNvCxnSpPr>
            <a:cxnSpLocks/>
          </p:cNvCxnSpPr>
          <p:nvPr/>
        </p:nvCxnSpPr>
        <p:spPr>
          <a:xfrm>
            <a:off x="4495800" y="3428999"/>
            <a:ext cx="0" cy="4572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AD2394E-2E56-400A-B7FD-E79CF1935C70}"/>
              </a:ext>
            </a:extLst>
          </p:cNvPr>
          <p:cNvCxnSpPr>
            <a:cxnSpLocks/>
            <a:stCxn id="16" idx="4"/>
          </p:cNvCxnSpPr>
          <p:nvPr/>
        </p:nvCxnSpPr>
        <p:spPr>
          <a:xfrm>
            <a:off x="1780713" y="3077221"/>
            <a:ext cx="0" cy="3621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E5939FAE-AF87-4A34-B6A5-CD0132B9BF69}"/>
              </a:ext>
            </a:extLst>
          </p:cNvPr>
          <p:cNvSpPr/>
          <p:nvPr/>
        </p:nvSpPr>
        <p:spPr>
          <a:xfrm>
            <a:off x="56228" y="3879909"/>
            <a:ext cx="1724484" cy="762000"/>
          </a:xfrm>
          <a:prstGeom prst="ellipse">
            <a:avLst/>
          </a:prstGeom>
          <a:ln w="381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Interpret-</a:t>
            </a:r>
            <a:r>
              <a:rPr lang="en-US" dirty="0" err="1"/>
              <a:t>ers</a:t>
            </a:r>
            <a:r>
              <a:rPr lang="en-US" dirty="0"/>
              <a:t> </a:t>
            </a:r>
          </a:p>
        </p:txBody>
      </p:sp>
      <p:sp>
        <p:nvSpPr>
          <p:cNvPr id="64" name="Oval 63">
            <a:extLst>
              <a:ext uri="{FF2B5EF4-FFF2-40B4-BE49-F238E27FC236}">
                <a16:creationId xmlns:a16="http://schemas.microsoft.com/office/drawing/2014/main" id="{3F3560C6-3964-4595-82B9-A82F8D2272D8}"/>
              </a:ext>
            </a:extLst>
          </p:cNvPr>
          <p:cNvSpPr/>
          <p:nvPr/>
        </p:nvSpPr>
        <p:spPr>
          <a:xfrm>
            <a:off x="1780713" y="3895809"/>
            <a:ext cx="1778168" cy="762000"/>
          </a:xfrm>
          <a:prstGeom prst="ellipse">
            <a:avLst/>
          </a:prstGeom>
          <a:ln w="381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Assembler </a:t>
            </a:r>
          </a:p>
        </p:txBody>
      </p:sp>
      <p:sp>
        <p:nvSpPr>
          <p:cNvPr id="65" name="Oval 64">
            <a:extLst>
              <a:ext uri="{FF2B5EF4-FFF2-40B4-BE49-F238E27FC236}">
                <a16:creationId xmlns:a16="http://schemas.microsoft.com/office/drawing/2014/main" id="{DAD734A6-D7A9-43C7-AEC3-BB396A4D32DF}"/>
              </a:ext>
            </a:extLst>
          </p:cNvPr>
          <p:cNvSpPr/>
          <p:nvPr/>
        </p:nvSpPr>
        <p:spPr>
          <a:xfrm>
            <a:off x="3591025" y="3895809"/>
            <a:ext cx="1682313" cy="762000"/>
          </a:xfrm>
          <a:prstGeom prst="ellipse">
            <a:avLst/>
          </a:prstGeom>
          <a:ln w="381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Compilers   </a:t>
            </a:r>
          </a:p>
        </p:txBody>
      </p:sp>
      <p:sp>
        <p:nvSpPr>
          <p:cNvPr id="66" name="Oval 65">
            <a:extLst>
              <a:ext uri="{FF2B5EF4-FFF2-40B4-BE49-F238E27FC236}">
                <a16:creationId xmlns:a16="http://schemas.microsoft.com/office/drawing/2014/main" id="{05929C51-FBE4-4378-AD30-0A15B70931F2}"/>
              </a:ext>
            </a:extLst>
          </p:cNvPr>
          <p:cNvSpPr/>
          <p:nvPr/>
        </p:nvSpPr>
        <p:spPr>
          <a:xfrm>
            <a:off x="5389516" y="3919856"/>
            <a:ext cx="1478111" cy="762000"/>
          </a:xfrm>
          <a:prstGeom prst="ellipse">
            <a:avLst/>
          </a:prstGeom>
          <a:ln w="381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Drivers   </a:t>
            </a:r>
          </a:p>
        </p:txBody>
      </p:sp>
      <p:cxnSp>
        <p:nvCxnSpPr>
          <p:cNvPr id="76" name="Straight Arrow Connector 75">
            <a:extLst>
              <a:ext uri="{FF2B5EF4-FFF2-40B4-BE49-F238E27FC236}">
                <a16:creationId xmlns:a16="http://schemas.microsoft.com/office/drawing/2014/main" id="{DE06F91B-017B-4DFB-BC9E-336CF243CFD0}"/>
              </a:ext>
            </a:extLst>
          </p:cNvPr>
          <p:cNvCxnSpPr>
            <a:cxnSpLocks/>
          </p:cNvCxnSpPr>
          <p:nvPr/>
        </p:nvCxnSpPr>
        <p:spPr>
          <a:xfrm>
            <a:off x="7958831" y="3462656"/>
            <a:ext cx="0" cy="4572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8CAEBCD2-8DC9-4ADE-803B-52B2FC8F787B}"/>
              </a:ext>
            </a:extLst>
          </p:cNvPr>
          <p:cNvSpPr/>
          <p:nvPr/>
        </p:nvSpPr>
        <p:spPr>
          <a:xfrm>
            <a:off x="7022238" y="3919856"/>
            <a:ext cx="1676013" cy="737953"/>
          </a:xfrm>
          <a:prstGeom prst="ellipse">
            <a:avLst/>
          </a:prstGeom>
          <a:ln w="381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Operating  </a:t>
            </a:r>
          </a:p>
          <a:p>
            <a:pPr algn="ctr"/>
            <a:r>
              <a:rPr lang="en-US" dirty="0"/>
              <a:t>System </a:t>
            </a:r>
          </a:p>
        </p:txBody>
      </p:sp>
      <p:sp>
        <p:nvSpPr>
          <p:cNvPr id="78" name="TextBox 77">
            <a:extLst>
              <a:ext uri="{FF2B5EF4-FFF2-40B4-BE49-F238E27FC236}">
                <a16:creationId xmlns:a16="http://schemas.microsoft.com/office/drawing/2014/main" id="{F5D8E481-3D15-422A-80CA-CD5569BABEAB}"/>
              </a:ext>
            </a:extLst>
          </p:cNvPr>
          <p:cNvSpPr txBox="1"/>
          <p:nvPr/>
        </p:nvSpPr>
        <p:spPr>
          <a:xfrm>
            <a:off x="3237021" y="6172200"/>
            <a:ext cx="7241957" cy="369332"/>
          </a:xfrm>
          <a:prstGeom prst="rect">
            <a:avLst/>
          </a:prstGeom>
          <a:noFill/>
        </p:spPr>
        <p:txBody>
          <a:bodyPr wrap="square" rtlCol="0">
            <a:spAutoFit/>
          </a:bodyPr>
          <a:lstStyle/>
          <a:p>
            <a:r>
              <a:rPr lang="en-US" dirty="0"/>
              <a:t>A brief description about the classifications of Software. </a:t>
            </a:r>
          </a:p>
        </p:txBody>
      </p:sp>
    </p:spTree>
    <p:extLst>
      <p:ext uri="{BB962C8B-B14F-4D97-AF65-F5344CB8AC3E}">
        <p14:creationId xmlns:p14="http://schemas.microsoft.com/office/powerpoint/2010/main" val="19713951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10;&#10;Description automatically generated">
            <a:extLst>
              <a:ext uri="{FF2B5EF4-FFF2-40B4-BE49-F238E27FC236}">
                <a16:creationId xmlns:a16="http://schemas.microsoft.com/office/drawing/2014/main" id="{75B63A28-DF0A-443B-BD8C-D9F23749F8FD}"/>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0495"/>
          <a:stretch/>
        </p:blipFill>
        <p:spPr>
          <a:xfrm>
            <a:off x="20" y="10"/>
            <a:ext cx="12191980" cy="6857990"/>
          </a:xfrm>
          <a:prstGeom prst="rect">
            <a:avLst/>
          </a:prstGeom>
          <a:noFill/>
        </p:spPr>
      </p:pic>
    </p:spTree>
    <p:extLst>
      <p:ext uri="{BB962C8B-B14F-4D97-AF65-F5344CB8AC3E}">
        <p14:creationId xmlns:p14="http://schemas.microsoft.com/office/powerpoint/2010/main" val="769377901"/>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123</TotalTime>
  <Words>487</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Candara</vt:lpstr>
      <vt:lpstr>Century Gothic</vt:lpstr>
      <vt:lpstr>Consolas</vt:lpstr>
      <vt:lpstr>Wingdings 3</vt:lpstr>
      <vt:lpstr>Tech Computer 16x9</vt:lpstr>
      <vt:lpstr>Ion</vt:lpstr>
      <vt:lpstr>Different Softwares </vt:lpstr>
      <vt:lpstr>System Software </vt:lpstr>
      <vt:lpstr>!!!! Different System Softwares  !!!!</vt:lpstr>
      <vt:lpstr>????? Application Software ?????</vt:lpstr>
      <vt:lpstr>!! Different Application Softwares !!</vt:lpstr>
      <vt:lpstr>????? Software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 Softwares </dc:title>
  <dc:creator>Jain, Nikhil</dc:creator>
  <cp:lastModifiedBy>Jain, Nikhil</cp:lastModifiedBy>
  <cp:revision>2</cp:revision>
  <dcterms:created xsi:type="dcterms:W3CDTF">2021-08-10T01:49:18Z</dcterms:created>
  <dcterms:modified xsi:type="dcterms:W3CDTF">2021-08-10T03:53:17Z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