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64" r:id="rId3"/>
    <p:sldId id="265" r:id="rId4"/>
    <p:sldId id="273" r:id="rId5"/>
    <p:sldId id="266" r:id="rId6"/>
    <p:sldId id="270" r:id="rId7"/>
    <p:sldId id="271" r:id="rId8"/>
    <p:sldId id="267" r:id="rId9"/>
    <p:sldId id="272" r:id="rId10"/>
    <p:sldId id="274" r:id="rId11"/>
    <p:sldId id="268" r:id="rId12"/>
    <p:sldId id="275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F2682-8E0F-0078-EE54-93102D4FE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FC591C-F573-4FC0-8784-307B51ECF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955AB-AE14-B852-5CC4-72844BB84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E7B3-D369-47AE-A4BD-3BF2787FB451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01D19-E97A-E3B9-5E3D-55FD14FE4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68927-2C92-4A5D-17D1-77FE7A71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F363-E86B-4811-9D03-E415024D5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99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AABBE-31C0-689F-7A33-87562799D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5E552-46A3-015B-B6BC-0FD6744E8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7F742-7116-0E83-A889-32E5C5C41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E7B3-D369-47AE-A4BD-3BF2787FB451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56F82-7F3A-5B89-B757-7C512E468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98D7D-F6BF-361B-CB82-4DB2F8C8A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F363-E86B-4811-9D03-E415024D5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0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95F334-6869-4934-76A0-321150DFD2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27F8E0-CEA8-5271-D920-0C5728AB7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C6D64-9673-E333-3198-757809DF5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E7B3-D369-47AE-A4BD-3BF2787FB451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FBC79-84F5-26AD-FFC2-ACDFF23D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6BD66-9795-26EC-7810-56D540A02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F363-E86B-4811-9D03-E415024D5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91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04343"/>
            <a:ext cx="5181600" cy="1325563"/>
          </a:xfrm>
        </p:spPr>
        <p:txBody>
          <a:bodyPr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9000" y="1485900"/>
            <a:ext cx="3657600" cy="4457700"/>
          </a:xfrm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/>
          <p:nvPr userDrawn="1"/>
        </p:nvCxnSpPr>
        <p:spPr>
          <a:xfrm>
            <a:off x="1638300" y="571500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/>
          <p:nvPr userDrawn="1"/>
        </p:nvCxnSpPr>
        <p:spPr>
          <a:xfrm>
            <a:off x="10096500" y="571500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914400" y="57150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914400" y="658586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5185232"/>
            <a:ext cx="2971800" cy="36512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800" y="5588228"/>
            <a:ext cx="2971800" cy="3651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41727603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67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B735EAF-8052-DDCD-6CEC-D825479BEFD3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428" y="796698"/>
            <a:ext cx="6854371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CB9F921-8097-7740-47FD-1905F9FE44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4354513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DEBCBD63-480F-D96C-B0DF-94EF264BA08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0716" y="2676257"/>
            <a:ext cx="2917371" cy="743178"/>
          </a:xfrm>
        </p:spPr>
        <p:txBody>
          <a:bodyPr anchor="b" anchorCtr="0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3F1D198-945D-C96D-60E9-C0AEC5E296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80717" y="389046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BDCD9B2A-F0BB-F9DB-CC75-2EC1683475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95800" y="389046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68651C4C-4AD1-19DA-CC78-BEC58707B5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12271BA1-38C2-A7FE-AC76-8EC49BFBBE3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95800" y="2676257"/>
            <a:ext cx="2917371" cy="743178"/>
          </a:xfrm>
        </p:spPr>
        <p:txBody>
          <a:bodyPr anchor="b" anchorCtr="0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630785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2832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704">
          <p15:clr>
            <a:srgbClr val="FBAE40"/>
          </p15:clr>
        </p15:guide>
        <p15:guide id="7" orient="horz" pos="360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295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7C7D43-1CC3-3332-AEFC-59ABB023F7AC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02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8480485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6678385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609600" y="58466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609600" y="67175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9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F175D2-EEFE-E4BF-0E57-03025B8F8D6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696200" y="1"/>
            <a:ext cx="44958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273C4E42-511B-EB94-CA0A-051B1A4A91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5300" y="6573838"/>
            <a:ext cx="2870200" cy="284162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5389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4848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70AFB9-F87E-11AC-2B32-B5178FE34E78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rgbClr val="F1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1442" y="268927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9193522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414779-4CEE-EEAD-8A66-EE043E90B44F}"/>
              </a:ext>
            </a:extLst>
          </p:cNvPr>
          <p:cNvSpPr/>
          <p:nvPr userDrawn="1"/>
        </p:nvSpPr>
        <p:spPr>
          <a:xfrm>
            <a:off x="1611313" y="3215390"/>
            <a:ext cx="2638398" cy="36426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4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4235A04-C2C9-A7DC-3FE5-1E7D27C0E13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14400" y="2627313"/>
            <a:ext cx="2525713" cy="331628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7104C814-4179-5378-738C-F0AEB2D153F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43263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655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15">
          <p15:clr>
            <a:srgbClr val="FBAE40"/>
          </p15:clr>
        </p15:guide>
        <p15:guide id="9" pos="2167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B883CC-094E-7039-9807-58F11002611B}"/>
              </a:ext>
            </a:extLst>
          </p:cNvPr>
          <p:cNvSpPr/>
          <p:nvPr userDrawn="1"/>
        </p:nvSpPr>
        <p:spPr>
          <a:xfrm>
            <a:off x="0" y="0"/>
            <a:ext cx="535898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FDDBBAD-B928-4819-64F5-80A5AECD71C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381500" y="2171699"/>
            <a:ext cx="2971800" cy="454977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8B3586BE-78C6-E426-9F3C-F59381E5CD8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4081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5" pos="4632">
          <p15:clr>
            <a:srgbClr val="FBAE40"/>
          </p15:clr>
        </p15:guide>
        <p15:guide id="6" orient="horz" pos="1368">
          <p15:clr>
            <a:srgbClr val="FBAE40"/>
          </p15:clr>
        </p15:guide>
        <p15:guide id="7" orient="horz" pos="360">
          <p15:clr>
            <a:srgbClr val="FBAE40"/>
          </p15:clr>
        </p15:guide>
        <p15:guide id="9" pos="2760">
          <p15:clr>
            <a:srgbClr val="FBAE40"/>
          </p15:clr>
        </p15:guide>
        <p15:guide id="11" pos="7159">
          <p15:clr>
            <a:srgbClr val="FBAE40"/>
          </p15:clr>
        </p15:guide>
        <p15:guide id="12" pos="672">
          <p15:clr>
            <a:srgbClr val="FBAE40"/>
          </p15:clr>
        </p15:guide>
        <p15:guide id="14" orient="horz" pos="2448">
          <p15:clr>
            <a:srgbClr val="FBAE40"/>
          </p15:clr>
        </p15:guide>
        <p15:guide id="15" pos="705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949CF9-AE80-D4A2-E0FC-126A4E8ECBCB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rgbClr val="F1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546" y="4618037"/>
            <a:ext cx="9314540" cy="1325563"/>
          </a:xfrm>
        </p:spPr>
        <p:txBody>
          <a:bodyPr anchor="b">
            <a:noAutofit/>
          </a:bodyPr>
          <a:lstStyle>
            <a:lvl1pPr algn="r"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7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9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4619919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5" pos="4560">
          <p15:clr>
            <a:srgbClr val="FBAE40"/>
          </p15:clr>
        </p15:guide>
        <p15:guide id="7" orient="horz" pos="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8736E-2A59-E2EB-DE35-2AFCB681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A5936-AA6B-03EC-7411-D95F47865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DFD03-5596-A253-4A71-612599E09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E7B3-D369-47AE-A4BD-3BF2787FB451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C8DF5-1D0E-E6DC-7CF3-0EBCA4328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D6D1D-021E-C6B2-C2CD-18563A0EF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F363-E86B-4811-9D03-E415024D5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713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960C-86A7-6728-9263-973B76A8F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26591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0029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04343"/>
            <a:ext cx="5181600" cy="1325563"/>
          </a:xfrm>
        </p:spPr>
        <p:txBody>
          <a:bodyPr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9000" y="1485900"/>
            <a:ext cx="3657600" cy="4457700"/>
          </a:xfrm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/>
          <p:nvPr userDrawn="1"/>
        </p:nvCxnSpPr>
        <p:spPr>
          <a:xfrm>
            <a:off x="1638300" y="571500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/>
          <p:nvPr userDrawn="1"/>
        </p:nvCxnSpPr>
        <p:spPr>
          <a:xfrm>
            <a:off x="10096500" y="571500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914400" y="57150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914400" y="658586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5185232"/>
            <a:ext cx="2971800" cy="36512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800" y="5588228"/>
            <a:ext cx="2971800" cy="3651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82423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67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CA225-77CB-B94C-58D1-12B46B42A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8DB96-7213-8B42-5FD3-27E4F658D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9269F-2BFB-B204-24C7-90C66C62E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E7B3-D369-47AE-A4BD-3BF2787FB451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80A4B-F3BB-7189-AB24-608D10C9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D3B49-C863-25E2-30DC-1651BD27A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F363-E86B-4811-9D03-E415024D5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7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9A372-89DD-AB68-A46E-802B513FE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182EA-3A15-E7AD-E6EF-2F6AF202F5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FE34C-FAE8-46B9-4F45-084E0EEF0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908ED-CF36-9191-1DD2-52EEAEDDB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E7B3-D369-47AE-A4BD-3BF2787FB451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46DCD-FF3C-929D-963B-5F755AEF4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3333F-1E4F-0544-4B15-9759D016E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F363-E86B-4811-9D03-E415024D5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39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43880-CBF6-43ED-D4CA-576A4C0DC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EED0C-8DE5-DB2B-5926-3A15AAAC7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8B319-CD60-75DA-C13E-6253CA093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8C89E0-EA78-79EF-5294-72E0931CC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6BAEE7-48D5-4CAD-D1B6-F0CDF7604D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C3531-7168-41C9-9A52-ECAC93FF6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E7B3-D369-47AE-A4BD-3BF2787FB451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AEE9BD-F21B-7D7D-6792-F033ADEFB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0FB8B0-6FFD-C682-DA47-CE7EAD47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F363-E86B-4811-9D03-E415024D5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5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A673-110A-5F6A-4708-7C7FCBF8C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B245D7-F0FF-41F8-DBD3-C69328E30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E7B3-D369-47AE-A4BD-3BF2787FB451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C7060A-7815-67CC-713A-3EEA443E5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5DA52E-937A-506B-16C9-86CB20945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F363-E86B-4811-9D03-E415024D5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30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826070-8A1A-C3A4-8E1B-7B3EFB62A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E7B3-D369-47AE-A4BD-3BF2787FB451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2F931F-0A6A-C0A2-3AE7-847B4CE1C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5C569-FD6C-FD6F-548A-F0AC1FB31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F363-E86B-4811-9D03-E415024D5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55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EA814-B4B9-2AA3-F272-A66EB3E80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020E-D2A0-65AC-BE0A-7C37C9C90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9F8C1-A95F-A55D-0A65-3F5A00C5E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81E83-5F71-DB65-78C4-514651911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E7B3-D369-47AE-A4BD-3BF2787FB451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5B92F-4FDB-4FC6-5533-86ECE9FEE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E495D-EEE6-0B10-4644-1C2E84055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F363-E86B-4811-9D03-E415024D5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18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59815-A6FE-CD02-402C-564435A7D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2DD4B9-B861-D908-5DE3-04CA98D65C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D856B-774C-1746-FF28-CFE8672C9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2D3AF-D600-0A34-08B3-4C0A7D28D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E7B3-D369-47AE-A4BD-3BF2787FB451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1E8E0-25DC-FD20-7232-705287C71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B7BD9-E46C-34AE-D254-20E8672C7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F363-E86B-4811-9D03-E415024D5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81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8A24AF-D73C-77B8-65A4-040D21CFB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CA81E-953F-CFDA-DDEE-03145A497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BCE35-92C2-0025-FC74-A36C7103D9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AE7B3-D369-47AE-A4BD-3BF2787FB451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24A8C-775D-2999-9E44-48C42964A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EAB32-6845-00DD-6964-F5928EACD2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CF363-E86B-4811-9D03-E415024D5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1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4C769-5B6E-5C22-9516-5D7BE462E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190F5-D493-CE67-ED1B-D761BFA69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5225E-A593-BBE5-FA35-2952DE6D5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812C0-D4F0-C345-96B4-1E8B918506AC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30E95-9162-1956-4897-1AA052698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09E4-652E-524A-8D35-CF602AA44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0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Poppins" pitchFamily="2" charset="77"/>
          <a:ea typeface="+mj-ea"/>
          <a:cs typeface="Poppins" pitchFamily="2" charset="7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144">
          <p15:clr>
            <a:srgbClr val="F26B43"/>
          </p15:clr>
        </p15:guide>
        <p15:guide id="4" pos="7416">
          <p15:clr>
            <a:srgbClr val="F26B43"/>
          </p15:clr>
        </p15:guide>
        <p15:guide id="5" pos="3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536A1-1A23-FDCA-E791-278F673BA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King Soopers Fuel Center Management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F0848-B081-1EB4-54CE-A4262714BD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Created by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C5B7BB-086A-0BEE-471F-DC71F427D32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Your Name</a:t>
            </a:r>
            <a:endParaRPr lang="en-US" dirty="0"/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EA11223D-DD7E-5CEA-E2CB-DF0FF929E47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79534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846A3-3310-E52A-195A-EF3CEBE5E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50A75-0D9B-2FF3-E502-BC13156B85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Efficiency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141480-A121-F6E7-F110-EDD009D807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Benefits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27D4E1-D000-0BA8-6D95-27EFE1820A8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The normalization of the ERD minimizes redundancy by organizing data logically, preventing inconsistencies, and enhancing data integrity, essential for efficient data storage and retrieval.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64D3CF7-1C95-C14F-ADA6-038097FBFFC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This ERD avoids redundancy by separating information. For example, customer loyalty information is stored in the Customer table, and transactions reference the </a:t>
            </a:r>
            <a:r>
              <a:rPr lang="en-US" dirty="0" err="1"/>
              <a:t>CustomerID</a:t>
            </a:r>
            <a:r>
              <a:rPr lang="en-US" dirty="0"/>
              <a:t> and Shopper's Card Number instead of duplicating all customer details in each transaction record.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20CF7FF6-6F1A-F399-7483-96A2BF4E6839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l="18806" r="1880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49238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846A3-3310-E52A-195A-EF3CEBE5E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20CF7FF6-6F1A-F399-7483-96A2BF4E6839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l="18806" r="18806"/>
          <a:stretch>
            <a:fillRect/>
          </a:stretch>
        </p:blipFill>
        <p:spPr/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82E7DE9-20FC-7F0D-2692-3D4FA9D47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32" y="2446726"/>
            <a:ext cx="5295768" cy="270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262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10BE3-D547-13B0-CC82-26A27BFAE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M:N Relationship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B0187-6593-E1D4-0714-829DAD00CD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Fuel Points Table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CF9ABD-0B3D-3F4A-DB88-0C887627931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The M:N relationship between Customers and Fuel Points is captured through the dedicated Fuel Points table, linking customer transactions to earned fuel points. This design efficiently manages the complex many-to-many relationship.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063F6DCC-B701-4D42-A0EF-3D10FB3B84B2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l="24600" r="24600"/>
          <a:stretch>
            <a:fillRect/>
          </a:stretch>
        </p:blipFill>
        <p:spPr/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1AD676-5CB5-4824-A463-3B72EEDD1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2785" y="2910204"/>
            <a:ext cx="4475394" cy="275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720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75A9F-3793-1360-5F17-6BE867609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Relationship Diagram (ERD)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C937F-F883-BBA4-1057-02B27C6290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ERD Structure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3FE3-5251-E782-3A7E-86B766F967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Components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366DAB-536C-A432-386C-101F8FFFA4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Data Organization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C392611-C7BB-B69F-FD1D-CED5CBA9253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The ERD depicts the structure of the King Soopers Fuel Center management system, highlighting the interconnected entities and their relationships. It serves as a visual representation of the database design.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4BD5DA2-B991-54A4-FCAB-9614EF64F90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The ERD comprises entities such as Customer, Vehicle, Fuel Type, Pump, Transaction, Promotion, and the association table Fuel Points. Each entity plays a vital role in managing the fuel center operations.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F8122BA-8AA8-5C1E-72FA-A45DBEE38E7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The ERD organizes data to ensure efficient management of customer information, vehicle details, fuel types, pump usage, transactions, promotions, and fuel point awards, offering a comprehensive view of the fuel center system.</a:t>
            </a:r>
          </a:p>
        </p:txBody>
      </p:sp>
    </p:spTree>
    <p:extLst>
      <p:ext uri="{BB962C8B-B14F-4D97-AF65-F5344CB8AC3E}">
        <p14:creationId xmlns:p14="http://schemas.microsoft.com/office/powerpoint/2010/main" val="2934538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D1DD916A-0006-5D77-7A7C-85C1D0DF0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1127" y="692911"/>
            <a:ext cx="9832305" cy="547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770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90C1E-5D2F-03E5-66B5-E7BA37538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Entities and Attributes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8C6A9-BD3F-A269-DA8F-D568614884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Customer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69DB89-5E8A-3AA9-034E-3F63F53F72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Vehicle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B40DAD-0740-5426-A395-41B200F95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/>
              <a:t>Fuel Type, Pump, Transaction, Promotion, Fuel Points</a:t>
            </a:r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653CA3-FEFE-D9E2-9E9C-9D1100DA637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The Customer entity encapsulates crucial details including names, addresses, contact information, shopper's card number, loyalty points, and acts as a central component for customer-related operations at the fuel center.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5CF8AEB-C145-A0DC-6B13-BB553F449D0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The Vehicle entity contains essential attributes such as make, model, year, license plate number, and associates each vehicle with a customer, facilitating efficient vehicle management within the system.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0D2F48B-6E16-60FC-A8C0-8996CC4DD19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These entities contribute to the effective management of fuel types, pump operations, transactions, promotions, and the rewarding of fuel points, forming the core framework for fuel center operations.</a:t>
            </a:r>
          </a:p>
        </p:txBody>
      </p:sp>
    </p:spTree>
    <p:extLst>
      <p:ext uri="{BB962C8B-B14F-4D97-AF65-F5344CB8AC3E}">
        <p14:creationId xmlns:p14="http://schemas.microsoft.com/office/powerpoint/2010/main" val="2085217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90C1E-5D2F-03E5-66B5-E7BA37538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 and Attributes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8C6A9-BD3F-A269-DA8F-D568614884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01" y="1872725"/>
            <a:ext cx="2917371" cy="743178"/>
          </a:xfrm>
        </p:spPr>
        <p:txBody>
          <a:bodyPr/>
          <a:lstStyle/>
          <a:p>
            <a:r>
              <a:rPr lang="en-US" dirty="0"/>
              <a:t>Customer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69DB89-5E8A-3AA9-034E-3F63F53F72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4" y="1997493"/>
            <a:ext cx="2917371" cy="743178"/>
          </a:xfrm>
        </p:spPr>
        <p:txBody>
          <a:bodyPr/>
          <a:lstStyle/>
          <a:p>
            <a:r>
              <a:rPr lang="en-US" dirty="0"/>
              <a:t>Vehicle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B40DAD-0740-5426-A395-41B200F95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07828" y="2058831"/>
            <a:ext cx="2917371" cy="743178"/>
          </a:xfrm>
        </p:spPr>
        <p:txBody>
          <a:bodyPr/>
          <a:lstStyle/>
          <a:p>
            <a:r>
              <a:rPr lang="fr-FR" dirty="0"/>
              <a:t>Fuel Type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653CA3-FEFE-D9E2-9E9C-9D1100DA637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1" y="2865439"/>
            <a:ext cx="2917371" cy="2057400"/>
          </a:xfrm>
        </p:spPr>
        <p:txBody>
          <a:bodyPr/>
          <a:lstStyle/>
          <a:p>
            <a:r>
              <a:rPr lang="en-US" sz="1400" dirty="0"/>
              <a:t>* Attributes:</a:t>
            </a:r>
          </a:p>
          <a:p>
            <a:r>
              <a:rPr lang="en-US" sz="1400" dirty="0"/>
              <a:t>    * </a:t>
            </a:r>
            <a:r>
              <a:rPr lang="en-US" sz="1400" dirty="0" err="1"/>
              <a:t>CustomerID</a:t>
            </a:r>
            <a:r>
              <a:rPr lang="en-US" sz="1400" dirty="0"/>
              <a:t> (VARCHAR(255) - Primary Key)</a:t>
            </a:r>
          </a:p>
          <a:p>
            <a:r>
              <a:rPr lang="en-US" sz="1400" dirty="0"/>
              <a:t>    * Name (VARCHAR(255))</a:t>
            </a:r>
          </a:p>
          <a:p>
            <a:r>
              <a:rPr lang="en-US" sz="1400" dirty="0"/>
              <a:t>    * Address (VARCHAR(255))</a:t>
            </a:r>
          </a:p>
          <a:p>
            <a:r>
              <a:rPr lang="en-US" sz="1400" dirty="0"/>
              <a:t>    * Phone Number (VARCHAR(20))</a:t>
            </a:r>
          </a:p>
          <a:p>
            <a:r>
              <a:rPr lang="en-US" sz="1400" dirty="0"/>
              <a:t>    * Shopper's Card Number (CHAR(16)) - Unique identifier for King Soopers loyalty program</a:t>
            </a:r>
          </a:p>
          <a:p>
            <a:r>
              <a:rPr lang="en-US" sz="1400" dirty="0"/>
              <a:t>    * Loyalty Points (INT)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5CF8AEB-C145-A0DC-6B13-BB553F449D0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37314" y="3004230"/>
            <a:ext cx="2917371" cy="2057400"/>
          </a:xfrm>
        </p:spPr>
        <p:txBody>
          <a:bodyPr/>
          <a:lstStyle/>
          <a:p>
            <a:r>
              <a:rPr lang="en-US" dirty="0"/>
              <a:t>* Attributes:</a:t>
            </a:r>
          </a:p>
          <a:p>
            <a:r>
              <a:rPr lang="en-US" dirty="0"/>
              <a:t>    * </a:t>
            </a:r>
            <a:r>
              <a:rPr lang="en-US" dirty="0" err="1"/>
              <a:t>VehicleID</a:t>
            </a:r>
            <a:r>
              <a:rPr lang="en-US" dirty="0"/>
              <a:t> (INT - Primary Key)</a:t>
            </a:r>
          </a:p>
          <a:p>
            <a:r>
              <a:rPr lang="en-US" dirty="0"/>
              <a:t>    * Make (VARCHAR(50))</a:t>
            </a:r>
          </a:p>
          <a:p>
            <a:r>
              <a:rPr lang="en-US" dirty="0"/>
              <a:t>    * Model (VARCHAR(50))</a:t>
            </a:r>
          </a:p>
          <a:p>
            <a:r>
              <a:rPr lang="en-US" dirty="0"/>
              <a:t>    * Year (INT)</a:t>
            </a:r>
          </a:p>
          <a:p>
            <a:r>
              <a:rPr lang="en-US" dirty="0"/>
              <a:t>    * License Plate Number (VARCHAR(20))</a:t>
            </a:r>
          </a:p>
          <a:p>
            <a:r>
              <a:rPr lang="en-US" dirty="0"/>
              <a:t>    * </a:t>
            </a:r>
            <a:r>
              <a:rPr lang="en-US" dirty="0" err="1"/>
              <a:t>CustomerID</a:t>
            </a:r>
            <a:r>
              <a:rPr lang="en-US" dirty="0"/>
              <a:t> (FK - INT) - One customer can have many vehicles (references </a:t>
            </a:r>
            <a:r>
              <a:rPr lang="en-US" dirty="0" err="1"/>
              <a:t>Customer.CustomerID</a:t>
            </a:r>
            <a:r>
              <a:rPr lang="en-US" dirty="0"/>
              <a:t>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0D2F48B-6E16-60FC-A8C0-8996CC4DD19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095352"/>
            <a:ext cx="2917371" cy="2057400"/>
          </a:xfrm>
        </p:spPr>
        <p:txBody>
          <a:bodyPr/>
          <a:lstStyle/>
          <a:p>
            <a:r>
              <a:rPr lang="en-US" dirty="0"/>
              <a:t>* Attributes:</a:t>
            </a:r>
          </a:p>
          <a:p>
            <a:r>
              <a:rPr lang="en-US" dirty="0"/>
              <a:t>    * </a:t>
            </a:r>
            <a:r>
              <a:rPr lang="en-US" dirty="0" err="1"/>
              <a:t>FuelTypeID</a:t>
            </a:r>
            <a:r>
              <a:rPr lang="en-US" dirty="0"/>
              <a:t> (INT - Primary Key)</a:t>
            </a:r>
          </a:p>
          <a:p>
            <a:r>
              <a:rPr lang="en-US" dirty="0"/>
              <a:t>    * Name (VARCHAR(50))</a:t>
            </a:r>
          </a:p>
          <a:p>
            <a:r>
              <a:rPr lang="en-US" dirty="0"/>
              <a:t>    * Price per Liter (DECIMAL(5,2))</a:t>
            </a:r>
          </a:p>
          <a:p>
            <a:pPr algn="l"/>
            <a:r>
              <a:rPr lang="en-US" i="0" dirty="0">
                <a:effectLst/>
              </a:rPr>
              <a:t>*Octane Rating (INT)</a:t>
            </a:r>
          </a:p>
          <a:p>
            <a:pPr algn="l"/>
            <a:r>
              <a:rPr lang="en-US" i="0" dirty="0">
                <a:effectLst/>
              </a:rPr>
              <a:t>*Blend (VARCHAR(50))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980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90C1E-5D2F-03E5-66B5-E7BA37538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 and Attributes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8C6A9-BD3F-A269-DA8F-D568614884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9382" y="1750672"/>
            <a:ext cx="2917371" cy="743178"/>
          </a:xfrm>
        </p:spPr>
        <p:txBody>
          <a:bodyPr/>
          <a:lstStyle/>
          <a:p>
            <a:r>
              <a:rPr lang="fr-FR" dirty="0" err="1"/>
              <a:t>Pump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69DB89-5E8A-3AA9-034E-3F63F53F72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14352" y="1706755"/>
            <a:ext cx="2917371" cy="743178"/>
          </a:xfrm>
        </p:spPr>
        <p:txBody>
          <a:bodyPr/>
          <a:lstStyle/>
          <a:p>
            <a:r>
              <a:rPr lang="fr-FR" dirty="0"/>
              <a:t>Transaction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B40DAD-0740-5426-A395-41B200F95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03904" y="1706755"/>
            <a:ext cx="2917371" cy="743178"/>
          </a:xfrm>
        </p:spPr>
        <p:txBody>
          <a:bodyPr/>
          <a:lstStyle/>
          <a:p>
            <a:r>
              <a:rPr lang="fr-FR" dirty="0"/>
              <a:t>Promotion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653CA3-FEFE-D9E2-9E9C-9D1100DA637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7643" y="2578007"/>
            <a:ext cx="1953105" cy="2057400"/>
          </a:xfrm>
        </p:spPr>
        <p:txBody>
          <a:bodyPr/>
          <a:lstStyle/>
          <a:p>
            <a:r>
              <a:rPr lang="en-US" sz="1400" dirty="0"/>
              <a:t>* Attributes:</a:t>
            </a:r>
          </a:p>
          <a:p>
            <a:r>
              <a:rPr lang="en-US" sz="1400" dirty="0"/>
              <a:t>    * </a:t>
            </a:r>
            <a:r>
              <a:rPr lang="en-US" sz="1400" dirty="0" err="1"/>
              <a:t>PumpID</a:t>
            </a:r>
            <a:r>
              <a:rPr lang="en-US" sz="1400" dirty="0"/>
              <a:t> (INT - Primary Key)</a:t>
            </a:r>
          </a:p>
          <a:p>
            <a:r>
              <a:rPr lang="en-US" sz="1400" dirty="0"/>
              <a:t>    * Pump Number (INT)</a:t>
            </a:r>
          </a:p>
          <a:p>
            <a:r>
              <a:rPr lang="en-US" sz="1400" dirty="0"/>
              <a:t>    * </a:t>
            </a:r>
            <a:r>
              <a:rPr lang="en-US" sz="1400" dirty="0" err="1"/>
              <a:t>FuelTypeID</a:t>
            </a:r>
            <a:r>
              <a:rPr lang="en-US" sz="1400" dirty="0"/>
              <a:t> (FK - INT) - One pump dispenses one fuel type (references </a:t>
            </a:r>
            <a:r>
              <a:rPr lang="en-US" sz="1400" dirty="0" err="1"/>
              <a:t>FuelType.FuelTypeID</a:t>
            </a:r>
            <a:r>
              <a:rPr lang="en-US" sz="1400" dirty="0"/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i="0" dirty="0">
                <a:effectLst/>
              </a:rPr>
              <a:t>Status (VARCHAR(20)):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i="0" dirty="0">
                <a:effectLst/>
              </a:rPr>
              <a:t>Last Calibration Date (DATE): Date of the last pump calibration to ensure accurate fuel measurement.</a:t>
            </a:r>
          </a:p>
          <a:p>
            <a:endParaRPr lang="en-US" sz="1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5CF8AEB-C145-A0DC-6B13-BB553F449D0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34100" y="2746796"/>
            <a:ext cx="2917371" cy="2057400"/>
          </a:xfrm>
        </p:spPr>
        <p:txBody>
          <a:bodyPr/>
          <a:lstStyle/>
          <a:p>
            <a:r>
              <a:rPr lang="en-US" sz="1400" dirty="0"/>
              <a:t>* Attributes:</a:t>
            </a:r>
          </a:p>
          <a:p>
            <a:r>
              <a:rPr lang="en-US" sz="1400" dirty="0"/>
              <a:t>    * </a:t>
            </a:r>
            <a:r>
              <a:rPr lang="en-US" sz="1400" dirty="0" err="1"/>
              <a:t>TransactionID</a:t>
            </a:r>
            <a:r>
              <a:rPr lang="en-US" sz="1400" dirty="0"/>
              <a:t> (INT - Primary Key)</a:t>
            </a:r>
          </a:p>
          <a:p>
            <a:r>
              <a:rPr lang="en-US" sz="1400" dirty="0"/>
              <a:t>    * Date and Time (DATETIME)</a:t>
            </a:r>
          </a:p>
          <a:p>
            <a:r>
              <a:rPr lang="en-US" sz="1400" dirty="0"/>
              <a:t>    * </a:t>
            </a:r>
            <a:r>
              <a:rPr lang="en-US" sz="1400" dirty="0" err="1"/>
              <a:t>CustomerID</a:t>
            </a:r>
            <a:r>
              <a:rPr lang="en-US" sz="1400" dirty="0"/>
              <a:t> (FK - INT) - One customer can have many transactions (references </a:t>
            </a:r>
            <a:r>
              <a:rPr lang="en-US" sz="1400" dirty="0" err="1"/>
              <a:t>Customer.CustomerID</a:t>
            </a:r>
            <a:r>
              <a:rPr lang="en-US" sz="1400" dirty="0"/>
              <a:t>)</a:t>
            </a:r>
          </a:p>
          <a:p>
            <a:r>
              <a:rPr lang="en-US" sz="1400" dirty="0"/>
              <a:t>    * </a:t>
            </a:r>
            <a:r>
              <a:rPr lang="en-US" sz="1400" dirty="0" err="1"/>
              <a:t>VehicleID</a:t>
            </a:r>
            <a:r>
              <a:rPr lang="en-US" sz="1400" dirty="0"/>
              <a:t> (FK - INT) - One vehicle can be involved in many transactions (references </a:t>
            </a:r>
            <a:r>
              <a:rPr lang="en-US" sz="1400" dirty="0" err="1"/>
              <a:t>Vehicle.VehicleID</a:t>
            </a:r>
            <a:r>
              <a:rPr lang="en-US" sz="1400" dirty="0"/>
              <a:t>)</a:t>
            </a:r>
          </a:p>
          <a:p>
            <a:r>
              <a:rPr lang="en-US" sz="1400" dirty="0"/>
              <a:t>    * </a:t>
            </a:r>
            <a:r>
              <a:rPr lang="en-US" sz="1400" dirty="0" err="1"/>
              <a:t>PumpID</a:t>
            </a:r>
            <a:r>
              <a:rPr lang="en-US" sz="1400" dirty="0"/>
              <a:t> (FK - INT) - One pump can be used in many transactions (references </a:t>
            </a:r>
            <a:r>
              <a:rPr lang="en-US" sz="1400" dirty="0" err="1"/>
              <a:t>Pump.PumpID</a:t>
            </a:r>
            <a:r>
              <a:rPr lang="en-US" sz="1400" dirty="0"/>
              <a:t>)</a:t>
            </a:r>
          </a:p>
          <a:p>
            <a:r>
              <a:rPr lang="en-US" sz="1400" dirty="0"/>
              <a:t>    * Gallons Purchased (DECIMAL(5,2)) - Adjusted for location</a:t>
            </a:r>
          </a:p>
          <a:p>
            <a:r>
              <a:rPr lang="en-US" sz="1400" dirty="0"/>
              <a:t>    * Total Amount (DECIMAL(10,2))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0D2F48B-6E16-60FC-A8C0-8996CC4DD19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03903" y="2581423"/>
            <a:ext cx="2917371" cy="2057400"/>
          </a:xfrm>
        </p:spPr>
        <p:txBody>
          <a:bodyPr/>
          <a:lstStyle/>
          <a:p>
            <a:r>
              <a:rPr lang="en-US" sz="1400" dirty="0"/>
              <a:t>* Attributes:(This entity can be included if applicable)</a:t>
            </a:r>
          </a:p>
          <a:p>
            <a:r>
              <a:rPr lang="en-US" sz="1400" dirty="0"/>
              <a:t>    * </a:t>
            </a:r>
            <a:r>
              <a:rPr lang="en-US" sz="1400" dirty="0" err="1"/>
              <a:t>PromotionID</a:t>
            </a:r>
            <a:r>
              <a:rPr lang="en-US" sz="1400" dirty="0"/>
              <a:t> (INT - Primary Key)</a:t>
            </a:r>
          </a:p>
          <a:p>
            <a:r>
              <a:rPr lang="en-US" sz="1400" dirty="0"/>
              <a:t>    * Start Date (DATE)</a:t>
            </a:r>
          </a:p>
          <a:p>
            <a:r>
              <a:rPr lang="en-US" sz="1400" dirty="0"/>
              <a:t>    * End Date (DATE)</a:t>
            </a:r>
          </a:p>
          <a:p>
            <a:r>
              <a:rPr lang="en-US" sz="1400" dirty="0"/>
              <a:t>    * Description (VARCHAR(255)) - e.g., "Earn double fuel points on Wednesdays"</a:t>
            </a:r>
          </a:p>
          <a:p>
            <a:r>
              <a:rPr lang="en-US" sz="1400" dirty="0"/>
              <a:t>    * Discount (DECIMAL(5,2)) - Percentage or fixed amount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05AEDA-DA77-BD5F-AB37-F39929D4679F}"/>
              </a:ext>
            </a:extLst>
          </p:cNvPr>
          <p:cNvSpPr txBox="1">
            <a:spLocks/>
          </p:cNvSpPr>
          <p:nvPr/>
        </p:nvSpPr>
        <p:spPr>
          <a:xfrm>
            <a:off x="3052513" y="1792751"/>
            <a:ext cx="2917371" cy="7431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Fuel Points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20EC357-915B-BC9A-EB3E-8DABB681B67C}"/>
              </a:ext>
            </a:extLst>
          </p:cNvPr>
          <p:cNvSpPr txBox="1">
            <a:spLocks/>
          </p:cNvSpPr>
          <p:nvPr/>
        </p:nvSpPr>
        <p:spPr>
          <a:xfrm>
            <a:off x="2733369" y="2578007"/>
            <a:ext cx="3077496" cy="2057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* Attributes:</a:t>
            </a:r>
          </a:p>
          <a:p>
            <a:r>
              <a:rPr lang="en-US" sz="1400" dirty="0"/>
              <a:t>    * </a:t>
            </a:r>
            <a:r>
              <a:rPr lang="en-US" sz="1400" dirty="0" err="1"/>
              <a:t>CustomerID</a:t>
            </a:r>
            <a:r>
              <a:rPr lang="en-US" sz="1400" dirty="0"/>
              <a:t> (FK - INT) - References the customer earning points (references </a:t>
            </a:r>
            <a:r>
              <a:rPr lang="en-US" sz="1400" dirty="0" err="1"/>
              <a:t>Customer.CustomerID</a:t>
            </a:r>
            <a:r>
              <a:rPr lang="en-US" sz="1400" dirty="0"/>
              <a:t>)</a:t>
            </a:r>
          </a:p>
          <a:p>
            <a:r>
              <a:rPr lang="en-US" sz="1400" dirty="0"/>
              <a:t>    * </a:t>
            </a:r>
            <a:r>
              <a:rPr lang="en-US" sz="1400" dirty="0" err="1"/>
              <a:t>FuelPurchaseID</a:t>
            </a:r>
            <a:r>
              <a:rPr lang="en-US" sz="1400" dirty="0"/>
              <a:t> (FK - INT) - References the specific transaction where points were earned (references </a:t>
            </a:r>
            <a:r>
              <a:rPr lang="en-US" sz="1400" dirty="0" err="1"/>
              <a:t>Transaction.TransactionID</a:t>
            </a:r>
            <a:r>
              <a:rPr lang="en-US" sz="1400" dirty="0"/>
              <a:t>)</a:t>
            </a:r>
          </a:p>
          <a:p>
            <a:r>
              <a:rPr lang="en-US" sz="1400" dirty="0"/>
              <a:t> * Points Awarded (INT)</a:t>
            </a:r>
          </a:p>
          <a:p>
            <a:pPr algn="l"/>
            <a:r>
              <a:rPr lang="en-US" sz="1400" i="0" dirty="0">
                <a:effectLst/>
              </a:rPr>
              <a:t>*Date Earned (DATE): </a:t>
            </a:r>
          </a:p>
          <a:p>
            <a:pPr algn="l"/>
            <a:r>
              <a:rPr lang="en-US" sz="1400" i="0" dirty="0">
                <a:effectLst/>
              </a:rPr>
              <a:t>*Expiration Date (DATE)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85281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E7094-40B3-A743-2BC8-77DDE907D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Relationships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FDE04D45-79E8-B4CE-C815-A76D618BB38D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l="28824" r="28824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2DB4E-4C37-4D4F-3651-85CB068CCEC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/>
              <a:t>Entity Relationships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45D6F9-76DD-B460-57AD-D4BC8844460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The ERD depicts several relationships, including one-to-many relationships between Customer and Vehicle, Customer and Transaction, Vehicle and Transaction, Transaction and Pump, and one-to-many relationship between Fuel Type and Pump, essential for operational efficiency.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C3A8F7-686E-EACA-1606-757916DCE66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These relationships enable seamless association and interaction between entities, ensuring accurate record-keeping, systematic management, and streamlined operations at the King Soopers Fuel Center.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971271F-903E-334C-114E-13DD49235C0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/>
              <a:t>Significance</a:t>
            </a:r>
          </a:p>
        </p:txBody>
      </p:sp>
    </p:spTree>
    <p:extLst>
      <p:ext uri="{BB962C8B-B14F-4D97-AF65-F5344CB8AC3E}">
        <p14:creationId xmlns:p14="http://schemas.microsoft.com/office/powerpoint/2010/main" val="70933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E7094-40B3-A743-2BC8-77DDE907D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FDE04D45-79E8-B4CE-C815-A76D618BB38D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l="28824" r="28824"/>
          <a:stretch>
            <a:fillRect/>
          </a:stretch>
        </p:blipFill>
        <p:spPr/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2DFCBE9-F983-0D02-6616-6FEDF794EE30}"/>
              </a:ext>
            </a:extLst>
          </p:cNvPr>
          <p:cNvSpPr txBox="1"/>
          <p:nvPr/>
        </p:nvSpPr>
        <p:spPr>
          <a:xfrm>
            <a:off x="4693920" y="1950720"/>
            <a:ext cx="71424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 (1) : M (Many) Vehicle: A customer can own many vehicles.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 (Many) Transaction : 1 (One) Customer: A customer can have many transactions. (One-to-Many)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 (Many) Transaction : 1 (One) Vehicle: A vehicle can be involved in many transactions. (One-to-Many)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 (Many) Transaction : 1 (One) Pump: A pump can be used in many transactions. (One-to-Many)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(One) Fuel Type : M (Many) Pump: One fuel type can be dispensed from many pumps. (One-to-Many)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Promotion (M) : M (Many) Transaction (Optional): A promotion can apply to many transactions, and a transaction can benefit from multiple promotions running concurrently. (Many-to-Many) - Optional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 (M) : M (Many) Fuel Points (Optional): A customer can earn points from many transactions, and a single transaction can award points to one customer. (Many-to-Many captured by Fuel Points table) - Optional</a:t>
            </a:r>
          </a:p>
        </p:txBody>
      </p:sp>
    </p:spTree>
    <p:extLst>
      <p:ext uri="{BB962C8B-B14F-4D97-AF65-F5344CB8AC3E}">
        <p14:creationId xmlns:p14="http://schemas.microsoft.com/office/powerpoint/2010/main" val="1825474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D1DD916A-0006-5D77-7A7C-85C1D0DF0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1127" y="692911"/>
            <a:ext cx="9832305" cy="547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845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3">
      <a:dk1>
        <a:srgbClr val="000000"/>
      </a:dk1>
      <a:lt1>
        <a:srgbClr val="FFFFFF"/>
      </a:lt1>
      <a:dk2>
        <a:srgbClr val="718DB2"/>
      </a:dk2>
      <a:lt2>
        <a:srgbClr val="FEFFFF"/>
      </a:lt2>
      <a:accent1>
        <a:srgbClr val="5E5E5E"/>
      </a:accent1>
      <a:accent2>
        <a:srgbClr val="E7E6E6"/>
      </a:accent2>
      <a:accent3>
        <a:srgbClr val="D7CDC8"/>
      </a:accent3>
      <a:accent4>
        <a:srgbClr val="AFA5A0"/>
      </a:accent4>
      <a:accent5>
        <a:srgbClr val="918787"/>
      </a:accent5>
      <a:accent6>
        <a:srgbClr val="556969"/>
      </a:accent6>
      <a:hlink>
        <a:srgbClr val="3758C1"/>
      </a:hlink>
      <a:folHlink>
        <a:srgbClr val="00539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6747E39-8DCB-4C3F-9B39-AF69C17C3FFD}">
  <we:reference id="wa200005566" version="3.0.0.2" store="en-US" storeType="OMEX"/>
  <we:alternateReferences>
    <we:reference id="wa200005566" version="3.0.0.2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1128</Words>
  <Application>Microsoft Office PowerPoint</Application>
  <PresentationFormat>Widescreen</PresentationFormat>
  <Paragraphs>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Poppins</vt:lpstr>
      <vt:lpstr>Office Theme</vt:lpstr>
      <vt:lpstr>1_Office Theme</vt:lpstr>
      <vt:lpstr>King Soopers Fuel Center Management</vt:lpstr>
      <vt:lpstr>Entity Relationship Diagram (ERD)</vt:lpstr>
      <vt:lpstr>PowerPoint Presentation</vt:lpstr>
      <vt:lpstr>Entities and Attributes</vt:lpstr>
      <vt:lpstr>Entities and Attributes</vt:lpstr>
      <vt:lpstr>Entities and Attributes</vt:lpstr>
      <vt:lpstr>Relationships</vt:lpstr>
      <vt:lpstr>Relationships</vt:lpstr>
      <vt:lpstr>PowerPoint Presentation</vt:lpstr>
      <vt:lpstr>Normalization</vt:lpstr>
      <vt:lpstr>Normalization</vt:lpstr>
      <vt:lpstr>M:N Relationship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 Soopers Fuel Center Management</dc:title>
  <dc:creator>NIKHIL M</dc:creator>
  <cp:lastModifiedBy>NIKHIL M</cp:lastModifiedBy>
  <cp:revision>6</cp:revision>
  <dcterms:created xsi:type="dcterms:W3CDTF">2024-04-12T06:22:15Z</dcterms:created>
  <dcterms:modified xsi:type="dcterms:W3CDTF">2024-04-14T15:46:31Z</dcterms:modified>
</cp:coreProperties>
</file>