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4" r:id="rId3"/>
    <p:sldId id="265" r:id="rId4"/>
    <p:sldId id="266" r:id="rId5"/>
    <p:sldId id="271" r:id="rId6"/>
    <p:sldId id="267" r:id="rId7"/>
    <p:sldId id="268" r:id="rId8"/>
    <p:sldId id="269" r:id="rId9"/>
    <p:sldId id="270" r:id="rId10"/>
    <p:sldId id="273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8" autoAdjust="0"/>
    <p:restoredTop sz="93595" autoAdjust="0"/>
  </p:normalViewPr>
  <p:slideViewPr>
    <p:cSldViewPr snapToGrid="0">
      <p:cViewPr varScale="1">
        <p:scale>
          <a:sx n="77" d="100"/>
          <a:sy n="77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7D28-4934-3306-9268-C4B2243F2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0B807-93C6-AFE0-BB9A-887F1989E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1684C-0E31-A8A9-604C-E507BAC9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60B4-134F-4717-AF09-7BD7D1ECC68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99EA-0E53-99BA-87C0-16B74E9A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1AF5A-0A05-C8D9-8F9D-4893EC91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54F-C950-4890-A926-A2010F6E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8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84E6-3A28-E56F-6D4D-53609BFF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EEB39-A8C5-9BC1-3A5F-9ACC731F2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D3BF5-6A13-F1ED-45C4-2D501A4A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60B4-134F-4717-AF09-7BD7D1ECC68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13C68-F818-F06C-3944-15BD1E04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9886-CB6C-BCFC-5C71-CEB80371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54F-C950-4890-A926-A2010F6E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3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4DF18-B5A8-D063-AC03-1F42FA252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53493-6B2E-6E52-CD9F-BCFC64CE5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3817-DF9E-E209-44FD-4403E405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60B4-134F-4717-AF09-7BD7D1ECC68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E45D-C92E-3B36-15C8-A3DF0793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41020-1621-F93A-ED88-85AC030D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54F-C950-4890-A926-A2010F6E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1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CFA6-9C68-1A59-DB88-715DCA41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A610-552D-8E72-0F4B-4A9F67DE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18B8-9424-85E9-4116-D5031E40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60B4-134F-4717-AF09-7BD7D1ECC68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570C-FA0B-0F34-5EFC-EEE30EE7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C377-DE70-78CE-9E59-83700895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54F-C950-4890-A926-A2010F6E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13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C123-EE89-6A94-6F5E-04D51F72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81DA1-967E-C2EF-22F5-56316F30D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03082-5D01-74AD-5ADF-0383895C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60B4-134F-4717-AF09-7BD7D1ECC68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A502-5376-C53A-4B25-3FEC261F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71AB4-A61C-E7F4-51E3-915FC75E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54F-C950-4890-A926-A2010F6E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1B4A-558F-8904-0815-78BC8240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DF8AA-0A03-7E59-CE95-2553C2886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A420-9B02-0DFF-CF63-00499B89E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087A7-6342-7B5A-AF66-754F85B0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60B4-134F-4717-AF09-7BD7D1ECC68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7D22C-101B-3CB8-7D23-03D61154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B2B02-028D-8C31-21D1-CAB9BD4F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54F-C950-4890-A926-A2010F6E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4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AC45-786C-FFD3-503E-91790FA7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2FD13-07BF-0BA9-E663-D49EFA58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6149B-99CC-3EA9-208E-49E08C67D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0FB5D-F810-E41A-45BB-F9EEFCDE7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B56F1-DE08-8F57-8F9D-5B835C551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DD58C-E0B4-E26C-E232-AED5C94D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60B4-134F-4717-AF09-7BD7D1ECC68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55A5F-7983-6073-17D3-B12EDA13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8D9A-D88D-0F8E-0DA2-3EF3D27D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54F-C950-4890-A926-A2010F6E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3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CEEA-86C8-2D50-5650-BB4E2375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C0160-E749-3F93-B4DA-13F91D4D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60B4-134F-4717-AF09-7BD7D1ECC68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03B0E-C819-803C-544C-B716F2C7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CEAFC-0465-C845-EDC8-135FABD9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54F-C950-4890-A926-A2010F6E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6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0115E-A402-C2D8-F4E4-2AF9E12D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60B4-134F-4717-AF09-7BD7D1ECC68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AF61D-BA30-3659-1416-FBC26660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90643-9D1D-C625-42AB-A4C73437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54F-C950-4890-A926-A2010F6E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3012-0677-028A-703B-70AB154C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2F583-6032-D8FC-4C9E-C2364BB5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B6EA7-514D-5EB3-7110-C71ABE0D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087D2-6F7F-0493-2B60-DB920615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60B4-134F-4717-AF09-7BD7D1ECC68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C0C54-B4EF-3761-5493-A4CD87E1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3EEF3-AF24-4CEA-E2DE-90C572CC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54F-C950-4890-A926-A2010F6E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0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9700-D240-9247-8673-C4652C7C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2C225-3931-0E84-0B91-B809E2E08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68238-E861-8F08-7E1A-AEBA557F5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917EE-EE56-F07E-6EFC-AB65FCBF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60B4-134F-4717-AF09-7BD7D1ECC68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6E8CE-BFC5-64CD-D424-8E67AA1E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E506A-D4E7-5B76-F63E-6F9A76BF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54F-C950-4890-A926-A2010F6E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B8A54-42C9-0231-6C2B-B0FFF09C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6061B-66ED-307C-9DEB-D5C6C5B95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F6E71-65C3-E8CB-7A71-92CC9097A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960B4-134F-4717-AF09-7BD7D1ECC68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D350-47FD-89FE-1F58-48F5ECA7E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6344-7A20-1527-9F92-F4ECF7BCC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454F-C950-4890-A926-A2010F6E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mi.org/" TargetMode="External"/><Relationship Id="rId3" Type="http://schemas.openxmlformats.org/officeDocument/2006/relationships/hyperlink" Target="https://www.mordorintelligence.com/industry-reports/delivery-drones-market" TargetMode="External"/><Relationship Id="rId7" Type="http://schemas.openxmlformats.org/officeDocument/2006/relationships/hyperlink" Target="https://www.bing.com/videos/riverview/relatedvideo?q=Top+Food+Delivery+Drones+youtube&amp;qpvt=Top+Food+Delivery+Drones+youtube&amp;view=riverview&amp;mmscn=mtsc&amp;mid=389469101D6440FCBAE8389469101D6440FCBAE8&amp;&amp;aps=0&amp;FORM=VMSOVR" TargetMode="External"/><Relationship Id="rId2" Type="http://schemas.openxmlformats.org/officeDocument/2006/relationships/hyperlink" Target="https://www.yieldify.com/audience-segmentation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aboutamazon.com/news/transportation/how-amazon-is-building-its-drone-delivery-system" TargetMode="External"/><Relationship Id="rId5" Type="http://schemas.openxmlformats.org/officeDocument/2006/relationships/hyperlink" Target="https://www.similarweb.com/blog/research/market-research/types-of-market-segmentation/" TargetMode="External"/><Relationship Id="rId4" Type="http://schemas.openxmlformats.org/officeDocument/2006/relationships/hyperlink" Target="https://www.mckinsey.com/industries/travel-logistics-and-infrastructure/our-insights/how-will-same-day-and-on-demand-delivery-evolve-in-urban-markets" TargetMode="External"/><Relationship Id="rId9" Type="http://schemas.openxmlformats.org/officeDocument/2006/relationships/hyperlink" Target="https://tryengineering.org/teacher/lesson-plans/designing-dron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dricottero.com/2018/12/dji-mavic-2-enterprise-dual-il-drone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white-quadcopter-drone-2044043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sarrollodefensaytecnologiabelica.blogspot.com/2019/11/volodrone-es-un-impresionante-drone-con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Revolutionizing Delivery: A Dual-Drone Approach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Created by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Your Name</a:t>
            </a:r>
            <a:endParaRPr lang="en-US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2870FA4C-F91E-A71E-4FA1-61CDAC40F9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A609BF6-F448-1250-A0DB-14C1A817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/>
          <a:lstStyle/>
          <a:p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Conclusion &amp; Call to Action</a:t>
            </a:r>
            <a:b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80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60B8277-A10C-35F4-8EBE-F5EE86C44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25148" y="2107609"/>
            <a:ext cx="2917371" cy="743178"/>
          </a:xfrm>
        </p:spPr>
        <p:txBody>
          <a:bodyPr/>
          <a:lstStyle/>
          <a:p>
            <a:r>
              <a:rPr lang="en-US" b="1" i="0" dirty="0">
                <a:effectLst/>
              </a:rPr>
              <a:t>Recap: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9B95D37C-D528-CF60-A333-11E883AE4E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90528" y="2107609"/>
            <a:ext cx="2917371" cy="743178"/>
          </a:xfrm>
        </p:spPr>
        <p:txBody>
          <a:bodyPr/>
          <a:lstStyle/>
          <a:p>
            <a:r>
              <a:rPr lang="en-US" b="1" i="0" dirty="0">
                <a:effectLst/>
              </a:rPr>
              <a:t>Call to Action:</a:t>
            </a:r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F2EE750F-F4C1-679D-A009-24F52DE379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25148" y="3046600"/>
            <a:ext cx="2717643" cy="2057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 body"/>
              </a:rPr>
              <a:t>Growing Delivery Demand &amp;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 body"/>
              </a:rPr>
              <a:t>Dual-Drone Delivery System (Swift &amp; Hauler)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 body"/>
              </a:rPr>
              <a:t>Comprehensive Design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 body"/>
              </a:rPr>
              <a:t>Clear Project Timeline &amp; Milestones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 body"/>
              </a:rPr>
              <a:t>Proactive Risk Assessment &amp; Decision-Making</a:t>
            </a:r>
          </a:p>
          <a:p>
            <a:endParaRPr lang="en-US" dirty="0">
              <a:latin typeface="Calibri body"/>
            </a:endParaRP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C7505D79-E22A-94C6-0652-AA1A1CF708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90528" y="3046600"/>
            <a:ext cx="5376593" cy="2057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alibri body"/>
              </a:rPr>
              <a:t>Strong Statement:</a:t>
            </a:r>
            <a:r>
              <a:rPr lang="en-US" b="0" i="0" dirty="0">
                <a:effectLst/>
                <a:latin typeface="Calibri body"/>
              </a:rPr>
              <a:t> Craft a powerful call to action that compels the audience to consider your proposal. Here are a few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 body"/>
              </a:rPr>
              <a:t>"</a:t>
            </a:r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 body"/>
              </a:rPr>
              <a:t>Let's discuss how drone delivery can revolutionize your business and meet the growing demand for faster, more convenient deliveries.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 body"/>
              </a:rPr>
              <a:t>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 body"/>
              </a:rPr>
              <a:t>"</a:t>
            </a:r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 body"/>
              </a:rPr>
              <a:t>Partner with us to shape the future of sustainable and efficient on-demand delivery.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 body"/>
              </a:rPr>
              <a:t>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 body"/>
              </a:rPr>
              <a:t>"</a:t>
            </a:r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 body"/>
              </a:rPr>
              <a:t>Join us in creating a world where the sky's the limit for convenient and environmentally responsible deliveries.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 body"/>
              </a:rPr>
              <a:t>"</a:t>
            </a:r>
          </a:p>
          <a:p>
            <a:endParaRPr lang="en-US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96691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44650A-12B2-98DA-2486-62A0696E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9"/>
            <a:ext cx="10439400" cy="733928"/>
          </a:xfrm>
        </p:spPr>
        <p:txBody>
          <a:bodyPr/>
          <a:lstStyle/>
          <a:p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References</a:t>
            </a:r>
            <a:b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858B2-6511-13EC-88BF-A818D6AA5CEC}"/>
              </a:ext>
            </a:extLst>
          </p:cNvPr>
          <p:cNvSpPr txBox="1"/>
          <p:nvPr/>
        </p:nvSpPr>
        <p:spPr>
          <a:xfrm>
            <a:off x="924339" y="1928191"/>
            <a:ext cx="104460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Market Research &amp; Segmentation:</a:t>
            </a: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Yieldify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- Market Segmentation: </a:t>
            </a:r>
            <a:r>
              <a:rPr lang="en-US" sz="1600" dirty="0">
                <a:solidFill>
                  <a:srgbClr val="3758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Audience Segmentation Software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Yieldify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Morder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Intelligence 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Drone Delivery Market Size, Analysis &amp; Statistics (mordorintelligence.com)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Mckinsey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will same-day and on-demand delivery evolve in urban markets? | McKinsey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Simiarwebblog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</a:t>
            </a:r>
            <a:r>
              <a:rPr lang="en-US" sz="1600" dirty="0">
                <a:solidFill>
                  <a:srgbClr val="3758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 Types of Market Segmentation: Explained &amp; Explored |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Similarweb</a:t>
            </a: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Drone Delivery Industry:</a:t>
            </a: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Amazon - Drone Delivery System: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How Amazon is building its drone delivery system (aboutamazon.com)</a:t>
            </a: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YouTube - Top Food Delivery Drones 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Bing Videos</a:t>
            </a: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Project Management &amp; Design:</a:t>
            </a: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Project Management Institute (PMI): link 3: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Management Institute | PMI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Drone Design Resources:</a:t>
            </a: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Tryenginering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Designing Drones - TryEngineering.org Powered by IEEE</a:t>
            </a: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693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94FB-AC94-A756-7074-5E86D80A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2DD0-051A-5402-F5F7-AF9B4F5565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2" y="1660864"/>
            <a:ext cx="2917371" cy="743178"/>
          </a:xfrm>
        </p:spPr>
        <p:txBody>
          <a:bodyPr/>
          <a:lstStyle/>
          <a:p>
            <a:r>
              <a:rPr lang="en-US" dirty="0"/>
              <a:t>Growing Demand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F54D6-68FE-C536-68BF-C742086AB2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1660864"/>
            <a:ext cx="2917371" cy="743178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BF32E-B667-DFB0-B6E1-C66D540F77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6" y="1660864"/>
            <a:ext cx="2917371" cy="743178"/>
          </a:xfrm>
        </p:spPr>
        <p:txBody>
          <a:bodyPr/>
          <a:lstStyle/>
          <a:p>
            <a:r>
              <a:rPr lang="en-US" dirty="0"/>
              <a:t>Innovation Need and Requirement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173054-ABF3-E0DC-9CF7-F4D087E7CC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90602" y="2857500"/>
            <a:ext cx="2917371" cy="2057400"/>
          </a:xfrm>
        </p:spPr>
        <p:txBody>
          <a:bodyPr/>
          <a:lstStyle/>
          <a:p>
            <a:r>
              <a:rPr lang="en-US" dirty="0"/>
              <a:t>* On-demand delivery (</a:t>
            </a:r>
            <a:r>
              <a:rPr lang="en-US" dirty="0" err="1"/>
              <a:t>UberEats</a:t>
            </a:r>
            <a:r>
              <a:rPr lang="en-US" dirty="0"/>
              <a:t>, Amazon) experiencing explosive growth.</a:t>
            </a:r>
          </a:p>
          <a:p>
            <a:r>
              <a:rPr lang="en-US" dirty="0"/>
              <a:t>* Consumers crave </a:t>
            </a:r>
            <a:r>
              <a:rPr lang="en-US" b="1" dirty="0"/>
              <a:t>faster delivery times</a:t>
            </a:r>
            <a:r>
              <a:rPr lang="en-US" dirty="0"/>
              <a:t> and increased convenience.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C724F2-5A17-9852-760C-355C39C876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7314" y="2857500"/>
            <a:ext cx="2917371" cy="2057400"/>
          </a:xfrm>
        </p:spPr>
        <p:txBody>
          <a:bodyPr/>
          <a:lstStyle/>
          <a:p>
            <a:r>
              <a:rPr lang="en-US" dirty="0"/>
              <a:t>* Traffic congestion hindering delivery speeds in urban areas.</a:t>
            </a:r>
          </a:p>
          <a:p>
            <a:r>
              <a:rPr lang="en-US" dirty="0"/>
              <a:t>* Traditional delivery methods struggle to meet rising demand efficiently.</a:t>
            </a:r>
          </a:p>
          <a:p>
            <a:r>
              <a:rPr lang="en-US" dirty="0"/>
              <a:t>* Environmental concerns surrounding delivery vehicle emissions.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7AFBD8-8FCB-1664-014E-1ABC4A2E34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6" y="2857500"/>
            <a:ext cx="2917371" cy="2057400"/>
          </a:xfrm>
        </p:spPr>
        <p:txBody>
          <a:bodyPr/>
          <a:lstStyle/>
          <a:p>
            <a:r>
              <a:rPr lang="en-US" dirty="0"/>
              <a:t>* Disruptive solutions needed to </a:t>
            </a:r>
            <a:r>
              <a:rPr lang="en-US" b="1" dirty="0"/>
              <a:t>streamline delivery processes</a:t>
            </a:r>
            <a:r>
              <a:rPr lang="en-US" dirty="0"/>
              <a:t>.</a:t>
            </a:r>
          </a:p>
          <a:p>
            <a:r>
              <a:rPr lang="en-US" dirty="0"/>
              <a:t>* Technologies like drones offer the potential for </a:t>
            </a:r>
            <a:r>
              <a:rPr lang="en-US" b="1" dirty="0"/>
              <a:t>faster, more sustainable delivery.</a:t>
            </a:r>
          </a:p>
          <a:p>
            <a:r>
              <a:rPr lang="en-US" dirty="0"/>
              <a:t>* User needs and expectations for delivery speed and convenience.</a:t>
            </a:r>
          </a:p>
          <a:p>
            <a:r>
              <a:rPr lang="en-US" dirty="0"/>
              <a:t>    * Delivery platform (</a:t>
            </a:r>
            <a:r>
              <a:rPr lang="en-US" dirty="0" err="1"/>
              <a:t>UberEats</a:t>
            </a:r>
            <a:r>
              <a:rPr lang="en-US" dirty="0"/>
              <a:t>, Amazon) integration requirements.</a:t>
            </a:r>
          </a:p>
          <a:p>
            <a:r>
              <a:rPr lang="en-US" dirty="0"/>
              <a:t>    * Regulatory landscape for commercial drone operation.</a:t>
            </a:r>
          </a:p>
        </p:txBody>
      </p:sp>
    </p:spTree>
    <p:extLst>
      <p:ext uri="{BB962C8B-B14F-4D97-AF65-F5344CB8AC3E}">
        <p14:creationId xmlns:p14="http://schemas.microsoft.com/office/powerpoint/2010/main" val="383516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ACF6-5488-CA0C-F239-A72216C0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Solution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1F20B4F-F890-D603-E6A4-CE14188AE0D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32167" r="3216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25257-36E7-7F2F-D9F1-6AD5FD080E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225263"/>
            <a:ext cx="2917371" cy="743178"/>
          </a:xfrm>
        </p:spPr>
        <p:txBody>
          <a:bodyPr/>
          <a:lstStyle/>
          <a:p>
            <a:r>
              <a:rPr lang="en-US" dirty="0"/>
              <a:t>Dual-Drone Delivery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786CE-3989-05AE-9D2E-FACDCB8C15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6" y="3110884"/>
            <a:ext cx="2917371" cy="2057400"/>
          </a:xfrm>
        </p:spPr>
        <p:txBody>
          <a:bodyPr/>
          <a:lstStyle/>
          <a:p>
            <a:r>
              <a:rPr lang="en-US" dirty="0"/>
              <a:t>* We propose a unique system with </a:t>
            </a:r>
            <a:r>
              <a:rPr lang="en-US" b="1" dirty="0"/>
              <a:t>two distinct drone </a:t>
            </a:r>
            <a:r>
              <a:rPr lang="en-US" dirty="0"/>
              <a:t>models catering to specific customer segments:</a:t>
            </a:r>
          </a:p>
          <a:p>
            <a:r>
              <a:rPr lang="en-US" dirty="0"/>
              <a:t>    * </a:t>
            </a:r>
            <a:r>
              <a:rPr lang="en-US" b="1" dirty="0"/>
              <a:t>Swift</a:t>
            </a:r>
            <a:r>
              <a:rPr lang="en-US" dirty="0"/>
              <a:t>: Designed for speed and maneuverability, ideal for fast urban deliveries (e.g., food orders).</a:t>
            </a:r>
          </a:p>
          <a:p>
            <a:r>
              <a:rPr lang="en-US" dirty="0"/>
              <a:t>    * </a:t>
            </a:r>
            <a:r>
              <a:rPr lang="en-US" b="1" dirty="0"/>
              <a:t>Hauler</a:t>
            </a:r>
            <a:r>
              <a:rPr lang="en-US" dirty="0"/>
              <a:t>: Built with larger capacity and range, perfect for delivering bulkier items in suburban areas.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3BBA99-41E3-4487-0562-805CD22E18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65373" y="3107524"/>
            <a:ext cx="3272116" cy="2057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innovative drone delivery system tackles the limitations of traditional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leveraging drone technology, we aim to:</a:t>
            </a:r>
          </a:p>
          <a:p>
            <a:r>
              <a:rPr lang="en-US" b="1" dirty="0"/>
              <a:t>     Reduce traffic congestion </a:t>
            </a:r>
            <a:r>
              <a:rPr lang="en-US" dirty="0"/>
              <a:t>with aerial delivery routes.</a:t>
            </a:r>
          </a:p>
          <a:p>
            <a:r>
              <a:rPr lang="en-US" b="1" dirty="0"/>
              <a:t>     Increase delivery speed </a:t>
            </a:r>
            <a:r>
              <a:rPr lang="en-US" dirty="0"/>
              <a:t>for faster service, especially in urban areas.</a:t>
            </a:r>
          </a:p>
          <a:p>
            <a:r>
              <a:rPr lang="en-US" dirty="0"/>
              <a:t>    </a:t>
            </a:r>
            <a:r>
              <a:rPr lang="en-US" b="1" dirty="0"/>
              <a:t>Minimize environmental impact </a:t>
            </a:r>
            <a:r>
              <a:rPr lang="en-US" dirty="0"/>
              <a:t>with potentially cleaner energy sources for drones.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D0488-87BF-BEBD-398A-0C1AFA761F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65374" y="2263182"/>
            <a:ext cx="2917371" cy="743178"/>
          </a:xfrm>
        </p:spPr>
        <p:txBody>
          <a:bodyPr/>
          <a:lstStyle/>
          <a:p>
            <a:r>
              <a:rPr lang="en-US" dirty="0"/>
              <a:t>Addressing Challenges</a:t>
            </a:r>
          </a:p>
        </p:txBody>
      </p:sp>
    </p:spTree>
    <p:extLst>
      <p:ext uri="{BB962C8B-B14F-4D97-AF65-F5344CB8AC3E}">
        <p14:creationId xmlns:p14="http://schemas.microsoft.com/office/powerpoint/2010/main" val="92755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ACF6-5488-CA0C-F239-A72216C0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542698"/>
            <a:ext cx="6854371" cy="1325563"/>
          </a:xfrm>
        </p:spPr>
        <p:txBody>
          <a:bodyPr/>
          <a:lstStyle/>
          <a:p>
            <a:r>
              <a:rPr lang="en-US" dirty="0"/>
              <a:t>Design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63F81-6C76-316B-D6C1-5771F0370A9E}"/>
              </a:ext>
            </a:extLst>
          </p:cNvPr>
          <p:cNvSpPr txBox="1"/>
          <p:nvPr/>
        </p:nvSpPr>
        <p:spPr>
          <a:xfrm>
            <a:off x="587828" y="1868261"/>
            <a:ext cx="49914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team will conduct a comprehensive design analysis to ensure: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Functionality: Drones meet payload, range, and navigation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Usability: Intuitive controls for safe and efficient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Reliability: Robust design for safe and consistent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Manufacturability: Cost-effective and scalable production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Sustainability: Use of eco-friendly materials and energy sources where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Maintainability: Easy access for repairs and maintenance.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A104FD-04F0-9FB8-6D98-F40A4606F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920" r="9353"/>
          <a:stretch/>
        </p:blipFill>
        <p:spPr>
          <a:xfrm>
            <a:off x="6612708" y="2170126"/>
            <a:ext cx="5252721" cy="29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7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B368-2B08-6397-4D2D-6B5F7EC5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Segmentation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8906E-B459-D943-F6BF-BFE23F233B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231478"/>
            <a:ext cx="2917371" cy="743178"/>
          </a:xfrm>
        </p:spPr>
        <p:txBody>
          <a:bodyPr/>
          <a:lstStyle/>
          <a:p>
            <a:r>
              <a:rPr lang="en-US" dirty="0"/>
              <a:t>Targeted Audience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F31BE-FD9E-2E63-D130-8D41728303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231478"/>
            <a:ext cx="2917371" cy="743178"/>
          </a:xfrm>
        </p:spPr>
        <p:txBody>
          <a:bodyPr/>
          <a:lstStyle/>
          <a:p>
            <a:r>
              <a:rPr lang="en-US" dirty="0"/>
              <a:t>Customer Segments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4C2BC-96FE-0949-FC9F-E3A32FBF5C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799" y="3086098"/>
            <a:ext cx="2917371" cy="2057400"/>
          </a:xfrm>
        </p:spPr>
        <p:txBody>
          <a:bodyPr/>
          <a:lstStyle/>
          <a:p>
            <a:r>
              <a:rPr lang="en-US" dirty="0"/>
              <a:t>Showcases the relevance of the dual-drone approach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Young Professionals (22-40) in Urban Areas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Suburban Families (30-55)</a:t>
            </a:r>
          </a:p>
          <a:p>
            <a:r>
              <a:rPr lang="en-US" dirty="0"/>
              <a:t>young urban professionals and suburban families for the success of the dual-drone delivery system.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2D7BEB-10CB-4252-0370-3586364525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3" y="3086098"/>
            <a:ext cx="7052761" cy="2057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Young Professionals(22-40):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Busy urban dwellers who value convenience and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Often order prepared meals through on-demand delivery platforms like </a:t>
            </a:r>
            <a:r>
              <a:rPr lang="en-US" dirty="0" err="1"/>
              <a:t>UberEats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Prioritize fast delivery times to fit their hectic lifestyles. (Add to pie chart)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Suburban Families (30-55):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Juggle work, family, and household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Utilize online retail platforms like Amazon for various purchases.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Benefit from convenient delivery of bulkier items directly to their homes. (Add to pie chart)</a:t>
            </a:r>
          </a:p>
        </p:txBody>
      </p:sp>
    </p:spTree>
    <p:extLst>
      <p:ext uri="{BB962C8B-B14F-4D97-AF65-F5344CB8AC3E}">
        <p14:creationId xmlns:p14="http://schemas.microsoft.com/office/powerpoint/2010/main" val="315782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035E-4C66-29A2-020E-6979E225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Drone Model 1: Swift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A9E01-C98A-E554-9264-A986C943A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1660864"/>
            <a:ext cx="2917371" cy="743178"/>
          </a:xfrm>
        </p:spPr>
        <p:txBody>
          <a:bodyPr/>
          <a:lstStyle/>
          <a:p>
            <a:r>
              <a:rPr lang="en-US" dirty="0"/>
              <a:t>Swift - Urban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4CC4F-9182-468F-B76E-E02DE911EC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5" y="1656442"/>
            <a:ext cx="2917371" cy="743178"/>
          </a:xfrm>
        </p:spPr>
        <p:txBody>
          <a:bodyPr/>
          <a:lstStyle/>
          <a:p>
            <a:r>
              <a:rPr lang="en-US" dirty="0"/>
              <a:t>Urban Benefits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8513E-8B43-E5E1-A0FB-20FD63CB21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484783"/>
            <a:ext cx="2917371" cy="2057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Payload</a:t>
            </a:r>
            <a:r>
              <a:rPr lang="en-US" dirty="0"/>
              <a:t>: Optimized for prepared meals and smaller packages (think takeout orders, grocery staples).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Range</a:t>
            </a:r>
            <a:r>
              <a:rPr lang="en-US" dirty="0"/>
              <a:t>: Designed for shorter distances (5-10 km) ideal for dense urban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Navigation</a:t>
            </a:r>
            <a:r>
              <a:rPr lang="en-US" dirty="0"/>
              <a:t>: Equipped with advanced autonomous navigation features for safe and efficient flight paths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FA1EA-B4B4-3669-34EE-50086ACF8E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5" y="2484783"/>
            <a:ext cx="2917371" cy="2057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Faster Deliveries</a:t>
            </a:r>
            <a:r>
              <a:rPr lang="en-US" dirty="0"/>
              <a:t>:  Swift's compact design and maneuverability enable quick navigation through cityscapes, reducing delivery times for time-pressed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Reduced Traffic Congestion: </a:t>
            </a:r>
            <a:r>
              <a:rPr lang="en-US" dirty="0"/>
              <a:t>By taking deliveries off the road, Swift contributes to alleviating urban traffic congestion, benefiting all city residents.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830E9C8-B9B8-21A0-D6A4-173FDA30E2C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611" r="24611"/>
          <a:stretch/>
        </p:blipFill>
        <p:spPr>
          <a:xfrm>
            <a:off x="990604" y="2622799"/>
            <a:ext cx="2525713" cy="331628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254D72-347B-1DC3-C111-EC8350A52AE4}"/>
              </a:ext>
            </a:extLst>
          </p:cNvPr>
          <p:cNvSpPr txBox="1"/>
          <p:nvPr/>
        </p:nvSpPr>
        <p:spPr>
          <a:xfrm>
            <a:off x="4675414" y="5446644"/>
            <a:ext cx="3196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Compact &amp; Quiet: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Safety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Firstseamless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Integration: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822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E91-D750-3DDE-B2BF-357C139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Drone Model 2: Hauler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C5AC-0721-AF08-7CDF-F299E5AAF3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799" y="1660864"/>
            <a:ext cx="2917371" cy="743178"/>
          </a:xfrm>
        </p:spPr>
        <p:txBody>
          <a:bodyPr/>
          <a:lstStyle/>
          <a:p>
            <a:r>
              <a:rPr lang="en-US" dirty="0"/>
              <a:t>Hauler - Suburban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37848-90A4-B3E4-C8FD-F24CE58092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7830" y="1519974"/>
            <a:ext cx="2917371" cy="743178"/>
          </a:xfrm>
        </p:spPr>
        <p:txBody>
          <a:bodyPr/>
          <a:lstStyle/>
          <a:p>
            <a:r>
              <a:rPr lang="en-US" dirty="0"/>
              <a:t>Suburban Benefits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BE406-C353-5CF7-1D0A-B8F193BFD1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799" y="2668401"/>
            <a:ext cx="3207027" cy="2057400"/>
          </a:xfrm>
        </p:spPr>
        <p:txBody>
          <a:bodyPr/>
          <a:lstStyle/>
          <a:p>
            <a:pPr algn="l"/>
            <a:r>
              <a:rPr lang="en-US" b="1" i="0" dirty="0">
                <a:effectLst/>
              </a:rPr>
              <a:t>Functionality Breakdown:</a:t>
            </a:r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Payload:</a:t>
            </a:r>
            <a:r>
              <a:rPr lang="en-US" b="0" i="0" dirty="0">
                <a:effectLst/>
              </a:rPr>
              <a:t> Designed for handling bulkier items with a higher weight capacity compared to Swift.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Range:</a:t>
            </a:r>
            <a:r>
              <a:rPr lang="en-US" b="0" i="0" dirty="0">
                <a:effectLst/>
              </a:rPr>
              <a:t> Extends the delivery range (10-20 km) to cover suburban areas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Navigation:</a:t>
            </a:r>
            <a:r>
              <a:rPr lang="en-US" b="0" i="0" dirty="0">
                <a:effectLst/>
              </a:rPr>
              <a:t> Equipped with advanced autonomous navigation features for safe and efficient flight paths over longer distances.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Design Considerations:</a:t>
            </a:r>
            <a:endParaRPr lang="en-US" b="0" i="0" dirty="0">
              <a:effectLst/>
            </a:endParaRPr>
          </a:p>
          <a:p>
            <a:pPr lvl="1"/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Larger Capacity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1"/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Stable Flight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1"/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Weather Resistance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EE5347-24F4-E252-6A80-0FFA4F952D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7830" y="2668401"/>
            <a:ext cx="2917371" cy="2057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Bulkier Items:</a:t>
            </a:r>
            <a:r>
              <a:rPr lang="en-US" b="0" i="0" dirty="0">
                <a:effectLst/>
              </a:rPr>
              <a:t> Hauler's larger capacity allows convenient delivery of household goods, groceries, and other larger packages directly to suburban homes.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Reduced Car Trips:</a:t>
            </a:r>
            <a:r>
              <a:rPr lang="en-US" b="0" i="0" dirty="0">
                <a:effectLst/>
              </a:rPr>
              <a:t> By eliminating the need for frequent trips to stores, Hauler helps reduce car use in suburbs, contributing to a more sustainable lifestyle.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EE18FB2-5E4D-1445-25C9-A5CC9C2B301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262" r="28262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514E67-497D-1151-CC28-962CB734F0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4F901-D719-287C-A18B-815502107DDE}"/>
              </a:ext>
            </a:extLst>
          </p:cNvPr>
          <p:cNvSpPr txBox="1"/>
          <p:nvPr/>
        </p:nvSpPr>
        <p:spPr>
          <a:xfrm>
            <a:off x="4381500" y="672147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desarrollodefensaytecnologiabelica.blogspot.com/2019/11/volodrone-es-un-impresionante-drone-con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7174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773F-F5FC-5F30-2DEC-83CEEAA6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Timeline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F1DFCBE-31E3-2E47-A6D2-865A94036DD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824" r="28824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584D41-86AD-5A27-8A2A-9CBB00AFA1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799" y="2727582"/>
            <a:ext cx="3664227" cy="2057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Prototype Development (Months 1):</a:t>
            </a:r>
          </a:p>
          <a:p>
            <a:r>
              <a:rPr lang="en-US" dirty="0"/>
              <a:t>    * Functional prototypes with key features (payload, range, navigation)</a:t>
            </a:r>
          </a:p>
          <a:p>
            <a:r>
              <a:rPr lang="en-US" dirty="0"/>
              <a:t>    * Delivery platform integration (</a:t>
            </a:r>
            <a:r>
              <a:rPr lang="en-US" dirty="0" err="1"/>
              <a:t>UberEats</a:t>
            </a:r>
            <a:r>
              <a:rPr lang="en-US" dirty="0"/>
              <a:t>, Amazon)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&amp; Refinement (Month 2-3):</a:t>
            </a:r>
          </a:p>
          <a:p>
            <a:r>
              <a:rPr lang="en-US" dirty="0"/>
              <a:t>    * Rigorous safety testing</a:t>
            </a:r>
          </a:p>
          <a:p>
            <a:r>
              <a:rPr lang="en-US" dirty="0"/>
              <a:t>    * Real-world pilot programs with user feedback loop</a:t>
            </a:r>
          </a:p>
          <a:p>
            <a:r>
              <a:rPr lang="en-US" dirty="0"/>
              <a:t>    * Design and functionality refinement based on user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B6647-7C3C-87A7-5DF9-AA0C353149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1750672"/>
            <a:ext cx="2917371" cy="743178"/>
          </a:xfrm>
        </p:spPr>
        <p:txBody>
          <a:bodyPr/>
          <a:lstStyle/>
          <a:p>
            <a:r>
              <a:rPr lang="en-US" dirty="0"/>
              <a:t>Timeline Overview and Key Milestones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B311E-DBAE-99CD-43D0-9C118AFAC724}"/>
              </a:ext>
            </a:extLst>
          </p:cNvPr>
          <p:cNvSpPr txBox="1"/>
          <p:nvPr/>
        </p:nvSpPr>
        <p:spPr>
          <a:xfrm>
            <a:off x="8301312" y="2727582"/>
            <a:ext cx="36642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Regulatory Approval &amp; Manufacturing (Months 3-4):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* Secure FAA approvals for commercial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* Develop mass production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* Secure manufacturing partnerships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Launch &amp; Expansion (Months 4):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* Initial rollout in high-demand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* Partnerships with major delivery platforms and retailers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* Targeted marketing campaigns</a:t>
            </a:r>
          </a:p>
        </p:txBody>
      </p:sp>
    </p:spTree>
    <p:extLst>
      <p:ext uri="{BB962C8B-B14F-4D97-AF65-F5344CB8AC3E}">
        <p14:creationId xmlns:p14="http://schemas.microsoft.com/office/powerpoint/2010/main" val="125525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E91-D750-3DDE-B2BF-357C139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Risk Assessment &amp; Decision-Making</a:t>
            </a:r>
            <a:b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C5AC-0721-AF08-7CDF-F299E5AAF3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437380"/>
            <a:ext cx="2917371" cy="743178"/>
          </a:xfrm>
        </p:spPr>
        <p:txBody>
          <a:bodyPr/>
          <a:lstStyle/>
          <a:p>
            <a:r>
              <a:rPr lang="en-US" b="1" i="0" dirty="0">
                <a:effectLst/>
              </a:rPr>
              <a:t>Risk Assessment: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37848-90A4-B3E4-C8FD-F24CE58092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7" y="2437380"/>
            <a:ext cx="2917371" cy="743178"/>
          </a:xfrm>
        </p:spPr>
        <p:txBody>
          <a:bodyPr/>
          <a:lstStyle/>
          <a:p>
            <a:r>
              <a:rPr lang="en-US" b="1" i="0" dirty="0">
                <a:effectLst/>
              </a:rPr>
              <a:t>Decision-Making: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146442-B173-3B24-CF4F-38C179CD7A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535434"/>
            <a:ext cx="2917371" cy="2057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Technical Challenges:</a:t>
            </a:r>
            <a:r>
              <a:rPr lang="en-US" b="0" i="0" dirty="0">
                <a:effectLst/>
              </a:rPr>
              <a:t> Difficulties in achieving desired drone performance (range, payload capacity).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Regulatory Hurdles:</a:t>
            </a:r>
            <a:r>
              <a:rPr lang="en-US" b="0" i="0" dirty="0">
                <a:effectLst/>
              </a:rPr>
              <a:t> Delays in obtaining FAA approvals for commercial drone operation.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Public Perception:</a:t>
            </a:r>
            <a:r>
              <a:rPr lang="en-US" b="0" i="0" dirty="0">
                <a:effectLst/>
              </a:rPr>
              <a:t> Concerns about safety, privacy, or noise pollution related to drone delivery.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3D55BC-8E63-C0C3-723F-162AAF0BE4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6" y="3495677"/>
            <a:ext cx="2917371" cy="2057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Trade-off Analysis:</a:t>
            </a:r>
            <a:r>
              <a:rPr lang="en-US" b="0" i="0" dirty="0">
                <a:effectLst/>
              </a:rPr>
              <a:t> Weighing different design options against factors like cost, performance, and manufacturability.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Example: Prioritize maneuverability (higher cost) for Swift in dense urban environments.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Economic Analysis:</a:t>
            </a:r>
            <a:r>
              <a:rPr lang="en-US" b="0" i="0" dirty="0">
                <a:effectLst/>
              </a:rPr>
              <a:t> Evaluating investment costs, potential returns on investment, and overall market viability.</a:t>
            </a:r>
          </a:p>
          <a:p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FE67FE0-C8D1-6293-0E6B-9079EADEEFE0}"/>
              </a:ext>
            </a:extLst>
          </p:cNvPr>
          <p:cNvSpPr txBox="1">
            <a:spLocks/>
          </p:cNvSpPr>
          <p:nvPr/>
        </p:nvSpPr>
        <p:spPr>
          <a:xfrm>
            <a:off x="4530349" y="2437380"/>
            <a:ext cx="2917371" cy="743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effectLst/>
              </a:rPr>
              <a:t>Mitigation Strategies:</a:t>
            </a:r>
            <a:endParaRPr lang="en-US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975E4249-3888-0485-941E-71BB235C381A}"/>
              </a:ext>
            </a:extLst>
          </p:cNvPr>
          <p:cNvSpPr txBox="1">
            <a:spLocks/>
          </p:cNvSpPr>
          <p:nvPr/>
        </p:nvSpPr>
        <p:spPr>
          <a:xfrm>
            <a:off x="4530348" y="3535434"/>
            <a:ext cx="2917371" cy="2057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Technical Challenges - Collaborate with experienced drone engineers and conduct thorough testing. * Regulatory Hurdles - Proactively engage with the FAA and stay updated on regulations. * Public Perception - Implement robust safety measures, conduct public awareness campaigns, and emphasize environmental benefits.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5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7F9A3C5-EDC0-4F08-B468-D21AC1F97A6A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1241</Words>
  <Application>Microsoft Office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body</vt:lpstr>
      <vt:lpstr>Calibri Light</vt:lpstr>
      <vt:lpstr>Poppins</vt:lpstr>
      <vt:lpstr>Office Theme</vt:lpstr>
      <vt:lpstr>1_Office Theme</vt:lpstr>
      <vt:lpstr>Revolutionizing Delivery: A Dual-Drone Approach</vt:lpstr>
      <vt:lpstr>Problem &amp; Opportunity</vt:lpstr>
      <vt:lpstr>Introducing the Solution</vt:lpstr>
      <vt:lpstr>Design Analysis</vt:lpstr>
      <vt:lpstr>Market Segmentation</vt:lpstr>
      <vt:lpstr>Drone Model 1: Swift</vt:lpstr>
      <vt:lpstr>Drone Model 2: Hauler</vt:lpstr>
      <vt:lpstr>Project Plan Timeline</vt:lpstr>
      <vt:lpstr>Risk Assessment &amp; Decision-Making </vt:lpstr>
      <vt:lpstr>Conclusion &amp; Call to Action 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Delivery: A Dual-Drone Approach</dc:title>
  <dc:creator>NIKHIL M</dc:creator>
  <cp:lastModifiedBy>NIKHIL M</cp:lastModifiedBy>
  <cp:revision>6</cp:revision>
  <dcterms:created xsi:type="dcterms:W3CDTF">2024-04-12T09:50:05Z</dcterms:created>
  <dcterms:modified xsi:type="dcterms:W3CDTF">2024-04-12T13:30:54Z</dcterms:modified>
</cp:coreProperties>
</file>