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8288000" cy="10287000"/>
  <p:notesSz cx="6858000" cy="9144000"/>
  <p:embeddedFontLst>
    <p:embeddedFont>
      <p:font typeface="Canva Sans" panose="020B0604020202020204" charset="0"/>
      <p:regular r:id="rId35"/>
    </p:embeddedFont>
    <p:embeddedFont>
      <p:font typeface="Canva Sans Bold" panose="020B0604020202020204" charset="0"/>
      <p:regular r:id="rId36"/>
    </p:embeddedFont>
    <p:embeddedFont>
      <p:font typeface="Garet" panose="020B0604020202020204" charset="0"/>
      <p:regular r:id="rId37"/>
    </p:embeddedFont>
    <p:embeddedFont>
      <p:font typeface="Garet Bold" panose="020B0604020202020204" charset="0"/>
      <p:regular r:id="rId38"/>
    </p:embeddedFont>
    <p:embeddedFont>
      <p:font typeface="Garet Bold Italics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sv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ympy.org/latest/modules/ntheory.html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1.svg"/><Relationship Id="rId7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2153327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4103191" y="3642843"/>
            <a:ext cx="10081618" cy="1992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5"/>
              </a:lnSpc>
            </a:pPr>
            <a:r>
              <a:rPr lang="en-US" sz="8500" b="1" spc="-11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SECURE SIGNING</a:t>
            </a:r>
          </a:p>
          <a:p>
            <a:pPr algn="ctr">
              <a:lnSpc>
                <a:spcPts val="7565"/>
              </a:lnSpc>
            </a:pPr>
            <a:r>
              <a:rPr lang="en-US" sz="8500" b="1" spc="-11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RHOME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5941901" y="1971642"/>
            <a:ext cx="4704192" cy="561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706" b="1" spc="-202">
                <a:solidFill>
                  <a:srgbClr val="B315A3"/>
                </a:solidFill>
                <a:latin typeface="Garet Bold"/>
                <a:ea typeface="Garet Bold"/>
                <a:cs typeface="Garet Bold"/>
                <a:sym typeface="Garet Bold"/>
              </a:rPr>
              <a:t>HACKTHEBOX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999798" y="5723079"/>
            <a:ext cx="692701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16A637"/>
                </a:solidFill>
                <a:latin typeface="Garet Bold"/>
                <a:ea typeface="Garet Bold"/>
                <a:cs typeface="Garet Bold"/>
                <a:sym typeface="Garet Bold"/>
              </a:rPr>
              <a:t>$awk -F':' '{ print $1}' /etc/passwd | less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b="1">
              <a:solidFill>
                <a:srgbClr val="16A637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309664" y="6210402"/>
            <a:ext cx="3295676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BF24"/>
                </a:solidFill>
                <a:latin typeface="Garet"/>
                <a:ea typeface="Garet"/>
                <a:cs typeface="Garet"/>
                <a:sym typeface="Garet"/>
              </a:rPr>
              <a:t>Nikhil Kuchipudi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BF24"/>
                </a:solidFill>
                <a:latin typeface="Garet"/>
                <a:ea typeface="Garet"/>
                <a:cs typeface="Garet"/>
                <a:sym typeface="Garet"/>
              </a:rPr>
              <a:t>Darshan Rohit Karkera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BF24"/>
                </a:solidFill>
                <a:latin typeface="Garet"/>
                <a:ea typeface="Garet"/>
                <a:cs typeface="Garet"/>
                <a:sym typeface="Garet"/>
              </a:rPr>
              <a:t>Salamat Dauda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BF24"/>
                </a:solidFill>
                <a:latin typeface="Garet"/>
                <a:ea typeface="Garet"/>
                <a:cs typeface="Garet"/>
                <a:sym typeface="Garet"/>
              </a:rPr>
              <a:t>Arun Gopal Andalam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00BF24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3204060" y="3390161"/>
            <a:ext cx="11195913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3000" b="1" spc="-3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NOTHING ON HTB IS THAT EASY!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3204060" y="4024526"/>
            <a:ext cx="11747445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PROBLEMS AT HAND: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We do not know the length of the flag to send exact length of zeroes . 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Hash changes completely even if there is a change of 1 bit in the message.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No chance of breaking SHA-256.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We need to make FLAG XOR with binary 0 to get the flag which is not possible.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103191" y="6239940"/>
            <a:ext cx="10495957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RULED THIS METHOD OUT! THIS DOES NOT WORK.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LOOKS LIKE THE METHOD IS INFACT SECURE.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3133043" y="3392690"/>
            <a:ext cx="11195913" cy="2766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400" b="1" spc="-57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“TIME IS WHAT DETERMINES SECURITY. WITH ENOUGH TIME AND RESOURCES, NOTHING IN THIS WORLD IS UNHACKABLE”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0329383" y="6352518"/>
            <a:ext cx="455191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-JACK RHYSIDER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3878697" y="3646543"/>
            <a:ext cx="10081618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3000" b="1" spc="-3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PYTHON ZIP FUNCTION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3705764" y="4479925"/>
            <a:ext cx="11549140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The zip() function in Python takes two strings of unequal length.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It makes character pairs with 1 letter from each string based on their index value.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If strings have unequal length, zip function only considers till the length of shorter string.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F9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       ZIP(“Hola”, “Hi”) &gt;&gt; (“H”,”H”), (“o”, “i”)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                 &gt;&gt;&gt;&gt;It truncates l, a from Hola.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144000" y="1028700"/>
            <a:ext cx="8115300" cy="8229600"/>
            <a:chOff x="0" y="0"/>
            <a:chExt cx="2441259" cy="24756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41259" cy="2475643"/>
            </a:xfrm>
            <a:custGeom>
              <a:avLst/>
              <a:gdLst/>
              <a:ahLst/>
              <a:cxnLst/>
              <a:rect l="l" t="t" r="r" b="b"/>
              <a:pathLst>
                <a:path w="2441259" h="2475643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2315623"/>
                  </a:lnTo>
                  <a:lnTo>
                    <a:pt x="160020" y="2475643"/>
                  </a:lnTo>
                  <a:lnTo>
                    <a:pt x="2281239" y="2475643"/>
                  </a:lnTo>
                  <a:lnTo>
                    <a:pt x="2441259" y="2315623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63500" y="25400"/>
              <a:ext cx="2314259" cy="2386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000705" y="1480784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667235" y="8755110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81100" y="1337793"/>
            <a:ext cx="7543800" cy="7650051"/>
          </a:xfrm>
          <a:custGeom>
            <a:avLst/>
            <a:gdLst/>
            <a:ahLst/>
            <a:cxnLst/>
            <a:rect l="l" t="t" r="r" b="b"/>
            <a:pathLst>
              <a:path w="7543800" h="7650051">
                <a:moveTo>
                  <a:pt x="0" y="0"/>
                </a:moveTo>
                <a:lnTo>
                  <a:pt x="7543800" y="0"/>
                </a:lnTo>
                <a:lnTo>
                  <a:pt x="7543800" y="7650051"/>
                </a:lnTo>
                <a:lnTo>
                  <a:pt x="0" y="76500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80" r="-112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595580" y="7482817"/>
            <a:ext cx="2216803" cy="876946"/>
            <a:chOff x="0" y="0"/>
            <a:chExt cx="1508323" cy="59667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08323" cy="596678"/>
            </a:xfrm>
            <a:custGeom>
              <a:avLst/>
              <a:gdLst/>
              <a:ahLst/>
              <a:cxnLst/>
              <a:rect l="l" t="t" r="r" b="b"/>
              <a:pathLst>
                <a:path w="1508323" h="596678">
                  <a:moveTo>
                    <a:pt x="1508323" y="298339"/>
                  </a:moveTo>
                  <a:lnTo>
                    <a:pt x="1101923" y="0"/>
                  </a:lnTo>
                  <a:lnTo>
                    <a:pt x="1101923" y="203200"/>
                  </a:lnTo>
                  <a:lnTo>
                    <a:pt x="0" y="203200"/>
                  </a:lnTo>
                  <a:lnTo>
                    <a:pt x="0" y="393478"/>
                  </a:lnTo>
                  <a:lnTo>
                    <a:pt x="1101923" y="393478"/>
                  </a:lnTo>
                  <a:lnTo>
                    <a:pt x="1101923" y="596678"/>
                  </a:lnTo>
                  <a:lnTo>
                    <a:pt x="1508323" y="298339"/>
                  </a:lnTo>
                  <a:close/>
                </a:path>
              </a:pathLst>
            </a:custGeom>
            <a:solidFill>
              <a:srgbClr val="00F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5100"/>
              <a:ext cx="1406723" cy="2283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545357" y="4104205"/>
            <a:ext cx="750648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7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XOR SELF-INVERSE PROPERTY: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05222" y="4999626"/>
            <a:ext cx="7392856" cy="67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b="1" spc="7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An element xored with the same element gives 0 as output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3613692" y="3356021"/>
            <a:ext cx="10081618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3000" b="1" spc="-3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ATTACK PLAN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3705764" y="4339587"/>
            <a:ext cx="11549140" cy="280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Send a 0 byte as message, get the hash of the first letter as zip truncates the largest string to the length of the shortest string.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Now, calculate SHA-256 hash of all the printable characters in ASCII and compare with the obtained hash. 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Now, keep first letter common and make a list of all the ASCII combinations and repeat the same process by sending two zero bytes this time.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We get the flag character by character from the server.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00F9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6030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22" cy="812800"/>
            </a:xfrm>
            <a:custGeom>
              <a:avLst/>
              <a:gdLst/>
              <a:ahLst/>
              <a:cxnLst/>
              <a:rect l="l" t="t" r="r" b="b"/>
              <a:pathLst>
                <a:path w="1603022" h="812800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21200" y="882110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797501" y="131098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113183" y="3207921"/>
            <a:ext cx="9826072" cy="1509837"/>
          </a:xfrm>
          <a:custGeom>
            <a:avLst/>
            <a:gdLst/>
            <a:ahLst/>
            <a:cxnLst/>
            <a:rect l="l" t="t" r="r" b="b"/>
            <a:pathLst>
              <a:path w="9826072" h="1509837">
                <a:moveTo>
                  <a:pt x="0" y="0"/>
                </a:moveTo>
                <a:lnTo>
                  <a:pt x="9826071" y="0"/>
                </a:lnTo>
                <a:lnTo>
                  <a:pt x="9826071" y="1509837"/>
                </a:lnTo>
                <a:lnTo>
                  <a:pt x="0" y="15098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482" b="-448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113183" y="5143500"/>
            <a:ext cx="9925239" cy="1305770"/>
          </a:xfrm>
          <a:custGeom>
            <a:avLst/>
            <a:gdLst/>
            <a:ahLst/>
            <a:cxnLst/>
            <a:rect l="l" t="t" r="r" b="b"/>
            <a:pathLst>
              <a:path w="9925239" h="1305770">
                <a:moveTo>
                  <a:pt x="0" y="0"/>
                </a:moveTo>
                <a:lnTo>
                  <a:pt x="9925238" y="0"/>
                </a:lnTo>
                <a:lnTo>
                  <a:pt x="9925238" y="1305770"/>
                </a:lnTo>
                <a:lnTo>
                  <a:pt x="0" y="1305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445" b="-24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4113183" y="7024306"/>
            <a:ext cx="9925239" cy="557299"/>
          </a:xfrm>
          <a:custGeom>
            <a:avLst/>
            <a:gdLst/>
            <a:ahLst/>
            <a:cxnLst/>
            <a:rect l="l" t="t" r="r" b="b"/>
            <a:pathLst>
              <a:path w="9925239" h="557299">
                <a:moveTo>
                  <a:pt x="0" y="0"/>
                </a:moveTo>
                <a:lnTo>
                  <a:pt x="9925238" y="0"/>
                </a:lnTo>
                <a:lnTo>
                  <a:pt x="9925238" y="557299"/>
                </a:lnTo>
                <a:lnTo>
                  <a:pt x="0" y="5572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8" r="-501" b="-38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113183" y="1913794"/>
            <a:ext cx="1084618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ATTACK LOGIC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6030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22" cy="812800"/>
            </a:xfrm>
            <a:custGeom>
              <a:avLst/>
              <a:gdLst/>
              <a:ahLst/>
              <a:cxnLst/>
              <a:rect l="l" t="t" r="r" b="b"/>
              <a:pathLst>
                <a:path w="1603022" h="812800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21200" y="882110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797501" y="131098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218305" y="2695027"/>
            <a:ext cx="7345561" cy="4289928"/>
          </a:xfrm>
          <a:custGeom>
            <a:avLst/>
            <a:gdLst/>
            <a:ahLst/>
            <a:cxnLst/>
            <a:rect l="l" t="t" r="r" b="b"/>
            <a:pathLst>
              <a:path w="7345561" h="4289928">
                <a:moveTo>
                  <a:pt x="0" y="0"/>
                </a:moveTo>
                <a:lnTo>
                  <a:pt x="7345561" y="0"/>
                </a:lnTo>
                <a:lnTo>
                  <a:pt x="7345561" y="4289928"/>
                </a:lnTo>
                <a:lnTo>
                  <a:pt x="0" y="4289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190642" y="4293109"/>
            <a:ext cx="10830613" cy="4270823"/>
          </a:xfrm>
          <a:custGeom>
            <a:avLst/>
            <a:gdLst/>
            <a:ahLst/>
            <a:cxnLst/>
            <a:rect l="l" t="t" r="r" b="b"/>
            <a:pathLst>
              <a:path w="10830613" h="4270823">
                <a:moveTo>
                  <a:pt x="0" y="0"/>
                </a:moveTo>
                <a:lnTo>
                  <a:pt x="10830613" y="0"/>
                </a:lnTo>
                <a:lnTo>
                  <a:pt x="10830613" y="4270824"/>
                </a:lnTo>
                <a:lnTo>
                  <a:pt x="0" y="42708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13" b="-11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113183" y="1435642"/>
            <a:ext cx="1084618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F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840609" y="3896889"/>
            <a:ext cx="11559364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HTB{r0ll1n6_0v3r_x0r_w17h_h@5h1n6_0r@cl3_15_n07_s3cur3!@#}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820385" y="5812579"/>
            <a:ext cx="1326724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Rolling over </a:t>
            </a:r>
            <a:r>
              <a:rPr lang="en-US" sz="3999" dirty="0" err="1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xor</a:t>
            </a:r>
            <a:r>
              <a:rPr lang="en-US" sz="3999" dirty="0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 with hashing oracle is not secure!@#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6742" y="5124450"/>
            <a:ext cx="1382531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H="1" flipV="1">
            <a:off x="16491072" y="5162550"/>
            <a:ext cx="1540186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144000" y="1047750"/>
            <a:ext cx="8115300" cy="4114800"/>
            <a:chOff x="0" y="0"/>
            <a:chExt cx="2441259" cy="12378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41259" cy="1237821"/>
            </a:xfrm>
            <a:custGeom>
              <a:avLst/>
              <a:gdLst/>
              <a:ahLst/>
              <a:cxnLst/>
              <a:rect l="l" t="t" r="r" b="b"/>
              <a:pathLst>
                <a:path w="2441259" h="1237821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77801"/>
                  </a:lnTo>
                  <a:lnTo>
                    <a:pt x="160020" y="1237821"/>
                  </a:lnTo>
                  <a:lnTo>
                    <a:pt x="2281239" y="1237821"/>
                  </a:lnTo>
                  <a:lnTo>
                    <a:pt x="2441259" y="1077801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3500" y="25400"/>
              <a:ext cx="2314259" cy="114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5143500"/>
            <a:ext cx="8115300" cy="4114800"/>
            <a:chOff x="0" y="0"/>
            <a:chExt cx="2441259" cy="12378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41259" cy="1237821"/>
            </a:xfrm>
            <a:custGeom>
              <a:avLst/>
              <a:gdLst/>
              <a:ahLst/>
              <a:cxnLst/>
              <a:rect l="l" t="t" r="r" b="b"/>
              <a:pathLst>
                <a:path w="2441259" h="1237821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77801"/>
                  </a:lnTo>
                  <a:lnTo>
                    <a:pt x="160020" y="1237821"/>
                  </a:lnTo>
                  <a:lnTo>
                    <a:pt x="2281239" y="1237821"/>
                  </a:lnTo>
                  <a:lnTo>
                    <a:pt x="2441259" y="1077801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3500" y="25400"/>
              <a:ext cx="2314259" cy="114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09532" y="2000250"/>
            <a:ext cx="5984236" cy="232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 spc="-156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HOW CAN WE MAKE IT SECURE?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48296" y="1394267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7"/>
                </a:lnTo>
                <a:lnTo>
                  <a:pt x="0" y="286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956115" y="8638254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28700" y="5162550"/>
            <a:ext cx="8115300" cy="4114800"/>
            <a:chOff x="0" y="0"/>
            <a:chExt cx="2441259" cy="12378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41259" cy="1237821"/>
            </a:xfrm>
            <a:custGeom>
              <a:avLst/>
              <a:gdLst/>
              <a:ahLst/>
              <a:cxnLst/>
              <a:rect l="l" t="t" r="r" b="b"/>
              <a:pathLst>
                <a:path w="2441259" h="1237821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77801"/>
                  </a:lnTo>
                  <a:lnTo>
                    <a:pt x="160020" y="1237821"/>
                  </a:lnTo>
                  <a:lnTo>
                    <a:pt x="2281239" y="1237821"/>
                  </a:lnTo>
                  <a:lnTo>
                    <a:pt x="2441259" y="1077801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3500" y="25400"/>
              <a:ext cx="2314259" cy="114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38225" y="5853779"/>
            <a:ext cx="8115300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Using XOR operation which has Identity property.</a:t>
            </a:r>
          </a:p>
          <a:p>
            <a:pPr marL="755651" lvl="1" indent="-377825" algn="l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Truncating longer string to the length of smaller string.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28700" y="1047750"/>
            <a:ext cx="8115300" cy="4114800"/>
            <a:chOff x="0" y="0"/>
            <a:chExt cx="2441259" cy="123782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41259" cy="1237821"/>
            </a:xfrm>
            <a:custGeom>
              <a:avLst/>
              <a:gdLst/>
              <a:ahLst/>
              <a:cxnLst/>
              <a:rect l="l" t="t" r="r" b="b"/>
              <a:pathLst>
                <a:path w="2441259" h="1237821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77801"/>
                  </a:lnTo>
                  <a:lnTo>
                    <a:pt x="160020" y="1237821"/>
                  </a:lnTo>
                  <a:lnTo>
                    <a:pt x="2281239" y="1237821"/>
                  </a:lnTo>
                  <a:lnTo>
                    <a:pt x="2441259" y="1077801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3500" y="25400"/>
              <a:ext cx="2314259" cy="114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94232" y="2000250"/>
            <a:ext cx="5984236" cy="232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 spc="-156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WHY IS THE CODE INSECURE?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64767" y="5853779"/>
            <a:ext cx="8115300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Use functions like AND with no Self-Inverse property.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Encrypt message with FLAG.</a:t>
            </a:r>
          </a:p>
          <a:p>
            <a:pPr marL="755651" lvl="1" indent="-377825" algn="l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Pad the shorter string.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5551165"/>
            <a:chOff x="0" y="0"/>
            <a:chExt cx="4882518" cy="16699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82518" cy="1669911"/>
            </a:xfrm>
            <a:custGeom>
              <a:avLst/>
              <a:gdLst/>
              <a:ahLst/>
              <a:cxnLst/>
              <a:rect l="l" t="t" r="r" b="b"/>
              <a:pathLst>
                <a:path w="4882518" h="1669911">
                  <a:moveTo>
                    <a:pt x="4722498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509891"/>
                  </a:lnTo>
                  <a:lnTo>
                    <a:pt x="160020" y="1669911"/>
                  </a:lnTo>
                  <a:lnTo>
                    <a:pt x="4722498" y="1669911"/>
                  </a:lnTo>
                  <a:lnTo>
                    <a:pt x="4882518" y="1509891"/>
                  </a:lnTo>
                  <a:lnTo>
                    <a:pt x="4882518" y="160020"/>
                  </a:lnTo>
                  <a:lnTo>
                    <a:pt x="4722498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3500" y="53975"/>
              <a:ext cx="4755518" cy="1552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just">
                <a:lnSpc>
                  <a:spcPts val="2317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529741" y="6965593"/>
            <a:ext cx="5228518" cy="2687775"/>
            <a:chOff x="0" y="0"/>
            <a:chExt cx="810034" cy="4164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0034" cy="416407"/>
            </a:xfrm>
            <a:custGeom>
              <a:avLst/>
              <a:gdLst/>
              <a:ahLst/>
              <a:cxnLst/>
              <a:rect l="l" t="t" r="r" b="b"/>
              <a:pathLst>
                <a:path w="810034" h="416407">
                  <a:moveTo>
                    <a:pt x="0" y="0"/>
                  </a:moveTo>
                  <a:lnTo>
                    <a:pt x="810034" y="0"/>
                  </a:lnTo>
                  <a:lnTo>
                    <a:pt x="810034" y="416407"/>
                  </a:lnTo>
                  <a:lnTo>
                    <a:pt x="0" y="416407"/>
                  </a:lnTo>
                  <a:close/>
                </a:path>
              </a:pathLst>
            </a:custGeom>
            <a:blipFill>
              <a:blip r:embed="rId2"/>
              <a:stretch>
                <a:fillRect t="-1312" b="-1312"/>
              </a:stretch>
            </a:blipFill>
            <a:ln w="38100" cap="sq">
              <a:solidFill>
                <a:srgbClr val="00F9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1911903" y="1371541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831884" y="4484924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9666810" y="-7559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795511" y="2419560"/>
            <a:ext cx="10901528" cy="351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User is presented with 3 options when connected to server.</a:t>
            </a:r>
          </a:p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Option - 1: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Get parameters option gives the user 4 different long strings of numbers with names p, g, A, B</a:t>
            </a:r>
          </a:p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Option - 2: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Reset Parameters prints nothing to the screen.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It looks like it is deleting the parameters in the server.</a:t>
            </a:r>
          </a:p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Option - 3: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Get Flag gives us the encrypted Flag.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>
              <a:solidFill>
                <a:srgbClr val="00F9FF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50214" y="2309773"/>
            <a:ext cx="318251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5400" b="1" spc="-14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RHOME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28672" y="1619355"/>
            <a:ext cx="7392856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sz="3000" b="1" spc="117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UNDERSTANDING SERVER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5551165"/>
            <a:chOff x="0" y="0"/>
            <a:chExt cx="4882518" cy="16699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82518" cy="1669911"/>
            </a:xfrm>
            <a:custGeom>
              <a:avLst/>
              <a:gdLst/>
              <a:ahLst/>
              <a:cxnLst/>
              <a:rect l="l" t="t" r="r" b="b"/>
              <a:pathLst>
                <a:path w="4882518" h="1669911">
                  <a:moveTo>
                    <a:pt x="4722498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509891"/>
                  </a:lnTo>
                  <a:lnTo>
                    <a:pt x="160020" y="1669911"/>
                  </a:lnTo>
                  <a:lnTo>
                    <a:pt x="4722498" y="1669911"/>
                  </a:lnTo>
                  <a:lnTo>
                    <a:pt x="4882518" y="1509891"/>
                  </a:lnTo>
                  <a:lnTo>
                    <a:pt x="4882518" y="160020"/>
                  </a:lnTo>
                  <a:lnTo>
                    <a:pt x="4722498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3500" y="53975"/>
              <a:ext cx="4755518" cy="1552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just">
                <a:lnSpc>
                  <a:spcPts val="2317"/>
                </a:lnSpc>
                <a:spcBef>
                  <a:spcPct val="0"/>
                </a:spcBef>
                <a:buAutoNum type="arabicPeriod"/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38292" y="6965593"/>
            <a:ext cx="9411416" cy="2687775"/>
            <a:chOff x="0" y="0"/>
            <a:chExt cx="1458075" cy="4164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58075" cy="416407"/>
            </a:xfrm>
            <a:custGeom>
              <a:avLst/>
              <a:gdLst/>
              <a:ahLst/>
              <a:cxnLst/>
              <a:rect l="l" t="t" r="r" b="b"/>
              <a:pathLst>
                <a:path w="1458075" h="416407">
                  <a:moveTo>
                    <a:pt x="0" y="0"/>
                  </a:moveTo>
                  <a:lnTo>
                    <a:pt x="1458075" y="0"/>
                  </a:lnTo>
                  <a:lnTo>
                    <a:pt x="1458075" y="416407"/>
                  </a:lnTo>
                  <a:lnTo>
                    <a:pt x="0" y="416407"/>
                  </a:lnTo>
                  <a:close/>
                </a:path>
              </a:pathLst>
            </a:custGeom>
            <a:blipFill>
              <a:blip r:embed="rId2"/>
              <a:stretch>
                <a:fillRect t="-6650" b="-6650"/>
              </a:stretch>
            </a:blipFill>
            <a:ln w="38100" cap="sq">
              <a:solidFill>
                <a:srgbClr val="00F9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1911903" y="1371541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831884" y="4484924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9666810" y="-7559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50214" y="2309773"/>
            <a:ext cx="3182518" cy="209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5400" b="1" spc="-14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SECURE SIGNING</a:t>
            </a:r>
          </a:p>
          <a:p>
            <a:pPr algn="l">
              <a:lnSpc>
                <a:spcPts val="5400"/>
              </a:lnSpc>
            </a:pPr>
            <a:endParaRPr lang="en-US" sz="5400" b="1" spc="-140">
              <a:solidFill>
                <a:srgbClr val="00F9FF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743688" y="1619460"/>
            <a:ext cx="7392856" cy="352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5"/>
              </a:lnSpc>
            </a:pPr>
            <a:r>
              <a:rPr lang="en-US" sz="3006" b="1" spc="117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UNDERSTANDING SERVER CODE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95511" y="2176423"/>
            <a:ext cx="10901528" cy="393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User is presented with 3 options when connected to server.</a:t>
            </a:r>
          </a:p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Option - 1: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The code takes input a message from the user.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The user is given hash for the given message.</a:t>
            </a:r>
          </a:p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Option - 2: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Server asks user to enter a message.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Server asks user to enter their hash.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Server prints either the signature is validated or not.</a:t>
            </a:r>
          </a:p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Option - 3: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Server says goodbye and the connection to the server is closed.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00F9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2445" y="6486916"/>
            <a:ext cx="2982460" cy="420603"/>
          </a:xfrm>
          <a:custGeom>
            <a:avLst/>
            <a:gdLst/>
            <a:ahLst/>
            <a:cxnLst/>
            <a:rect l="l" t="t" r="r" b="b"/>
            <a:pathLst>
              <a:path w="2982460" h="420603">
                <a:moveTo>
                  <a:pt x="0" y="0"/>
                </a:moveTo>
                <a:lnTo>
                  <a:pt x="2982461" y="0"/>
                </a:lnTo>
                <a:lnTo>
                  <a:pt x="2982461" y="420603"/>
                </a:lnTo>
                <a:lnTo>
                  <a:pt x="0" y="4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92445" y="7183744"/>
            <a:ext cx="11301259" cy="1194098"/>
          </a:xfrm>
          <a:custGeom>
            <a:avLst/>
            <a:gdLst/>
            <a:ahLst/>
            <a:cxnLst/>
            <a:rect l="l" t="t" r="r" b="b"/>
            <a:pathLst>
              <a:path w="11301259" h="1194098">
                <a:moveTo>
                  <a:pt x="0" y="0"/>
                </a:moveTo>
                <a:lnTo>
                  <a:pt x="11301259" y="0"/>
                </a:lnTo>
                <a:lnTo>
                  <a:pt x="11301259" y="1194099"/>
                </a:lnTo>
                <a:lnTo>
                  <a:pt x="0" y="1194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920" b="-29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92445" y="1105710"/>
            <a:ext cx="14962718" cy="5106027"/>
          </a:xfrm>
          <a:custGeom>
            <a:avLst/>
            <a:gdLst/>
            <a:ahLst/>
            <a:cxnLst/>
            <a:rect l="l" t="t" r="r" b="b"/>
            <a:pathLst>
              <a:path w="14962718" h="5106027">
                <a:moveTo>
                  <a:pt x="0" y="0"/>
                </a:moveTo>
                <a:lnTo>
                  <a:pt x="14962718" y="0"/>
                </a:lnTo>
                <a:lnTo>
                  <a:pt x="14962718" y="5106027"/>
                </a:lnTo>
                <a:lnTo>
                  <a:pt x="0" y="5106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6030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22" cy="812800"/>
            </a:xfrm>
            <a:custGeom>
              <a:avLst/>
              <a:gdLst/>
              <a:ahLst/>
              <a:cxnLst/>
              <a:rect l="l" t="t" r="r" b="b"/>
              <a:pathLst>
                <a:path w="1603022" h="812800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21200" y="882110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797501" y="131098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874382" y="5087243"/>
            <a:ext cx="10662891" cy="1008887"/>
          </a:xfrm>
          <a:custGeom>
            <a:avLst/>
            <a:gdLst/>
            <a:ahLst/>
            <a:cxnLst/>
            <a:rect l="l" t="t" r="r" b="b"/>
            <a:pathLst>
              <a:path w="10662891" h="1008887">
                <a:moveTo>
                  <a:pt x="0" y="0"/>
                </a:moveTo>
                <a:lnTo>
                  <a:pt x="10662891" y="0"/>
                </a:lnTo>
                <a:lnTo>
                  <a:pt x="10662891" y="1008887"/>
                </a:lnTo>
                <a:lnTo>
                  <a:pt x="0" y="1008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840482" y="2661524"/>
            <a:ext cx="2701279" cy="625187"/>
          </a:xfrm>
          <a:custGeom>
            <a:avLst/>
            <a:gdLst/>
            <a:ahLst/>
            <a:cxnLst/>
            <a:rect l="l" t="t" r="r" b="b"/>
            <a:pathLst>
              <a:path w="2701279" h="625187">
                <a:moveTo>
                  <a:pt x="0" y="0"/>
                </a:moveTo>
                <a:lnTo>
                  <a:pt x="2701279" y="0"/>
                </a:lnTo>
                <a:lnTo>
                  <a:pt x="2701279" y="625187"/>
                </a:lnTo>
                <a:lnTo>
                  <a:pt x="0" y="6251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955871" y="2661524"/>
            <a:ext cx="2483776" cy="654968"/>
          </a:xfrm>
          <a:custGeom>
            <a:avLst/>
            <a:gdLst/>
            <a:ahLst/>
            <a:cxnLst/>
            <a:rect l="l" t="t" r="r" b="b"/>
            <a:pathLst>
              <a:path w="2483776" h="654968">
                <a:moveTo>
                  <a:pt x="0" y="0"/>
                </a:moveTo>
                <a:lnTo>
                  <a:pt x="2483776" y="0"/>
                </a:lnTo>
                <a:lnTo>
                  <a:pt x="2483776" y="654968"/>
                </a:lnTo>
                <a:lnTo>
                  <a:pt x="0" y="6549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748775" y="2691305"/>
            <a:ext cx="2472700" cy="625187"/>
          </a:xfrm>
          <a:custGeom>
            <a:avLst/>
            <a:gdLst/>
            <a:ahLst/>
            <a:cxnLst/>
            <a:rect l="l" t="t" r="r" b="b"/>
            <a:pathLst>
              <a:path w="2472700" h="625187">
                <a:moveTo>
                  <a:pt x="0" y="0"/>
                </a:moveTo>
                <a:lnTo>
                  <a:pt x="2472700" y="0"/>
                </a:lnTo>
                <a:lnTo>
                  <a:pt x="2472700" y="625187"/>
                </a:lnTo>
                <a:lnTo>
                  <a:pt x="0" y="6251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978" r="-14496" b="-9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2631050" y="2661524"/>
            <a:ext cx="2614418" cy="625187"/>
          </a:xfrm>
          <a:custGeom>
            <a:avLst/>
            <a:gdLst/>
            <a:ahLst/>
            <a:cxnLst/>
            <a:rect l="l" t="t" r="r" b="b"/>
            <a:pathLst>
              <a:path w="2614418" h="625187">
                <a:moveTo>
                  <a:pt x="0" y="0"/>
                </a:moveTo>
                <a:lnTo>
                  <a:pt x="2614417" y="0"/>
                </a:lnTo>
                <a:lnTo>
                  <a:pt x="2614417" y="625187"/>
                </a:lnTo>
                <a:lnTo>
                  <a:pt x="0" y="6251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3840482" y="3602242"/>
            <a:ext cx="10607036" cy="1170676"/>
          </a:xfrm>
          <a:custGeom>
            <a:avLst/>
            <a:gdLst/>
            <a:ahLst/>
            <a:cxnLst/>
            <a:rect l="l" t="t" r="r" b="b"/>
            <a:pathLst>
              <a:path w="10607036" h="1170676">
                <a:moveTo>
                  <a:pt x="0" y="0"/>
                </a:moveTo>
                <a:lnTo>
                  <a:pt x="10607036" y="0"/>
                </a:lnTo>
                <a:lnTo>
                  <a:pt x="10607036" y="1170676"/>
                </a:lnTo>
                <a:lnTo>
                  <a:pt x="0" y="11706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881131" y="1835692"/>
            <a:ext cx="1452573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7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LET’S BREAK DOWN SERVER CODE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50727" y="6524755"/>
            <a:ext cx="10786546" cy="151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439"/>
              </a:lnSpc>
              <a:buFont typeface="Arial"/>
              <a:buChar char="•"/>
            </a:pPr>
            <a:r>
              <a:rPr lang="en-US" sz="1999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The given screenshots show the classical Diffie-Hellman method to generate shared keys.</a:t>
            </a:r>
          </a:p>
          <a:p>
            <a:pPr marL="431799" lvl="1" indent="-215899" algn="just">
              <a:lnSpc>
                <a:spcPts val="2439"/>
              </a:lnSpc>
              <a:buFont typeface="Arial"/>
              <a:buChar char="•"/>
            </a:pPr>
            <a:r>
              <a:rPr lang="en-US" sz="1999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As a result of the Dh function, we get the p, g, A, B values which are printed by option - 1</a:t>
            </a:r>
          </a:p>
          <a:p>
            <a:pPr marL="431799" lvl="1" indent="-215899" algn="just">
              <a:lnSpc>
                <a:spcPts val="2439"/>
              </a:lnSpc>
              <a:buFont typeface="Arial"/>
              <a:buChar char="•"/>
            </a:pPr>
            <a:r>
              <a:rPr lang="en-US" sz="1999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Observe carefully, there is a problem in the above code.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6030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22" cy="812800"/>
            </a:xfrm>
            <a:custGeom>
              <a:avLst/>
              <a:gdLst/>
              <a:ahLst/>
              <a:cxnLst/>
              <a:rect l="l" t="t" r="r" b="b"/>
              <a:pathLst>
                <a:path w="1603022" h="812800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21200" y="882110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797501" y="131098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180698" y="2999968"/>
            <a:ext cx="10535524" cy="2394437"/>
          </a:xfrm>
          <a:custGeom>
            <a:avLst/>
            <a:gdLst/>
            <a:ahLst/>
            <a:cxnLst/>
            <a:rect l="l" t="t" r="r" b="b"/>
            <a:pathLst>
              <a:path w="10535524" h="2394437">
                <a:moveTo>
                  <a:pt x="0" y="0"/>
                </a:moveTo>
                <a:lnTo>
                  <a:pt x="10535524" y="0"/>
                </a:lnTo>
                <a:lnTo>
                  <a:pt x="10535524" y="2394437"/>
                </a:lnTo>
                <a:lnTo>
                  <a:pt x="0" y="23944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180698" y="5738498"/>
            <a:ext cx="12827460" cy="139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When Option-3 is given the encrypt function is called.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SHA-256 checksum of Shared Secret SS is used as a key by the ECB-mode AES to encrypt the flag.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The function finally returns the encrypted flag in hexadecimal form to the output screen.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4103191" y="4115964"/>
            <a:ext cx="10081618" cy="1487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 b="1" spc="-7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TELL ME WHAT YOU WOULD DO?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4103191" y="3688962"/>
            <a:ext cx="10081618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999" b="1" spc="-51" dirty="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YOU MIGHT SAY, “AES ECB MODE IS INSECURE. THAT IS THE PROBLEM”.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3802788" y="5076825"/>
            <a:ext cx="10682423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That is not. It is a decoy set by HTB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708118" y="6125467"/>
            <a:ext cx="5472570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Don’t believe me?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Try yourself!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3953645" y="4617873"/>
            <a:ext cx="11301259" cy="2076606"/>
          </a:xfrm>
          <a:custGeom>
            <a:avLst/>
            <a:gdLst/>
            <a:ahLst/>
            <a:cxnLst/>
            <a:rect l="l" t="t" r="r" b="b"/>
            <a:pathLst>
              <a:path w="11301259" h="2076606">
                <a:moveTo>
                  <a:pt x="0" y="0"/>
                </a:moveTo>
                <a:lnTo>
                  <a:pt x="11301259" y="0"/>
                </a:lnTo>
                <a:lnTo>
                  <a:pt x="11301259" y="2076606"/>
                </a:lnTo>
                <a:lnTo>
                  <a:pt x="0" y="2076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3350476" y="3261245"/>
            <a:ext cx="10081618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3000" b="1" spc="-3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ATTACK RESEARCH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953645" y="4092795"/>
            <a:ext cx="10088073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Research started from wikipedia page of Diffie-Hellman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3170747" y="3369091"/>
            <a:ext cx="10081618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3000" b="1" spc="-3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SIZE OF P VALUE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3705764" y="4491779"/>
            <a:ext cx="11765131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We can see that the size of p-value is very less in the server program.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It is close to 555 bits. 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Industry standard is about 2048 bits.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Don’t need a supercomputer to break it luckily!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256742" y="5115503"/>
            <a:ext cx="5899151" cy="27997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089195" y="93779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4" y="0"/>
                </a:lnTo>
                <a:lnTo>
                  <a:pt x="2631364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 flipV="1">
            <a:off x="13033622" y="5115503"/>
            <a:ext cx="4997636" cy="27997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6155893" y="2130867"/>
            <a:ext cx="6877729" cy="5969272"/>
            <a:chOff x="0" y="0"/>
            <a:chExt cx="978329" cy="8491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8329" cy="849104"/>
            </a:xfrm>
            <a:custGeom>
              <a:avLst/>
              <a:gdLst/>
              <a:ahLst/>
              <a:cxnLst/>
              <a:rect l="l" t="t" r="r" b="b"/>
              <a:pathLst>
                <a:path w="978329" h="849104">
                  <a:moveTo>
                    <a:pt x="81830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89084"/>
                  </a:lnTo>
                  <a:lnTo>
                    <a:pt x="160020" y="849104"/>
                  </a:lnTo>
                  <a:lnTo>
                    <a:pt x="818309" y="849104"/>
                  </a:lnTo>
                  <a:lnTo>
                    <a:pt x="978329" y="689084"/>
                  </a:lnTo>
                  <a:lnTo>
                    <a:pt x="978329" y="160020"/>
                  </a:lnTo>
                  <a:lnTo>
                    <a:pt x="818309" y="0"/>
                  </a:lnTo>
                  <a:close/>
                </a:path>
              </a:pathLst>
            </a:custGeom>
            <a:blipFill>
              <a:blip r:embed="rId4"/>
              <a:stretch>
                <a:fillRect t="-552" b="-552"/>
              </a:stretch>
            </a:blipFill>
            <a:ln w="38100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732603" y="8985595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3442976" y="3261245"/>
            <a:ext cx="10081618" cy="3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3000" b="1" spc="-3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ATTACK RESEARCH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795734" y="4101926"/>
            <a:ext cx="8899576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Need to find a function that does Discrete log calculations. </a:t>
            </a:r>
          </a:p>
        </p:txBody>
      </p:sp>
      <p:sp>
        <p:nvSpPr>
          <p:cNvPr id="31" name="Freeform 31"/>
          <p:cNvSpPr/>
          <p:nvPr/>
        </p:nvSpPr>
        <p:spPr>
          <a:xfrm>
            <a:off x="4795734" y="4799322"/>
            <a:ext cx="5719923" cy="892014"/>
          </a:xfrm>
          <a:custGeom>
            <a:avLst/>
            <a:gdLst/>
            <a:ahLst/>
            <a:cxnLst/>
            <a:rect l="l" t="t" r="r" b="b"/>
            <a:pathLst>
              <a:path w="5719923" h="892014">
                <a:moveTo>
                  <a:pt x="0" y="0"/>
                </a:moveTo>
                <a:lnTo>
                  <a:pt x="5719923" y="0"/>
                </a:lnTo>
                <a:lnTo>
                  <a:pt x="5719923" y="892013"/>
                </a:lnTo>
                <a:lnTo>
                  <a:pt x="0" y="892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4795734" y="5974773"/>
            <a:ext cx="5094269" cy="823457"/>
          </a:xfrm>
          <a:custGeom>
            <a:avLst/>
            <a:gdLst/>
            <a:ahLst/>
            <a:cxnLst/>
            <a:rect l="l" t="t" r="r" b="b"/>
            <a:pathLst>
              <a:path w="5094269" h="823457">
                <a:moveTo>
                  <a:pt x="0" y="0"/>
                </a:moveTo>
                <a:lnTo>
                  <a:pt x="5094269" y="0"/>
                </a:lnTo>
                <a:lnTo>
                  <a:pt x="5094269" y="823457"/>
                </a:lnTo>
                <a:lnTo>
                  <a:pt x="0" y="8234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5638800" y="7213131"/>
            <a:ext cx="7152329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  <a:hlinkClick r:id="rId8" tooltip="https://docs.sympy.org/latest/modules/ntheory.html"/>
              </a:rPr>
              <a:t>https://docs.sympy.org/latest/modules/ntheory.html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54048" y="5460423"/>
            <a:ext cx="30307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PERFECT!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107933"/>
            <a:ext cx="16230600" cy="8229600"/>
            <a:chOff x="0" y="0"/>
            <a:chExt cx="16030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22" cy="812800"/>
            </a:xfrm>
            <a:custGeom>
              <a:avLst/>
              <a:gdLst/>
              <a:ahLst/>
              <a:cxnLst/>
              <a:rect l="l" t="t" r="r" b="b"/>
              <a:pathLst>
                <a:path w="1603022" h="812800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21200" y="882110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797501" y="131098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146227" y="2863942"/>
            <a:ext cx="4154012" cy="726952"/>
          </a:xfrm>
          <a:custGeom>
            <a:avLst/>
            <a:gdLst/>
            <a:ahLst/>
            <a:cxnLst/>
            <a:rect l="l" t="t" r="r" b="b"/>
            <a:pathLst>
              <a:path w="4154012" h="726952">
                <a:moveTo>
                  <a:pt x="0" y="0"/>
                </a:moveTo>
                <a:lnTo>
                  <a:pt x="4154012" y="0"/>
                </a:lnTo>
                <a:lnTo>
                  <a:pt x="4154012" y="726952"/>
                </a:lnTo>
                <a:lnTo>
                  <a:pt x="0" y="726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6641493" y="4133140"/>
            <a:ext cx="5005015" cy="750752"/>
          </a:xfrm>
          <a:custGeom>
            <a:avLst/>
            <a:gdLst/>
            <a:ahLst/>
            <a:cxnLst/>
            <a:rect l="l" t="t" r="r" b="b"/>
            <a:pathLst>
              <a:path w="5005015" h="750752">
                <a:moveTo>
                  <a:pt x="0" y="0"/>
                </a:moveTo>
                <a:lnTo>
                  <a:pt x="5005014" y="0"/>
                </a:lnTo>
                <a:lnTo>
                  <a:pt x="5005014" y="750752"/>
                </a:lnTo>
                <a:lnTo>
                  <a:pt x="0" y="75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732272" y="5312517"/>
            <a:ext cx="4823455" cy="549011"/>
          </a:xfrm>
          <a:custGeom>
            <a:avLst/>
            <a:gdLst/>
            <a:ahLst/>
            <a:cxnLst/>
            <a:rect l="l" t="t" r="r" b="b"/>
            <a:pathLst>
              <a:path w="4823455" h="549011">
                <a:moveTo>
                  <a:pt x="0" y="0"/>
                </a:moveTo>
                <a:lnTo>
                  <a:pt x="4823456" y="0"/>
                </a:lnTo>
                <a:lnTo>
                  <a:pt x="4823456" y="549011"/>
                </a:lnTo>
                <a:lnTo>
                  <a:pt x="0" y="549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5293401" y="6347303"/>
            <a:ext cx="7933632" cy="473313"/>
          </a:xfrm>
          <a:custGeom>
            <a:avLst/>
            <a:gdLst/>
            <a:ahLst/>
            <a:cxnLst/>
            <a:rect l="l" t="t" r="r" b="b"/>
            <a:pathLst>
              <a:path w="7933632" h="473313">
                <a:moveTo>
                  <a:pt x="0" y="0"/>
                </a:moveTo>
                <a:lnTo>
                  <a:pt x="7933632" y="0"/>
                </a:lnTo>
                <a:lnTo>
                  <a:pt x="7933632" y="473313"/>
                </a:lnTo>
                <a:lnTo>
                  <a:pt x="0" y="4733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5564328" y="7277420"/>
            <a:ext cx="7662706" cy="965150"/>
          </a:xfrm>
          <a:custGeom>
            <a:avLst/>
            <a:gdLst/>
            <a:ahLst/>
            <a:cxnLst/>
            <a:rect l="l" t="t" r="r" b="b"/>
            <a:pathLst>
              <a:path w="7662706" h="965150">
                <a:moveTo>
                  <a:pt x="0" y="0"/>
                </a:moveTo>
                <a:lnTo>
                  <a:pt x="7662705" y="0"/>
                </a:lnTo>
                <a:lnTo>
                  <a:pt x="7662705" y="965150"/>
                </a:lnTo>
                <a:lnTo>
                  <a:pt x="0" y="9651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800139" y="1916773"/>
            <a:ext cx="1084618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ATTACK LOGIC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9666810" y="-7559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17397" y="4230119"/>
            <a:ext cx="11895072" cy="1214336"/>
          </a:xfrm>
          <a:custGeom>
            <a:avLst/>
            <a:gdLst/>
            <a:ahLst/>
            <a:cxnLst/>
            <a:rect l="l" t="t" r="r" b="b"/>
            <a:pathLst>
              <a:path w="11895072" h="1214336">
                <a:moveTo>
                  <a:pt x="0" y="0"/>
                </a:moveTo>
                <a:lnTo>
                  <a:pt x="11895071" y="0"/>
                </a:lnTo>
                <a:lnTo>
                  <a:pt x="11895071" y="1214336"/>
                </a:lnTo>
                <a:lnTo>
                  <a:pt x="0" y="1214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33" b="-39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17397" y="5625430"/>
            <a:ext cx="13984845" cy="1556459"/>
          </a:xfrm>
          <a:custGeom>
            <a:avLst/>
            <a:gdLst/>
            <a:ahLst/>
            <a:cxnLst/>
            <a:rect l="l" t="t" r="r" b="b"/>
            <a:pathLst>
              <a:path w="13984845" h="1556459">
                <a:moveTo>
                  <a:pt x="0" y="0"/>
                </a:moveTo>
                <a:lnTo>
                  <a:pt x="13984844" y="0"/>
                </a:lnTo>
                <a:lnTo>
                  <a:pt x="13984844" y="1556459"/>
                </a:lnTo>
                <a:lnTo>
                  <a:pt x="0" y="1556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71" b="-614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17397" y="7420014"/>
            <a:ext cx="11288935" cy="930593"/>
          </a:xfrm>
          <a:custGeom>
            <a:avLst/>
            <a:gdLst/>
            <a:ahLst/>
            <a:cxnLst/>
            <a:rect l="l" t="t" r="r" b="b"/>
            <a:pathLst>
              <a:path w="11288935" h="930593">
                <a:moveTo>
                  <a:pt x="0" y="0"/>
                </a:moveTo>
                <a:lnTo>
                  <a:pt x="11288934" y="0"/>
                </a:lnTo>
                <a:lnTo>
                  <a:pt x="11288934" y="930592"/>
                </a:lnTo>
                <a:lnTo>
                  <a:pt x="0" y="93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9" t="-13500" b="-73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17397" y="819435"/>
            <a:ext cx="16392888" cy="3229709"/>
          </a:xfrm>
          <a:custGeom>
            <a:avLst/>
            <a:gdLst/>
            <a:ahLst/>
            <a:cxnLst/>
            <a:rect l="l" t="t" r="r" b="b"/>
            <a:pathLst>
              <a:path w="16392888" h="3229709">
                <a:moveTo>
                  <a:pt x="0" y="0"/>
                </a:moveTo>
                <a:lnTo>
                  <a:pt x="16392887" y="0"/>
                </a:lnTo>
                <a:lnTo>
                  <a:pt x="16392887" y="3229709"/>
                </a:lnTo>
                <a:lnTo>
                  <a:pt x="0" y="32297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685" b="-47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00" y="1028700"/>
            <a:ext cx="16230600" cy="8229600"/>
            <a:chOff x="0" y="0"/>
            <a:chExt cx="16030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22" cy="812800"/>
            </a:xfrm>
            <a:custGeom>
              <a:avLst/>
              <a:gdLst/>
              <a:ahLst/>
              <a:cxnLst/>
              <a:rect l="l" t="t" r="r" b="b"/>
              <a:pathLst>
                <a:path w="1603022" h="812800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21200" y="882110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797501" y="131098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242433" y="3940027"/>
            <a:ext cx="12019300" cy="2406947"/>
          </a:xfrm>
          <a:custGeom>
            <a:avLst/>
            <a:gdLst/>
            <a:ahLst/>
            <a:cxnLst/>
            <a:rect l="l" t="t" r="r" b="b"/>
            <a:pathLst>
              <a:path w="12019300" h="2406947">
                <a:moveTo>
                  <a:pt x="0" y="0"/>
                </a:moveTo>
                <a:lnTo>
                  <a:pt x="12019301" y="0"/>
                </a:lnTo>
                <a:lnTo>
                  <a:pt x="12019301" y="2406946"/>
                </a:lnTo>
                <a:lnTo>
                  <a:pt x="0" y="2406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00" r="-14984" b="-6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720906" y="1721392"/>
            <a:ext cx="1084618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RESULTS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2840609" y="3896889"/>
            <a:ext cx="11559364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HTB{00ps_wh4t_4_sm411_0rd3r}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00BF63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162714" y="5204990"/>
            <a:ext cx="1431267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Oops what a small order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6742" y="5124450"/>
            <a:ext cx="1382531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H="1" flipV="1">
            <a:off x="16491072" y="5162550"/>
            <a:ext cx="1540186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144000" y="1047750"/>
            <a:ext cx="8115300" cy="4114800"/>
            <a:chOff x="0" y="0"/>
            <a:chExt cx="2441259" cy="12378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41259" cy="1237821"/>
            </a:xfrm>
            <a:custGeom>
              <a:avLst/>
              <a:gdLst/>
              <a:ahLst/>
              <a:cxnLst/>
              <a:rect l="l" t="t" r="r" b="b"/>
              <a:pathLst>
                <a:path w="2441259" h="1237821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77801"/>
                  </a:lnTo>
                  <a:lnTo>
                    <a:pt x="160020" y="1237821"/>
                  </a:lnTo>
                  <a:lnTo>
                    <a:pt x="2281239" y="1237821"/>
                  </a:lnTo>
                  <a:lnTo>
                    <a:pt x="2441259" y="1077801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63500" y="25400"/>
              <a:ext cx="2314259" cy="114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44000" y="5143500"/>
            <a:ext cx="8115300" cy="4114800"/>
            <a:chOff x="0" y="0"/>
            <a:chExt cx="2441259" cy="12378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41259" cy="1237821"/>
            </a:xfrm>
            <a:custGeom>
              <a:avLst/>
              <a:gdLst/>
              <a:ahLst/>
              <a:cxnLst/>
              <a:rect l="l" t="t" r="r" b="b"/>
              <a:pathLst>
                <a:path w="2441259" h="1237821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77801"/>
                  </a:lnTo>
                  <a:lnTo>
                    <a:pt x="160020" y="1237821"/>
                  </a:lnTo>
                  <a:lnTo>
                    <a:pt x="2281239" y="1237821"/>
                  </a:lnTo>
                  <a:lnTo>
                    <a:pt x="2441259" y="1077801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3500" y="25400"/>
              <a:ext cx="2314259" cy="114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328382" y="2082553"/>
            <a:ext cx="5984236" cy="232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 spc="-156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HOW CAN WE MAKE IT SECURE?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48296" y="1394267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7"/>
                </a:lnTo>
                <a:lnTo>
                  <a:pt x="0" y="286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956115" y="8638254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28700" y="5162550"/>
            <a:ext cx="8115300" cy="4114800"/>
            <a:chOff x="0" y="0"/>
            <a:chExt cx="2441259" cy="12378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41259" cy="1237821"/>
            </a:xfrm>
            <a:custGeom>
              <a:avLst/>
              <a:gdLst/>
              <a:ahLst/>
              <a:cxnLst/>
              <a:rect l="l" t="t" r="r" b="b"/>
              <a:pathLst>
                <a:path w="2441259" h="1237821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77801"/>
                  </a:lnTo>
                  <a:lnTo>
                    <a:pt x="160020" y="1237821"/>
                  </a:lnTo>
                  <a:lnTo>
                    <a:pt x="2281239" y="1237821"/>
                  </a:lnTo>
                  <a:lnTo>
                    <a:pt x="2441259" y="1077801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3500" y="25400"/>
              <a:ext cx="2314259" cy="114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5853779"/>
            <a:ext cx="8115300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Use of very small p value 544 which is vulnerable to discrete logarithms.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F9FF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028700" y="1047750"/>
            <a:ext cx="8115300" cy="4114800"/>
            <a:chOff x="0" y="0"/>
            <a:chExt cx="2441259" cy="123782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41259" cy="1237821"/>
            </a:xfrm>
            <a:custGeom>
              <a:avLst/>
              <a:gdLst/>
              <a:ahLst/>
              <a:cxnLst/>
              <a:rect l="l" t="t" r="r" b="b"/>
              <a:pathLst>
                <a:path w="2441259" h="1237821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077801"/>
                  </a:lnTo>
                  <a:lnTo>
                    <a:pt x="160020" y="1237821"/>
                  </a:lnTo>
                  <a:lnTo>
                    <a:pt x="2281239" y="1237821"/>
                  </a:lnTo>
                  <a:lnTo>
                    <a:pt x="2441259" y="1077801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3500" y="25400"/>
              <a:ext cx="2314259" cy="1148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94232" y="2082553"/>
            <a:ext cx="5984236" cy="232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 spc="-156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WHY IS THE CODE INSECURE?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44000" y="5853779"/>
            <a:ext cx="8115300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Use Standards set by agencies.</a:t>
            </a:r>
          </a:p>
          <a:p>
            <a:pPr marL="755651" lvl="1" indent="-377825" algn="l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In our case p should be at-least 2048 bits to not be vulnerable.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4103191" y="3802265"/>
            <a:ext cx="10081618" cy="1130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99"/>
              </a:lnSpc>
            </a:pPr>
            <a:r>
              <a:rPr lang="en-US" sz="9999" b="1" spc="-12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6131198" y="5415061"/>
            <a:ext cx="6025604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KEEP HACKING!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857798" y="6396136"/>
            <a:ext cx="1181133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LEGALLY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6030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22" cy="812800"/>
            </a:xfrm>
            <a:custGeom>
              <a:avLst/>
              <a:gdLst/>
              <a:ahLst/>
              <a:cxnLst/>
              <a:rect l="l" t="t" r="r" b="b"/>
              <a:pathLst>
                <a:path w="1603022" h="812800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21200" y="882110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797501" y="131098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572372" y="3601110"/>
            <a:ext cx="9910303" cy="2070462"/>
          </a:xfrm>
          <a:custGeom>
            <a:avLst/>
            <a:gdLst/>
            <a:ahLst/>
            <a:cxnLst/>
            <a:rect l="l" t="t" r="r" b="b"/>
            <a:pathLst>
              <a:path w="9910303" h="2070462">
                <a:moveTo>
                  <a:pt x="0" y="0"/>
                </a:moveTo>
                <a:lnTo>
                  <a:pt x="9910303" y="0"/>
                </a:lnTo>
                <a:lnTo>
                  <a:pt x="9910303" y="2070462"/>
                </a:lnTo>
                <a:lnTo>
                  <a:pt x="0" y="207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36880" y="2559094"/>
            <a:ext cx="1452573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7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LET’S BREAK DOWN SERVER CODE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45271" y="6079299"/>
            <a:ext cx="10137404" cy="121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Server takes a message from the user.</a:t>
            </a:r>
          </a:p>
          <a:p>
            <a:pPr marL="431801" lvl="1" indent="-215900" algn="just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Pass the given message and FLAG to the XOR function.</a:t>
            </a:r>
          </a:p>
          <a:p>
            <a:pPr marL="431801" lvl="1" indent="-215900" algn="just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Pass the result of XOR operation to the H function.</a:t>
            </a:r>
          </a:p>
          <a:p>
            <a:pPr marL="431801" lvl="1" indent="-215900" algn="just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Print the resulting hash to the screen.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160302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22" cy="812800"/>
            </a:xfrm>
            <a:custGeom>
              <a:avLst/>
              <a:gdLst/>
              <a:ahLst/>
              <a:cxnLst/>
              <a:rect l="l" t="t" r="r" b="b"/>
              <a:pathLst>
                <a:path w="1603022" h="812800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9144000" y="9258300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21200" y="882110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797501" y="1310988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786626" y="2251413"/>
            <a:ext cx="7391933" cy="1154990"/>
          </a:xfrm>
          <a:custGeom>
            <a:avLst/>
            <a:gdLst/>
            <a:ahLst/>
            <a:cxnLst/>
            <a:rect l="l" t="t" r="r" b="b"/>
            <a:pathLst>
              <a:path w="7391933" h="1154990">
                <a:moveTo>
                  <a:pt x="0" y="0"/>
                </a:moveTo>
                <a:lnTo>
                  <a:pt x="7391933" y="0"/>
                </a:lnTo>
                <a:lnTo>
                  <a:pt x="7391933" y="1154990"/>
                </a:lnTo>
                <a:lnTo>
                  <a:pt x="0" y="115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86626" y="3610378"/>
            <a:ext cx="14783867" cy="121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XOR function takes two strings as input.</a:t>
            </a:r>
          </a:p>
          <a:p>
            <a:pPr marL="431801" lvl="1" indent="-215900" algn="just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Characters with same index value from both the strings are taken and are sent to zip function which makes sets of tuples.</a:t>
            </a:r>
          </a:p>
          <a:p>
            <a:pPr marL="431801" lvl="1" indent="-215900" algn="just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Each set is XORed using ^ operator and the resulting bytes are returned from the function.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786626" y="5711636"/>
            <a:ext cx="4823994" cy="944699"/>
          </a:xfrm>
          <a:custGeom>
            <a:avLst/>
            <a:gdLst/>
            <a:ahLst/>
            <a:cxnLst/>
            <a:rect l="l" t="t" r="r" b="b"/>
            <a:pathLst>
              <a:path w="4823994" h="944699">
                <a:moveTo>
                  <a:pt x="0" y="0"/>
                </a:moveTo>
                <a:lnTo>
                  <a:pt x="4823994" y="0"/>
                </a:lnTo>
                <a:lnTo>
                  <a:pt x="4823994" y="944699"/>
                </a:lnTo>
                <a:lnTo>
                  <a:pt x="0" y="9446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86626" y="6903985"/>
            <a:ext cx="14175434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H function takes in a message and returns SHA256 digest of the message.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4103191" y="3650730"/>
            <a:ext cx="10081618" cy="111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4500" b="1" spc="-5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THE CODE DOES NOT SEEM VULNERABLE.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6002476" y="6504011"/>
            <a:ext cx="646083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sz="4500" b="1" spc="175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ANY LEADS?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162714" y="5126779"/>
            <a:ext cx="1431267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WHAT WOULD YOU DO?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3178005" y="3517583"/>
            <a:ext cx="11570868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5"/>
              </a:lnSpc>
            </a:pPr>
            <a:r>
              <a:rPr lang="en-US" sz="4500" b="1" spc="-5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PEOPLE WHO ARE FAMILIAR WITH “DIGITAL LOGIC DESIGN” WOULD EASILY GUESS </a:t>
            </a:r>
            <a:r>
              <a:rPr lang="en-US" sz="4500" b="1" i="1" spc="-58">
                <a:solidFill>
                  <a:srgbClr val="00F9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XOR</a:t>
            </a:r>
            <a:r>
              <a:rPr lang="en-US" sz="4500" b="1" spc="-5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ING IS THE VULNERABLE PART IN THE CODE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2714" y="2057400"/>
            <a:ext cx="11532595" cy="3831379"/>
            <a:chOff x="0" y="0"/>
            <a:chExt cx="3037391" cy="10090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7391" cy="1009087"/>
            </a:xfrm>
            <a:custGeom>
              <a:avLst/>
              <a:gdLst/>
              <a:ahLst/>
              <a:cxnLst/>
              <a:rect l="l" t="t" r="r" b="b"/>
              <a:pathLst>
                <a:path w="3037391" h="1009087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3191" y="4579883"/>
            <a:ext cx="12091415" cy="3602062"/>
            <a:chOff x="0" y="0"/>
            <a:chExt cx="3184570" cy="9486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4570" cy="948691"/>
            </a:xfrm>
            <a:custGeom>
              <a:avLst/>
              <a:gdLst/>
              <a:ahLst/>
              <a:cxnLst/>
              <a:rect l="l" t="t" r="r" b="b"/>
              <a:pathLst>
                <a:path w="3184570" h="948691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03" cy="948691"/>
            </a:xfrm>
            <a:custGeom>
              <a:avLst/>
              <a:gdLst/>
              <a:ahLst/>
              <a:cxnLst/>
              <a:rect l="l" t="t" r="r" b="b"/>
              <a:pathLst>
                <a:path w="960603" h="948691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428975" y="7562737"/>
            <a:ext cx="2041499" cy="891892"/>
            <a:chOff x="0" y="0"/>
            <a:chExt cx="537679" cy="2349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570919" y="7500242"/>
            <a:ext cx="2041499" cy="891892"/>
            <a:chOff x="0" y="0"/>
            <a:chExt cx="537679" cy="2349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7679" cy="234902"/>
            </a:xfrm>
            <a:custGeom>
              <a:avLst/>
              <a:gdLst/>
              <a:ahLst/>
              <a:cxnLst/>
              <a:rect l="l" t="t" r="r" b="b"/>
              <a:pathLst>
                <a:path w="537679" h="234902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463306" y="7552856"/>
            <a:ext cx="3731299" cy="813940"/>
            <a:chOff x="0" y="0"/>
            <a:chExt cx="982729" cy="21437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82729" cy="214371"/>
            </a:xfrm>
            <a:custGeom>
              <a:avLst/>
              <a:gdLst/>
              <a:ahLst/>
              <a:cxnLst/>
              <a:rect l="l" t="t" r="r" b="b"/>
              <a:pathLst>
                <a:path w="982729" h="214371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605340" y="7696000"/>
            <a:ext cx="3589266" cy="813940"/>
            <a:chOff x="0" y="0"/>
            <a:chExt cx="945321" cy="21437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45321" cy="214371"/>
            </a:xfrm>
            <a:custGeom>
              <a:avLst/>
              <a:gdLst/>
              <a:ahLst/>
              <a:cxnLst/>
              <a:rect l="l" t="t" r="r" b="b"/>
              <a:pathLst>
                <a:path w="945321" h="21437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987663" y="1669424"/>
            <a:ext cx="14312675" cy="6948153"/>
          </a:xfrm>
          <a:custGeom>
            <a:avLst/>
            <a:gdLst/>
            <a:ahLst/>
            <a:cxnLst/>
            <a:rect l="l" t="t" r="r" b="b"/>
            <a:pathLst>
              <a:path w="14312675" h="6948153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2555984" y="3761851"/>
            <a:ext cx="12619687" cy="73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3000" b="1" spc="-3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YOU MIGHT SAY,</a:t>
            </a:r>
          </a:p>
          <a:p>
            <a:pPr algn="ctr">
              <a:lnSpc>
                <a:spcPts val="2879"/>
              </a:lnSpc>
            </a:pPr>
            <a:r>
              <a:rPr lang="en-US" sz="3000" b="1" spc="-3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“TOO EASY; GET THAT FLAG”</a:t>
            </a:r>
          </a:p>
        </p:txBody>
      </p:sp>
      <p:sp>
        <p:nvSpPr>
          <p:cNvPr id="28" name="Freeform 28"/>
          <p:cNvSpPr/>
          <p:nvPr/>
        </p:nvSpPr>
        <p:spPr>
          <a:xfrm>
            <a:off x="13524594" y="7552856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2840609" y="2727905"/>
            <a:ext cx="1730310" cy="286288"/>
          </a:xfrm>
          <a:custGeom>
            <a:avLst/>
            <a:gdLst/>
            <a:ahLst/>
            <a:cxnLst/>
            <a:rect l="l" t="t" r="r" b="b"/>
            <a:pathLst>
              <a:path w="1730310" h="286288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4023958" y="5129641"/>
            <a:ext cx="11151713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Send 0 as input message to the server and get hash of the flag. 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Break the hash and voila we have the flag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144000" y="1028700"/>
            <a:ext cx="8115300" cy="8229600"/>
            <a:chOff x="0" y="0"/>
            <a:chExt cx="2441259" cy="24756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41259" cy="2475643"/>
            </a:xfrm>
            <a:custGeom>
              <a:avLst/>
              <a:gdLst/>
              <a:ahLst/>
              <a:cxnLst/>
              <a:rect l="l" t="t" r="r" b="b"/>
              <a:pathLst>
                <a:path w="2441259" h="2475643">
                  <a:moveTo>
                    <a:pt x="2281239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2315623"/>
                  </a:lnTo>
                  <a:lnTo>
                    <a:pt x="160020" y="2475643"/>
                  </a:lnTo>
                  <a:lnTo>
                    <a:pt x="2281239" y="2475643"/>
                  </a:lnTo>
                  <a:lnTo>
                    <a:pt x="2441259" y="2315623"/>
                  </a:lnTo>
                  <a:lnTo>
                    <a:pt x="2441259" y="160020"/>
                  </a:lnTo>
                  <a:lnTo>
                    <a:pt x="2281239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63500" y="25400"/>
              <a:ext cx="2314259" cy="2386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000705" y="1480784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H="1">
            <a:off x="17259300" y="5143500"/>
            <a:ext cx="771958" cy="0"/>
          </a:xfrm>
          <a:prstGeom prst="line">
            <a:avLst/>
          </a:prstGeom>
          <a:ln w="38100" cap="flat">
            <a:solidFill>
              <a:srgbClr val="00F9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667235" y="8755110"/>
            <a:ext cx="2631364" cy="181803"/>
          </a:xfrm>
          <a:custGeom>
            <a:avLst/>
            <a:gdLst/>
            <a:ahLst/>
            <a:cxnLst/>
            <a:rect l="l" t="t" r="r" b="b"/>
            <a:pathLst>
              <a:path w="2631364" h="181803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81100" y="1337793"/>
            <a:ext cx="7543800" cy="7650051"/>
          </a:xfrm>
          <a:custGeom>
            <a:avLst/>
            <a:gdLst/>
            <a:ahLst/>
            <a:cxnLst/>
            <a:rect l="l" t="t" r="r" b="b"/>
            <a:pathLst>
              <a:path w="7543800" h="7650051">
                <a:moveTo>
                  <a:pt x="0" y="0"/>
                </a:moveTo>
                <a:lnTo>
                  <a:pt x="7543800" y="0"/>
                </a:lnTo>
                <a:lnTo>
                  <a:pt x="7543800" y="7650051"/>
                </a:lnTo>
                <a:lnTo>
                  <a:pt x="0" y="76500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80" r="-112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565795" y="6053002"/>
            <a:ext cx="2216803" cy="876946"/>
            <a:chOff x="0" y="0"/>
            <a:chExt cx="1508323" cy="59667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08323" cy="596678"/>
            </a:xfrm>
            <a:custGeom>
              <a:avLst/>
              <a:gdLst/>
              <a:ahLst/>
              <a:cxnLst/>
              <a:rect l="l" t="t" r="r" b="b"/>
              <a:pathLst>
                <a:path w="1508323" h="596678">
                  <a:moveTo>
                    <a:pt x="1508323" y="298339"/>
                  </a:moveTo>
                  <a:lnTo>
                    <a:pt x="1101923" y="0"/>
                  </a:lnTo>
                  <a:lnTo>
                    <a:pt x="1101923" y="203200"/>
                  </a:lnTo>
                  <a:lnTo>
                    <a:pt x="0" y="203200"/>
                  </a:lnTo>
                  <a:lnTo>
                    <a:pt x="0" y="393478"/>
                  </a:lnTo>
                  <a:lnTo>
                    <a:pt x="1101923" y="393478"/>
                  </a:lnTo>
                  <a:lnTo>
                    <a:pt x="1101923" y="596678"/>
                  </a:lnTo>
                  <a:lnTo>
                    <a:pt x="1508323" y="298339"/>
                  </a:lnTo>
                  <a:close/>
                </a:path>
              </a:pathLst>
            </a:custGeom>
            <a:solidFill>
              <a:srgbClr val="00F9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5100"/>
              <a:ext cx="1406723" cy="2283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158258" y="3483545"/>
            <a:ext cx="7506483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7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XOR IDENTITY PROPERTY: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62035" y="4431788"/>
            <a:ext cx="7392856" cy="67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b="1" spc="78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An element xored with 0 gives the same elemnt as output.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1051</Words>
  <Application>Microsoft Office PowerPoint</Application>
  <PresentationFormat>Custom</PresentationFormat>
  <Paragraphs>119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Garet</vt:lpstr>
      <vt:lpstr>Garet Bold</vt:lpstr>
      <vt:lpstr>Calibri</vt:lpstr>
      <vt:lpstr>Garet Bold Italics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HackThe BOX</dc:title>
  <cp:lastModifiedBy>Kuchipudi, Nikhil</cp:lastModifiedBy>
  <cp:revision>9</cp:revision>
  <dcterms:created xsi:type="dcterms:W3CDTF">2006-08-16T00:00:00Z</dcterms:created>
  <dcterms:modified xsi:type="dcterms:W3CDTF">2024-12-06T02:48:43Z</dcterms:modified>
  <dc:identifier>DAGYMoTWSZA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f4b8a2-ad4f-41b5-9a91-284d2cc38f56_Enabled">
    <vt:lpwstr>true</vt:lpwstr>
  </property>
  <property fmtid="{D5CDD505-2E9C-101B-9397-08002B2CF9AE}" pid="3" name="MSIP_Label_37f4b8a2-ad4f-41b5-9a91-284d2cc38f56_SetDate">
    <vt:lpwstr>2024-12-06T01:22:26Z</vt:lpwstr>
  </property>
  <property fmtid="{D5CDD505-2E9C-101B-9397-08002B2CF9AE}" pid="4" name="MSIP_Label_37f4b8a2-ad4f-41b5-9a91-284d2cc38f56_Method">
    <vt:lpwstr>Standard</vt:lpwstr>
  </property>
  <property fmtid="{D5CDD505-2E9C-101B-9397-08002B2CF9AE}" pid="5" name="MSIP_Label_37f4b8a2-ad4f-41b5-9a91-284d2cc38f56_Name">
    <vt:lpwstr>Internal-HSC</vt:lpwstr>
  </property>
  <property fmtid="{D5CDD505-2E9C-101B-9397-08002B2CF9AE}" pid="6" name="MSIP_Label_37f4b8a2-ad4f-41b5-9a91-284d2cc38f56_SiteId">
    <vt:lpwstr>70de1992-07c6-480f-a318-a1afcba03983</vt:lpwstr>
  </property>
  <property fmtid="{D5CDD505-2E9C-101B-9397-08002B2CF9AE}" pid="7" name="MSIP_Label_37f4b8a2-ad4f-41b5-9a91-284d2cc38f56_ActionId">
    <vt:lpwstr>1417f271-c2da-4676-80d5-46811a32e8ba</vt:lpwstr>
  </property>
  <property fmtid="{D5CDD505-2E9C-101B-9397-08002B2CF9AE}" pid="8" name="MSIP_Label_37f4b8a2-ad4f-41b5-9a91-284d2cc38f56_ContentBits">
    <vt:lpwstr>0</vt:lpwstr>
  </property>
</Properties>
</file>