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58" r:id="rId5"/>
    <p:sldId id="259" r:id="rId6"/>
    <p:sldId id="263" r:id="rId7"/>
    <p:sldId id="272" r:id="rId8"/>
    <p:sldId id="269" r:id="rId9"/>
    <p:sldId id="271" r:id="rId10"/>
    <p:sldId id="273" r:id="rId11"/>
    <p:sldId id="264" r:id="rId12"/>
    <p:sldId id="262" r:id="rId13"/>
    <p:sldId id="270" r:id="rId14"/>
    <p:sldId id="268" r:id="rId15"/>
    <p:sldId id="267" r:id="rId16"/>
    <p:sldId id="274" r:id="rId17"/>
    <p:sldId id="344" r:id="rId18"/>
    <p:sldId id="341" r:id="rId19"/>
    <p:sldId id="34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8" d="100"/>
          <a:sy n="58" d="100"/>
        </p:scale>
        <p:origin x="9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A50C7-CB36-4F5B-AE4F-2D86DDE85A2C}" type="datetimeFigureOut">
              <a:rPr lang="en-US" smtClean="0"/>
              <a:t>10/3/2021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5187B-1449-42F3-90A7-F14719F8CF43}" type="slidenum">
              <a:rPr lang="en-US" smtClean="0"/>
              <a:t>‹#›</a:t>
            </a:fld>
            <a:endParaRPr lang="en-US"/>
          </a:p>
        </p:txBody>
      </p:sp>
    </p:spTree>
    <p:extLst>
      <p:ext uri="{BB962C8B-B14F-4D97-AF65-F5344CB8AC3E}">
        <p14:creationId xmlns:p14="http://schemas.microsoft.com/office/powerpoint/2010/main" val="395887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site must be accessible across different channels – Mobile, Tablet, Desktop</a:t>
            </a:r>
          </a:p>
          <a:p>
            <a:r>
              <a:rPr lang="en-US" dirty="0"/>
              <a:t>The site must have different themes based on geography</a:t>
            </a:r>
          </a:p>
          <a:p>
            <a:r>
              <a:rPr lang="en-US" dirty="0"/>
              <a:t>The site must be accessible to all types of users</a:t>
            </a:r>
          </a:p>
          <a:p>
            <a:r>
              <a:rPr lang="en-US" dirty="0"/>
              <a:t>The site must be able to handle high volumes of traffic</a:t>
            </a:r>
          </a:p>
          <a:p>
            <a:r>
              <a:rPr lang="en-US" dirty="0"/>
              <a:t>The site must be scalable to support ever increasing user base</a:t>
            </a:r>
          </a:p>
          <a:p>
            <a:r>
              <a:rPr lang="en-US" dirty="0"/>
              <a:t>The site must be able to extend to connect with commerce and marketing integration</a:t>
            </a:r>
          </a:p>
          <a:p>
            <a:r>
              <a:rPr lang="en-US" dirty="0"/>
              <a:t>The site should be able to track user interactions and visits</a:t>
            </a:r>
          </a:p>
          <a:p>
            <a:r>
              <a:rPr lang="en-US" dirty="0"/>
              <a:t>The site should have offline capability</a:t>
            </a:r>
          </a:p>
          <a:p>
            <a:r>
              <a:rPr lang="en-US" dirty="0"/>
              <a:t>The site should be able to support digital assets like images/videos</a:t>
            </a:r>
          </a:p>
          <a:p>
            <a:r>
              <a:rPr lang="en-US" dirty="0"/>
              <a:t>The site should have ability to bookmark sections on page</a:t>
            </a:r>
          </a:p>
        </p:txBody>
      </p:sp>
      <p:sp>
        <p:nvSpPr>
          <p:cNvPr id="4" name="Slide Number Placeholder 3"/>
          <p:cNvSpPr>
            <a:spLocks noGrp="1"/>
          </p:cNvSpPr>
          <p:nvPr>
            <p:ph type="sldNum" sz="quarter" idx="5"/>
          </p:nvPr>
        </p:nvSpPr>
        <p:spPr/>
        <p:txBody>
          <a:bodyPr/>
          <a:lstStyle/>
          <a:p>
            <a:fld id="{90A5187B-1449-42F3-90A7-F14719F8CF43}" type="slidenum">
              <a:rPr lang="en-US" smtClean="0"/>
              <a:t>2</a:t>
            </a:fld>
            <a:endParaRPr lang="en-US"/>
          </a:p>
        </p:txBody>
      </p:sp>
    </p:spTree>
    <p:extLst>
      <p:ext uri="{BB962C8B-B14F-4D97-AF65-F5344CB8AC3E}">
        <p14:creationId xmlns:p14="http://schemas.microsoft.com/office/powerpoint/2010/main" val="262310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179471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63531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291579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E2D5-F45A-4B2F-A26C-1BB36F5AA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8CBF5-AD0D-401E-B3B8-DC2E035657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9DF136-DDA2-4CFC-AE14-9E0E63AB939C}"/>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5" name="Footer Placeholder 4">
            <a:extLst>
              <a:ext uri="{FF2B5EF4-FFF2-40B4-BE49-F238E27FC236}">
                <a16:creationId xmlns:a16="http://schemas.microsoft.com/office/drawing/2014/main" id="{27EE3409-4B97-40DE-A9EB-918C2CBED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C5183-B889-4758-B8DD-76E1DD39C9E9}"/>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380156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A44E-CBE7-4505-B068-6C3BB2F021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9D0B2-5ABE-492B-AE12-8A987FFFA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2116E-A073-4390-8E99-B29716D3C171}"/>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5" name="Footer Placeholder 4">
            <a:extLst>
              <a:ext uri="{FF2B5EF4-FFF2-40B4-BE49-F238E27FC236}">
                <a16:creationId xmlns:a16="http://schemas.microsoft.com/office/drawing/2014/main" id="{80BBAC20-4276-4B65-A4A2-33945B0F8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F3828-91C4-4077-8C23-21C6FC08799C}"/>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2367585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0A8E8C-73E3-4D7E-8098-078221C52B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6F32B3-6A06-4B8C-B1B3-711BABD444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4C2DE-A95C-45B3-9BCF-2BCB1D554CEB}"/>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5" name="Footer Placeholder 4">
            <a:extLst>
              <a:ext uri="{FF2B5EF4-FFF2-40B4-BE49-F238E27FC236}">
                <a16:creationId xmlns:a16="http://schemas.microsoft.com/office/drawing/2014/main" id="{7C193FC0-0724-4E86-AD19-1CDD37E8D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846DF-E857-42C4-80C3-834EE239E8EF}"/>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250828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lstStyle/>
          <a:p>
            <a:r>
              <a:rPr lang="en-US"/>
              <a:t>Click to edit Master title style</a:t>
            </a:r>
          </a:p>
        </p:txBody>
      </p:sp>
      <p:sp>
        <p:nvSpPr>
          <p:cNvPr id="3" name="Footer Placeholder 2"/>
          <p:cNvSpPr>
            <a:spLocks noGrp="1"/>
          </p:cNvSpPr>
          <p:nvPr>
            <p:ph type="ftr" sz="quarter" idx="20"/>
          </p:nvPr>
        </p:nvSpPr>
        <p:spPr/>
        <p:txBody>
          <a:bodyPr/>
          <a:lstStyle/>
          <a:p>
            <a:r>
              <a:rPr lang="en-US"/>
              <a:t>Copyright © 2019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1645226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lstStyle/>
          <a:p>
            <a:r>
              <a:rPr lang="en-US"/>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3146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a:xfrm>
            <a:off x="381000" y="380999"/>
            <a:ext cx="5715000" cy="990601"/>
          </a:xfrm>
        </p:spPr>
        <p:txBody>
          <a:bodyPr/>
          <a:lstStyle/>
          <a:p>
            <a:r>
              <a:rPr lang="en-US"/>
              <a:t>Click to edit Master title style</a:t>
            </a:r>
          </a:p>
        </p:txBody>
      </p:sp>
    </p:spTree>
    <p:extLst>
      <p:ext uri="{BB962C8B-B14F-4D97-AF65-F5344CB8AC3E}">
        <p14:creationId xmlns:p14="http://schemas.microsoft.com/office/powerpoint/2010/main" val="1964218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20"/>
          </p:nvPr>
        </p:nvSpPr>
        <p:spPr/>
        <p:txBody>
          <a:bodyPr/>
          <a:lstStyle/>
          <a:p>
            <a:r>
              <a:rPr lang="en-US"/>
              <a:t>Copyright © 2019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1583632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11430000" cy="990601"/>
          </a:xfrm>
        </p:spPr>
        <p:txBody>
          <a:bodyPr/>
          <a:lstStyle/>
          <a:p>
            <a:r>
              <a:rPr lang="en-US"/>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1122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926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Copyright © 2019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299327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7177-4D3D-4F1C-953C-DDA506DA91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7DA51A-893D-4748-8AAA-35BD92377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08CC6-55DF-4255-9BF2-4E016D5F2C85}"/>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5" name="Footer Placeholder 4">
            <a:extLst>
              <a:ext uri="{FF2B5EF4-FFF2-40B4-BE49-F238E27FC236}">
                <a16:creationId xmlns:a16="http://schemas.microsoft.com/office/drawing/2014/main" id="{C037F57A-6A40-4972-8636-61E6F4CC5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9CAA0-010B-4DB5-8518-ACB8A5A90DC4}"/>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410801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0C57-0708-45EB-9523-67218C9855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E0EB06-866E-43C3-A832-96F11CA3A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B724A6-E31D-4CDF-9634-977CC41B623B}"/>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5" name="Footer Placeholder 4">
            <a:extLst>
              <a:ext uri="{FF2B5EF4-FFF2-40B4-BE49-F238E27FC236}">
                <a16:creationId xmlns:a16="http://schemas.microsoft.com/office/drawing/2014/main" id="{B3EF2866-53BC-431F-B88D-A4D4CA077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88819-8823-4D27-81DB-92AD0D432E87}"/>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13466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B33B-CF02-4B7C-B861-A6A93BCEA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289FF5-DB50-4E41-A955-F54918AAA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D4794A-7436-4CA2-9DD4-D9C04965F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67AC0D-CD52-474B-9865-1C01EEA18C9A}"/>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6" name="Footer Placeholder 5">
            <a:extLst>
              <a:ext uri="{FF2B5EF4-FFF2-40B4-BE49-F238E27FC236}">
                <a16:creationId xmlns:a16="http://schemas.microsoft.com/office/drawing/2014/main" id="{FA3E3B64-6AB7-40CA-9F20-D3F5CEB33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11DB6-721A-4CED-B561-39939C3FDAD2}"/>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317771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1F22-2ED7-47A5-A8DD-FC1545838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81FDE2-23DA-4516-8F87-7B8A7E1D1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465DB-B555-40CA-A8A4-57CF3D028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D6D000-61E3-4389-8566-B8063DBD3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DDB4E-5D19-4A0C-8E65-0176493B3F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0EFB71-8BB9-4483-8C8E-72846F79130F}"/>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8" name="Footer Placeholder 7">
            <a:extLst>
              <a:ext uri="{FF2B5EF4-FFF2-40B4-BE49-F238E27FC236}">
                <a16:creationId xmlns:a16="http://schemas.microsoft.com/office/drawing/2014/main" id="{AC893B62-F248-4D61-97B4-BF7E04651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50A29B-32CF-4CE0-A2D3-6866E0808DAD}"/>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247753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6F29-5CFD-4EF6-8EAF-1F10E70CBE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1B5A84-0031-452E-9E2B-6B99E6DF495F}"/>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4" name="Footer Placeholder 3">
            <a:extLst>
              <a:ext uri="{FF2B5EF4-FFF2-40B4-BE49-F238E27FC236}">
                <a16:creationId xmlns:a16="http://schemas.microsoft.com/office/drawing/2014/main" id="{D7E6BCCE-C1DC-480A-AC75-8D3BE1F8F1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2CCA4A-524D-47A7-B397-EFD3D17E040E}"/>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394367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97BA5-2A83-4127-A0CB-5A5F52D98BC4}"/>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3" name="Footer Placeholder 2">
            <a:extLst>
              <a:ext uri="{FF2B5EF4-FFF2-40B4-BE49-F238E27FC236}">
                <a16:creationId xmlns:a16="http://schemas.microsoft.com/office/drawing/2014/main" id="{2D60638B-AABD-4E09-8D72-F54781DA1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6E2FDD-D446-4C46-84D2-6385E787A03D}"/>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412657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58BF-F924-4AF8-B610-B12672D50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B956A6-1BE9-4AD4-8055-C82488374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69B0DF-04FC-4D00-ADD6-A209F90D6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A3880-800A-4693-993D-005955051EFD}"/>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6" name="Footer Placeholder 5">
            <a:extLst>
              <a:ext uri="{FF2B5EF4-FFF2-40B4-BE49-F238E27FC236}">
                <a16:creationId xmlns:a16="http://schemas.microsoft.com/office/drawing/2014/main" id="{B6366303-4D9C-4477-B6F9-AD77BB13A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B015A-5507-40EC-AF1A-93F22AA78892}"/>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299470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8D1F-CA4C-4F05-885B-D1DAFFF56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886D3B-2278-4E95-9927-142BDDC4F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89F48F-E2E8-41EF-AA28-A685D71D3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69491-B285-4D67-B509-E3152442916A}"/>
              </a:ext>
            </a:extLst>
          </p:cNvPr>
          <p:cNvSpPr>
            <a:spLocks noGrp="1"/>
          </p:cNvSpPr>
          <p:nvPr>
            <p:ph type="dt" sz="half" idx="10"/>
          </p:nvPr>
        </p:nvSpPr>
        <p:spPr/>
        <p:txBody>
          <a:bodyPr/>
          <a:lstStyle/>
          <a:p>
            <a:fld id="{29658B1C-84B8-4734-B338-92B6DE9A32C5}" type="datetimeFigureOut">
              <a:rPr lang="en-US" smtClean="0"/>
              <a:t>10/3/2021</a:t>
            </a:fld>
            <a:endParaRPr lang="en-US"/>
          </a:p>
        </p:txBody>
      </p:sp>
      <p:sp>
        <p:nvSpPr>
          <p:cNvPr id="6" name="Footer Placeholder 5">
            <a:extLst>
              <a:ext uri="{FF2B5EF4-FFF2-40B4-BE49-F238E27FC236}">
                <a16:creationId xmlns:a16="http://schemas.microsoft.com/office/drawing/2014/main" id="{E838B251-574D-45FD-8A48-A9188018E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637D3B-95F9-49B9-8290-D1A7CA4AC15F}"/>
              </a:ext>
            </a:extLst>
          </p:cNvPr>
          <p:cNvSpPr>
            <a:spLocks noGrp="1"/>
          </p:cNvSpPr>
          <p:nvPr>
            <p:ph type="sldNum" sz="quarter" idx="12"/>
          </p:nvPr>
        </p:nvSpPr>
        <p:spPr/>
        <p:txBody>
          <a:bodyPr/>
          <a:lstStyle/>
          <a:p>
            <a:fld id="{34230885-3F9A-4405-BFFD-A7CCC60CDDF6}" type="slidenum">
              <a:rPr lang="en-US" smtClean="0"/>
              <a:t>‹#›</a:t>
            </a:fld>
            <a:endParaRPr lang="en-US"/>
          </a:p>
        </p:txBody>
      </p:sp>
    </p:spTree>
    <p:extLst>
      <p:ext uri="{BB962C8B-B14F-4D97-AF65-F5344CB8AC3E}">
        <p14:creationId xmlns:p14="http://schemas.microsoft.com/office/powerpoint/2010/main" val="2178002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57B8C-6B19-476E-8A88-35BD5E4A0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17AE7F-4059-4C38-BA6C-D669A7B15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4092F-F47E-4F57-A965-0F2E21782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58B1C-84B8-4734-B338-92B6DE9A32C5}" type="datetimeFigureOut">
              <a:rPr lang="en-US" smtClean="0"/>
              <a:t>10/3/2021</a:t>
            </a:fld>
            <a:endParaRPr lang="en-US"/>
          </a:p>
        </p:txBody>
      </p:sp>
      <p:sp>
        <p:nvSpPr>
          <p:cNvPr id="5" name="Footer Placeholder 4">
            <a:extLst>
              <a:ext uri="{FF2B5EF4-FFF2-40B4-BE49-F238E27FC236}">
                <a16:creationId xmlns:a16="http://schemas.microsoft.com/office/drawing/2014/main" id="{107A9FDB-F46C-4118-A4B9-3493B93BF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E70997-5085-40A6-8C6F-D8D77F2240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30885-3F9A-4405-BFFD-A7CCC60CDDF6}" type="slidenum">
              <a:rPr lang="en-US" smtClean="0"/>
              <a:t>‹#›</a:t>
            </a:fld>
            <a:endParaRPr lang="en-US"/>
          </a:p>
        </p:txBody>
      </p:sp>
    </p:spTree>
    <p:extLst>
      <p:ext uri="{BB962C8B-B14F-4D97-AF65-F5344CB8AC3E}">
        <p14:creationId xmlns:p14="http://schemas.microsoft.com/office/powerpoint/2010/main" val="3320920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a:t>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a:t>Copyright © 2019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507116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1.gif"/><Relationship Id="rId13" Type="http://schemas.openxmlformats.org/officeDocument/2006/relationships/image" Target="../media/image66.png"/><Relationship Id="rId18" Type="http://schemas.openxmlformats.org/officeDocument/2006/relationships/image" Target="../media/image71.png"/><Relationship Id="rId26" Type="http://schemas.openxmlformats.org/officeDocument/2006/relationships/image" Target="../media/image79.png"/><Relationship Id="rId3" Type="http://schemas.openxmlformats.org/officeDocument/2006/relationships/image" Target="../media/image56.png"/><Relationship Id="rId21" Type="http://schemas.openxmlformats.org/officeDocument/2006/relationships/image" Target="../media/image74.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5" Type="http://schemas.openxmlformats.org/officeDocument/2006/relationships/image" Target="../media/image78.png"/><Relationship Id="rId2" Type="http://schemas.openxmlformats.org/officeDocument/2006/relationships/image" Target="../media/image55.jpeg"/><Relationship Id="rId16" Type="http://schemas.openxmlformats.org/officeDocument/2006/relationships/image" Target="../media/image69.jpg"/><Relationship Id="rId20" Type="http://schemas.openxmlformats.org/officeDocument/2006/relationships/image" Target="../media/image73.jpeg"/><Relationship Id="rId29"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64.png"/><Relationship Id="rId24" Type="http://schemas.openxmlformats.org/officeDocument/2006/relationships/image" Target="../media/image77.png"/><Relationship Id="rId32" Type="http://schemas.openxmlformats.org/officeDocument/2006/relationships/image" Target="../media/image85.png"/><Relationship Id="rId5" Type="http://schemas.openxmlformats.org/officeDocument/2006/relationships/image" Target="../media/image58.tiff"/><Relationship Id="rId15" Type="http://schemas.openxmlformats.org/officeDocument/2006/relationships/image" Target="../media/image68.png"/><Relationship Id="rId23" Type="http://schemas.openxmlformats.org/officeDocument/2006/relationships/image" Target="../media/image76.jpeg"/><Relationship Id="rId28" Type="http://schemas.openxmlformats.org/officeDocument/2006/relationships/image" Target="../media/image81.png"/><Relationship Id="rId10" Type="http://schemas.openxmlformats.org/officeDocument/2006/relationships/image" Target="../media/image63.png"/><Relationship Id="rId19" Type="http://schemas.openxmlformats.org/officeDocument/2006/relationships/image" Target="../media/image72.jpeg"/><Relationship Id="rId31" Type="http://schemas.openxmlformats.org/officeDocument/2006/relationships/image" Target="../media/image84.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 Id="rId22" Type="http://schemas.openxmlformats.org/officeDocument/2006/relationships/image" Target="../media/image75.png"/><Relationship Id="rId27" Type="http://schemas.openxmlformats.org/officeDocument/2006/relationships/image" Target="../media/image80.png"/><Relationship Id="rId30" Type="http://schemas.openxmlformats.org/officeDocument/2006/relationships/image" Target="../media/image8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91.jpeg"/><Relationship Id="rId3" Type="http://schemas.openxmlformats.org/officeDocument/2006/relationships/image" Target="../media/image87.png"/><Relationship Id="rId7" Type="http://schemas.openxmlformats.org/officeDocument/2006/relationships/image" Target="../media/image90.jpe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89.jpeg"/><Relationship Id="rId5" Type="http://schemas.openxmlformats.org/officeDocument/2006/relationships/image" Target="../media/image80.png"/><Relationship Id="rId10" Type="http://schemas.openxmlformats.org/officeDocument/2006/relationships/image" Target="../media/image93.png"/><Relationship Id="rId4" Type="http://schemas.openxmlformats.org/officeDocument/2006/relationships/image" Target="../media/image88.png"/><Relationship Id="rId9" Type="http://schemas.openxmlformats.org/officeDocument/2006/relationships/image" Target="../media/image9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15.svg"/><Relationship Id="rId18" Type="http://schemas.openxmlformats.org/officeDocument/2006/relationships/image" Target="../media/image39.png"/><Relationship Id="rId3" Type="http://schemas.openxmlformats.org/officeDocument/2006/relationships/image" Target="../media/image32.png"/><Relationship Id="rId7" Type="http://schemas.openxmlformats.org/officeDocument/2006/relationships/image" Target="../media/image36.jpe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31.png"/><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23.svg"/><Relationship Id="rId5" Type="http://schemas.openxmlformats.org/officeDocument/2006/relationships/image" Target="../media/image34.png"/><Relationship Id="rId1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46.tiff"/><Relationship Id="rId13" Type="http://schemas.openxmlformats.org/officeDocument/2006/relationships/image" Target="../media/image51.tiff"/><Relationship Id="rId3" Type="http://schemas.openxmlformats.org/officeDocument/2006/relationships/image" Target="../media/image41.tiff"/><Relationship Id="rId7" Type="http://schemas.openxmlformats.org/officeDocument/2006/relationships/image" Target="../media/image45.tiff"/><Relationship Id="rId12" Type="http://schemas.openxmlformats.org/officeDocument/2006/relationships/image" Target="../media/image50.emf"/><Relationship Id="rId2" Type="http://schemas.openxmlformats.org/officeDocument/2006/relationships/image" Target="../media/image40.tiff"/><Relationship Id="rId16" Type="http://schemas.openxmlformats.org/officeDocument/2006/relationships/image" Target="../media/image54.tiff"/><Relationship Id="rId1" Type="http://schemas.openxmlformats.org/officeDocument/2006/relationships/slideLayout" Target="../slideLayouts/slideLayout7.xml"/><Relationship Id="rId6" Type="http://schemas.openxmlformats.org/officeDocument/2006/relationships/image" Target="../media/image44.tiff"/><Relationship Id="rId11" Type="http://schemas.openxmlformats.org/officeDocument/2006/relationships/image" Target="../media/image49.tiff"/><Relationship Id="rId5" Type="http://schemas.openxmlformats.org/officeDocument/2006/relationships/image" Target="../media/image43.png"/><Relationship Id="rId15" Type="http://schemas.openxmlformats.org/officeDocument/2006/relationships/image" Target="../media/image53.tiff"/><Relationship Id="rId10" Type="http://schemas.openxmlformats.org/officeDocument/2006/relationships/image" Target="../media/image48.tiff"/><Relationship Id="rId4" Type="http://schemas.openxmlformats.org/officeDocument/2006/relationships/image" Target="../media/image42.tiff"/><Relationship Id="rId9" Type="http://schemas.openxmlformats.org/officeDocument/2006/relationships/image" Target="../media/image47.png"/><Relationship Id="rId1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Sports-car racing | Britannica">
            <a:extLst>
              <a:ext uri="{FF2B5EF4-FFF2-40B4-BE49-F238E27FC236}">
                <a16:creationId xmlns:a16="http://schemas.microsoft.com/office/drawing/2014/main" id="{A16C4DA6-6E28-4B55-87C3-C418D1776C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38" t="9091" r="1782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80522-6189-4022-AC14-6B0429C84538}"/>
              </a:ext>
            </a:extLst>
          </p:cNvPr>
          <p:cNvSpPr>
            <a:spLocks noGrp="1"/>
          </p:cNvSpPr>
          <p:nvPr>
            <p:ph type="ctrTitle"/>
          </p:nvPr>
        </p:nvSpPr>
        <p:spPr>
          <a:xfrm>
            <a:off x="477981" y="1122363"/>
            <a:ext cx="4023360" cy="3204134"/>
          </a:xfrm>
        </p:spPr>
        <p:txBody>
          <a:bodyPr anchor="b">
            <a:normAutofit/>
          </a:bodyPr>
          <a:lstStyle/>
          <a:p>
            <a:pPr algn="l"/>
            <a:r>
              <a:rPr lang="en-US" sz="4800" dirty="0">
                <a:latin typeface="Graphik Light" panose="020B0403030202060203" pitchFamily="34" charset="0"/>
              </a:rPr>
              <a:t>ABC Racing Company</a:t>
            </a:r>
          </a:p>
        </p:txBody>
      </p:sp>
      <p:sp>
        <p:nvSpPr>
          <p:cNvPr id="3" name="Subtitle 2">
            <a:extLst>
              <a:ext uri="{FF2B5EF4-FFF2-40B4-BE49-F238E27FC236}">
                <a16:creationId xmlns:a16="http://schemas.microsoft.com/office/drawing/2014/main" id="{F4E2743E-FB7E-4737-9A38-EBF104B61408}"/>
              </a:ext>
            </a:extLst>
          </p:cNvPr>
          <p:cNvSpPr>
            <a:spLocks noGrp="1"/>
          </p:cNvSpPr>
          <p:nvPr>
            <p:ph type="subTitle" idx="1"/>
          </p:nvPr>
        </p:nvSpPr>
        <p:spPr>
          <a:xfrm>
            <a:off x="477980" y="4872922"/>
            <a:ext cx="4023359" cy="1208141"/>
          </a:xfrm>
        </p:spPr>
        <p:txBody>
          <a:bodyPr>
            <a:normAutofit/>
          </a:bodyPr>
          <a:lstStyle/>
          <a:p>
            <a:pPr algn="l"/>
            <a:r>
              <a:rPr lang="en-US" sz="2000" dirty="0">
                <a:latin typeface="Graphik" panose="020B0503030202060203" pitchFamily="34" charset="0"/>
              </a:rPr>
              <a:t>Technical Architecture Proposal</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17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BACCA14-7C37-420F-8015-CF36569A0666}"/>
              </a:ext>
            </a:extLst>
          </p:cNvPr>
          <p:cNvGraphicFramePr>
            <a:graphicFrameLocks noGrp="1"/>
          </p:cNvGraphicFramePr>
          <p:nvPr>
            <p:extLst>
              <p:ext uri="{D42A27DB-BD31-4B8C-83A1-F6EECF244321}">
                <p14:modId xmlns:p14="http://schemas.microsoft.com/office/powerpoint/2010/main" val="1730738990"/>
              </p:ext>
            </p:extLst>
          </p:nvPr>
        </p:nvGraphicFramePr>
        <p:xfrm>
          <a:off x="2103913" y="644570"/>
          <a:ext cx="8127999" cy="360172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791122845"/>
                    </a:ext>
                  </a:extLst>
                </a:gridCol>
                <a:gridCol w="903111">
                  <a:extLst>
                    <a:ext uri="{9D8B030D-6E8A-4147-A177-3AD203B41FA5}">
                      <a16:colId xmlns:a16="http://schemas.microsoft.com/office/drawing/2014/main" val="2393453856"/>
                    </a:ext>
                  </a:extLst>
                </a:gridCol>
                <a:gridCol w="903111">
                  <a:extLst>
                    <a:ext uri="{9D8B030D-6E8A-4147-A177-3AD203B41FA5}">
                      <a16:colId xmlns:a16="http://schemas.microsoft.com/office/drawing/2014/main" val="1434715336"/>
                    </a:ext>
                  </a:extLst>
                </a:gridCol>
                <a:gridCol w="903111">
                  <a:extLst>
                    <a:ext uri="{9D8B030D-6E8A-4147-A177-3AD203B41FA5}">
                      <a16:colId xmlns:a16="http://schemas.microsoft.com/office/drawing/2014/main" val="1576089045"/>
                    </a:ext>
                  </a:extLst>
                </a:gridCol>
                <a:gridCol w="903111">
                  <a:extLst>
                    <a:ext uri="{9D8B030D-6E8A-4147-A177-3AD203B41FA5}">
                      <a16:colId xmlns:a16="http://schemas.microsoft.com/office/drawing/2014/main" val="3001069259"/>
                    </a:ext>
                  </a:extLst>
                </a:gridCol>
                <a:gridCol w="903111">
                  <a:extLst>
                    <a:ext uri="{9D8B030D-6E8A-4147-A177-3AD203B41FA5}">
                      <a16:colId xmlns:a16="http://schemas.microsoft.com/office/drawing/2014/main" val="366722818"/>
                    </a:ext>
                  </a:extLst>
                </a:gridCol>
                <a:gridCol w="903111">
                  <a:extLst>
                    <a:ext uri="{9D8B030D-6E8A-4147-A177-3AD203B41FA5}">
                      <a16:colId xmlns:a16="http://schemas.microsoft.com/office/drawing/2014/main" val="1109995229"/>
                    </a:ext>
                  </a:extLst>
                </a:gridCol>
                <a:gridCol w="903111">
                  <a:extLst>
                    <a:ext uri="{9D8B030D-6E8A-4147-A177-3AD203B41FA5}">
                      <a16:colId xmlns:a16="http://schemas.microsoft.com/office/drawing/2014/main" val="1356981934"/>
                    </a:ext>
                  </a:extLst>
                </a:gridCol>
                <a:gridCol w="903111">
                  <a:extLst>
                    <a:ext uri="{9D8B030D-6E8A-4147-A177-3AD203B41FA5}">
                      <a16:colId xmlns:a16="http://schemas.microsoft.com/office/drawing/2014/main" val="2176468682"/>
                    </a:ext>
                  </a:extLst>
                </a:gridCol>
              </a:tblGrid>
              <a:tr h="370840">
                <a:tc>
                  <a:txBody>
                    <a:bodyPr/>
                    <a:lstStyle/>
                    <a:p>
                      <a:r>
                        <a:rPr lang="en-US" sz="800" dirty="0">
                          <a:latin typeface="Graphik" panose="020B0503030202060203" pitchFamily="34" charset="0"/>
                        </a:rPr>
                        <a:t>Planning &amp; Project Management Capabilities</a:t>
                      </a:r>
                    </a:p>
                  </a:txBody>
                  <a:tcPr/>
                </a:tc>
                <a:tc>
                  <a:txBody>
                    <a:bodyPr/>
                    <a:lstStyle/>
                    <a:p>
                      <a:r>
                        <a:rPr lang="en-US" sz="800" dirty="0">
                          <a:latin typeface="Graphik" panose="020B0503030202060203" pitchFamily="34" charset="0"/>
                        </a:rPr>
                        <a:t>Resource &amp; Collaboration Management</a:t>
                      </a:r>
                    </a:p>
                  </a:txBody>
                  <a:tcPr/>
                </a:tc>
                <a:tc>
                  <a:txBody>
                    <a:bodyPr/>
                    <a:lstStyle/>
                    <a:p>
                      <a:r>
                        <a:rPr lang="en-US" sz="800" dirty="0">
                          <a:latin typeface="Graphik" panose="020B0503030202060203" pitchFamily="34" charset="0"/>
                        </a:rPr>
                        <a:t>Agile Project Management Capabilities</a:t>
                      </a:r>
                    </a:p>
                  </a:txBody>
                  <a:tcPr/>
                </a:tc>
                <a:tc>
                  <a:txBody>
                    <a:bodyPr/>
                    <a:lstStyle/>
                    <a:p>
                      <a:r>
                        <a:rPr lang="en-US" sz="800" dirty="0">
                          <a:latin typeface="Graphik" panose="020B0503030202060203" pitchFamily="34" charset="0"/>
                        </a:rPr>
                        <a:t>Analysis Enablement Capabilities</a:t>
                      </a:r>
                    </a:p>
                  </a:txBody>
                  <a:tcPr/>
                </a:tc>
                <a:tc>
                  <a:txBody>
                    <a:bodyPr/>
                    <a:lstStyle/>
                    <a:p>
                      <a:r>
                        <a:rPr lang="en-US" sz="800" dirty="0">
                          <a:latin typeface="Graphik" panose="020B0503030202060203" pitchFamily="34" charset="0"/>
                        </a:rPr>
                        <a:t>Design Enablement Capabilities</a:t>
                      </a:r>
                    </a:p>
                  </a:txBody>
                  <a:tcPr/>
                </a:tc>
                <a:tc>
                  <a:txBody>
                    <a:bodyPr/>
                    <a:lstStyle/>
                    <a:p>
                      <a:r>
                        <a:rPr lang="en-US" sz="800" dirty="0">
                          <a:latin typeface="Graphik" panose="020B0503030202060203" pitchFamily="34" charset="0"/>
                        </a:rPr>
                        <a:t>Software Generation Capabilities</a:t>
                      </a:r>
                    </a:p>
                  </a:txBody>
                  <a:tcPr/>
                </a:tc>
                <a:tc>
                  <a:txBody>
                    <a:bodyPr/>
                    <a:lstStyle/>
                    <a:p>
                      <a:r>
                        <a:rPr lang="en-US" sz="800" dirty="0">
                          <a:latin typeface="Graphik" panose="020B0503030202060203" pitchFamily="34" charset="0"/>
                        </a:rPr>
                        <a:t>Build &amp; Integration Capabilities</a:t>
                      </a:r>
                    </a:p>
                  </a:txBody>
                  <a:tcPr/>
                </a:tc>
                <a:tc>
                  <a:txBody>
                    <a:bodyPr/>
                    <a:lstStyle/>
                    <a:p>
                      <a:r>
                        <a:rPr lang="en-US" sz="800" dirty="0">
                          <a:latin typeface="Graphik" panose="020B0503030202060203" pitchFamily="34" charset="0"/>
                        </a:rPr>
                        <a:t>Test Management Capabilities</a:t>
                      </a:r>
                    </a:p>
                  </a:txBody>
                  <a:tcPr/>
                </a:tc>
                <a:tc>
                  <a:txBody>
                    <a:bodyPr/>
                    <a:lstStyle/>
                    <a:p>
                      <a:r>
                        <a:rPr lang="en-US" sz="800" dirty="0">
                          <a:latin typeface="Graphik" panose="020B0503030202060203" pitchFamily="34" charset="0"/>
                        </a:rPr>
                        <a:t>Test Execution &amp; Automation Capabilities</a:t>
                      </a:r>
                    </a:p>
                  </a:txBody>
                  <a:tcPr/>
                </a:tc>
                <a:extLst>
                  <a:ext uri="{0D108BD9-81ED-4DB2-BD59-A6C34878D82A}">
                    <a16:rowId xmlns:a16="http://schemas.microsoft.com/office/drawing/2014/main" val="1194989665"/>
                  </a:ext>
                </a:extLst>
              </a:tr>
              <a:tr h="370840">
                <a:tc>
                  <a:txBody>
                    <a:bodyPr/>
                    <a:lstStyle/>
                    <a:p>
                      <a:r>
                        <a:rPr lang="en-US" sz="800" dirty="0">
                          <a:latin typeface="Graphik" panose="020B0503030202060203" pitchFamily="34" charset="0"/>
                        </a:rPr>
                        <a:t>Delivery, Planning, Scope, Release Management</a:t>
                      </a:r>
                    </a:p>
                  </a:txBody>
                  <a:tcPr/>
                </a:tc>
                <a:tc>
                  <a:txBody>
                    <a:bodyPr/>
                    <a:lstStyle/>
                    <a:p>
                      <a:r>
                        <a:rPr lang="en-US" sz="800" dirty="0">
                          <a:latin typeface="Graphik" panose="020B0503030202060203" pitchFamily="34" charset="0"/>
                        </a:rPr>
                        <a:t>Team Collaboration Enablement</a:t>
                      </a:r>
                    </a:p>
                  </a:txBody>
                  <a:tcPr/>
                </a:tc>
                <a:tc>
                  <a:txBody>
                    <a:bodyPr/>
                    <a:lstStyle/>
                    <a:p>
                      <a:r>
                        <a:rPr lang="en-US" sz="800" dirty="0">
                          <a:latin typeface="Graphik" panose="020B0503030202060203" pitchFamily="34" charset="0"/>
                        </a:rPr>
                        <a:t>Backlog prioritization &amp; Management</a:t>
                      </a:r>
                    </a:p>
                  </a:txBody>
                  <a:tcPr/>
                </a:tc>
                <a:tc>
                  <a:txBody>
                    <a:bodyPr/>
                    <a:lstStyle/>
                    <a:p>
                      <a:r>
                        <a:rPr lang="en-US" sz="800" dirty="0">
                          <a:latin typeface="Graphik" panose="020B0503030202060203" pitchFamily="34" charset="0"/>
                        </a:rPr>
                        <a:t>Requirement Capture</a:t>
                      </a:r>
                    </a:p>
                  </a:txBody>
                  <a:tcPr/>
                </a:tc>
                <a:tc>
                  <a:txBody>
                    <a:bodyPr/>
                    <a:lstStyle/>
                    <a:p>
                      <a:r>
                        <a:rPr lang="en-US" sz="800" dirty="0">
                          <a:latin typeface="Graphik" panose="020B0503030202060203" pitchFamily="34" charset="0"/>
                        </a:rPr>
                        <a:t>Process Design Enablement</a:t>
                      </a:r>
                    </a:p>
                  </a:txBody>
                  <a:tcPr/>
                </a:tc>
                <a:tc>
                  <a:txBody>
                    <a:bodyPr/>
                    <a:lstStyle/>
                    <a:p>
                      <a:r>
                        <a:rPr lang="en-US" sz="800" dirty="0">
                          <a:latin typeface="Graphik" panose="020B0503030202060203" pitchFamily="34" charset="0"/>
                        </a:rPr>
                        <a:t>Coding writing Enablement</a:t>
                      </a:r>
                    </a:p>
                  </a:txBody>
                  <a:tcPr/>
                </a:tc>
                <a:tc>
                  <a:txBody>
                    <a:bodyPr/>
                    <a:lstStyle/>
                    <a:p>
                      <a:r>
                        <a:rPr lang="en-US" sz="800" dirty="0">
                          <a:latin typeface="Graphik" panose="020B0503030202060203" pitchFamily="34" charset="0"/>
                        </a:rPr>
                        <a:t>Software Compilation &amp; Validation</a:t>
                      </a:r>
                    </a:p>
                  </a:txBody>
                  <a:tcPr/>
                </a:tc>
                <a:tc>
                  <a:txBody>
                    <a:bodyPr/>
                    <a:lstStyle/>
                    <a:p>
                      <a:r>
                        <a:rPr lang="en-US" sz="800" dirty="0">
                          <a:latin typeface="Graphik" panose="020B0503030202060203" pitchFamily="34" charset="0"/>
                        </a:rPr>
                        <a:t>Test Case &amp; Script Creation Management</a:t>
                      </a:r>
                    </a:p>
                  </a:txBody>
                  <a:tcPr/>
                </a:tc>
                <a:tc>
                  <a:txBody>
                    <a:bodyPr/>
                    <a:lstStyle/>
                    <a:p>
                      <a:r>
                        <a:rPr lang="en-US" sz="800" dirty="0">
                          <a:latin typeface="Graphik" panose="020B0503030202060203" pitchFamily="34" charset="0"/>
                        </a:rPr>
                        <a:t>Functional Test Enablement</a:t>
                      </a:r>
                    </a:p>
                  </a:txBody>
                  <a:tcPr/>
                </a:tc>
                <a:extLst>
                  <a:ext uri="{0D108BD9-81ED-4DB2-BD59-A6C34878D82A}">
                    <a16:rowId xmlns:a16="http://schemas.microsoft.com/office/drawing/2014/main" val="2708588186"/>
                  </a:ext>
                </a:extLst>
              </a:tr>
              <a:tr h="370840">
                <a:tc>
                  <a:txBody>
                    <a:bodyPr/>
                    <a:lstStyle/>
                    <a:p>
                      <a:r>
                        <a:rPr lang="en-US" sz="800" dirty="0">
                          <a:latin typeface="Graphik" panose="020B0503030202060203" pitchFamily="34" charset="0"/>
                        </a:rPr>
                        <a:t>Progress Tracking &amp; Reporting</a:t>
                      </a:r>
                    </a:p>
                  </a:txBody>
                  <a:tcPr/>
                </a:tc>
                <a:tc>
                  <a:txBody>
                    <a:bodyPr/>
                    <a:lstStyle/>
                    <a:p>
                      <a:r>
                        <a:rPr lang="en-US" sz="800" dirty="0">
                          <a:latin typeface="Graphik" panose="020B0503030202060203" pitchFamily="34" charset="0"/>
                        </a:rPr>
                        <a:t>Training &amp; Competency Management</a:t>
                      </a:r>
                    </a:p>
                  </a:txBody>
                  <a:tcPr/>
                </a:tc>
                <a:tc>
                  <a:txBody>
                    <a:bodyPr/>
                    <a:lstStyle/>
                    <a:p>
                      <a:r>
                        <a:rPr lang="en-US" sz="800" dirty="0">
                          <a:latin typeface="Graphik" panose="020B0503030202060203" pitchFamily="34" charset="0"/>
                        </a:rPr>
                        <a:t>Burn down tracking</a:t>
                      </a:r>
                    </a:p>
                  </a:txBody>
                  <a:tcPr/>
                </a:tc>
                <a:tc>
                  <a:txBody>
                    <a:bodyPr/>
                    <a:lstStyle/>
                    <a:p>
                      <a:r>
                        <a:rPr lang="en-US" sz="800" dirty="0">
                          <a:latin typeface="Graphik" panose="020B0503030202060203" pitchFamily="34" charset="0"/>
                        </a:rPr>
                        <a:t>User Story Definition Enablement</a:t>
                      </a:r>
                    </a:p>
                  </a:txBody>
                  <a:tcPr/>
                </a:tc>
                <a:tc>
                  <a:txBody>
                    <a:bodyPr/>
                    <a:lstStyle/>
                    <a:p>
                      <a:r>
                        <a:rPr lang="en-US" sz="800" dirty="0">
                          <a:latin typeface="Graphik" panose="020B0503030202060203" pitchFamily="34" charset="0"/>
                        </a:rPr>
                        <a:t>UI design Enablement</a:t>
                      </a:r>
                    </a:p>
                  </a:txBody>
                  <a:tcPr/>
                </a:tc>
                <a:tc>
                  <a:txBody>
                    <a:bodyPr/>
                    <a:lstStyle/>
                    <a:p>
                      <a:r>
                        <a:rPr lang="en-US" sz="800" dirty="0">
                          <a:latin typeface="Graphik" panose="020B0503030202060203" pitchFamily="34" charset="0"/>
                        </a:rPr>
                        <a:t>Code Generation &amp; Forward Engineering</a:t>
                      </a:r>
                    </a:p>
                  </a:txBody>
                  <a:tcPr/>
                </a:tc>
                <a:tc>
                  <a:txBody>
                    <a:bodyPr/>
                    <a:lstStyle/>
                    <a:p>
                      <a:r>
                        <a:rPr lang="en-US" sz="800" dirty="0">
                          <a:latin typeface="Graphik" panose="020B0503030202060203" pitchFamily="34" charset="0"/>
                        </a:rPr>
                        <a:t>Development Environment Integration</a:t>
                      </a:r>
                    </a:p>
                  </a:txBody>
                  <a:tcPr/>
                </a:tc>
                <a:tc>
                  <a:txBody>
                    <a:bodyPr/>
                    <a:lstStyle/>
                    <a:p>
                      <a:r>
                        <a:rPr lang="en-US" sz="800" dirty="0">
                          <a:latin typeface="Graphik" panose="020B0503030202060203" pitchFamily="34" charset="0"/>
                        </a:rPr>
                        <a:t>Test Execution Tracking</a:t>
                      </a:r>
                    </a:p>
                  </a:txBody>
                  <a:tcPr/>
                </a:tc>
                <a:tc>
                  <a:txBody>
                    <a:bodyPr/>
                    <a:lstStyle/>
                    <a:p>
                      <a:r>
                        <a:rPr lang="en-US" sz="800" dirty="0">
                          <a:latin typeface="Graphik" panose="020B0503030202060203" pitchFamily="34" charset="0"/>
                        </a:rPr>
                        <a:t>Unit Test Enablement</a:t>
                      </a:r>
                    </a:p>
                  </a:txBody>
                  <a:tcPr/>
                </a:tc>
                <a:extLst>
                  <a:ext uri="{0D108BD9-81ED-4DB2-BD59-A6C34878D82A}">
                    <a16:rowId xmlns:a16="http://schemas.microsoft.com/office/drawing/2014/main" val="363876233"/>
                  </a:ext>
                </a:extLst>
              </a:tr>
              <a:tr h="370840">
                <a:tc>
                  <a:txBody>
                    <a:bodyPr/>
                    <a:lstStyle/>
                    <a:p>
                      <a:r>
                        <a:rPr lang="en-US" sz="800" dirty="0">
                          <a:latin typeface="Graphik" panose="020B0503030202060203" pitchFamily="34" charset="0"/>
                        </a:rPr>
                        <a:t>Productivity Measurement &amp; Reporting</a:t>
                      </a:r>
                    </a:p>
                  </a:txBody>
                  <a:tcPr/>
                </a:tc>
                <a:tc>
                  <a:txBody>
                    <a:bodyPr/>
                    <a:lstStyle/>
                    <a:p>
                      <a:r>
                        <a:rPr lang="en-US" sz="800" dirty="0">
                          <a:latin typeface="Graphik" panose="020B0503030202060203" pitchFamily="34" charset="0"/>
                        </a:rPr>
                        <a:t>Staffing &amp; Resource Planning</a:t>
                      </a:r>
                    </a:p>
                  </a:txBody>
                  <a:tcPr/>
                </a:tc>
                <a:tc>
                  <a:txBody>
                    <a:bodyPr/>
                    <a:lstStyle/>
                    <a:p>
                      <a:r>
                        <a:rPr lang="en-US" sz="800" dirty="0">
                          <a:latin typeface="Graphik" panose="020B0503030202060203" pitchFamily="34" charset="0"/>
                        </a:rPr>
                        <a:t>Retro Management</a:t>
                      </a:r>
                    </a:p>
                  </a:txBody>
                  <a:tcPr/>
                </a:tc>
                <a:tc>
                  <a:txBody>
                    <a:bodyPr/>
                    <a:lstStyle/>
                    <a:p>
                      <a:r>
                        <a:rPr lang="en-US" sz="800" dirty="0">
                          <a:latin typeface="Graphik" panose="020B0503030202060203" pitchFamily="34" charset="0"/>
                        </a:rPr>
                        <a:t>Requirement Validation</a:t>
                      </a:r>
                    </a:p>
                  </a:txBody>
                  <a:tcPr/>
                </a:tc>
                <a:tc>
                  <a:txBody>
                    <a:bodyPr/>
                    <a:lstStyle/>
                    <a:p>
                      <a:r>
                        <a:rPr lang="en-US" sz="800" dirty="0">
                          <a:latin typeface="Graphik" panose="020B0503030202060203" pitchFamily="34" charset="0"/>
                        </a:rPr>
                        <a:t>Architecture Design Enablement</a:t>
                      </a:r>
                    </a:p>
                  </a:txBody>
                  <a:tcPr/>
                </a:tc>
                <a:tc>
                  <a:txBody>
                    <a:bodyPr/>
                    <a:lstStyle/>
                    <a:p>
                      <a:endParaRPr lang="en-US" sz="800" dirty="0">
                        <a:latin typeface="Graphik" panose="020B0503030202060203" pitchFamily="34" charset="0"/>
                      </a:endParaRPr>
                    </a:p>
                  </a:txBody>
                  <a:tcPr/>
                </a:tc>
                <a:tc>
                  <a:txBody>
                    <a:bodyPr/>
                    <a:lstStyle/>
                    <a:p>
                      <a:r>
                        <a:rPr lang="en-US" sz="800" dirty="0">
                          <a:latin typeface="Graphik" panose="020B0503030202060203" pitchFamily="34" charset="0"/>
                        </a:rPr>
                        <a:t>Build Orchestration</a:t>
                      </a:r>
                    </a:p>
                  </a:txBody>
                  <a:tcPr/>
                </a:tc>
                <a:tc>
                  <a:txBody>
                    <a:bodyPr/>
                    <a:lstStyle/>
                    <a:p>
                      <a:r>
                        <a:rPr lang="en-US" sz="800" dirty="0">
                          <a:latin typeface="Graphik" panose="020B0503030202060203" pitchFamily="34" charset="0"/>
                        </a:rPr>
                        <a:t>Test Data Creation &amp; Management</a:t>
                      </a:r>
                    </a:p>
                  </a:txBody>
                  <a:tcPr/>
                </a:tc>
                <a:tc>
                  <a:txBody>
                    <a:bodyPr/>
                    <a:lstStyle/>
                    <a:p>
                      <a:r>
                        <a:rPr lang="en-US" sz="800" dirty="0">
                          <a:latin typeface="Graphik" panose="020B0503030202060203" pitchFamily="34" charset="0"/>
                        </a:rPr>
                        <a:t>UI Test Enablement</a:t>
                      </a:r>
                    </a:p>
                  </a:txBody>
                  <a:tcPr/>
                </a:tc>
                <a:extLst>
                  <a:ext uri="{0D108BD9-81ED-4DB2-BD59-A6C34878D82A}">
                    <a16:rowId xmlns:a16="http://schemas.microsoft.com/office/drawing/2014/main" val="386806479"/>
                  </a:ext>
                </a:extLst>
              </a:tr>
              <a:tr h="370840">
                <a:tc>
                  <a:txBody>
                    <a:bodyPr/>
                    <a:lstStyle/>
                    <a:p>
                      <a:r>
                        <a:rPr lang="en-US" sz="800" dirty="0">
                          <a:latin typeface="Graphik" panose="020B0503030202060203" pitchFamily="34" charset="0"/>
                        </a:rPr>
                        <a:t>Issue &amp; Risk Management</a:t>
                      </a:r>
                    </a:p>
                  </a:txBody>
                  <a:tcPr/>
                </a:tc>
                <a:tc>
                  <a:txBody>
                    <a:bodyPr/>
                    <a:lstStyle/>
                    <a:p>
                      <a:endParaRPr lang="en-US" sz="80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r>
                        <a:rPr lang="en-US" sz="800" dirty="0">
                          <a:latin typeface="Graphik" panose="020B0503030202060203" pitchFamily="34" charset="0"/>
                        </a:rPr>
                        <a:t>Prototype/Mockups</a:t>
                      </a:r>
                    </a:p>
                  </a:txBody>
                  <a:tcPr/>
                </a:tc>
                <a:tc>
                  <a:txBody>
                    <a:bodyPr/>
                    <a:lstStyle/>
                    <a:p>
                      <a:r>
                        <a:rPr lang="en-US" sz="800" dirty="0">
                          <a:latin typeface="Graphik" panose="020B0503030202060203" pitchFamily="34" charset="0"/>
                        </a:rPr>
                        <a:t>Application Design Enablement</a:t>
                      </a:r>
                    </a:p>
                  </a:txBody>
                  <a:tcPr/>
                </a:tc>
                <a:tc>
                  <a:txBody>
                    <a:bodyPr/>
                    <a:lstStyle/>
                    <a:p>
                      <a:endParaRPr lang="en-US" sz="800">
                        <a:latin typeface="Graphik" panose="020B0503030202060203" pitchFamily="34" charset="0"/>
                      </a:endParaRPr>
                    </a:p>
                  </a:txBody>
                  <a:tcPr/>
                </a:tc>
                <a:tc>
                  <a:txBody>
                    <a:bodyPr/>
                    <a:lstStyle/>
                    <a:p>
                      <a:r>
                        <a:rPr lang="en-US" sz="800" dirty="0">
                          <a:latin typeface="Graphik" panose="020B0503030202060203" pitchFamily="34" charset="0"/>
                        </a:rPr>
                        <a:t>CI Enablement</a:t>
                      </a:r>
                    </a:p>
                  </a:txBody>
                  <a:tcPr/>
                </a:tc>
                <a:tc>
                  <a:txBody>
                    <a:bodyPr/>
                    <a:lstStyle/>
                    <a:p>
                      <a:endParaRPr lang="en-US" sz="800" dirty="0">
                        <a:latin typeface="Graphik" panose="020B0503030202060203" pitchFamily="34" charset="0"/>
                      </a:endParaRPr>
                    </a:p>
                  </a:txBody>
                  <a:tcPr/>
                </a:tc>
                <a:tc>
                  <a:txBody>
                    <a:bodyPr/>
                    <a:lstStyle/>
                    <a:p>
                      <a:r>
                        <a:rPr lang="en-US" sz="800" dirty="0">
                          <a:latin typeface="Graphik" panose="020B0503030202060203" pitchFamily="34" charset="0"/>
                        </a:rPr>
                        <a:t>Multi Channel Test Enablement</a:t>
                      </a:r>
                    </a:p>
                  </a:txBody>
                  <a:tcPr/>
                </a:tc>
                <a:extLst>
                  <a:ext uri="{0D108BD9-81ED-4DB2-BD59-A6C34878D82A}">
                    <a16:rowId xmlns:a16="http://schemas.microsoft.com/office/drawing/2014/main" val="1907224576"/>
                  </a:ext>
                </a:extLst>
              </a:tr>
              <a:tr h="370840">
                <a:tc>
                  <a:txBody>
                    <a:bodyPr/>
                    <a:lstStyle/>
                    <a:p>
                      <a:r>
                        <a:rPr lang="en-US" sz="800" dirty="0">
                          <a:latin typeface="Graphik" panose="020B0503030202060203" pitchFamily="34" charset="0"/>
                        </a:rPr>
                        <a:t>Change Control Board</a:t>
                      </a:r>
                    </a:p>
                  </a:txBody>
                  <a:tcPr/>
                </a:tc>
                <a:tc>
                  <a:txBody>
                    <a:bodyPr/>
                    <a:lstStyle/>
                    <a:p>
                      <a:endParaRPr lang="en-US" sz="80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r>
                        <a:rPr lang="en-US" sz="800" dirty="0">
                          <a:latin typeface="Graphik" panose="020B0503030202060203" pitchFamily="34" charset="0"/>
                        </a:rPr>
                        <a:t>Environment(s) Specification Enablement</a:t>
                      </a:r>
                    </a:p>
                  </a:txBody>
                  <a:tcPr/>
                </a:tc>
                <a:tc>
                  <a:txBody>
                    <a:bodyPr/>
                    <a:lstStyle/>
                    <a:p>
                      <a:endParaRPr lang="en-US" sz="800" dirty="0">
                        <a:latin typeface="Graphik" panose="020B0503030202060203" pitchFamily="34" charset="0"/>
                      </a:endParaRPr>
                    </a:p>
                  </a:txBody>
                  <a:tcPr/>
                </a:tc>
                <a:tc>
                  <a:txBody>
                    <a:bodyPr/>
                    <a:lstStyle/>
                    <a:p>
                      <a:endParaRPr lang="en-US" sz="800" dirty="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r>
                        <a:rPr lang="en-US" sz="800" dirty="0">
                          <a:latin typeface="Graphik" panose="020B0503030202060203" pitchFamily="34" charset="0"/>
                        </a:rPr>
                        <a:t>Performance Test Enablement</a:t>
                      </a:r>
                    </a:p>
                  </a:txBody>
                  <a:tcPr/>
                </a:tc>
                <a:extLst>
                  <a:ext uri="{0D108BD9-81ED-4DB2-BD59-A6C34878D82A}">
                    <a16:rowId xmlns:a16="http://schemas.microsoft.com/office/drawing/2014/main" val="3542989276"/>
                  </a:ext>
                </a:extLst>
              </a:tr>
              <a:tr h="370840">
                <a:tc>
                  <a:txBody>
                    <a:bodyPr/>
                    <a:lstStyle/>
                    <a:p>
                      <a:r>
                        <a:rPr lang="en-US" sz="800" dirty="0">
                          <a:latin typeface="Graphik" panose="020B0503030202060203" pitchFamily="34" charset="0"/>
                        </a:rPr>
                        <a:t>Estimations</a:t>
                      </a:r>
                    </a:p>
                  </a:txBody>
                  <a:tcPr/>
                </a:tc>
                <a:tc>
                  <a:txBody>
                    <a:bodyPr/>
                    <a:lstStyle/>
                    <a:p>
                      <a:endParaRPr lang="en-US" sz="80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r>
                        <a:rPr lang="en-US" sz="800" dirty="0">
                          <a:latin typeface="Graphik" panose="020B0503030202060203" pitchFamily="34" charset="0"/>
                        </a:rPr>
                        <a:t>Security Test Enablement</a:t>
                      </a:r>
                    </a:p>
                  </a:txBody>
                  <a:tcPr/>
                </a:tc>
                <a:extLst>
                  <a:ext uri="{0D108BD9-81ED-4DB2-BD59-A6C34878D82A}">
                    <a16:rowId xmlns:a16="http://schemas.microsoft.com/office/drawing/2014/main" val="2901151519"/>
                  </a:ext>
                </a:extLst>
              </a:tr>
            </a:tbl>
          </a:graphicData>
        </a:graphic>
      </p:graphicFrame>
      <p:graphicFrame>
        <p:nvGraphicFramePr>
          <p:cNvPr id="5" name="Table 5">
            <a:extLst>
              <a:ext uri="{FF2B5EF4-FFF2-40B4-BE49-F238E27FC236}">
                <a16:creationId xmlns:a16="http://schemas.microsoft.com/office/drawing/2014/main" id="{39B4EE5E-E417-4E05-BE4E-1264817413A2}"/>
              </a:ext>
            </a:extLst>
          </p:cNvPr>
          <p:cNvGraphicFramePr>
            <a:graphicFrameLocks noGrp="1"/>
          </p:cNvGraphicFramePr>
          <p:nvPr>
            <p:extLst>
              <p:ext uri="{D42A27DB-BD31-4B8C-83A1-F6EECF244321}">
                <p14:modId xmlns:p14="http://schemas.microsoft.com/office/powerpoint/2010/main" val="2839767503"/>
              </p:ext>
            </p:extLst>
          </p:nvPr>
        </p:nvGraphicFramePr>
        <p:xfrm>
          <a:off x="1047965" y="4517343"/>
          <a:ext cx="3133620" cy="1505516"/>
        </p:xfrm>
        <a:graphic>
          <a:graphicData uri="http://schemas.openxmlformats.org/drawingml/2006/table">
            <a:tbl>
              <a:tblPr firstRow="1" bandRow="1">
                <a:tableStyleId>{5C22544A-7EE6-4342-B048-85BDC9FD1C3A}</a:tableStyleId>
              </a:tblPr>
              <a:tblGrid>
                <a:gridCol w="1566810">
                  <a:extLst>
                    <a:ext uri="{9D8B030D-6E8A-4147-A177-3AD203B41FA5}">
                      <a16:colId xmlns:a16="http://schemas.microsoft.com/office/drawing/2014/main" val="3640881669"/>
                    </a:ext>
                  </a:extLst>
                </a:gridCol>
                <a:gridCol w="1566810">
                  <a:extLst>
                    <a:ext uri="{9D8B030D-6E8A-4147-A177-3AD203B41FA5}">
                      <a16:colId xmlns:a16="http://schemas.microsoft.com/office/drawing/2014/main" val="1800121383"/>
                    </a:ext>
                  </a:extLst>
                </a:gridCol>
              </a:tblGrid>
              <a:tr h="292559">
                <a:tc>
                  <a:txBody>
                    <a:bodyPr/>
                    <a:lstStyle/>
                    <a:p>
                      <a:r>
                        <a:rPr lang="en-US" sz="800" dirty="0">
                          <a:latin typeface="Graphik" panose="020B0503030202060203" pitchFamily="34" charset="0"/>
                        </a:rPr>
                        <a:t>Environment</a:t>
                      </a:r>
                    </a:p>
                  </a:txBody>
                  <a:tcPr/>
                </a:tc>
                <a:tc>
                  <a:txBody>
                    <a:bodyPr/>
                    <a:lstStyle/>
                    <a:p>
                      <a:r>
                        <a:rPr lang="en-US" sz="800" dirty="0">
                          <a:latin typeface="Graphik" panose="020B0503030202060203" pitchFamily="34" charset="0"/>
                        </a:rPr>
                        <a:t>Accessed By</a:t>
                      </a:r>
                    </a:p>
                  </a:txBody>
                  <a:tcPr/>
                </a:tc>
                <a:extLst>
                  <a:ext uri="{0D108BD9-81ED-4DB2-BD59-A6C34878D82A}">
                    <a16:rowId xmlns:a16="http://schemas.microsoft.com/office/drawing/2014/main" val="973710829"/>
                  </a:ext>
                </a:extLst>
              </a:tr>
              <a:tr h="292559">
                <a:tc>
                  <a:txBody>
                    <a:bodyPr/>
                    <a:lstStyle/>
                    <a:p>
                      <a:r>
                        <a:rPr lang="en-US" sz="800" dirty="0">
                          <a:latin typeface="Graphik" panose="020B0503030202060203" pitchFamily="34" charset="0"/>
                        </a:rPr>
                        <a:t>Development</a:t>
                      </a:r>
                    </a:p>
                  </a:txBody>
                  <a:tcPr/>
                </a:tc>
                <a:tc>
                  <a:txBody>
                    <a:bodyPr/>
                    <a:lstStyle/>
                    <a:p>
                      <a:r>
                        <a:rPr lang="en-US" sz="800" dirty="0">
                          <a:latin typeface="Graphik" panose="020B0503030202060203" pitchFamily="34" charset="0"/>
                        </a:rPr>
                        <a:t>Developers</a:t>
                      </a:r>
                    </a:p>
                  </a:txBody>
                  <a:tcPr/>
                </a:tc>
                <a:extLst>
                  <a:ext uri="{0D108BD9-81ED-4DB2-BD59-A6C34878D82A}">
                    <a16:rowId xmlns:a16="http://schemas.microsoft.com/office/drawing/2014/main" val="2401904998"/>
                  </a:ext>
                </a:extLst>
              </a:tr>
              <a:tr h="292559">
                <a:tc>
                  <a:txBody>
                    <a:bodyPr/>
                    <a:lstStyle/>
                    <a:p>
                      <a:r>
                        <a:rPr lang="en-US" sz="800" dirty="0">
                          <a:latin typeface="Graphik" panose="020B0503030202060203" pitchFamily="34" charset="0"/>
                        </a:rPr>
                        <a:t>Testing</a:t>
                      </a:r>
                    </a:p>
                  </a:txBody>
                  <a:tcPr/>
                </a:tc>
                <a:tc>
                  <a:txBody>
                    <a:bodyPr/>
                    <a:lstStyle/>
                    <a:p>
                      <a:r>
                        <a:rPr lang="en-US" sz="800" dirty="0">
                          <a:latin typeface="Graphik" panose="020B0503030202060203" pitchFamily="34" charset="0"/>
                        </a:rPr>
                        <a:t>QA Engineers</a:t>
                      </a:r>
                    </a:p>
                  </a:txBody>
                  <a:tcPr/>
                </a:tc>
                <a:extLst>
                  <a:ext uri="{0D108BD9-81ED-4DB2-BD59-A6C34878D82A}">
                    <a16:rowId xmlns:a16="http://schemas.microsoft.com/office/drawing/2014/main" val="2498247674"/>
                  </a:ext>
                </a:extLst>
              </a:tr>
              <a:tr h="292559">
                <a:tc>
                  <a:txBody>
                    <a:bodyPr/>
                    <a:lstStyle/>
                    <a:p>
                      <a:r>
                        <a:rPr lang="en-US" sz="800" dirty="0">
                          <a:latin typeface="Graphik" panose="020B0503030202060203" pitchFamily="34" charset="0"/>
                        </a:rPr>
                        <a:t>Staging</a:t>
                      </a:r>
                    </a:p>
                  </a:txBody>
                  <a:tcPr/>
                </a:tc>
                <a:tc>
                  <a:txBody>
                    <a:bodyPr/>
                    <a:lstStyle/>
                    <a:p>
                      <a:r>
                        <a:rPr lang="en-US" sz="800" dirty="0">
                          <a:latin typeface="Graphik" panose="020B0503030202060203" pitchFamily="34" charset="0"/>
                        </a:rPr>
                        <a:t>QA Engineers/ Clients For UAT</a:t>
                      </a:r>
                    </a:p>
                  </a:txBody>
                  <a:tcPr/>
                </a:tc>
                <a:extLst>
                  <a:ext uri="{0D108BD9-81ED-4DB2-BD59-A6C34878D82A}">
                    <a16:rowId xmlns:a16="http://schemas.microsoft.com/office/drawing/2014/main" val="858636373"/>
                  </a:ext>
                </a:extLst>
              </a:tr>
              <a:tr h="292559">
                <a:tc>
                  <a:txBody>
                    <a:bodyPr/>
                    <a:lstStyle/>
                    <a:p>
                      <a:r>
                        <a:rPr lang="en-US" sz="800" dirty="0">
                          <a:latin typeface="Graphik" panose="020B0503030202060203" pitchFamily="34" charset="0"/>
                        </a:rPr>
                        <a:t>Production</a:t>
                      </a:r>
                    </a:p>
                  </a:txBody>
                  <a:tcPr/>
                </a:tc>
                <a:tc>
                  <a:txBody>
                    <a:bodyPr/>
                    <a:lstStyle/>
                    <a:p>
                      <a:r>
                        <a:rPr lang="en-US" sz="800" dirty="0">
                          <a:latin typeface="Graphik" panose="020B0503030202060203" pitchFamily="34" charset="0"/>
                        </a:rPr>
                        <a:t>Public</a:t>
                      </a:r>
                    </a:p>
                  </a:txBody>
                  <a:tcPr/>
                </a:tc>
                <a:extLst>
                  <a:ext uri="{0D108BD9-81ED-4DB2-BD59-A6C34878D82A}">
                    <a16:rowId xmlns:a16="http://schemas.microsoft.com/office/drawing/2014/main" val="805052327"/>
                  </a:ext>
                </a:extLst>
              </a:tr>
            </a:tbl>
          </a:graphicData>
        </a:graphic>
      </p:graphicFrame>
      <p:sp>
        <p:nvSpPr>
          <p:cNvPr id="6" name="TextBox 5">
            <a:extLst>
              <a:ext uri="{FF2B5EF4-FFF2-40B4-BE49-F238E27FC236}">
                <a16:creationId xmlns:a16="http://schemas.microsoft.com/office/drawing/2014/main" id="{562F61F9-0957-4A3F-88BE-96CF8CC944A4}"/>
              </a:ext>
            </a:extLst>
          </p:cNvPr>
          <p:cNvSpPr txBox="1"/>
          <p:nvPr/>
        </p:nvSpPr>
        <p:spPr>
          <a:xfrm>
            <a:off x="1196959" y="6020861"/>
            <a:ext cx="2835632" cy="215444"/>
          </a:xfrm>
          <a:prstGeom prst="rect">
            <a:avLst/>
          </a:prstGeom>
          <a:noFill/>
        </p:spPr>
        <p:txBody>
          <a:bodyPr wrap="square" rtlCol="0">
            <a:spAutoFit/>
          </a:bodyPr>
          <a:lstStyle/>
          <a:p>
            <a:pPr algn="ctr"/>
            <a:r>
              <a:rPr lang="en-US" sz="800" b="1" dirty="0">
                <a:latin typeface="Graphik" panose="020B0503030202060203" pitchFamily="34" charset="0"/>
              </a:rPr>
              <a:t>Development Architecture Logical Environments</a:t>
            </a:r>
          </a:p>
        </p:txBody>
      </p:sp>
      <p:sp>
        <p:nvSpPr>
          <p:cNvPr id="7" name="TextBox 6">
            <a:extLst>
              <a:ext uri="{FF2B5EF4-FFF2-40B4-BE49-F238E27FC236}">
                <a16:creationId xmlns:a16="http://schemas.microsoft.com/office/drawing/2014/main" id="{A66050CF-1E38-4140-967D-E8E47FC9E689}"/>
              </a:ext>
            </a:extLst>
          </p:cNvPr>
          <p:cNvSpPr txBox="1"/>
          <p:nvPr/>
        </p:nvSpPr>
        <p:spPr>
          <a:xfrm>
            <a:off x="4601144" y="4225019"/>
            <a:ext cx="2835632" cy="215444"/>
          </a:xfrm>
          <a:prstGeom prst="rect">
            <a:avLst/>
          </a:prstGeom>
          <a:noFill/>
        </p:spPr>
        <p:txBody>
          <a:bodyPr wrap="square" rtlCol="0">
            <a:spAutoFit/>
          </a:bodyPr>
          <a:lstStyle/>
          <a:p>
            <a:pPr algn="ctr"/>
            <a:r>
              <a:rPr lang="en-US" sz="800" b="1" dirty="0">
                <a:latin typeface="Graphik" panose="020B0503030202060203" pitchFamily="34" charset="0"/>
              </a:rPr>
              <a:t>Development Architecture Capabilities Inventory</a:t>
            </a:r>
          </a:p>
        </p:txBody>
      </p:sp>
      <p:graphicFrame>
        <p:nvGraphicFramePr>
          <p:cNvPr id="8" name="Table 2">
            <a:extLst>
              <a:ext uri="{FF2B5EF4-FFF2-40B4-BE49-F238E27FC236}">
                <a16:creationId xmlns:a16="http://schemas.microsoft.com/office/drawing/2014/main" id="{ED8D8B17-1409-4888-B6C3-932FE4B96017}"/>
              </a:ext>
            </a:extLst>
          </p:cNvPr>
          <p:cNvGraphicFramePr>
            <a:graphicFrameLocks noGrp="1"/>
          </p:cNvGraphicFramePr>
          <p:nvPr>
            <p:extLst>
              <p:ext uri="{D42A27DB-BD31-4B8C-83A1-F6EECF244321}">
                <p14:modId xmlns:p14="http://schemas.microsoft.com/office/powerpoint/2010/main" val="3366391040"/>
              </p:ext>
            </p:extLst>
          </p:nvPr>
        </p:nvGraphicFramePr>
        <p:xfrm>
          <a:off x="5877434" y="4464517"/>
          <a:ext cx="5805715" cy="223520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890725273"/>
                    </a:ext>
                  </a:extLst>
                </a:gridCol>
                <a:gridCol w="1161143">
                  <a:extLst>
                    <a:ext uri="{9D8B030D-6E8A-4147-A177-3AD203B41FA5}">
                      <a16:colId xmlns:a16="http://schemas.microsoft.com/office/drawing/2014/main" val="2425683748"/>
                    </a:ext>
                  </a:extLst>
                </a:gridCol>
                <a:gridCol w="1161143">
                  <a:extLst>
                    <a:ext uri="{9D8B030D-6E8A-4147-A177-3AD203B41FA5}">
                      <a16:colId xmlns:a16="http://schemas.microsoft.com/office/drawing/2014/main" val="1527982196"/>
                    </a:ext>
                  </a:extLst>
                </a:gridCol>
                <a:gridCol w="1161143">
                  <a:extLst>
                    <a:ext uri="{9D8B030D-6E8A-4147-A177-3AD203B41FA5}">
                      <a16:colId xmlns:a16="http://schemas.microsoft.com/office/drawing/2014/main" val="2762821926"/>
                    </a:ext>
                  </a:extLst>
                </a:gridCol>
                <a:gridCol w="1161143">
                  <a:extLst>
                    <a:ext uri="{9D8B030D-6E8A-4147-A177-3AD203B41FA5}">
                      <a16:colId xmlns:a16="http://schemas.microsoft.com/office/drawing/2014/main" val="440372873"/>
                    </a:ext>
                  </a:extLst>
                </a:gridCol>
              </a:tblGrid>
              <a:tr h="370840">
                <a:tc>
                  <a:txBody>
                    <a:bodyPr/>
                    <a:lstStyle/>
                    <a:p>
                      <a:r>
                        <a:rPr lang="en-US" sz="800" dirty="0">
                          <a:latin typeface="Graphik" panose="020B0503030202060203" pitchFamily="34" charset="0"/>
                        </a:rPr>
                        <a:t>Quality Management Capabilities</a:t>
                      </a:r>
                    </a:p>
                  </a:txBody>
                  <a:tcPr/>
                </a:tc>
                <a:tc>
                  <a:txBody>
                    <a:bodyPr/>
                    <a:lstStyle/>
                    <a:p>
                      <a:r>
                        <a:rPr lang="en-US" sz="800" dirty="0">
                          <a:latin typeface="Graphik" panose="020B0503030202060203" pitchFamily="34" charset="0"/>
                        </a:rPr>
                        <a:t>Version, Release Capabilities</a:t>
                      </a:r>
                    </a:p>
                  </a:txBody>
                  <a:tcPr/>
                </a:tc>
                <a:tc>
                  <a:txBody>
                    <a:bodyPr/>
                    <a:lstStyle/>
                    <a:p>
                      <a:r>
                        <a:rPr lang="en-US" sz="800" dirty="0">
                          <a:latin typeface="Graphik" panose="020B0503030202060203" pitchFamily="34" charset="0"/>
                        </a:rPr>
                        <a:t>Deployment Capabilities</a:t>
                      </a:r>
                    </a:p>
                  </a:txBody>
                  <a:tcPr/>
                </a:tc>
                <a:tc>
                  <a:txBody>
                    <a:bodyPr/>
                    <a:lstStyle/>
                    <a:p>
                      <a:r>
                        <a:rPr lang="en-US" sz="800" dirty="0">
                          <a:latin typeface="Graphik" panose="020B0503030202060203" pitchFamily="34" charset="0"/>
                        </a:rPr>
                        <a:t>Security Operations</a:t>
                      </a:r>
                    </a:p>
                  </a:txBody>
                  <a:tcPr/>
                </a:tc>
                <a:tc>
                  <a:txBody>
                    <a:bodyPr/>
                    <a:lstStyle/>
                    <a:p>
                      <a:r>
                        <a:rPr lang="en-US" sz="800" dirty="0">
                          <a:latin typeface="Graphik" panose="020B0503030202060203" pitchFamily="34" charset="0"/>
                        </a:rPr>
                        <a:t>System, Workstation Capabilities</a:t>
                      </a:r>
                    </a:p>
                  </a:txBody>
                  <a:tcPr/>
                </a:tc>
                <a:extLst>
                  <a:ext uri="{0D108BD9-81ED-4DB2-BD59-A6C34878D82A}">
                    <a16:rowId xmlns:a16="http://schemas.microsoft.com/office/drawing/2014/main" val="2044955771"/>
                  </a:ext>
                </a:extLst>
              </a:tr>
              <a:tr h="370840">
                <a:tc>
                  <a:txBody>
                    <a:bodyPr/>
                    <a:lstStyle/>
                    <a:p>
                      <a:r>
                        <a:rPr lang="en-US" sz="800" dirty="0">
                          <a:latin typeface="Graphik" panose="020B0503030202060203" pitchFamily="34" charset="0"/>
                        </a:rPr>
                        <a:t>Quality Assurance Reviews (QA &amp; Peer reviews)</a:t>
                      </a:r>
                    </a:p>
                  </a:txBody>
                  <a:tcPr/>
                </a:tc>
                <a:tc>
                  <a:txBody>
                    <a:bodyPr/>
                    <a:lstStyle/>
                    <a:p>
                      <a:r>
                        <a:rPr lang="en-US" sz="800" dirty="0">
                          <a:latin typeface="Graphik" panose="020B0503030202060203" pitchFamily="34" charset="0"/>
                        </a:rPr>
                        <a:t>Version Management (Branching)</a:t>
                      </a:r>
                    </a:p>
                  </a:txBody>
                  <a:tcPr/>
                </a:tc>
                <a:tc>
                  <a:txBody>
                    <a:bodyPr/>
                    <a:lstStyle/>
                    <a:p>
                      <a:r>
                        <a:rPr lang="en-US" sz="800" dirty="0">
                          <a:latin typeface="Graphik" panose="020B0503030202060203" pitchFamily="34" charset="0"/>
                        </a:rPr>
                        <a:t>Deployment Orchestration</a:t>
                      </a:r>
                    </a:p>
                  </a:txBody>
                  <a:tcPr/>
                </a:tc>
                <a:tc>
                  <a:txBody>
                    <a:bodyPr/>
                    <a:lstStyle/>
                    <a:p>
                      <a:r>
                        <a:rPr lang="en-US" sz="800" dirty="0">
                          <a:latin typeface="Graphik" panose="020B0503030202060203" pitchFamily="34" charset="0"/>
                        </a:rPr>
                        <a:t>Patch Management</a:t>
                      </a:r>
                    </a:p>
                  </a:txBody>
                  <a:tcPr/>
                </a:tc>
                <a:tc>
                  <a:txBody>
                    <a:bodyPr/>
                    <a:lstStyle/>
                    <a:p>
                      <a:r>
                        <a:rPr lang="en-US" sz="800" dirty="0">
                          <a:latin typeface="Graphik" panose="020B0503030202060203" pitchFamily="34" charset="0"/>
                        </a:rPr>
                        <a:t>Automation &amp; Scheduling</a:t>
                      </a:r>
                    </a:p>
                  </a:txBody>
                  <a:tcPr/>
                </a:tc>
                <a:extLst>
                  <a:ext uri="{0D108BD9-81ED-4DB2-BD59-A6C34878D82A}">
                    <a16:rowId xmlns:a16="http://schemas.microsoft.com/office/drawing/2014/main" val="1357021367"/>
                  </a:ext>
                </a:extLst>
              </a:tr>
              <a:tr h="370840">
                <a:tc>
                  <a:txBody>
                    <a:bodyPr/>
                    <a:lstStyle/>
                    <a:p>
                      <a:r>
                        <a:rPr lang="en-US" sz="800" dirty="0">
                          <a:latin typeface="Graphik" panose="020B0503030202060203" pitchFamily="34" charset="0"/>
                        </a:rPr>
                        <a:t>Defect Tracking &amp; Management</a:t>
                      </a:r>
                    </a:p>
                  </a:txBody>
                  <a:tcPr/>
                </a:tc>
                <a:tc>
                  <a:txBody>
                    <a:bodyPr/>
                    <a:lstStyle/>
                    <a:p>
                      <a:r>
                        <a:rPr lang="en-US" sz="800" dirty="0">
                          <a:latin typeface="Graphik" panose="020B0503030202060203" pitchFamily="34" charset="0"/>
                        </a:rPr>
                        <a:t>Release Management</a:t>
                      </a:r>
                    </a:p>
                  </a:txBody>
                  <a:tcPr/>
                </a:tc>
                <a:tc>
                  <a:txBody>
                    <a:bodyPr/>
                    <a:lstStyle/>
                    <a:p>
                      <a:r>
                        <a:rPr lang="en-US" sz="800" dirty="0">
                          <a:latin typeface="Graphik" panose="020B0503030202060203" pitchFamily="34" charset="0"/>
                        </a:rPr>
                        <a:t>Software Distribution</a:t>
                      </a:r>
                    </a:p>
                  </a:txBody>
                  <a:tcPr/>
                </a:tc>
                <a:tc>
                  <a:txBody>
                    <a:bodyPr/>
                    <a:lstStyle/>
                    <a:p>
                      <a:r>
                        <a:rPr lang="en-US" sz="800" dirty="0">
                          <a:latin typeface="Graphik" panose="020B0503030202060203" pitchFamily="34" charset="0"/>
                        </a:rPr>
                        <a:t>Anti Virus Management</a:t>
                      </a:r>
                    </a:p>
                  </a:txBody>
                  <a:tcPr/>
                </a:tc>
                <a:tc>
                  <a:txBody>
                    <a:bodyPr/>
                    <a:lstStyle/>
                    <a:p>
                      <a:r>
                        <a:rPr lang="en-US" sz="800" dirty="0">
                          <a:latin typeface="Graphik" panose="020B0503030202060203" pitchFamily="34" charset="0"/>
                        </a:rPr>
                        <a:t>Workstation Management</a:t>
                      </a:r>
                    </a:p>
                  </a:txBody>
                  <a:tcPr/>
                </a:tc>
                <a:extLst>
                  <a:ext uri="{0D108BD9-81ED-4DB2-BD59-A6C34878D82A}">
                    <a16:rowId xmlns:a16="http://schemas.microsoft.com/office/drawing/2014/main" val="1181407951"/>
                  </a:ext>
                </a:extLst>
              </a:tr>
              <a:tr h="370840">
                <a:tc>
                  <a:txBody>
                    <a:bodyPr/>
                    <a:lstStyle/>
                    <a:p>
                      <a:r>
                        <a:rPr lang="en-US" sz="800" dirty="0">
                          <a:latin typeface="Graphik" panose="020B0503030202060203" pitchFamily="34" charset="0"/>
                        </a:rPr>
                        <a:t>Static Analysis Enablement</a:t>
                      </a:r>
                    </a:p>
                  </a:txBody>
                  <a:tcPr/>
                </a:tc>
                <a:tc>
                  <a:txBody>
                    <a:bodyPr/>
                    <a:lstStyle/>
                    <a:p>
                      <a:r>
                        <a:rPr lang="en-US" sz="800" dirty="0">
                          <a:latin typeface="Graphik" panose="020B0503030202060203" pitchFamily="34" charset="0"/>
                        </a:rPr>
                        <a:t>CD Pipeline Management</a:t>
                      </a:r>
                    </a:p>
                  </a:txBody>
                  <a:tcPr/>
                </a:tc>
                <a:tc>
                  <a:txBody>
                    <a:bodyPr/>
                    <a:lstStyle/>
                    <a:p>
                      <a:endParaRPr lang="en-US" sz="800" dirty="0">
                        <a:latin typeface="Graphik" panose="020B0503030202060203" pitchFamily="34" charset="0"/>
                      </a:endParaRPr>
                    </a:p>
                  </a:txBody>
                  <a:tcPr/>
                </a:tc>
                <a:tc>
                  <a:txBody>
                    <a:bodyPr/>
                    <a:lstStyle/>
                    <a:p>
                      <a:r>
                        <a:rPr lang="en-US" sz="800" dirty="0">
                          <a:latin typeface="Graphik" panose="020B0503030202060203" pitchFamily="34" charset="0"/>
                        </a:rPr>
                        <a:t>IT Capacity and Performance</a:t>
                      </a:r>
                    </a:p>
                  </a:txBody>
                  <a:tcPr/>
                </a:tc>
                <a:tc>
                  <a:txBody>
                    <a:bodyPr/>
                    <a:lstStyle/>
                    <a:p>
                      <a:r>
                        <a:rPr lang="en-US" sz="800" dirty="0">
                          <a:latin typeface="Graphik" panose="020B0503030202060203" pitchFamily="34" charset="0"/>
                        </a:rPr>
                        <a:t>Env. configurations</a:t>
                      </a:r>
                    </a:p>
                  </a:txBody>
                  <a:tcPr/>
                </a:tc>
                <a:extLst>
                  <a:ext uri="{0D108BD9-81ED-4DB2-BD59-A6C34878D82A}">
                    <a16:rowId xmlns:a16="http://schemas.microsoft.com/office/drawing/2014/main" val="1058672661"/>
                  </a:ext>
                </a:extLst>
              </a:tr>
              <a:tr h="370840">
                <a:tc>
                  <a:txBody>
                    <a:bodyPr/>
                    <a:lstStyle/>
                    <a:p>
                      <a:endParaRPr lang="en-US" sz="800" dirty="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endParaRPr lang="en-US" sz="800">
                        <a:latin typeface="Graphik" panose="020B0503030202060203" pitchFamily="34" charset="0"/>
                      </a:endParaRPr>
                    </a:p>
                  </a:txBody>
                  <a:tcPr/>
                </a:tc>
                <a:tc>
                  <a:txBody>
                    <a:bodyPr/>
                    <a:lstStyle/>
                    <a:p>
                      <a:endParaRPr lang="en-US" sz="800" dirty="0">
                        <a:latin typeface="Graphik" panose="020B050303020206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Graphik" panose="020B0503030202060203" pitchFamily="34" charset="0"/>
                        </a:rPr>
                        <a:t>Server configuration &amp; Management,</a:t>
                      </a:r>
                    </a:p>
                    <a:p>
                      <a:r>
                        <a:rPr lang="en-US" sz="800" dirty="0">
                          <a:latin typeface="Graphik" panose="020B0503030202060203" pitchFamily="34" charset="0"/>
                        </a:rPr>
                        <a:t>Backup, Retrieval</a:t>
                      </a:r>
                    </a:p>
                  </a:txBody>
                  <a:tcPr/>
                </a:tc>
                <a:extLst>
                  <a:ext uri="{0D108BD9-81ED-4DB2-BD59-A6C34878D82A}">
                    <a16:rowId xmlns:a16="http://schemas.microsoft.com/office/drawing/2014/main" val="2031826192"/>
                  </a:ext>
                </a:extLst>
              </a:tr>
            </a:tbl>
          </a:graphicData>
        </a:graphic>
      </p:graphicFrame>
      <p:sp>
        <p:nvSpPr>
          <p:cNvPr id="9" name="TextBox 8">
            <a:extLst>
              <a:ext uri="{FF2B5EF4-FFF2-40B4-BE49-F238E27FC236}">
                <a16:creationId xmlns:a16="http://schemas.microsoft.com/office/drawing/2014/main" id="{2B9B5E91-AD79-4802-BEEA-7DD29CB5E870}"/>
              </a:ext>
            </a:extLst>
          </p:cNvPr>
          <p:cNvSpPr txBox="1"/>
          <p:nvPr/>
        </p:nvSpPr>
        <p:spPr>
          <a:xfrm>
            <a:off x="7709063" y="6652307"/>
            <a:ext cx="2835632" cy="215444"/>
          </a:xfrm>
          <a:prstGeom prst="rect">
            <a:avLst/>
          </a:prstGeom>
          <a:noFill/>
        </p:spPr>
        <p:txBody>
          <a:bodyPr wrap="square" rtlCol="0">
            <a:spAutoFit/>
          </a:bodyPr>
          <a:lstStyle/>
          <a:p>
            <a:pPr algn="ctr"/>
            <a:r>
              <a:rPr lang="en-US" sz="800" b="1" dirty="0">
                <a:latin typeface="Graphik" panose="020B0503030202060203" pitchFamily="34" charset="0"/>
              </a:rPr>
              <a:t>Operations Architecture Capabilities Inventory</a:t>
            </a:r>
          </a:p>
        </p:txBody>
      </p:sp>
      <p:sp>
        <p:nvSpPr>
          <p:cNvPr id="10" name="Title 2">
            <a:extLst>
              <a:ext uri="{FF2B5EF4-FFF2-40B4-BE49-F238E27FC236}">
                <a16:creationId xmlns:a16="http://schemas.microsoft.com/office/drawing/2014/main" id="{8EF11D23-E0D5-4344-BCBF-8BAC8ACAD036}"/>
              </a:ext>
            </a:extLst>
          </p:cNvPr>
          <p:cNvSpPr txBox="1">
            <a:spLocks/>
          </p:cNvSpPr>
          <p:nvPr/>
        </p:nvSpPr>
        <p:spPr>
          <a:xfrm>
            <a:off x="0" y="144221"/>
            <a:ext cx="12192001" cy="508926"/>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US" i="0" u="none" strike="noStrike" kern="1200" cap="all" spc="0" normalizeH="0" baseline="0" noProof="0" dirty="0">
                <a:ln>
                  <a:noFill/>
                </a:ln>
                <a:solidFill>
                  <a:srgbClr val="FFC000"/>
                </a:solidFill>
                <a:effectLst/>
                <a:uLnTx/>
                <a:uFillTx/>
                <a:latin typeface="Graphik"/>
                <a:ea typeface="+mj-ea"/>
                <a:cs typeface="+mj-cs"/>
              </a:rPr>
              <a:t>DEVELOPMENT &amp; OPERATIONS ARCHITECTURE INVENTORY</a:t>
            </a:r>
            <a:endParaRPr kumimoji="0" lang="en-GB" i="0" u="none" strike="noStrike" kern="1200" cap="all" spc="0" normalizeH="0" baseline="0" noProof="0" dirty="0">
              <a:ln>
                <a:noFill/>
              </a:ln>
              <a:solidFill>
                <a:srgbClr val="FFC000"/>
              </a:solidFill>
              <a:effectLst/>
              <a:uLnTx/>
              <a:uFillTx/>
              <a:latin typeface="Graphik"/>
              <a:ea typeface="+mj-ea"/>
              <a:cs typeface="+mj-cs"/>
            </a:endParaRPr>
          </a:p>
        </p:txBody>
      </p:sp>
    </p:spTree>
    <p:extLst>
      <p:ext uri="{BB962C8B-B14F-4D97-AF65-F5344CB8AC3E}">
        <p14:creationId xmlns:p14="http://schemas.microsoft.com/office/powerpoint/2010/main" val="33261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4" name="Straight Arrow Connector 123">
            <a:extLst>
              <a:ext uri="{FF2B5EF4-FFF2-40B4-BE49-F238E27FC236}">
                <a16:creationId xmlns:a16="http://schemas.microsoft.com/office/drawing/2014/main" id="{29A90537-8EEB-4B36-822D-3DFADD10CB6D}"/>
              </a:ext>
            </a:extLst>
          </p:cNvPr>
          <p:cNvCxnSpPr>
            <a:cxnSpLocks/>
          </p:cNvCxnSpPr>
          <p:nvPr/>
        </p:nvCxnSpPr>
        <p:spPr>
          <a:xfrm>
            <a:off x="5723693" y="5074545"/>
            <a:ext cx="2883326" cy="34430"/>
          </a:xfrm>
          <a:prstGeom prst="straightConnector1">
            <a:avLst/>
          </a:prstGeom>
          <a:noFill/>
          <a:ln w="22225" cap="flat" cmpd="sng" algn="ctr">
            <a:solidFill>
              <a:srgbClr val="FFFFFF">
                <a:lumMod val="50000"/>
              </a:srgbClr>
            </a:solidFill>
            <a:prstDash val="sysDash"/>
            <a:miter lim="800000"/>
            <a:tailEnd type="triangle"/>
          </a:ln>
          <a:effectLst/>
        </p:spPr>
      </p:cxnSp>
      <p:cxnSp>
        <p:nvCxnSpPr>
          <p:cNvPr id="125" name="Straight Arrow Connector 124">
            <a:extLst>
              <a:ext uri="{FF2B5EF4-FFF2-40B4-BE49-F238E27FC236}">
                <a16:creationId xmlns:a16="http://schemas.microsoft.com/office/drawing/2014/main" id="{5E190E6B-C494-4C35-8BA5-7BF3801B8767}"/>
              </a:ext>
            </a:extLst>
          </p:cNvPr>
          <p:cNvCxnSpPr>
            <a:cxnSpLocks/>
            <a:endCxn id="149" idx="3"/>
          </p:cNvCxnSpPr>
          <p:nvPr/>
        </p:nvCxnSpPr>
        <p:spPr>
          <a:xfrm flipH="1">
            <a:off x="6682979" y="3500807"/>
            <a:ext cx="1898104" cy="10417"/>
          </a:xfrm>
          <a:prstGeom prst="straightConnector1">
            <a:avLst/>
          </a:prstGeom>
          <a:noFill/>
          <a:ln w="22225" cap="flat" cmpd="sng" algn="ctr">
            <a:solidFill>
              <a:srgbClr val="FFFFFF">
                <a:lumMod val="50000"/>
              </a:srgbClr>
            </a:solidFill>
            <a:prstDash val="sysDash"/>
            <a:miter lim="800000"/>
            <a:tailEnd type="triangle"/>
          </a:ln>
          <a:effectLst/>
        </p:spPr>
      </p:cxnSp>
      <p:cxnSp>
        <p:nvCxnSpPr>
          <p:cNvPr id="126" name="Straight Arrow Connector 125">
            <a:extLst>
              <a:ext uri="{FF2B5EF4-FFF2-40B4-BE49-F238E27FC236}">
                <a16:creationId xmlns:a16="http://schemas.microsoft.com/office/drawing/2014/main" id="{396DBE27-E1CB-489D-A6B3-82CE0E2CD1BE}"/>
              </a:ext>
            </a:extLst>
          </p:cNvPr>
          <p:cNvCxnSpPr>
            <a:cxnSpLocks/>
          </p:cNvCxnSpPr>
          <p:nvPr/>
        </p:nvCxnSpPr>
        <p:spPr>
          <a:xfrm>
            <a:off x="3107756" y="1497997"/>
            <a:ext cx="5547698" cy="0"/>
          </a:xfrm>
          <a:prstGeom prst="straightConnector1">
            <a:avLst/>
          </a:prstGeom>
          <a:noFill/>
          <a:ln w="22225" cap="flat" cmpd="sng" algn="ctr">
            <a:solidFill>
              <a:srgbClr val="FFFFFF">
                <a:lumMod val="50000"/>
              </a:srgbClr>
            </a:solidFill>
            <a:prstDash val="sysDash"/>
            <a:miter lim="800000"/>
            <a:tailEnd type="triangle"/>
          </a:ln>
          <a:effectLst/>
        </p:spPr>
      </p:cxnSp>
      <p:sp>
        <p:nvSpPr>
          <p:cNvPr id="127" name="Rounded Rectangle 118">
            <a:extLst>
              <a:ext uri="{FF2B5EF4-FFF2-40B4-BE49-F238E27FC236}">
                <a16:creationId xmlns:a16="http://schemas.microsoft.com/office/drawing/2014/main" id="{2F769ED8-D2E4-439E-B6EE-AE62E8E3E4BF}"/>
              </a:ext>
            </a:extLst>
          </p:cNvPr>
          <p:cNvSpPr/>
          <p:nvPr/>
        </p:nvSpPr>
        <p:spPr>
          <a:xfrm>
            <a:off x="8678339" y="1169645"/>
            <a:ext cx="2226891" cy="2823727"/>
          </a:xfrm>
          <a:prstGeom prst="round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srgbClr val="000000"/>
              </a:solidFill>
              <a:effectLst/>
              <a:uLnTx/>
              <a:uFillTx/>
              <a:latin typeface="Graphik"/>
              <a:ea typeface="+mn-ea"/>
              <a:cs typeface="Calibri" panose="020F0502020204030204" pitchFamily="34" charset="0"/>
            </a:endParaRPr>
          </a:p>
        </p:txBody>
      </p:sp>
      <p:pic>
        <p:nvPicPr>
          <p:cNvPr id="128" name="Picture 127">
            <a:extLst>
              <a:ext uri="{FF2B5EF4-FFF2-40B4-BE49-F238E27FC236}">
                <a16:creationId xmlns:a16="http://schemas.microsoft.com/office/drawing/2014/main" id="{0D2BC5A6-4F32-4941-B808-EFD8C7D2F0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7231" y="2831977"/>
            <a:ext cx="521480" cy="490443"/>
          </a:xfrm>
          <a:prstGeom prst="rect">
            <a:avLst/>
          </a:prstGeom>
        </p:spPr>
      </p:pic>
      <p:pic>
        <p:nvPicPr>
          <p:cNvPr id="129" name="Picture 128">
            <a:extLst>
              <a:ext uri="{FF2B5EF4-FFF2-40B4-BE49-F238E27FC236}">
                <a16:creationId xmlns:a16="http://schemas.microsoft.com/office/drawing/2014/main" id="{CDE4F76A-9B20-4C66-97AF-46575A009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249" y="3970687"/>
            <a:ext cx="600074" cy="223655"/>
          </a:xfrm>
          <a:prstGeom prst="rect">
            <a:avLst/>
          </a:prstGeom>
        </p:spPr>
      </p:pic>
      <p:sp>
        <p:nvSpPr>
          <p:cNvPr id="130" name="Rounded Rectangle 6">
            <a:extLst>
              <a:ext uri="{FF2B5EF4-FFF2-40B4-BE49-F238E27FC236}">
                <a16:creationId xmlns:a16="http://schemas.microsoft.com/office/drawing/2014/main" id="{60763F23-07B3-413D-AEA9-7FDC68482FCB}"/>
              </a:ext>
            </a:extLst>
          </p:cNvPr>
          <p:cNvSpPr/>
          <p:nvPr/>
        </p:nvSpPr>
        <p:spPr>
          <a:xfrm>
            <a:off x="3640823" y="1158708"/>
            <a:ext cx="1493414" cy="621101"/>
          </a:xfrm>
          <a:prstGeom prst="round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r>
              <a:rPr kumimoji="0" lang="en-US" sz="675" b="0" i="0" u="none" strike="noStrike" kern="0" cap="none" spc="0" normalizeH="0" baseline="0" noProof="0" dirty="0">
                <a:ln>
                  <a:noFill/>
                </a:ln>
                <a:solidFill>
                  <a:srgbClr val="000000"/>
                </a:solidFill>
                <a:effectLst/>
                <a:uLnTx/>
                <a:uFillTx/>
                <a:latin typeface="Graphik"/>
                <a:ea typeface="+mn-ea"/>
                <a:cs typeface="Calibri" panose="020F0502020204030204" pitchFamily="34" charset="0"/>
              </a:rPr>
              <a:t>Business requirement documented and assigned a JIRA ticket</a:t>
            </a:r>
          </a:p>
        </p:txBody>
      </p:sp>
      <p:sp>
        <p:nvSpPr>
          <p:cNvPr id="131" name="Rounded Rectangle 8">
            <a:extLst>
              <a:ext uri="{FF2B5EF4-FFF2-40B4-BE49-F238E27FC236}">
                <a16:creationId xmlns:a16="http://schemas.microsoft.com/office/drawing/2014/main" id="{43DEC8BA-FC77-48CB-B5AE-ED58A6D771F9}"/>
              </a:ext>
            </a:extLst>
          </p:cNvPr>
          <p:cNvSpPr/>
          <p:nvPr/>
        </p:nvSpPr>
        <p:spPr>
          <a:xfrm>
            <a:off x="5530183" y="1139986"/>
            <a:ext cx="1562503" cy="574398"/>
          </a:xfrm>
          <a:prstGeom prst="roundRect">
            <a:avLst/>
          </a:prstGeom>
          <a:solidFill>
            <a:srgbClr val="FFFFFF">
              <a:lumMod val="95000"/>
            </a:srgbClr>
          </a:solidFill>
          <a:ln w="12700" cap="flat" cmpd="sng" algn="ctr">
            <a:noFill/>
            <a:prstDash val="solid"/>
            <a:miter lim="800000"/>
          </a:ln>
          <a:effectLst/>
        </p:spPr>
        <p:txBody>
          <a:bodyPr rtlCol="0" anchor="ctr"/>
          <a:lstStyle/>
          <a:p>
            <a:pPr marL="128588" marR="0" lvl="0" indent="-128588" algn="ctr" defTabSz="51435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75" b="0" i="0" u="none" strike="noStrike" kern="0" cap="none" spc="0" normalizeH="0" baseline="0" noProof="0" dirty="0">
                <a:ln>
                  <a:noFill/>
                </a:ln>
                <a:solidFill>
                  <a:srgbClr val="000000"/>
                </a:solidFill>
                <a:effectLst/>
                <a:uLnTx/>
                <a:uFillTx/>
                <a:latin typeface="Graphik"/>
                <a:ea typeface="+mn-ea"/>
                <a:cs typeface="Calibri" panose="020F0502020204030204" pitchFamily="34" charset="0"/>
              </a:rPr>
              <a:t>JIRA Backlog grooming</a:t>
            </a:r>
          </a:p>
          <a:p>
            <a:pPr marL="128588" marR="0" lvl="0" indent="-128588" algn="ctr" defTabSz="51435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75" b="0" i="0" u="none" strike="noStrike" kern="0" cap="none" spc="0" normalizeH="0" baseline="0" noProof="0" dirty="0">
                <a:ln>
                  <a:noFill/>
                </a:ln>
                <a:solidFill>
                  <a:srgbClr val="000000"/>
                </a:solidFill>
                <a:effectLst/>
                <a:uLnTx/>
                <a:uFillTx/>
                <a:latin typeface="Graphik"/>
                <a:ea typeface="+mn-ea"/>
                <a:cs typeface="Calibri" panose="020F0502020204030204" pitchFamily="34" charset="0"/>
              </a:rPr>
              <a:t>JIRA Issues Sprint/Epic/</a:t>
            </a:r>
          </a:p>
          <a:p>
            <a:pPr marL="0" marR="0" lvl="0" indent="0" algn="ctr" defTabSz="514350" eaLnBrk="1" fontAlgn="auto" latinLnBrk="0" hangingPunct="1">
              <a:lnSpc>
                <a:spcPct val="100000"/>
              </a:lnSpc>
              <a:spcBef>
                <a:spcPts val="0"/>
              </a:spcBef>
              <a:spcAft>
                <a:spcPts val="0"/>
              </a:spcAft>
              <a:buClrTx/>
              <a:buSzTx/>
              <a:buFontTx/>
              <a:buNone/>
              <a:tabLst/>
              <a:defRPr/>
            </a:pPr>
            <a:r>
              <a:rPr kumimoji="0" lang="en-US" sz="675" b="0" i="0" u="none" strike="noStrike" kern="0" cap="none" spc="0" normalizeH="0" baseline="0" noProof="0" dirty="0">
                <a:ln>
                  <a:noFill/>
                </a:ln>
                <a:solidFill>
                  <a:srgbClr val="000000"/>
                </a:solidFill>
                <a:effectLst/>
                <a:uLnTx/>
                <a:uFillTx/>
                <a:latin typeface="Graphik"/>
                <a:ea typeface="+mn-ea"/>
                <a:cs typeface="Calibri" panose="020F0502020204030204" pitchFamily="34" charset="0"/>
              </a:rPr>
              <a:t>Stories</a:t>
            </a:r>
          </a:p>
          <a:p>
            <a:pPr marL="128588" marR="0" lvl="0" indent="-128588" algn="ctr" defTabSz="51435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675" b="0" i="0" u="none" strike="noStrike" kern="0" cap="none" spc="0" normalizeH="0" baseline="0" noProof="0" dirty="0">
              <a:ln>
                <a:noFill/>
              </a:ln>
              <a:solidFill>
                <a:srgbClr val="000000"/>
              </a:solidFill>
              <a:effectLst/>
              <a:uLnTx/>
              <a:uFillTx/>
              <a:latin typeface="Graphik"/>
              <a:ea typeface="+mn-ea"/>
              <a:cs typeface="Calibri" panose="020F0502020204030204" pitchFamily="34" charset="0"/>
            </a:endParaRPr>
          </a:p>
        </p:txBody>
      </p:sp>
      <p:pic>
        <p:nvPicPr>
          <p:cNvPr id="132" name="Picture 131">
            <a:extLst>
              <a:ext uri="{FF2B5EF4-FFF2-40B4-BE49-F238E27FC236}">
                <a16:creationId xmlns:a16="http://schemas.microsoft.com/office/drawing/2014/main" id="{E4DF5551-6938-45F4-BF34-CA763F208E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00346" y="1522602"/>
            <a:ext cx="391347" cy="391347"/>
          </a:xfrm>
          <a:prstGeom prst="rect">
            <a:avLst/>
          </a:prstGeom>
          <a:ln>
            <a:noFill/>
          </a:ln>
          <a:effectLst/>
        </p:spPr>
      </p:pic>
      <p:sp>
        <p:nvSpPr>
          <p:cNvPr id="134" name="Down Arrow 23">
            <a:extLst>
              <a:ext uri="{FF2B5EF4-FFF2-40B4-BE49-F238E27FC236}">
                <a16:creationId xmlns:a16="http://schemas.microsoft.com/office/drawing/2014/main" id="{096178EE-335E-463D-A9E2-30F0062A9CB8}"/>
              </a:ext>
            </a:extLst>
          </p:cNvPr>
          <p:cNvSpPr/>
          <p:nvPr/>
        </p:nvSpPr>
        <p:spPr bwMode="auto">
          <a:xfrm rot="10800000" flipV="1">
            <a:off x="9459314" y="2462408"/>
            <a:ext cx="565907" cy="223454"/>
          </a:xfrm>
          <a:prstGeom prst="downArrow">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type="none" w="med" len="med"/>
            <a:tailEnd type="none" w="med" len="med"/>
          </a:ln>
          <a:effectLst/>
        </p:spPr>
        <p:txBody>
          <a:bodyPr vert="horz" wrap="square" lIns="51435" tIns="25718" rIns="51435" bIns="25718" numCol="1" rtlCol="0" anchor="t" anchorCtr="0" compatLnSpc="1">
            <a:prstTxWarp prst="textNoShape">
              <a:avLst/>
            </a:prstTxWarp>
          </a:bodyPr>
          <a:lstStyle/>
          <a:p>
            <a:pPr marL="0" marR="0" lvl="0" indent="0" defTabSz="514350" eaLnBrk="0" fontAlgn="auto" latinLnBrk="0" hangingPunct="0">
              <a:lnSpc>
                <a:spcPct val="80000"/>
              </a:lnSpc>
              <a:spcBef>
                <a:spcPts val="0"/>
              </a:spcBef>
              <a:spcAft>
                <a:spcPts val="0"/>
              </a:spcAft>
              <a:buClrTx/>
              <a:buSzTx/>
              <a:buFontTx/>
              <a:buNone/>
              <a:tabLst/>
              <a:defRPr/>
            </a:pPr>
            <a:endParaRPr kumimoji="0" lang="en-US" sz="675" b="1" i="0" u="none" strike="noStrike" kern="0" cap="none" spc="0" normalizeH="0" baseline="0" noProof="0" dirty="0">
              <a:ln>
                <a:noFill/>
              </a:ln>
              <a:solidFill>
                <a:srgbClr val="000000">
                  <a:lumMod val="75000"/>
                  <a:lumOff val="25000"/>
                </a:srgbClr>
              </a:solidFill>
              <a:effectLst/>
              <a:uLnTx/>
              <a:uFillTx/>
              <a:latin typeface="Graphik"/>
              <a:ea typeface="+mn-ea"/>
              <a:cs typeface="Calibri" panose="020F0502020204030204" pitchFamily="34" charset="0"/>
            </a:endParaRPr>
          </a:p>
        </p:txBody>
      </p:sp>
      <p:sp>
        <p:nvSpPr>
          <p:cNvPr id="135" name="Down Arrow 24">
            <a:extLst>
              <a:ext uri="{FF2B5EF4-FFF2-40B4-BE49-F238E27FC236}">
                <a16:creationId xmlns:a16="http://schemas.microsoft.com/office/drawing/2014/main" id="{EF611C94-A241-449C-8614-238167843F77}"/>
              </a:ext>
            </a:extLst>
          </p:cNvPr>
          <p:cNvSpPr/>
          <p:nvPr/>
        </p:nvSpPr>
        <p:spPr bwMode="auto">
          <a:xfrm rot="16200000" flipH="1" flipV="1">
            <a:off x="9630901" y="3127369"/>
            <a:ext cx="211502" cy="206108"/>
          </a:xfrm>
          <a:prstGeom prst="downArrow">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type="none" w="med" len="med"/>
            <a:tailEnd type="none" w="med" len="med"/>
          </a:ln>
          <a:effectLst/>
        </p:spPr>
        <p:txBody>
          <a:bodyPr vert="horz" wrap="square" lIns="51435" tIns="25718" rIns="51435" bIns="25718" numCol="1" rtlCol="0" anchor="t" anchorCtr="0" compatLnSpc="1">
            <a:prstTxWarp prst="textNoShape">
              <a:avLst/>
            </a:prstTxWarp>
          </a:bodyPr>
          <a:lstStyle/>
          <a:p>
            <a:pPr marL="0" marR="0" lvl="0" indent="0" defTabSz="514350" eaLnBrk="0" fontAlgn="auto" latinLnBrk="0" hangingPunct="0">
              <a:lnSpc>
                <a:spcPct val="80000"/>
              </a:lnSpc>
              <a:spcBef>
                <a:spcPts val="0"/>
              </a:spcBef>
              <a:spcAft>
                <a:spcPts val="0"/>
              </a:spcAft>
              <a:buClrTx/>
              <a:buSzTx/>
              <a:buFontTx/>
              <a:buNone/>
              <a:tabLst/>
              <a:defRPr/>
            </a:pPr>
            <a:endParaRPr kumimoji="0" lang="en-US" sz="675" b="1" i="0" u="none" strike="noStrike" kern="0" cap="none" spc="0" normalizeH="0" baseline="0" noProof="0" dirty="0">
              <a:ln>
                <a:noFill/>
              </a:ln>
              <a:solidFill>
                <a:srgbClr val="000000">
                  <a:lumMod val="75000"/>
                  <a:lumOff val="25000"/>
                </a:srgbClr>
              </a:solidFill>
              <a:effectLst/>
              <a:uLnTx/>
              <a:uFillTx/>
              <a:latin typeface="Graphik"/>
              <a:ea typeface="+mn-ea"/>
              <a:cs typeface="Calibri" panose="020F0502020204030204" pitchFamily="34" charset="0"/>
            </a:endParaRPr>
          </a:p>
        </p:txBody>
      </p:sp>
      <p:sp>
        <p:nvSpPr>
          <p:cNvPr id="136" name="TextBox 135">
            <a:extLst>
              <a:ext uri="{FF2B5EF4-FFF2-40B4-BE49-F238E27FC236}">
                <a16:creationId xmlns:a16="http://schemas.microsoft.com/office/drawing/2014/main" id="{42E7B16C-8744-4C09-BC75-80E4A485FE22}"/>
              </a:ext>
            </a:extLst>
          </p:cNvPr>
          <p:cNvSpPr txBox="1"/>
          <p:nvPr/>
        </p:nvSpPr>
        <p:spPr>
          <a:xfrm>
            <a:off x="9980197" y="3418093"/>
            <a:ext cx="928248" cy="338554"/>
          </a:xfrm>
          <a:prstGeom prst="rect">
            <a:avLst/>
          </a:prstGeom>
          <a:noFill/>
        </p:spPr>
        <p:txBody>
          <a:bodyPr wrap="square" rtlCol="0">
            <a:spAutoFit/>
          </a:bodyPr>
          <a:lstStyle/>
          <a:p>
            <a:pPr algn="ctr" defTabSz="514350">
              <a:defRPr/>
            </a:pPr>
            <a:r>
              <a:rPr lang="en-US" sz="800" dirty="0">
                <a:solidFill>
                  <a:srgbClr val="000000"/>
                </a:solidFill>
                <a:cs typeface="Calibri" panose="020F0502020204030204" pitchFamily="34" charset="0"/>
              </a:rPr>
              <a:t>runs code quality tests  locally</a:t>
            </a:r>
          </a:p>
        </p:txBody>
      </p:sp>
      <p:sp>
        <p:nvSpPr>
          <p:cNvPr id="137" name="TextBox 136">
            <a:extLst>
              <a:ext uri="{FF2B5EF4-FFF2-40B4-BE49-F238E27FC236}">
                <a16:creationId xmlns:a16="http://schemas.microsoft.com/office/drawing/2014/main" id="{33ADA5EE-8334-48AA-B0EC-581F8F2E21BF}"/>
              </a:ext>
            </a:extLst>
          </p:cNvPr>
          <p:cNvSpPr txBox="1"/>
          <p:nvPr/>
        </p:nvSpPr>
        <p:spPr>
          <a:xfrm>
            <a:off x="8711726" y="3539382"/>
            <a:ext cx="803440" cy="403957"/>
          </a:xfrm>
          <a:prstGeom prst="rect">
            <a:avLst/>
          </a:prstGeom>
          <a:noFill/>
        </p:spPr>
        <p:txBody>
          <a:bodyPr wrap="square" rtlCol="0">
            <a:spAutoFit/>
          </a:bodyPr>
          <a:lstStyle/>
          <a:p>
            <a:pPr algn="ctr" defTabSz="514350">
              <a:defRPr/>
            </a:pPr>
            <a:r>
              <a:rPr lang="en-US" sz="675" dirty="0">
                <a:solidFill>
                  <a:srgbClr val="000000">
                    <a:lumMod val="75000"/>
                    <a:lumOff val="25000"/>
                  </a:srgbClr>
                </a:solidFill>
                <a:cs typeface="Calibri" panose="020F0502020204030204" pitchFamily="34" charset="0"/>
              </a:rPr>
              <a:t>Code is committed to </a:t>
            </a:r>
            <a:r>
              <a:rPr lang="en-US" sz="675" dirty="0">
                <a:solidFill>
                  <a:srgbClr val="C00000"/>
                </a:solidFill>
                <a:cs typeface="Calibri" panose="020F0502020204030204" pitchFamily="34" charset="0"/>
              </a:rPr>
              <a:t>GIT </a:t>
            </a:r>
            <a:r>
              <a:rPr lang="en-US" sz="675" dirty="0">
                <a:solidFill>
                  <a:srgbClr val="000000">
                    <a:lumMod val="75000"/>
                    <a:lumOff val="25000"/>
                  </a:srgbClr>
                </a:solidFill>
                <a:cs typeface="Calibri" panose="020F0502020204030204" pitchFamily="34" charset="0"/>
              </a:rPr>
              <a:t>branch</a:t>
            </a:r>
          </a:p>
        </p:txBody>
      </p:sp>
      <p:sp>
        <p:nvSpPr>
          <p:cNvPr id="139" name="TextBox 138">
            <a:extLst>
              <a:ext uri="{FF2B5EF4-FFF2-40B4-BE49-F238E27FC236}">
                <a16:creationId xmlns:a16="http://schemas.microsoft.com/office/drawing/2014/main" id="{5DB31909-B964-4B81-A908-E5B19B8763CC}"/>
              </a:ext>
            </a:extLst>
          </p:cNvPr>
          <p:cNvSpPr txBox="1"/>
          <p:nvPr/>
        </p:nvSpPr>
        <p:spPr>
          <a:xfrm>
            <a:off x="5961783" y="4248735"/>
            <a:ext cx="653450" cy="300082"/>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Repository Manager</a:t>
            </a:r>
          </a:p>
        </p:txBody>
      </p:sp>
      <p:pic>
        <p:nvPicPr>
          <p:cNvPr id="140" name="Picture 139">
            <a:extLst>
              <a:ext uri="{FF2B5EF4-FFF2-40B4-BE49-F238E27FC236}">
                <a16:creationId xmlns:a16="http://schemas.microsoft.com/office/drawing/2014/main" id="{684C46D0-ABFA-4A2B-BE89-226E0FE1E8C2}"/>
              </a:ext>
            </a:extLst>
          </p:cNvPr>
          <p:cNvPicPr>
            <a:picLocks noChangeAspect="1"/>
          </p:cNvPicPr>
          <p:nvPr/>
        </p:nvPicPr>
        <p:blipFill>
          <a:blip r:embed="rId5"/>
          <a:stretch>
            <a:fillRect/>
          </a:stretch>
        </p:blipFill>
        <p:spPr>
          <a:xfrm>
            <a:off x="5029017" y="3118992"/>
            <a:ext cx="825072" cy="279318"/>
          </a:xfrm>
          <a:prstGeom prst="rect">
            <a:avLst/>
          </a:prstGeom>
        </p:spPr>
      </p:pic>
      <p:sp>
        <p:nvSpPr>
          <p:cNvPr id="141" name="TextBox 140">
            <a:extLst>
              <a:ext uri="{FF2B5EF4-FFF2-40B4-BE49-F238E27FC236}">
                <a16:creationId xmlns:a16="http://schemas.microsoft.com/office/drawing/2014/main" id="{692AC79C-55DB-48BB-A7BE-BCDCB4D57C17}"/>
              </a:ext>
            </a:extLst>
          </p:cNvPr>
          <p:cNvSpPr txBox="1"/>
          <p:nvPr/>
        </p:nvSpPr>
        <p:spPr>
          <a:xfrm>
            <a:off x="4853993" y="3407621"/>
            <a:ext cx="1055754" cy="196208"/>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Code Review</a:t>
            </a:r>
            <a:endParaRPr lang="en-US" sz="675" b="1" dirty="0">
              <a:solidFill>
                <a:srgbClr val="C00000"/>
              </a:solidFill>
              <a:cs typeface="Calibri" panose="020F0502020204030204" pitchFamily="34" charset="0"/>
            </a:endParaRPr>
          </a:p>
        </p:txBody>
      </p:sp>
      <p:sp>
        <p:nvSpPr>
          <p:cNvPr id="142" name="TextBox 141">
            <a:extLst>
              <a:ext uri="{FF2B5EF4-FFF2-40B4-BE49-F238E27FC236}">
                <a16:creationId xmlns:a16="http://schemas.microsoft.com/office/drawing/2014/main" id="{D90A6C18-7C08-4C2C-86AD-D5D56CD95151}"/>
              </a:ext>
            </a:extLst>
          </p:cNvPr>
          <p:cNvSpPr txBox="1"/>
          <p:nvPr/>
        </p:nvSpPr>
        <p:spPr>
          <a:xfrm>
            <a:off x="6018988" y="3492112"/>
            <a:ext cx="769984" cy="403957"/>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Unit Test </a:t>
            </a:r>
          </a:p>
          <a:p>
            <a:pPr algn="ctr" defTabSz="514350">
              <a:defRPr/>
            </a:pPr>
            <a:r>
              <a:rPr lang="en-US" sz="675" b="1" dirty="0">
                <a:solidFill>
                  <a:srgbClr val="C00000"/>
                </a:solidFill>
                <a:cs typeface="Calibri" panose="020F0502020204030204" pitchFamily="34" charset="0"/>
              </a:rPr>
              <a:t>Junit</a:t>
            </a:r>
          </a:p>
          <a:p>
            <a:pPr algn="ctr" defTabSz="514350">
              <a:defRPr/>
            </a:pPr>
            <a:r>
              <a:rPr lang="en-US" sz="675" b="1" dirty="0">
                <a:solidFill>
                  <a:srgbClr val="C00000"/>
                </a:solidFill>
                <a:cs typeface="Calibri" panose="020F0502020204030204" pitchFamily="34" charset="0"/>
              </a:rPr>
              <a:t>Jasmine</a:t>
            </a:r>
          </a:p>
        </p:txBody>
      </p:sp>
      <p:pic>
        <p:nvPicPr>
          <p:cNvPr id="143" name="Picture 142">
            <a:extLst>
              <a:ext uri="{FF2B5EF4-FFF2-40B4-BE49-F238E27FC236}">
                <a16:creationId xmlns:a16="http://schemas.microsoft.com/office/drawing/2014/main" id="{A8E9AF88-D8E6-4312-8C21-6459CEDE4F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65308" y="3180716"/>
            <a:ext cx="791598" cy="187303"/>
          </a:xfrm>
          <a:prstGeom prst="rect">
            <a:avLst/>
          </a:prstGeom>
        </p:spPr>
      </p:pic>
      <p:sp>
        <p:nvSpPr>
          <p:cNvPr id="144" name="TextBox 143">
            <a:extLst>
              <a:ext uri="{FF2B5EF4-FFF2-40B4-BE49-F238E27FC236}">
                <a16:creationId xmlns:a16="http://schemas.microsoft.com/office/drawing/2014/main" id="{D790135F-E9F1-4858-8193-04E843E3686A}"/>
              </a:ext>
            </a:extLst>
          </p:cNvPr>
          <p:cNvSpPr txBox="1"/>
          <p:nvPr/>
        </p:nvSpPr>
        <p:spPr>
          <a:xfrm>
            <a:off x="3210195" y="3379158"/>
            <a:ext cx="870566" cy="403957"/>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build package  and upload to Nexus</a:t>
            </a:r>
          </a:p>
          <a:p>
            <a:pPr algn="ctr" defTabSz="514350">
              <a:defRPr/>
            </a:pPr>
            <a:r>
              <a:rPr lang="en-US" sz="675" b="1" dirty="0">
                <a:solidFill>
                  <a:srgbClr val="C00000"/>
                </a:solidFill>
                <a:cs typeface="Calibri" panose="020F0502020204030204" pitchFamily="34" charset="0"/>
              </a:rPr>
              <a:t>Maven</a:t>
            </a:r>
          </a:p>
        </p:txBody>
      </p:sp>
      <p:pic>
        <p:nvPicPr>
          <p:cNvPr id="145" name="Picture 144">
            <a:extLst>
              <a:ext uri="{FF2B5EF4-FFF2-40B4-BE49-F238E27FC236}">
                <a16:creationId xmlns:a16="http://schemas.microsoft.com/office/drawing/2014/main" id="{7137077F-F11F-4958-8DA4-28C986BBA2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98842" y="3145007"/>
            <a:ext cx="287734" cy="260399"/>
          </a:xfrm>
          <a:prstGeom prst="rect">
            <a:avLst/>
          </a:prstGeom>
        </p:spPr>
      </p:pic>
      <p:sp>
        <p:nvSpPr>
          <p:cNvPr id="146" name="TextBox 145">
            <a:extLst>
              <a:ext uri="{FF2B5EF4-FFF2-40B4-BE49-F238E27FC236}">
                <a16:creationId xmlns:a16="http://schemas.microsoft.com/office/drawing/2014/main" id="{E3EDD339-F254-4E4A-B259-FB70F848C53F}"/>
              </a:ext>
            </a:extLst>
          </p:cNvPr>
          <p:cNvSpPr txBox="1"/>
          <p:nvPr/>
        </p:nvSpPr>
        <p:spPr>
          <a:xfrm>
            <a:off x="2328180" y="3458326"/>
            <a:ext cx="1044090" cy="403957"/>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Deploy and Test functionality in Dev</a:t>
            </a:r>
          </a:p>
          <a:p>
            <a:pPr algn="ctr" defTabSz="514350">
              <a:defRPr/>
            </a:pPr>
            <a:r>
              <a:rPr lang="en-US" sz="675" b="1" dirty="0">
                <a:solidFill>
                  <a:srgbClr val="C00000"/>
                </a:solidFill>
                <a:cs typeface="Calibri" panose="020F0502020204030204" pitchFamily="34" charset="0"/>
              </a:rPr>
              <a:t>Selenium</a:t>
            </a:r>
          </a:p>
        </p:txBody>
      </p:sp>
      <p:sp>
        <p:nvSpPr>
          <p:cNvPr id="147" name="Can 39">
            <a:extLst>
              <a:ext uri="{FF2B5EF4-FFF2-40B4-BE49-F238E27FC236}">
                <a16:creationId xmlns:a16="http://schemas.microsoft.com/office/drawing/2014/main" id="{658ED848-B057-4757-AE3B-2DD681C79ED9}"/>
              </a:ext>
            </a:extLst>
          </p:cNvPr>
          <p:cNvSpPr/>
          <p:nvPr/>
        </p:nvSpPr>
        <p:spPr>
          <a:xfrm>
            <a:off x="5954876" y="4851744"/>
            <a:ext cx="667265" cy="568355"/>
          </a:xfrm>
          <a:prstGeom prst="can">
            <a:avLst/>
          </a:prstGeom>
          <a:solidFill>
            <a:srgbClr val="AD37F6">
              <a:lumMod val="20000"/>
              <a:lumOff val="80000"/>
            </a:srgbClr>
          </a:solidFill>
          <a:ln w="12700" cap="flat" cmpd="sng" algn="ctr">
            <a:solidFill>
              <a:srgbClr val="4813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000000"/>
                </a:solidFill>
                <a:effectLst/>
                <a:uLnTx/>
                <a:uFillTx/>
                <a:latin typeface="Graphik"/>
                <a:ea typeface="+mn-ea"/>
                <a:cs typeface="Calibri" panose="020F0502020204030204" pitchFamily="34" charset="0"/>
              </a:rPr>
              <a:t>Upload/Fetch artifacts rom Nexus</a:t>
            </a:r>
          </a:p>
        </p:txBody>
      </p:sp>
      <p:sp>
        <p:nvSpPr>
          <p:cNvPr id="148" name="TextBox 147">
            <a:extLst>
              <a:ext uri="{FF2B5EF4-FFF2-40B4-BE49-F238E27FC236}">
                <a16:creationId xmlns:a16="http://schemas.microsoft.com/office/drawing/2014/main" id="{5C74FFE8-A561-459A-A557-D591E903BBE9}"/>
              </a:ext>
            </a:extLst>
          </p:cNvPr>
          <p:cNvSpPr txBox="1"/>
          <p:nvPr/>
        </p:nvSpPr>
        <p:spPr>
          <a:xfrm>
            <a:off x="1879198" y="5922758"/>
            <a:ext cx="3649478" cy="300082"/>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CD - Jenkins to orchestrate continuous deployment and trigger  deploy  from Nexus repository Manager</a:t>
            </a:r>
          </a:p>
        </p:txBody>
      </p:sp>
      <p:sp>
        <p:nvSpPr>
          <p:cNvPr id="149" name="Rounded Rectangle 135">
            <a:extLst>
              <a:ext uri="{FF2B5EF4-FFF2-40B4-BE49-F238E27FC236}">
                <a16:creationId xmlns:a16="http://schemas.microsoft.com/office/drawing/2014/main" id="{E360EA91-5DAD-4D2A-8138-F415F33E3239}"/>
              </a:ext>
            </a:extLst>
          </p:cNvPr>
          <p:cNvSpPr/>
          <p:nvPr/>
        </p:nvSpPr>
        <p:spPr>
          <a:xfrm>
            <a:off x="2419925" y="3081510"/>
            <a:ext cx="4263054" cy="859427"/>
          </a:xfrm>
          <a:prstGeom prst="roundRect">
            <a:avLst/>
          </a:prstGeom>
          <a:noFill/>
          <a:ln w="22225" cap="flat" cmpd="sng" algn="ctr">
            <a:solidFill>
              <a:srgbClr val="000000">
                <a:lumMod val="50000"/>
                <a:lumOff val="50000"/>
              </a:srgbClr>
            </a:solidFill>
            <a:prstDash val="sysDash"/>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srgbClr val="000000"/>
              </a:solidFill>
              <a:effectLst/>
              <a:uLnTx/>
              <a:uFillTx/>
              <a:latin typeface="Graphik"/>
              <a:ea typeface="+mn-ea"/>
              <a:cs typeface="Calibri" panose="020F0502020204030204" pitchFamily="34" charset="0"/>
            </a:endParaRPr>
          </a:p>
        </p:txBody>
      </p:sp>
      <p:pic>
        <p:nvPicPr>
          <p:cNvPr id="150" name="Picture 149">
            <a:extLst>
              <a:ext uri="{FF2B5EF4-FFF2-40B4-BE49-F238E27FC236}">
                <a16:creationId xmlns:a16="http://schemas.microsoft.com/office/drawing/2014/main" id="{016C5140-748E-4E22-8D12-D6B5C62014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43251" y="4844831"/>
            <a:ext cx="548521" cy="201514"/>
          </a:xfrm>
          <a:prstGeom prst="rect">
            <a:avLst/>
          </a:prstGeom>
        </p:spPr>
      </p:pic>
      <p:sp>
        <p:nvSpPr>
          <p:cNvPr id="151" name="TextBox 150">
            <a:extLst>
              <a:ext uri="{FF2B5EF4-FFF2-40B4-BE49-F238E27FC236}">
                <a16:creationId xmlns:a16="http://schemas.microsoft.com/office/drawing/2014/main" id="{5EA13CD2-A3EA-4AEC-9BB4-FF1000935B6B}"/>
              </a:ext>
            </a:extLst>
          </p:cNvPr>
          <p:cNvSpPr txBox="1"/>
          <p:nvPr/>
        </p:nvSpPr>
        <p:spPr>
          <a:xfrm>
            <a:off x="2103585" y="5019331"/>
            <a:ext cx="939675" cy="507831"/>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Compile / build package  and upload to Nexus</a:t>
            </a:r>
          </a:p>
          <a:p>
            <a:pPr algn="ctr" defTabSz="514350">
              <a:defRPr/>
            </a:pPr>
            <a:r>
              <a:rPr lang="en-US" sz="675" b="1" dirty="0">
                <a:solidFill>
                  <a:srgbClr val="C00000"/>
                </a:solidFill>
                <a:cs typeface="Calibri" panose="020F0502020204030204" pitchFamily="34" charset="0"/>
              </a:rPr>
              <a:t>Maven</a:t>
            </a:r>
          </a:p>
        </p:txBody>
      </p:sp>
      <p:pic>
        <p:nvPicPr>
          <p:cNvPr id="153" name="Picture 152">
            <a:extLst>
              <a:ext uri="{FF2B5EF4-FFF2-40B4-BE49-F238E27FC236}">
                <a16:creationId xmlns:a16="http://schemas.microsoft.com/office/drawing/2014/main" id="{39821266-3DD0-4C59-B892-B81EB65FB10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9460" y="4921303"/>
            <a:ext cx="287734" cy="260399"/>
          </a:xfrm>
          <a:prstGeom prst="rect">
            <a:avLst/>
          </a:prstGeom>
        </p:spPr>
      </p:pic>
      <p:sp>
        <p:nvSpPr>
          <p:cNvPr id="154" name="TextBox 153">
            <a:extLst>
              <a:ext uri="{FF2B5EF4-FFF2-40B4-BE49-F238E27FC236}">
                <a16:creationId xmlns:a16="http://schemas.microsoft.com/office/drawing/2014/main" id="{1EAB45F5-12C7-48DA-A2DB-E7DE96F41B99}"/>
              </a:ext>
            </a:extLst>
          </p:cNvPr>
          <p:cNvSpPr txBox="1"/>
          <p:nvPr/>
        </p:nvSpPr>
        <p:spPr>
          <a:xfrm>
            <a:off x="3639300" y="5181631"/>
            <a:ext cx="1127544" cy="300082"/>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Test</a:t>
            </a:r>
          </a:p>
          <a:p>
            <a:pPr algn="ctr" defTabSz="514350">
              <a:defRPr/>
            </a:pPr>
            <a:r>
              <a:rPr lang="en-US" sz="675" b="1" dirty="0">
                <a:solidFill>
                  <a:srgbClr val="C00000"/>
                </a:solidFill>
                <a:cs typeface="Calibri" panose="020F0502020204030204" pitchFamily="34" charset="0"/>
              </a:rPr>
              <a:t>Selenium and JMeter</a:t>
            </a:r>
          </a:p>
        </p:txBody>
      </p:sp>
      <p:pic>
        <p:nvPicPr>
          <p:cNvPr id="155" name="Picture 154">
            <a:extLst>
              <a:ext uri="{FF2B5EF4-FFF2-40B4-BE49-F238E27FC236}">
                <a16:creationId xmlns:a16="http://schemas.microsoft.com/office/drawing/2014/main" id="{86FDF7DF-4470-42A9-BFC9-7B74DEDB78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8003" y="4403235"/>
            <a:ext cx="348926" cy="313691"/>
          </a:xfrm>
          <a:prstGeom prst="rect">
            <a:avLst/>
          </a:prstGeom>
        </p:spPr>
      </p:pic>
      <p:sp>
        <p:nvSpPr>
          <p:cNvPr id="156" name="TextBox 155">
            <a:extLst>
              <a:ext uri="{FF2B5EF4-FFF2-40B4-BE49-F238E27FC236}">
                <a16:creationId xmlns:a16="http://schemas.microsoft.com/office/drawing/2014/main" id="{44A817F6-1940-41AA-904E-C1B2DD6653D7}"/>
              </a:ext>
            </a:extLst>
          </p:cNvPr>
          <p:cNvSpPr txBox="1"/>
          <p:nvPr/>
        </p:nvSpPr>
        <p:spPr>
          <a:xfrm>
            <a:off x="1792070" y="4175518"/>
            <a:ext cx="824515" cy="300082"/>
          </a:xfrm>
          <a:prstGeom prst="rect">
            <a:avLst/>
          </a:prstGeom>
          <a:noFill/>
        </p:spPr>
        <p:txBody>
          <a:bodyPr wrap="square" rtlCol="0">
            <a:spAutoFit/>
          </a:bodyPr>
          <a:lstStyle/>
          <a:p>
            <a:pPr>
              <a:defRPr/>
            </a:pPr>
            <a:r>
              <a:rPr lang="en-US" sz="675" b="1" dirty="0">
                <a:solidFill>
                  <a:srgbClr val="000000"/>
                </a:solidFill>
                <a:cs typeface="Calibri" panose="020F0502020204030204" pitchFamily="34" charset="0"/>
              </a:rPr>
              <a:t>Scheduled Job – CD </a:t>
            </a:r>
            <a:r>
              <a:rPr lang="en-US" sz="675" b="1" dirty="0">
                <a:solidFill>
                  <a:srgbClr val="000000"/>
                </a:solidFill>
                <a:cs typeface="Calibri" panose="020F0502020204030204" pitchFamily="34" charset="0"/>
                <a:sym typeface="Wingdings" panose="05000000000000000000" pitchFamily="2" charset="2"/>
              </a:rPr>
              <a:t></a:t>
            </a:r>
            <a:endParaRPr lang="en-US" sz="675" b="1" dirty="0">
              <a:solidFill>
                <a:srgbClr val="000000"/>
              </a:solidFill>
              <a:cs typeface="Calibri" panose="020F0502020204030204" pitchFamily="34" charset="0"/>
            </a:endParaRPr>
          </a:p>
        </p:txBody>
      </p:sp>
      <p:pic>
        <p:nvPicPr>
          <p:cNvPr id="157" name="Picture 156">
            <a:extLst>
              <a:ext uri="{FF2B5EF4-FFF2-40B4-BE49-F238E27FC236}">
                <a16:creationId xmlns:a16="http://schemas.microsoft.com/office/drawing/2014/main" id="{D5E2638E-7E7C-41EB-AE5D-275E786C796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24771" y="1488072"/>
            <a:ext cx="391320" cy="391320"/>
          </a:xfrm>
          <a:prstGeom prst="rect">
            <a:avLst/>
          </a:prstGeom>
        </p:spPr>
      </p:pic>
      <p:sp>
        <p:nvSpPr>
          <p:cNvPr id="158" name="TextBox 157">
            <a:extLst>
              <a:ext uri="{FF2B5EF4-FFF2-40B4-BE49-F238E27FC236}">
                <a16:creationId xmlns:a16="http://schemas.microsoft.com/office/drawing/2014/main" id="{8DDEF7BF-DDD4-4280-9935-0DBA8E262A97}"/>
              </a:ext>
            </a:extLst>
          </p:cNvPr>
          <p:cNvSpPr txBox="1"/>
          <p:nvPr/>
        </p:nvSpPr>
        <p:spPr>
          <a:xfrm>
            <a:off x="8844304" y="1273051"/>
            <a:ext cx="769984" cy="196208"/>
          </a:xfrm>
          <a:prstGeom prst="rect">
            <a:avLst/>
          </a:prstGeom>
          <a:noFill/>
        </p:spPr>
        <p:txBody>
          <a:bodyPr wrap="square" rtlCol="0">
            <a:spAutoFit/>
          </a:bodyPr>
          <a:lstStyle/>
          <a:p>
            <a:pPr algn="ctr" defTabSz="514350">
              <a:defRPr/>
            </a:pPr>
            <a:r>
              <a:rPr lang="en-US" sz="675" b="1" dirty="0">
                <a:solidFill>
                  <a:srgbClr val="000000"/>
                </a:solidFill>
                <a:cs typeface="Calibri" panose="020F0502020204030204" pitchFamily="34" charset="0"/>
              </a:rPr>
              <a:t>DEV</a:t>
            </a:r>
            <a:endParaRPr lang="en-US" sz="675" b="1" dirty="0">
              <a:solidFill>
                <a:srgbClr val="FF0000"/>
              </a:solidFill>
              <a:cs typeface="Calibri" panose="020F0502020204030204" pitchFamily="34" charset="0"/>
            </a:endParaRPr>
          </a:p>
        </p:txBody>
      </p:sp>
      <p:sp>
        <p:nvSpPr>
          <p:cNvPr id="159" name="TextBox 158">
            <a:extLst>
              <a:ext uri="{FF2B5EF4-FFF2-40B4-BE49-F238E27FC236}">
                <a16:creationId xmlns:a16="http://schemas.microsoft.com/office/drawing/2014/main" id="{6DE6705C-B715-4711-A9C8-1F15E041ABED}"/>
              </a:ext>
            </a:extLst>
          </p:cNvPr>
          <p:cNvSpPr txBox="1"/>
          <p:nvPr/>
        </p:nvSpPr>
        <p:spPr>
          <a:xfrm>
            <a:off x="9884492" y="1278125"/>
            <a:ext cx="769984" cy="196208"/>
          </a:xfrm>
          <a:prstGeom prst="rect">
            <a:avLst/>
          </a:prstGeom>
          <a:noFill/>
        </p:spPr>
        <p:txBody>
          <a:bodyPr wrap="square" rtlCol="0">
            <a:spAutoFit/>
          </a:bodyPr>
          <a:lstStyle/>
          <a:p>
            <a:pPr algn="ctr" defTabSz="514350">
              <a:defRPr/>
            </a:pPr>
            <a:r>
              <a:rPr lang="en-US" sz="675" b="1" dirty="0">
                <a:solidFill>
                  <a:srgbClr val="000000"/>
                </a:solidFill>
                <a:cs typeface="Calibri" panose="020F0502020204030204" pitchFamily="34" charset="0"/>
              </a:rPr>
              <a:t>TEST</a:t>
            </a:r>
          </a:p>
        </p:txBody>
      </p:sp>
      <p:pic>
        <p:nvPicPr>
          <p:cNvPr id="160" name="Picture 159">
            <a:extLst>
              <a:ext uri="{FF2B5EF4-FFF2-40B4-BE49-F238E27FC236}">
                <a16:creationId xmlns:a16="http://schemas.microsoft.com/office/drawing/2014/main" id="{63101C5F-25D5-4DE2-AD1D-C569460986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034166">
            <a:off x="2967770" y="2770668"/>
            <a:ext cx="219452" cy="219452"/>
          </a:xfrm>
          <a:prstGeom prst="rect">
            <a:avLst/>
          </a:prstGeom>
          <a:ln>
            <a:noFill/>
          </a:ln>
          <a:effectLst/>
        </p:spPr>
      </p:pic>
      <p:pic>
        <p:nvPicPr>
          <p:cNvPr id="164" name="Picture 17">
            <a:extLst>
              <a:ext uri="{FF2B5EF4-FFF2-40B4-BE49-F238E27FC236}">
                <a16:creationId xmlns:a16="http://schemas.microsoft.com/office/drawing/2014/main" id="{8184C38E-FB29-4686-AB87-ACD073EB4654}"/>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2415276" y="1317889"/>
            <a:ext cx="132542" cy="3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5" name="Picture 17">
            <a:extLst>
              <a:ext uri="{FF2B5EF4-FFF2-40B4-BE49-F238E27FC236}">
                <a16:creationId xmlns:a16="http://schemas.microsoft.com/office/drawing/2014/main" id="{2CA03ED7-3EAE-468D-809C-DB79F60E70FB}"/>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2599403" y="1412869"/>
            <a:ext cx="132542" cy="3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6" name="Picture 17">
            <a:extLst>
              <a:ext uri="{FF2B5EF4-FFF2-40B4-BE49-F238E27FC236}">
                <a16:creationId xmlns:a16="http://schemas.microsoft.com/office/drawing/2014/main" id="{F3D8131A-DEFB-4D8E-B26B-046C96552D47}"/>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2800018" y="1317889"/>
            <a:ext cx="132542" cy="3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7" name="Picture 166">
            <a:extLst>
              <a:ext uri="{FF2B5EF4-FFF2-40B4-BE49-F238E27FC236}">
                <a16:creationId xmlns:a16="http://schemas.microsoft.com/office/drawing/2014/main" id="{53DD4615-DC1E-4146-B8FE-630ADA17986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56691" y="3044790"/>
            <a:ext cx="519344" cy="486999"/>
          </a:xfrm>
          <a:prstGeom prst="rect">
            <a:avLst/>
          </a:prstGeom>
        </p:spPr>
      </p:pic>
      <p:pic>
        <p:nvPicPr>
          <p:cNvPr id="168" name="Picture 167">
            <a:extLst>
              <a:ext uri="{FF2B5EF4-FFF2-40B4-BE49-F238E27FC236}">
                <a16:creationId xmlns:a16="http://schemas.microsoft.com/office/drawing/2014/main" id="{90CE06E5-5E08-4F53-8D34-43F645A141B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09913" y="942314"/>
            <a:ext cx="944080" cy="174943"/>
          </a:xfrm>
          <a:prstGeom prst="rect">
            <a:avLst/>
          </a:prstGeom>
        </p:spPr>
      </p:pic>
      <p:pic>
        <p:nvPicPr>
          <p:cNvPr id="169" name="Picture 168">
            <a:extLst>
              <a:ext uri="{FF2B5EF4-FFF2-40B4-BE49-F238E27FC236}">
                <a16:creationId xmlns:a16="http://schemas.microsoft.com/office/drawing/2014/main" id="{C79D905D-B552-4BF8-ADF4-2A87455D35B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089450" y="937697"/>
            <a:ext cx="494211" cy="202290"/>
          </a:xfrm>
          <a:prstGeom prst="rect">
            <a:avLst/>
          </a:prstGeom>
        </p:spPr>
      </p:pic>
      <p:sp>
        <p:nvSpPr>
          <p:cNvPr id="170" name="TextBox 169">
            <a:extLst>
              <a:ext uri="{FF2B5EF4-FFF2-40B4-BE49-F238E27FC236}">
                <a16:creationId xmlns:a16="http://schemas.microsoft.com/office/drawing/2014/main" id="{51F59C1C-A548-45E6-9C1F-8B8B78D1256A}"/>
              </a:ext>
            </a:extLst>
          </p:cNvPr>
          <p:cNvSpPr txBox="1"/>
          <p:nvPr/>
        </p:nvSpPr>
        <p:spPr>
          <a:xfrm>
            <a:off x="9992841" y="1894750"/>
            <a:ext cx="638584" cy="914400"/>
          </a:xfrm>
          <a:prstGeom prst="rect">
            <a:avLst/>
          </a:prstGeom>
        </p:spPr>
        <p:txBody>
          <a:bodyPr vert="horz" wrap="none" lIns="0" tIns="0" rIns="0" bIns="0" rtlCol="0">
            <a:noAutofit/>
          </a:bodyPr>
          <a:lstStyle/>
          <a:p>
            <a:pPr>
              <a:defRPr/>
            </a:pPr>
            <a:r>
              <a:rPr lang="en-US" sz="1200" b="1" dirty="0">
                <a:solidFill>
                  <a:srgbClr val="000000"/>
                </a:solidFill>
                <a:cs typeface="Calibri" panose="020F0502020204030204" pitchFamily="34" charset="0"/>
              </a:rPr>
              <a:t>Test </a:t>
            </a:r>
          </a:p>
          <a:p>
            <a:pPr>
              <a:defRPr/>
            </a:pPr>
            <a:r>
              <a:rPr lang="en-US" sz="1200" b="1" dirty="0">
                <a:solidFill>
                  <a:srgbClr val="000000"/>
                </a:solidFill>
                <a:cs typeface="Calibri" panose="020F0502020204030204" pitchFamily="34" charset="0"/>
              </a:rPr>
              <a:t>automation</a:t>
            </a:r>
          </a:p>
        </p:txBody>
      </p:sp>
      <p:sp>
        <p:nvSpPr>
          <p:cNvPr id="171" name="TextBox 170">
            <a:extLst>
              <a:ext uri="{FF2B5EF4-FFF2-40B4-BE49-F238E27FC236}">
                <a16:creationId xmlns:a16="http://schemas.microsoft.com/office/drawing/2014/main" id="{7DB27174-ACCC-4849-B811-1D05D2EDA94C}"/>
              </a:ext>
            </a:extLst>
          </p:cNvPr>
          <p:cNvSpPr txBox="1"/>
          <p:nvPr/>
        </p:nvSpPr>
        <p:spPr>
          <a:xfrm>
            <a:off x="4838067" y="5293506"/>
            <a:ext cx="873835" cy="300082"/>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Monitor INT/UAT env.</a:t>
            </a:r>
            <a:endParaRPr lang="en-US" sz="675" b="1" dirty="0">
              <a:solidFill>
                <a:srgbClr val="C00000"/>
              </a:solidFill>
              <a:cs typeface="Calibri" panose="020F0502020204030204" pitchFamily="34" charset="0"/>
            </a:endParaRPr>
          </a:p>
        </p:txBody>
      </p:sp>
      <p:pic>
        <p:nvPicPr>
          <p:cNvPr id="172" name="Picture 171">
            <a:extLst>
              <a:ext uri="{FF2B5EF4-FFF2-40B4-BE49-F238E27FC236}">
                <a16:creationId xmlns:a16="http://schemas.microsoft.com/office/drawing/2014/main" id="{F49F1245-B21A-4639-8C09-99280DBB731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306208" y="3000088"/>
            <a:ext cx="227917" cy="29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172">
            <a:extLst>
              <a:ext uri="{FF2B5EF4-FFF2-40B4-BE49-F238E27FC236}">
                <a16:creationId xmlns:a16="http://schemas.microsoft.com/office/drawing/2014/main" id="{81463248-2D77-41A8-ACBE-441E055ADA2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06771" y="4394944"/>
            <a:ext cx="227917" cy="29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173">
            <a:extLst>
              <a:ext uri="{FF2B5EF4-FFF2-40B4-BE49-F238E27FC236}">
                <a16:creationId xmlns:a16="http://schemas.microsoft.com/office/drawing/2014/main" id="{174937DE-E506-438E-B427-E6BB38FDE6A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659171" y="4547344"/>
            <a:ext cx="227917" cy="29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174">
            <a:extLst>
              <a:ext uri="{FF2B5EF4-FFF2-40B4-BE49-F238E27FC236}">
                <a16:creationId xmlns:a16="http://schemas.microsoft.com/office/drawing/2014/main" id="{A235E488-022D-4401-875C-5B61919971B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533625" y="4784028"/>
            <a:ext cx="227917" cy="29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175">
            <a:extLst>
              <a:ext uri="{FF2B5EF4-FFF2-40B4-BE49-F238E27FC236}">
                <a16:creationId xmlns:a16="http://schemas.microsoft.com/office/drawing/2014/main" id="{9FEDE6C4-0A53-4EF1-B02F-625DB8DDF64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05599" y="4806803"/>
            <a:ext cx="227917" cy="29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 name="Picture 176">
            <a:extLst>
              <a:ext uri="{FF2B5EF4-FFF2-40B4-BE49-F238E27FC236}">
                <a16:creationId xmlns:a16="http://schemas.microsoft.com/office/drawing/2014/main" id="{69475B75-2B13-40C4-8AF8-72C8451FDD3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94379" y="4624730"/>
            <a:ext cx="227917" cy="29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8" name="Picture 177">
            <a:extLst>
              <a:ext uri="{FF2B5EF4-FFF2-40B4-BE49-F238E27FC236}">
                <a16:creationId xmlns:a16="http://schemas.microsoft.com/office/drawing/2014/main" id="{727350B9-3786-4592-AA97-CE05C2F4E5A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417952" y="4595248"/>
            <a:ext cx="227917" cy="29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 name="TextBox 178">
            <a:extLst>
              <a:ext uri="{FF2B5EF4-FFF2-40B4-BE49-F238E27FC236}">
                <a16:creationId xmlns:a16="http://schemas.microsoft.com/office/drawing/2014/main" id="{B3926BFB-983E-42BC-8E5B-3B8C046E9ABB}"/>
              </a:ext>
            </a:extLst>
          </p:cNvPr>
          <p:cNvSpPr txBox="1"/>
          <p:nvPr/>
        </p:nvSpPr>
        <p:spPr>
          <a:xfrm>
            <a:off x="7974526" y="4460866"/>
            <a:ext cx="944577" cy="206493"/>
          </a:xfrm>
          <a:prstGeom prst="rect">
            <a:avLst/>
          </a:prstGeom>
        </p:spPr>
        <p:txBody>
          <a:bodyPr vert="horz" wrap="none" lIns="0" tIns="0" rIns="0" bIns="0" rtlCol="0">
            <a:noAutofit/>
          </a:bodyPr>
          <a:lstStyle/>
          <a:p>
            <a:pPr>
              <a:defRPr/>
            </a:pPr>
            <a:r>
              <a:rPr lang="en-US" sz="1000" dirty="0">
                <a:solidFill>
                  <a:srgbClr val="000000"/>
                </a:solidFill>
                <a:cs typeface="Calibri" panose="020F0502020204030204" pitchFamily="34" charset="0"/>
              </a:rPr>
              <a:t>APP and WEB</a:t>
            </a:r>
          </a:p>
        </p:txBody>
      </p:sp>
      <p:cxnSp>
        <p:nvCxnSpPr>
          <p:cNvPr id="180" name="Straight Arrow Connector 179">
            <a:extLst>
              <a:ext uri="{FF2B5EF4-FFF2-40B4-BE49-F238E27FC236}">
                <a16:creationId xmlns:a16="http://schemas.microsoft.com/office/drawing/2014/main" id="{19F7CB49-D27C-4EDF-A502-01C3B464E2C1}"/>
              </a:ext>
            </a:extLst>
          </p:cNvPr>
          <p:cNvCxnSpPr>
            <a:cxnSpLocks/>
            <a:stCxn id="149" idx="1"/>
          </p:cNvCxnSpPr>
          <p:nvPr/>
        </p:nvCxnSpPr>
        <p:spPr>
          <a:xfrm flipH="1" flipV="1">
            <a:off x="1922441" y="3501940"/>
            <a:ext cx="497484" cy="9284"/>
          </a:xfrm>
          <a:prstGeom prst="straightConnector1">
            <a:avLst/>
          </a:prstGeom>
          <a:noFill/>
          <a:ln w="22225" cap="flat" cmpd="sng" algn="ctr">
            <a:solidFill>
              <a:srgbClr val="FFFFFF">
                <a:lumMod val="50000"/>
              </a:srgbClr>
            </a:solidFill>
            <a:prstDash val="sysDash"/>
            <a:miter lim="800000"/>
            <a:tailEnd type="triangle"/>
          </a:ln>
          <a:effectLst/>
        </p:spPr>
      </p:cxnSp>
      <p:pic>
        <p:nvPicPr>
          <p:cNvPr id="181" name="Picture 180">
            <a:extLst>
              <a:ext uri="{FF2B5EF4-FFF2-40B4-BE49-F238E27FC236}">
                <a16:creationId xmlns:a16="http://schemas.microsoft.com/office/drawing/2014/main" id="{00CD2D73-4666-4AF4-B15C-5F2268A0F2C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034166">
            <a:off x="4042307" y="2752767"/>
            <a:ext cx="219452" cy="219452"/>
          </a:xfrm>
          <a:prstGeom prst="rect">
            <a:avLst/>
          </a:prstGeom>
          <a:ln>
            <a:noFill/>
          </a:ln>
          <a:effectLst/>
        </p:spPr>
      </p:pic>
      <p:pic>
        <p:nvPicPr>
          <p:cNvPr id="182" name="Picture 181">
            <a:extLst>
              <a:ext uri="{FF2B5EF4-FFF2-40B4-BE49-F238E27FC236}">
                <a16:creationId xmlns:a16="http://schemas.microsoft.com/office/drawing/2014/main" id="{8D493203-DBB4-4020-A9FD-2C8BEA5E52B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034166">
            <a:off x="5163593" y="2777486"/>
            <a:ext cx="219452" cy="219452"/>
          </a:xfrm>
          <a:prstGeom prst="rect">
            <a:avLst/>
          </a:prstGeom>
          <a:ln>
            <a:noFill/>
          </a:ln>
          <a:effectLst/>
        </p:spPr>
      </p:pic>
      <p:pic>
        <p:nvPicPr>
          <p:cNvPr id="183" name="Picture 182">
            <a:extLst>
              <a:ext uri="{FF2B5EF4-FFF2-40B4-BE49-F238E27FC236}">
                <a16:creationId xmlns:a16="http://schemas.microsoft.com/office/drawing/2014/main" id="{D5F8909E-2EEC-4D1D-B56A-63F3E7222C6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034166">
            <a:off x="2354700" y="5648993"/>
            <a:ext cx="219452" cy="219452"/>
          </a:xfrm>
          <a:prstGeom prst="rect">
            <a:avLst/>
          </a:prstGeom>
          <a:ln>
            <a:noFill/>
          </a:ln>
          <a:effectLst/>
        </p:spPr>
      </p:pic>
      <p:pic>
        <p:nvPicPr>
          <p:cNvPr id="184" name="Picture 183">
            <a:extLst>
              <a:ext uri="{FF2B5EF4-FFF2-40B4-BE49-F238E27FC236}">
                <a16:creationId xmlns:a16="http://schemas.microsoft.com/office/drawing/2014/main" id="{C290E4F0-9360-4B42-A523-65508267E7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034166">
            <a:off x="3201110" y="5647016"/>
            <a:ext cx="219452" cy="219452"/>
          </a:xfrm>
          <a:prstGeom prst="rect">
            <a:avLst/>
          </a:prstGeom>
          <a:ln>
            <a:noFill/>
          </a:ln>
          <a:effectLst/>
        </p:spPr>
      </p:pic>
      <p:pic>
        <p:nvPicPr>
          <p:cNvPr id="185" name="Picture 184">
            <a:extLst>
              <a:ext uri="{FF2B5EF4-FFF2-40B4-BE49-F238E27FC236}">
                <a16:creationId xmlns:a16="http://schemas.microsoft.com/office/drawing/2014/main" id="{8BC9A04A-E66D-4EF0-8BA5-93BCB9BE069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034166">
            <a:off x="4161940" y="5646389"/>
            <a:ext cx="219452" cy="219452"/>
          </a:xfrm>
          <a:prstGeom prst="rect">
            <a:avLst/>
          </a:prstGeom>
          <a:ln>
            <a:noFill/>
          </a:ln>
          <a:effectLst/>
        </p:spPr>
      </p:pic>
      <p:pic>
        <p:nvPicPr>
          <p:cNvPr id="186" name="Picture 185">
            <a:extLst>
              <a:ext uri="{FF2B5EF4-FFF2-40B4-BE49-F238E27FC236}">
                <a16:creationId xmlns:a16="http://schemas.microsoft.com/office/drawing/2014/main" id="{AA2D2B93-3EF3-435E-87CC-BA1AE97D049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034166">
            <a:off x="5108050" y="5664086"/>
            <a:ext cx="219452" cy="219452"/>
          </a:xfrm>
          <a:prstGeom prst="rect">
            <a:avLst/>
          </a:prstGeom>
          <a:ln>
            <a:noFill/>
          </a:ln>
          <a:effectLst/>
        </p:spPr>
      </p:pic>
      <p:pic>
        <p:nvPicPr>
          <p:cNvPr id="187" name="Picture 186">
            <a:extLst>
              <a:ext uri="{FF2B5EF4-FFF2-40B4-BE49-F238E27FC236}">
                <a16:creationId xmlns:a16="http://schemas.microsoft.com/office/drawing/2014/main" id="{CA6435A4-81ED-436C-80C8-824BCC4918F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0034166">
            <a:off x="8381012" y="5765664"/>
            <a:ext cx="219452" cy="219452"/>
          </a:xfrm>
          <a:prstGeom prst="rect">
            <a:avLst/>
          </a:prstGeom>
          <a:ln>
            <a:noFill/>
          </a:ln>
          <a:effectLst/>
        </p:spPr>
      </p:pic>
      <p:sp>
        <p:nvSpPr>
          <p:cNvPr id="189" name="TextBox 188">
            <a:extLst>
              <a:ext uri="{FF2B5EF4-FFF2-40B4-BE49-F238E27FC236}">
                <a16:creationId xmlns:a16="http://schemas.microsoft.com/office/drawing/2014/main" id="{9D085F63-C7A0-4351-99BD-A0AB7D541253}"/>
              </a:ext>
            </a:extLst>
          </p:cNvPr>
          <p:cNvSpPr txBox="1"/>
          <p:nvPr/>
        </p:nvSpPr>
        <p:spPr>
          <a:xfrm>
            <a:off x="7262915" y="857364"/>
            <a:ext cx="1201132" cy="300082"/>
          </a:xfrm>
          <a:prstGeom prst="rect">
            <a:avLst/>
          </a:prstGeom>
          <a:noFill/>
        </p:spPr>
        <p:txBody>
          <a:bodyPr wrap="square" rtlCol="0">
            <a:spAutoFit/>
          </a:bodyPr>
          <a:lstStyle/>
          <a:p>
            <a:pPr>
              <a:defRPr/>
            </a:pPr>
            <a:r>
              <a:rPr lang="en-US" sz="675" dirty="0">
                <a:solidFill>
                  <a:srgbClr val="000000"/>
                </a:solidFill>
                <a:cs typeface="Calibri" panose="020F0502020204030204" pitchFamily="34" charset="0"/>
              </a:rPr>
              <a:t>Branch created by Admin and work starts on same.</a:t>
            </a:r>
          </a:p>
        </p:txBody>
      </p:sp>
      <p:sp>
        <p:nvSpPr>
          <p:cNvPr id="190" name="TextBox 189">
            <a:extLst>
              <a:ext uri="{FF2B5EF4-FFF2-40B4-BE49-F238E27FC236}">
                <a16:creationId xmlns:a16="http://schemas.microsoft.com/office/drawing/2014/main" id="{5BB54618-C001-4EFF-A3C6-707DBC1BE147}"/>
              </a:ext>
            </a:extLst>
          </p:cNvPr>
          <p:cNvSpPr txBox="1"/>
          <p:nvPr/>
        </p:nvSpPr>
        <p:spPr>
          <a:xfrm>
            <a:off x="2396272" y="2747296"/>
            <a:ext cx="914400" cy="914400"/>
          </a:xfrm>
          <a:prstGeom prst="rect">
            <a:avLst/>
          </a:prstGeom>
        </p:spPr>
        <p:txBody>
          <a:bodyPr vert="horz" wrap="none" lIns="0" tIns="0" rIns="0" bIns="0" rtlCol="0">
            <a:noAutofit/>
          </a:bodyPr>
          <a:lstStyle/>
          <a:p>
            <a:pPr>
              <a:defRPr/>
            </a:pPr>
            <a:r>
              <a:rPr lang="en-US" sz="1500" b="1" dirty="0">
                <a:solidFill>
                  <a:srgbClr val="000000"/>
                </a:solidFill>
                <a:cs typeface="Calibri" panose="020F0502020204030204" pitchFamily="34" charset="0"/>
              </a:rPr>
              <a:t>DEV</a:t>
            </a:r>
          </a:p>
        </p:txBody>
      </p:sp>
      <p:sp>
        <p:nvSpPr>
          <p:cNvPr id="191" name="TextBox 190">
            <a:extLst>
              <a:ext uri="{FF2B5EF4-FFF2-40B4-BE49-F238E27FC236}">
                <a16:creationId xmlns:a16="http://schemas.microsoft.com/office/drawing/2014/main" id="{BFA4241A-CE91-4D93-A30C-246702D43509}"/>
              </a:ext>
            </a:extLst>
          </p:cNvPr>
          <p:cNvSpPr txBox="1"/>
          <p:nvPr/>
        </p:nvSpPr>
        <p:spPr>
          <a:xfrm>
            <a:off x="5396889" y="4153127"/>
            <a:ext cx="914400" cy="914400"/>
          </a:xfrm>
          <a:prstGeom prst="rect">
            <a:avLst/>
          </a:prstGeom>
        </p:spPr>
        <p:txBody>
          <a:bodyPr vert="horz" wrap="none" lIns="0" tIns="0" rIns="0" bIns="0" rtlCol="0">
            <a:noAutofit/>
          </a:bodyPr>
          <a:lstStyle/>
          <a:p>
            <a:pPr>
              <a:defRPr/>
            </a:pPr>
            <a:r>
              <a:rPr lang="en-US" sz="1500" b="1" dirty="0">
                <a:solidFill>
                  <a:srgbClr val="000000"/>
                </a:solidFill>
                <a:cs typeface="Calibri" panose="020F0502020204030204" pitchFamily="34" charset="0"/>
              </a:rPr>
              <a:t>SIT/UAT</a:t>
            </a:r>
          </a:p>
        </p:txBody>
      </p:sp>
      <p:sp>
        <p:nvSpPr>
          <p:cNvPr id="192" name="TextBox 191">
            <a:extLst>
              <a:ext uri="{FF2B5EF4-FFF2-40B4-BE49-F238E27FC236}">
                <a16:creationId xmlns:a16="http://schemas.microsoft.com/office/drawing/2014/main" id="{BEB60484-5BAF-4F20-A875-CD40373C2462}"/>
              </a:ext>
            </a:extLst>
          </p:cNvPr>
          <p:cNvSpPr txBox="1"/>
          <p:nvPr/>
        </p:nvSpPr>
        <p:spPr>
          <a:xfrm>
            <a:off x="8063077" y="4180170"/>
            <a:ext cx="914400" cy="914400"/>
          </a:xfrm>
          <a:prstGeom prst="rect">
            <a:avLst/>
          </a:prstGeom>
        </p:spPr>
        <p:txBody>
          <a:bodyPr vert="horz" wrap="none" lIns="0" tIns="0" rIns="0" bIns="0" rtlCol="0">
            <a:noAutofit/>
          </a:bodyPr>
          <a:lstStyle/>
          <a:p>
            <a:pPr>
              <a:defRPr/>
            </a:pPr>
            <a:r>
              <a:rPr lang="en-US" sz="1500" b="1" dirty="0">
                <a:solidFill>
                  <a:srgbClr val="000000"/>
                </a:solidFill>
                <a:cs typeface="Calibri" panose="020F0502020204030204" pitchFamily="34" charset="0"/>
              </a:rPr>
              <a:t>PROD</a:t>
            </a:r>
          </a:p>
        </p:txBody>
      </p:sp>
      <p:cxnSp>
        <p:nvCxnSpPr>
          <p:cNvPr id="193" name="Straight Arrow Connector 192">
            <a:extLst>
              <a:ext uri="{FF2B5EF4-FFF2-40B4-BE49-F238E27FC236}">
                <a16:creationId xmlns:a16="http://schemas.microsoft.com/office/drawing/2014/main" id="{861DCE0A-5DE0-4D57-AEE3-6F88FCD6C85D}"/>
              </a:ext>
            </a:extLst>
          </p:cNvPr>
          <p:cNvCxnSpPr>
            <a:cxnSpLocks/>
          </p:cNvCxnSpPr>
          <p:nvPr/>
        </p:nvCxnSpPr>
        <p:spPr>
          <a:xfrm>
            <a:off x="2341342" y="2536772"/>
            <a:ext cx="6296203" cy="21575"/>
          </a:xfrm>
          <a:prstGeom prst="straightConnector1">
            <a:avLst/>
          </a:prstGeom>
          <a:noFill/>
          <a:ln w="19050" cap="flat" cmpd="sng" algn="ctr">
            <a:solidFill>
              <a:srgbClr val="FFC000"/>
            </a:solidFill>
            <a:prstDash val="solid"/>
            <a:miter lim="800000"/>
            <a:headEnd type="triangle"/>
            <a:tailEnd type="triangle"/>
          </a:ln>
          <a:effectLst/>
        </p:spPr>
      </p:cxnSp>
      <p:sp>
        <p:nvSpPr>
          <p:cNvPr id="194" name="TextBox 193">
            <a:extLst>
              <a:ext uri="{FF2B5EF4-FFF2-40B4-BE49-F238E27FC236}">
                <a16:creationId xmlns:a16="http://schemas.microsoft.com/office/drawing/2014/main" id="{87826BCE-B4B3-44E6-88E2-5CFD230B2E2C}"/>
              </a:ext>
            </a:extLst>
          </p:cNvPr>
          <p:cNvSpPr txBox="1"/>
          <p:nvPr/>
        </p:nvSpPr>
        <p:spPr>
          <a:xfrm>
            <a:off x="4797502" y="2259754"/>
            <a:ext cx="914400" cy="914400"/>
          </a:xfrm>
          <a:prstGeom prst="rect">
            <a:avLst/>
          </a:prstGeom>
        </p:spPr>
        <p:txBody>
          <a:bodyPr vert="horz" wrap="none" lIns="0" tIns="0" rIns="0" bIns="0" rtlCol="0">
            <a:noAutofit/>
          </a:bodyPr>
          <a:lstStyle/>
          <a:p>
            <a:pPr>
              <a:defRPr/>
            </a:pPr>
            <a:r>
              <a:rPr lang="en-US" sz="1400" b="1" dirty="0">
                <a:solidFill>
                  <a:srgbClr val="00D700">
                    <a:lumMod val="75000"/>
                  </a:srgbClr>
                </a:solidFill>
                <a:cs typeface="Calibri" panose="020F0502020204030204" pitchFamily="34" charset="0"/>
              </a:rPr>
              <a:t>CI Pipeline</a:t>
            </a:r>
          </a:p>
        </p:txBody>
      </p:sp>
      <p:sp>
        <p:nvSpPr>
          <p:cNvPr id="195" name="TextBox 194">
            <a:extLst>
              <a:ext uri="{FF2B5EF4-FFF2-40B4-BE49-F238E27FC236}">
                <a16:creationId xmlns:a16="http://schemas.microsoft.com/office/drawing/2014/main" id="{FE67D898-C59B-4E5E-A6E7-F6CD7B58C20B}"/>
              </a:ext>
            </a:extLst>
          </p:cNvPr>
          <p:cNvSpPr txBox="1"/>
          <p:nvPr/>
        </p:nvSpPr>
        <p:spPr>
          <a:xfrm>
            <a:off x="3052307" y="6330408"/>
            <a:ext cx="914400" cy="215766"/>
          </a:xfrm>
          <a:prstGeom prst="rect">
            <a:avLst/>
          </a:prstGeom>
        </p:spPr>
        <p:txBody>
          <a:bodyPr vert="horz" wrap="none" lIns="0" tIns="0" rIns="0" bIns="0" rtlCol="0">
            <a:noAutofit/>
          </a:bodyPr>
          <a:lstStyle/>
          <a:p>
            <a:pPr>
              <a:defRPr/>
            </a:pPr>
            <a:r>
              <a:rPr lang="en-US" sz="1400" b="1" dirty="0">
                <a:solidFill>
                  <a:srgbClr val="00D700">
                    <a:lumMod val="75000"/>
                  </a:srgbClr>
                </a:solidFill>
                <a:cs typeface="Calibri" panose="020F0502020204030204" pitchFamily="34" charset="0"/>
              </a:rPr>
              <a:t>CD Pipeline</a:t>
            </a:r>
          </a:p>
        </p:txBody>
      </p:sp>
      <p:cxnSp>
        <p:nvCxnSpPr>
          <p:cNvPr id="196" name="Straight Arrow Connector 195">
            <a:extLst>
              <a:ext uri="{FF2B5EF4-FFF2-40B4-BE49-F238E27FC236}">
                <a16:creationId xmlns:a16="http://schemas.microsoft.com/office/drawing/2014/main" id="{33E06C57-4D94-4AA7-A7B5-A8766FB2DED2}"/>
              </a:ext>
            </a:extLst>
          </p:cNvPr>
          <p:cNvCxnSpPr>
            <a:cxnSpLocks/>
          </p:cNvCxnSpPr>
          <p:nvPr/>
        </p:nvCxnSpPr>
        <p:spPr>
          <a:xfrm flipV="1">
            <a:off x="1811313" y="6222840"/>
            <a:ext cx="7166164" cy="38184"/>
          </a:xfrm>
          <a:prstGeom prst="straightConnector1">
            <a:avLst/>
          </a:prstGeom>
          <a:noFill/>
          <a:ln w="19050" cap="flat" cmpd="sng" algn="ctr">
            <a:solidFill>
              <a:srgbClr val="FFC000"/>
            </a:solidFill>
            <a:prstDash val="solid"/>
            <a:miter lim="800000"/>
            <a:headEnd type="triangle"/>
            <a:tailEnd type="triangle"/>
          </a:ln>
          <a:effectLst/>
        </p:spPr>
      </p:cxnSp>
      <p:sp>
        <p:nvSpPr>
          <p:cNvPr id="197" name="TextBox 196">
            <a:extLst>
              <a:ext uri="{FF2B5EF4-FFF2-40B4-BE49-F238E27FC236}">
                <a16:creationId xmlns:a16="http://schemas.microsoft.com/office/drawing/2014/main" id="{9FC2DA05-5CCA-4C7F-A33F-DC84E40B37F4}"/>
              </a:ext>
            </a:extLst>
          </p:cNvPr>
          <p:cNvSpPr txBox="1"/>
          <p:nvPr/>
        </p:nvSpPr>
        <p:spPr>
          <a:xfrm>
            <a:off x="7677458" y="6322534"/>
            <a:ext cx="1818992" cy="89275"/>
          </a:xfrm>
          <a:prstGeom prst="rect">
            <a:avLst/>
          </a:prstGeom>
        </p:spPr>
        <p:txBody>
          <a:bodyPr vert="horz" wrap="none" lIns="0" tIns="0" rIns="0" bIns="0" rtlCol="0">
            <a:noAutofit/>
          </a:bodyPr>
          <a:lstStyle/>
          <a:p>
            <a:pPr>
              <a:defRPr/>
            </a:pPr>
            <a:r>
              <a:rPr lang="en-US" sz="1400" b="1" dirty="0">
                <a:solidFill>
                  <a:srgbClr val="00D700">
                    <a:lumMod val="75000"/>
                  </a:srgbClr>
                </a:solidFill>
                <a:cs typeface="Calibri" panose="020F0502020204030204" pitchFamily="34" charset="0"/>
              </a:rPr>
              <a:t>CD Pipeline</a:t>
            </a:r>
          </a:p>
        </p:txBody>
      </p:sp>
      <p:cxnSp>
        <p:nvCxnSpPr>
          <p:cNvPr id="198" name="Connector: Elbow 197">
            <a:extLst>
              <a:ext uri="{FF2B5EF4-FFF2-40B4-BE49-F238E27FC236}">
                <a16:creationId xmlns:a16="http://schemas.microsoft.com/office/drawing/2014/main" id="{C7A8DA7D-817D-4DC9-975C-A9BE51CB5F2D}"/>
              </a:ext>
            </a:extLst>
          </p:cNvPr>
          <p:cNvCxnSpPr>
            <a:cxnSpLocks/>
          </p:cNvCxnSpPr>
          <p:nvPr/>
        </p:nvCxnSpPr>
        <p:spPr>
          <a:xfrm rot="16200000" flipH="1">
            <a:off x="1132300" y="4099084"/>
            <a:ext cx="1554757" cy="410273"/>
          </a:xfrm>
          <a:prstGeom prst="bentConnector2">
            <a:avLst/>
          </a:prstGeom>
          <a:noFill/>
          <a:ln w="22225" cap="flat" cmpd="sng" algn="ctr">
            <a:solidFill>
              <a:srgbClr val="AD37F6">
                <a:lumMod val="60000"/>
                <a:lumOff val="40000"/>
              </a:srgbClr>
            </a:solidFill>
            <a:prstDash val="sysDash"/>
            <a:miter lim="800000"/>
            <a:tailEnd type="triangle"/>
          </a:ln>
          <a:effectLst/>
        </p:spPr>
      </p:cxnSp>
      <p:grpSp>
        <p:nvGrpSpPr>
          <p:cNvPr id="199" name="Group 198">
            <a:extLst>
              <a:ext uri="{FF2B5EF4-FFF2-40B4-BE49-F238E27FC236}">
                <a16:creationId xmlns:a16="http://schemas.microsoft.com/office/drawing/2014/main" id="{5840E7E8-8D03-4897-AC5D-DFD67797163B}"/>
              </a:ext>
            </a:extLst>
          </p:cNvPr>
          <p:cNvGrpSpPr/>
          <p:nvPr/>
        </p:nvGrpSpPr>
        <p:grpSpPr>
          <a:xfrm>
            <a:off x="7228763" y="1337147"/>
            <a:ext cx="250192" cy="338516"/>
            <a:chOff x="3915987" y="2374780"/>
            <a:chExt cx="314196" cy="425116"/>
          </a:xfrm>
        </p:grpSpPr>
        <p:sp>
          <p:nvSpPr>
            <p:cNvPr id="200" name="Chevron 35">
              <a:extLst>
                <a:ext uri="{FF2B5EF4-FFF2-40B4-BE49-F238E27FC236}">
                  <a16:creationId xmlns:a16="http://schemas.microsoft.com/office/drawing/2014/main" id="{FCFCAC60-E73F-4F49-8FB7-58E16057A769}"/>
                </a:ext>
              </a:extLst>
            </p:cNvPr>
            <p:cNvSpPr/>
            <p:nvPr/>
          </p:nvSpPr>
          <p:spPr>
            <a:xfrm>
              <a:off x="3915987" y="2374780"/>
              <a:ext cx="272962" cy="425116"/>
            </a:xfrm>
            <a:prstGeom prst="chevron">
              <a:avLst/>
            </a:prstGeom>
            <a:solidFill>
              <a:srgbClr val="4ABAF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1" name="Chevron 33">
              <a:extLst>
                <a:ext uri="{FF2B5EF4-FFF2-40B4-BE49-F238E27FC236}">
                  <a16:creationId xmlns:a16="http://schemas.microsoft.com/office/drawing/2014/main" id="{9627E0EA-F81C-4DCD-9DE0-9520BBCFA855}"/>
                </a:ext>
              </a:extLst>
            </p:cNvPr>
            <p:cNvSpPr/>
            <p:nvPr/>
          </p:nvSpPr>
          <p:spPr>
            <a:xfrm>
              <a:off x="3957221" y="2374780"/>
              <a:ext cx="272962" cy="425116"/>
            </a:xfrm>
            <a:prstGeom prst="chevron">
              <a:avLst/>
            </a:prstGeom>
            <a:solidFill>
              <a:srgbClr val="4ABAF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02" name="Group 201">
            <a:extLst>
              <a:ext uri="{FF2B5EF4-FFF2-40B4-BE49-F238E27FC236}">
                <a16:creationId xmlns:a16="http://schemas.microsoft.com/office/drawing/2014/main" id="{DA806D97-9C17-4215-8A52-5EDCB39431B9}"/>
              </a:ext>
            </a:extLst>
          </p:cNvPr>
          <p:cNvGrpSpPr/>
          <p:nvPr/>
        </p:nvGrpSpPr>
        <p:grpSpPr>
          <a:xfrm flipH="1">
            <a:off x="6850231" y="3273909"/>
            <a:ext cx="247535" cy="338516"/>
            <a:chOff x="3915987" y="2374780"/>
            <a:chExt cx="314196" cy="425116"/>
          </a:xfrm>
        </p:grpSpPr>
        <p:sp>
          <p:nvSpPr>
            <p:cNvPr id="203" name="Chevron 35">
              <a:extLst>
                <a:ext uri="{FF2B5EF4-FFF2-40B4-BE49-F238E27FC236}">
                  <a16:creationId xmlns:a16="http://schemas.microsoft.com/office/drawing/2014/main" id="{D746CF4C-FEB0-4398-BDD0-495CD5C0BDCA}"/>
                </a:ext>
              </a:extLst>
            </p:cNvPr>
            <p:cNvSpPr/>
            <p:nvPr/>
          </p:nvSpPr>
          <p:spPr>
            <a:xfrm>
              <a:off x="3915987" y="2374780"/>
              <a:ext cx="272962" cy="425116"/>
            </a:xfrm>
            <a:prstGeom prst="chevron">
              <a:avLst/>
            </a:prstGeom>
            <a:solidFill>
              <a:srgbClr val="4ABAF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4" name="Chevron 33">
              <a:extLst>
                <a:ext uri="{FF2B5EF4-FFF2-40B4-BE49-F238E27FC236}">
                  <a16:creationId xmlns:a16="http://schemas.microsoft.com/office/drawing/2014/main" id="{A0FBBDD0-D72B-4CE4-B523-C3308A772AA8}"/>
                </a:ext>
              </a:extLst>
            </p:cNvPr>
            <p:cNvSpPr/>
            <p:nvPr/>
          </p:nvSpPr>
          <p:spPr>
            <a:xfrm>
              <a:off x="3957221" y="2374780"/>
              <a:ext cx="272962" cy="425116"/>
            </a:xfrm>
            <a:prstGeom prst="chevron">
              <a:avLst/>
            </a:prstGeom>
            <a:solidFill>
              <a:srgbClr val="4ABAF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05" name="Group 204">
            <a:extLst>
              <a:ext uri="{FF2B5EF4-FFF2-40B4-BE49-F238E27FC236}">
                <a16:creationId xmlns:a16="http://schemas.microsoft.com/office/drawing/2014/main" id="{98B16C8C-0F8C-458B-AFA0-4CBDFEEBBC15}"/>
              </a:ext>
            </a:extLst>
          </p:cNvPr>
          <p:cNvGrpSpPr/>
          <p:nvPr/>
        </p:nvGrpSpPr>
        <p:grpSpPr>
          <a:xfrm flipH="1">
            <a:off x="2149668" y="3298983"/>
            <a:ext cx="247535" cy="338516"/>
            <a:chOff x="3915987" y="2374780"/>
            <a:chExt cx="314196" cy="425116"/>
          </a:xfrm>
        </p:grpSpPr>
        <p:sp>
          <p:nvSpPr>
            <p:cNvPr id="206" name="Chevron 35">
              <a:extLst>
                <a:ext uri="{FF2B5EF4-FFF2-40B4-BE49-F238E27FC236}">
                  <a16:creationId xmlns:a16="http://schemas.microsoft.com/office/drawing/2014/main" id="{C49B2193-6915-4E39-8C2A-1C7AC5FCDBC1}"/>
                </a:ext>
              </a:extLst>
            </p:cNvPr>
            <p:cNvSpPr/>
            <p:nvPr/>
          </p:nvSpPr>
          <p:spPr>
            <a:xfrm>
              <a:off x="3915987" y="2374780"/>
              <a:ext cx="272962" cy="425116"/>
            </a:xfrm>
            <a:prstGeom prst="chevron">
              <a:avLst/>
            </a:prstGeom>
            <a:solidFill>
              <a:srgbClr val="4ABAF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7" name="Chevron 33">
              <a:extLst>
                <a:ext uri="{FF2B5EF4-FFF2-40B4-BE49-F238E27FC236}">
                  <a16:creationId xmlns:a16="http://schemas.microsoft.com/office/drawing/2014/main" id="{035C7214-925D-4EC2-BD46-BC9ABA2E6F31}"/>
                </a:ext>
              </a:extLst>
            </p:cNvPr>
            <p:cNvSpPr/>
            <p:nvPr/>
          </p:nvSpPr>
          <p:spPr>
            <a:xfrm>
              <a:off x="3957221" y="2374780"/>
              <a:ext cx="272962" cy="425116"/>
            </a:xfrm>
            <a:prstGeom prst="chevron">
              <a:avLst/>
            </a:prstGeom>
            <a:solidFill>
              <a:srgbClr val="4ABAF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08" name="Group 207">
            <a:extLst>
              <a:ext uri="{FF2B5EF4-FFF2-40B4-BE49-F238E27FC236}">
                <a16:creationId xmlns:a16="http://schemas.microsoft.com/office/drawing/2014/main" id="{5BFE78BE-051E-4D9F-9D62-E323CB983D73}"/>
              </a:ext>
            </a:extLst>
          </p:cNvPr>
          <p:cNvGrpSpPr/>
          <p:nvPr/>
        </p:nvGrpSpPr>
        <p:grpSpPr>
          <a:xfrm rot="16200000" flipH="1">
            <a:off x="2556824" y="3991012"/>
            <a:ext cx="247535" cy="338516"/>
            <a:chOff x="3915987" y="2374780"/>
            <a:chExt cx="314196" cy="425116"/>
          </a:xfrm>
        </p:grpSpPr>
        <p:sp>
          <p:nvSpPr>
            <p:cNvPr id="209" name="Chevron 35">
              <a:extLst>
                <a:ext uri="{FF2B5EF4-FFF2-40B4-BE49-F238E27FC236}">
                  <a16:creationId xmlns:a16="http://schemas.microsoft.com/office/drawing/2014/main" id="{138C2647-31A7-4C59-83CC-C89BCAB5F7E7}"/>
                </a:ext>
              </a:extLst>
            </p:cNvPr>
            <p:cNvSpPr/>
            <p:nvPr/>
          </p:nvSpPr>
          <p:spPr>
            <a:xfrm>
              <a:off x="3915987" y="2374780"/>
              <a:ext cx="272962" cy="425116"/>
            </a:xfrm>
            <a:prstGeom prst="chevron">
              <a:avLst/>
            </a:prstGeom>
            <a:solidFill>
              <a:srgbClr val="4ABAF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10" name="Chevron 33">
              <a:extLst>
                <a:ext uri="{FF2B5EF4-FFF2-40B4-BE49-F238E27FC236}">
                  <a16:creationId xmlns:a16="http://schemas.microsoft.com/office/drawing/2014/main" id="{51703358-58A4-4B22-BA13-D3C19F92D242}"/>
                </a:ext>
              </a:extLst>
            </p:cNvPr>
            <p:cNvSpPr/>
            <p:nvPr/>
          </p:nvSpPr>
          <p:spPr>
            <a:xfrm>
              <a:off x="3957221" y="2374780"/>
              <a:ext cx="272962" cy="425116"/>
            </a:xfrm>
            <a:prstGeom prst="chevron">
              <a:avLst/>
            </a:prstGeom>
            <a:solidFill>
              <a:srgbClr val="4ABAF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11" name="Group 210">
            <a:extLst>
              <a:ext uri="{FF2B5EF4-FFF2-40B4-BE49-F238E27FC236}">
                <a16:creationId xmlns:a16="http://schemas.microsoft.com/office/drawing/2014/main" id="{C386706C-EB6D-449E-B90A-DE136CDE8FFD}"/>
              </a:ext>
            </a:extLst>
          </p:cNvPr>
          <p:cNvGrpSpPr/>
          <p:nvPr/>
        </p:nvGrpSpPr>
        <p:grpSpPr>
          <a:xfrm>
            <a:off x="6761719" y="4919636"/>
            <a:ext cx="250192" cy="338516"/>
            <a:chOff x="3915987" y="2374780"/>
            <a:chExt cx="314196" cy="425116"/>
          </a:xfrm>
        </p:grpSpPr>
        <p:sp>
          <p:nvSpPr>
            <p:cNvPr id="212" name="Chevron 35">
              <a:extLst>
                <a:ext uri="{FF2B5EF4-FFF2-40B4-BE49-F238E27FC236}">
                  <a16:creationId xmlns:a16="http://schemas.microsoft.com/office/drawing/2014/main" id="{EF06B755-C954-488E-9F64-83AADAF23D18}"/>
                </a:ext>
              </a:extLst>
            </p:cNvPr>
            <p:cNvSpPr/>
            <p:nvPr/>
          </p:nvSpPr>
          <p:spPr>
            <a:xfrm>
              <a:off x="3915987" y="2374780"/>
              <a:ext cx="272962" cy="425116"/>
            </a:xfrm>
            <a:prstGeom prst="chevron">
              <a:avLst/>
            </a:prstGeom>
            <a:solidFill>
              <a:srgbClr val="4ABAF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13" name="Chevron 33">
              <a:extLst>
                <a:ext uri="{FF2B5EF4-FFF2-40B4-BE49-F238E27FC236}">
                  <a16:creationId xmlns:a16="http://schemas.microsoft.com/office/drawing/2014/main" id="{5E313D2C-B4A6-4DBB-ABC8-E302EAC91AD4}"/>
                </a:ext>
              </a:extLst>
            </p:cNvPr>
            <p:cNvSpPr/>
            <p:nvPr/>
          </p:nvSpPr>
          <p:spPr>
            <a:xfrm>
              <a:off x="3957221" y="2374780"/>
              <a:ext cx="272962" cy="425116"/>
            </a:xfrm>
            <a:prstGeom prst="chevron">
              <a:avLst/>
            </a:prstGeom>
            <a:solidFill>
              <a:srgbClr val="4ABAF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14" name="Group 213">
            <a:extLst>
              <a:ext uri="{FF2B5EF4-FFF2-40B4-BE49-F238E27FC236}">
                <a16:creationId xmlns:a16="http://schemas.microsoft.com/office/drawing/2014/main" id="{1C3F68A2-C8DF-4808-BEC3-679CFD24D3EF}"/>
              </a:ext>
            </a:extLst>
          </p:cNvPr>
          <p:cNvGrpSpPr/>
          <p:nvPr/>
        </p:nvGrpSpPr>
        <p:grpSpPr>
          <a:xfrm>
            <a:off x="1742434" y="4872279"/>
            <a:ext cx="250192" cy="338516"/>
            <a:chOff x="3915987" y="2374780"/>
            <a:chExt cx="314196" cy="425116"/>
          </a:xfrm>
        </p:grpSpPr>
        <p:sp>
          <p:nvSpPr>
            <p:cNvPr id="215" name="Chevron 35">
              <a:extLst>
                <a:ext uri="{FF2B5EF4-FFF2-40B4-BE49-F238E27FC236}">
                  <a16:creationId xmlns:a16="http://schemas.microsoft.com/office/drawing/2014/main" id="{66AEDBF3-AF0F-4340-8406-071D5BE506B9}"/>
                </a:ext>
              </a:extLst>
            </p:cNvPr>
            <p:cNvSpPr/>
            <p:nvPr/>
          </p:nvSpPr>
          <p:spPr>
            <a:xfrm>
              <a:off x="3915987" y="2374780"/>
              <a:ext cx="272962" cy="425116"/>
            </a:xfrm>
            <a:prstGeom prst="chevron">
              <a:avLst/>
            </a:prstGeom>
            <a:solidFill>
              <a:srgbClr val="4ABAF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16" name="Chevron 33">
              <a:extLst>
                <a:ext uri="{FF2B5EF4-FFF2-40B4-BE49-F238E27FC236}">
                  <a16:creationId xmlns:a16="http://schemas.microsoft.com/office/drawing/2014/main" id="{61FC7F73-CB0E-4FBA-86D6-D82CC9FE45D6}"/>
                </a:ext>
              </a:extLst>
            </p:cNvPr>
            <p:cNvSpPr/>
            <p:nvPr/>
          </p:nvSpPr>
          <p:spPr>
            <a:xfrm>
              <a:off x="3957221" y="2374780"/>
              <a:ext cx="272962" cy="425116"/>
            </a:xfrm>
            <a:prstGeom prst="chevron">
              <a:avLst/>
            </a:prstGeom>
            <a:solidFill>
              <a:srgbClr val="4ABAF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17" name="Group 216">
            <a:extLst>
              <a:ext uri="{FF2B5EF4-FFF2-40B4-BE49-F238E27FC236}">
                <a16:creationId xmlns:a16="http://schemas.microsoft.com/office/drawing/2014/main" id="{489B9EAB-85FE-4D3C-8B04-1930CC03D6FD}"/>
              </a:ext>
            </a:extLst>
          </p:cNvPr>
          <p:cNvGrpSpPr/>
          <p:nvPr/>
        </p:nvGrpSpPr>
        <p:grpSpPr>
          <a:xfrm>
            <a:off x="7817506" y="4923601"/>
            <a:ext cx="250192" cy="338516"/>
            <a:chOff x="3915987" y="2374780"/>
            <a:chExt cx="314196" cy="425116"/>
          </a:xfrm>
        </p:grpSpPr>
        <p:sp>
          <p:nvSpPr>
            <p:cNvPr id="218" name="Chevron 35">
              <a:extLst>
                <a:ext uri="{FF2B5EF4-FFF2-40B4-BE49-F238E27FC236}">
                  <a16:creationId xmlns:a16="http://schemas.microsoft.com/office/drawing/2014/main" id="{9FA936EF-3A81-4852-BB46-63B1393176C9}"/>
                </a:ext>
              </a:extLst>
            </p:cNvPr>
            <p:cNvSpPr/>
            <p:nvPr/>
          </p:nvSpPr>
          <p:spPr>
            <a:xfrm>
              <a:off x="3915987" y="2374780"/>
              <a:ext cx="272962" cy="425116"/>
            </a:xfrm>
            <a:prstGeom prst="chevron">
              <a:avLst/>
            </a:prstGeom>
            <a:solidFill>
              <a:srgbClr val="4ABAF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19" name="Chevron 33">
              <a:extLst>
                <a:ext uri="{FF2B5EF4-FFF2-40B4-BE49-F238E27FC236}">
                  <a16:creationId xmlns:a16="http://schemas.microsoft.com/office/drawing/2014/main" id="{D30B4F64-D7C8-46A9-AAE8-7FB9B119824F}"/>
                </a:ext>
              </a:extLst>
            </p:cNvPr>
            <p:cNvSpPr/>
            <p:nvPr/>
          </p:nvSpPr>
          <p:spPr>
            <a:xfrm>
              <a:off x="3957221" y="2374780"/>
              <a:ext cx="272962" cy="425116"/>
            </a:xfrm>
            <a:prstGeom prst="chevron">
              <a:avLst/>
            </a:prstGeom>
            <a:solidFill>
              <a:srgbClr val="4ABAF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220" name="Group 219">
            <a:extLst>
              <a:ext uri="{FF2B5EF4-FFF2-40B4-BE49-F238E27FC236}">
                <a16:creationId xmlns:a16="http://schemas.microsoft.com/office/drawing/2014/main" id="{C5058E5E-202D-4DE0-9A2E-152C2503213F}"/>
              </a:ext>
            </a:extLst>
          </p:cNvPr>
          <p:cNvGrpSpPr/>
          <p:nvPr/>
        </p:nvGrpSpPr>
        <p:grpSpPr>
          <a:xfrm>
            <a:off x="3026588" y="1328739"/>
            <a:ext cx="250192" cy="338516"/>
            <a:chOff x="3915987" y="2374780"/>
            <a:chExt cx="314196" cy="425116"/>
          </a:xfrm>
        </p:grpSpPr>
        <p:sp>
          <p:nvSpPr>
            <p:cNvPr id="221" name="Chevron 35">
              <a:extLst>
                <a:ext uri="{FF2B5EF4-FFF2-40B4-BE49-F238E27FC236}">
                  <a16:creationId xmlns:a16="http://schemas.microsoft.com/office/drawing/2014/main" id="{E312EE75-A181-4F33-931D-43CEBE35D4BC}"/>
                </a:ext>
              </a:extLst>
            </p:cNvPr>
            <p:cNvSpPr/>
            <p:nvPr/>
          </p:nvSpPr>
          <p:spPr>
            <a:xfrm>
              <a:off x="3915987" y="2374780"/>
              <a:ext cx="272962" cy="425116"/>
            </a:xfrm>
            <a:prstGeom prst="chevron">
              <a:avLst/>
            </a:prstGeom>
            <a:solidFill>
              <a:srgbClr val="4ABAF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22" name="Chevron 33">
              <a:extLst>
                <a:ext uri="{FF2B5EF4-FFF2-40B4-BE49-F238E27FC236}">
                  <a16:creationId xmlns:a16="http://schemas.microsoft.com/office/drawing/2014/main" id="{713411BF-FCFD-4B51-89C8-B3E9D455FE9C}"/>
                </a:ext>
              </a:extLst>
            </p:cNvPr>
            <p:cNvSpPr/>
            <p:nvPr/>
          </p:nvSpPr>
          <p:spPr>
            <a:xfrm>
              <a:off x="3957221" y="2374780"/>
              <a:ext cx="272962" cy="425116"/>
            </a:xfrm>
            <a:prstGeom prst="chevron">
              <a:avLst/>
            </a:prstGeom>
            <a:solidFill>
              <a:srgbClr val="4ABAF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grpSp>
      <p:pic>
        <p:nvPicPr>
          <p:cNvPr id="226" name="Picture 225">
            <a:extLst>
              <a:ext uri="{FF2B5EF4-FFF2-40B4-BE49-F238E27FC236}">
                <a16:creationId xmlns:a16="http://schemas.microsoft.com/office/drawing/2014/main" id="{39C621BE-8FC3-4861-BF8D-3254355E55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16744" y="4997317"/>
            <a:ext cx="483151" cy="327324"/>
          </a:xfrm>
          <a:prstGeom prst="rect">
            <a:avLst/>
          </a:prstGeom>
        </p:spPr>
      </p:pic>
      <p:pic>
        <p:nvPicPr>
          <p:cNvPr id="227" name="Picture 226">
            <a:extLst>
              <a:ext uri="{FF2B5EF4-FFF2-40B4-BE49-F238E27FC236}">
                <a16:creationId xmlns:a16="http://schemas.microsoft.com/office/drawing/2014/main" id="{48686916-6058-4264-B1AE-F008ABFFF7D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1681" y="4636860"/>
            <a:ext cx="551553" cy="373665"/>
          </a:xfrm>
          <a:prstGeom prst="rect">
            <a:avLst/>
          </a:prstGeom>
        </p:spPr>
      </p:pic>
      <p:sp>
        <p:nvSpPr>
          <p:cNvPr id="228" name="TextBox 227">
            <a:extLst>
              <a:ext uri="{FF2B5EF4-FFF2-40B4-BE49-F238E27FC236}">
                <a16:creationId xmlns:a16="http://schemas.microsoft.com/office/drawing/2014/main" id="{6058B8C2-8D07-4445-B9AE-E5CD616B7FCA}"/>
              </a:ext>
            </a:extLst>
          </p:cNvPr>
          <p:cNvSpPr txBox="1"/>
          <p:nvPr/>
        </p:nvSpPr>
        <p:spPr>
          <a:xfrm>
            <a:off x="7003841" y="4364925"/>
            <a:ext cx="873835" cy="300082"/>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Monitors Prod. server and appl.</a:t>
            </a:r>
            <a:endParaRPr lang="en-US" sz="675" b="1" dirty="0">
              <a:solidFill>
                <a:srgbClr val="C00000"/>
              </a:solidFill>
              <a:cs typeface="Calibri" panose="020F0502020204030204" pitchFamily="34" charset="0"/>
            </a:endParaRPr>
          </a:p>
        </p:txBody>
      </p:sp>
      <p:sp>
        <p:nvSpPr>
          <p:cNvPr id="229" name="Rounded Rectangle 90">
            <a:extLst>
              <a:ext uri="{FF2B5EF4-FFF2-40B4-BE49-F238E27FC236}">
                <a16:creationId xmlns:a16="http://schemas.microsoft.com/office/drawing/2014/main" id="{9B82F987-7527-41D8-9FC9-BACAFBEF76D6}"/>
              </a:ext>
            </a:extLst>
          </p:cNvPr>
          <p:cNvSpPr/>
          <p:nvPr/>
        </p:nvSpPr>
        <p:spPr>
          <a:xfrm>
            <a:off x="2084133" y="4745014"/>
            <a:ext cx="3629716" cy="902004"/>
          </a:xfrm>
          <a:prstGeom prst="roundRect">
            <a:avLst/>
          </a:prstGeom>
          <a:noFill/>
          <a:ln w="22225" cap="flat" cmpd="sng" algn="ctr">
            <a:solidFill>
              <a:srgbClr val="000000">
                <a:lumMod val="50000"/>
                <a:lumOff val="50000"/>
              </a:srgbClr>
            </a:solidFill>
            <a:prstDash val="sysDash"/>
            <a:miter lim="800000"/>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srgbClr val="000000"/>
              </a:solidFill>
              <a:effectLst/>
              <a:uLnTx/>
              <a:uFillTx/>
              <a:latin typeface="Graphik"/>
              <a:ea typeface="+mn-ea"/>
              <a:cs typeface="Calibri" panose="020F0502020204030204" pitchFamily="34" charset="0"/>
            </a:endParaRPr>
          </a:p>
        </p:txBody>
      </p:sp>
      <p:sp>
        <p:nvSpPr>
          <p:cNvPr id="230" name="Can 39">
            <a:extLst>
              <a:ext uri="{FF2B5EF4-FFF2-40B4-BE49-F238E27FC236}">
                <a16:creationId xmlns:a16="http://schemas.microsoft.com/office/drawing/2014/main" id="{DBB293B2-3E82-4488-A5F6-8D40AC170CDE}"/>
              </a:ext>
            </a:extLst>
          </p:cNvPr>
          <p:cNvSpPr/>
          <p:nvPr/>
        </p:nvSpPr>
        <p:spPr>
          <a:xfrm>
            <a:off x="3768174" y="4256881"/>
            <a:ext cx="667265" cy="421503"/>
          </a:xfrm>
          <a:prstGeom prst="can">
            <a:avLst/>
          </a:prstGeom>
          <a:solidFill>
            <a:srgbClr val="AD37F6">
              <a:lumMod val="20000"/>
              <a:lumOff val="80000"/>
            </a:srgbClr>
          </a:solidFill>
          <a:ln w="12700" cap="flat" cmpd="sng" algn="ctr">
            <a:solidFill>
              <a:srgbClr val="4813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000000"/>
                </a:solidFill>
                <a:effectLst/>
                <a:uLnTx/>
                <a:uFillTx/>
                <a:latin typeface="Graphik"/>
                <a:ea typeface="+mn-ea"/>
                <a:cs typeface="Calibri" panose="020F0502020204030204" pitchFamily="34" charset="0"/>
              </a:rPr>
              <a:t>Upload artifacts to Nexus</a:t>
            </a:r>
          </a:p>
        </p:txBody>
      </p:sp>
      <p:pic>
        <p:nvPicPr>
          <p:cNvPr id="231" name="Picture 230">
            <a:extLst>
              <a:ext uri="{FF2B5EF4-FFF2-40B4-BE49-F238E27FC236}">
                <a16:creationId xmlns:a16="http://schemas.microsoft.com/office/drawing/2014/main" id="{39B36EE3-B9BE-4BAC-99A7-5C9C52DC6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116" y="4529008"/>
            <a:ext cx="600074" cy="223655"/>
          </a:xfrm>
          <a:prstGeom prst="rect">
            <a:avLst/>
          </a:prstGeom>
        </p:spPr>
      </p:pic>
      <p:pic>
        <p:nvPicPr>
          <p:cNvPr id="232" name="Picture 231">
            <a:extLst>
              <a:ext uri="{FF2B5EF4-FFF2-40B4-BE49-F238E27FC236}">
                <a16:creationId xmlns:a16="http://schemas.microsoft.com/office/drawing/2014/main" id="{DB507AC1-6361-46CB-8596-2BD9EC775D75}"/>
              </a:ext>
            </a:extLst>
          </p:cNvPr>
          <p:cNvPicPr>
            <a:picLocks noChangeAspect="1"/>
          </p:cNvPicPr>
          <p:nvPr/>
        </p:nvPicPr>
        <p:blipFill>
          <a:blip r:embed="rId5"/>
          <a:stretch>
            <a:fillRect/>
          </a:stretch>
        </p:blipFill>
        <p:spPr>
          <a:xfrm>
            <a:off x="10031570" y="3080750"/>
            <a:ext cx="825072" cy="279318"/>
          </a:xfrm>
          <a:prstGeom prst="rect">
            <a:avLst/>
          </a:prstGeom>
        </p:spPr>
      </p:pic>
      <p:pic>
        <p:nvPicPr>
          <p:cNvPr id="233" name="Picture 232">
            <a:extLst>
              <a:ext uri="{FF2B5EF4-FFF2-40B4-BE49-F238E27FC236}">
                <a16:creationId xmlns:a16="http://schemas.microsoft.com/office/drawing/2014/main" id="{3E0367A0-AA80-4EA9-8C4F-2E627679147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057032" y="3216312"/>
            <a:ext cx="772247" cy="329061"/>
          </a:xfrm>
          <a:prstGeom prst="rect">
            <a:avLst/>
          </a:prstGeom>
        </p:spPr>
      </p:pic>
      <p:pic>
        <p:nvPicPr>
          <p:cNvPr id="235" name="Picture 234">
            <a:extLst>
              <a:ext uri="{FF2B5EF4-FFF2-40B4-BE49-F238E27FC236}">
                <a16:creationId xmlns:a16="http://schemas.microsoft.com/office/drawing/2014/main" id="{CF47C22B-C69D-43A5-8986-6AB371F8622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960452" y="4774369"/>
            <a:ext cx="589753" cy="276896"/>
          </a:xfrm>
          <a:prstGeom prst="rect">
            <a:avLst/>
          </a:prstGeom>
        </p:spPr>
      </p:pic>
      <p:pic>
        <p:nvPicPr>
          <p:cNvPr id="236" name="Picture 235">
            <a:extLst>
              <a:ext uri="{FF2B5EF4-FFF2-40B4-BE49-F238E27FC236}">
                <a16:creationId xmlns:a16="http://schemas.microsoft.com/office/drawing/2014/main" id="{06FAEC1B-F0BD-49E4-A6CC-38C75E2A49B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84078" y="5150625"/>
            <a:ext cx="589753" cy="276896"/>
          </a:xfrm>
          <a:prstGeom prst="rect">
            <a:avLst/>
          </a:prstGeom>
        </p:spPr>
      </p:pic>
      <p:pic>
        <p:nvPicPr>
          <p:cNvPr id="242" name="Picture 4" descr="What is Git? An overview of Git and why you should use it | by Jatin  Varlyani | Level Up Coding">
            <a:extLst>
              <a:ext uri="{FF2B5EF4-FFF2-40B4-BE49-F238E27FC236}">
                <a16:creationId xmlns:a16="http://schemas.microsoft.com/office/drawing/2014/main" id="{D2EE8F6D-C49C-45EB-BAE3-F4395FD7F91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51997" y="1325289"/>
            <a:ext cx="602473" cy="362808"/>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4" descr="What is Git? An overview of Git and why you should use it | by Jatin  Varlyani | Level Up Coding">
            <a:extLst>
              <a:ext uri="{FF2B5EF4-FFF2-40B4-BE49-F238E27FC236}">
                <a16:creationId xmlns:a16="http://schemas.microsoft.com/office/drawing/2014/main" id="{08DD762C-280F-4A1A-87BC-248ADA58CC2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92499" y="3091082"/>
            <a:ext cx="602473" cy="362808"/>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2" descr="Press kit | GitLab">
            <a:extLst>
              <a:ext uri="{FF2B5EF4-FFF2-40B4-BE49-F238E27FC236}">
                <a16:creationId xmlns:a16="http://schemas.microsoft.com/office/drawing/2014/main" id="{36E58845-4ADC-47A9-94E5-FEDB75DE76C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75419" y="2187064"/>
            <a:ext cx="728772" cy="6605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est Visual Studio Code Extensions. - DEV Community">
            <a:extLst>
              <a:ext uri="{FF2B5EF4-FFF2-40B4-BE49-F238E27FC236}">
                <a16:creationId xmlns:a16="http://schemas.microsoft.com/office/drawing/2014/main" id="{94FBDFA7-2BE0-4122-B372-997C18BC772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46011" y="1870417"/>
            <a:ext cx="819986" cy="461242"/>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2" descr="Press kit | GitLab">
            <a:extLst>
              <a:ext uri="{FF2B5EF4-FFF2-40B4-BE49-F238E27FC236}">
                <a16:creationId xmlns:a16="http://schemas.microsoft.com/office/drawing/2014/main" id="{0B264F55-F3B7-4A5D-B779-7A23688DB4D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70477" y="5141425"/>
            <a:ext cx="516186" cy="467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rformance Testing An API, How To Start Doing It With JMeter? - Blog IT">
            <a:extLst>
              <a:ext uri="{FF2B5EF4-FFF2-40B4-BE49-F238E27FC236}">
                <a16:creationId xmlns:a16="http://schemas.microsoft.com/office/drawing/2014/main" id="{07B10682-2F8C-4E5C-B22E-165ED6BC7F4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37650" y="4869823"/>
            <a:ext cx="597464" cy="3273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e State of the Web Browser in 2020 | CurrentWare">
            <a:extLst>
              <a:ext uri="{FF2B5EF4-FFF2-40B4-BE49-F238E27FC236}">
                <a16:creationId xmlns:a16="http://schemas.microsoft.com/office/drawing/2014/main" id="{D6BF9DF7-6A60-4A56-804A-85F8BC9ABD5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794658" y="2315107"/>
            <a:ext cx="704288" cy="2817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dobe Experience Manager | Adobe Wiki | Fandom">
            <a:extLst>
              <a:ext uri="{FF2B5EF4-FFF2-40B4-BE49-F238E27FC236}">
                <a16:creationId xmlns:a16="http://schemas.microsoft.com/office/drawing/2014/main" id="{150D5B83-0E9E-4DC9-8279-484FDC6D837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551547" y="1779809"/>
            <a:ext cx="349062" cy="3413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smine unit testing tutorial with examples - HowToDoInJava">
            <a:extLst>
              <a:ext uri="{FF2B5EF4-FFF2-40B4-BE49-F238E27FC236}">
                <a16:creationId xmlns:a16="http://schemas.microsoft.com/office/drawing/2014/main" id="{B9697AF0-3BD0-495C-ACB6-855236074EF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602004" y="2156664"/>
            <a:ext cx="343927" cy="284886"/>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Jasmine unit testing tutorial with examples - HowToDoInJava">
            <a:extLst>
              <a:ext uri="{FF2B5EF4-FFF2-40B4-BE49-F238E27FC236}">
                <a16:creationId xmlns:a16="http://schemas.microsoft.com/office/drawing/2014/main" id="{9164E15D-9A06-45B6-A6C8-6DB28521E60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39138" y="3460193"/>
            <a:ext cx="343927" cy="2848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stanbul Code Coverage · GitHub">
            <a:extLst>
              <a:ext uri="{FF2B5EF4-FFF2-40B4-BE49-F238E27FC236}">
                <a16:creationId xmlns:a16="http://schemas.microsoft.com/office/drawing/2014/main" id="{A2F0C990-1ACA-4065-9718-F6DDECE89A4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88958" y="3534718"/>
            <a:ext cx="368734" cy="368734"/>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a:extLst>
              <a:ext uri="{FF2B5EF4-FFF2-40B4-BE49-F238E27FC236}">
                <a16:creationId xmlns:a16="http://schemas.microsoft.com/office/drawing/2014/main" id="{0E334238-7EC4-4B9F-88AA-CBA8D539159D}"/>
              </a:ext>
            </a:extLst>
          </p:cNvPr>
          <p:cNvSpPr txBox="1"/>
          <p:nvPr/>
        </p:nvSpPr>
        <p:spPr>
          <a:xfrm>
            <a:off x="4377155" y="3589572"/>
            <a:ext cx="797399" cy="300082"/>
          </a:xfrm>
          <a:prstGeom prst="rect">
            <a:avLst/>
          </a:prstGeom>
          <a:noFill/>
        </p:spPr>
        <p:txBody>
          <a:bodyPr wrap="square" rtlCol="0">
            <a:spAutoFit/>
          </a:bodyPr>
          <a:lstStyle/>
          <a:p>
            <a:pPr algn="ctr" defTabSz="514350">
              <a:defRPr/>
            </a:pPr>
            <a:r>
              <a:rPr lang="en-US" sz="675" dirty="0">
                <a:solidFill>
                  <a:srgbClr val="000000"/>
                </a:solidFill>
                <a:cs typeface="Calibri" panose="020F0502020204030204" pitchFamily="34" charset="0"/>
              </a:rPr>
              <a:t>Istanbul / Plato JS Code coverage</a:t>
            </a:r>
            <a:endParaRPr lang="en-US" sz="675" b="1" dirty="0">
              <a:solidFill>
                <a:srgbClr val="C00000"/>
              </a:solidFill>
              <a:cs typeface="Calibri" panose="020F0502020204030204" pitchFamily="34" charset="0"/>
            </a:endParaRPr>
          </a:p>
        </p:txBody>
      </p:sp>
      <p:sp>
        <p:nvSpPr>
          <p:cNvPr id="117" name="Title 2">
            <a:extLst>
              <a:ext uri="{FF2B5EF4-FFF2-40B4-BE49-F238E27FC236}">
                <a16:creationId xmlns:a16="http://schemas.microsoft.com/office/drawing/2014/main" id="{810BF19E-E98B-48F1-8F62-792CBE0D962C}"/>
              </a:ext>
            </a:extLst>
          </p:cNvPr>
          <p:cNvSpPr txBox="1">
            <a:spLocks/>
          </p:cNvSpPr>
          <p:nvPr/>
        </p:nvSpPr>
        <p:spPr>
          <a:xfrm>
            <a:off x="0" y="254888"/>
            <a:ext cx="12192001" cy="439600"/>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US" i="0" u="none" strike="noStrike" kern="1200" cap="all" spc="0" normalizeH="0" baseline="0" noProof="0" dirty="0">
                <a:ln>
                  <a:noFill/>
                </a:ln>
                <a:solidFill>
                  <a:srgbClr val="FFC000"/>
                </a:solidFill>
                <a:effectLst/>
                <a:uLnTx/>
                <a:uFillTx/>
                <a:latin typeface="Graphik"/>
                <a:ea typeface="+mj-ea"/>
                <a:cs typeface="+mj-cs"/>
              </a:rPr>
              <a:t>Dev-OPS Tools and architecture logical environments</a:t>
            </a:r>
            <a:endParaRPr kumimoji="0" lang="en-GB" i="0" u="none" strike="noStrike" kern="1200" cap="all" spc="0" normalizeH="0" baseline="0" noProof="0" dirty="0">
              <a:ln>
                <a:noFill/>
              </a:ln>
              <a:solidFill>
                <a:srgbClr val="FFC000"/>
              </a:solidFill>
              <a:effectLst/>
              <a:uLnTx/>
              <a:uFillTx/>
              <a:latin typeface="Graphik"/>
              <a:ea typeface="+mj-ea"/>
              <a:cs typeface="+mj-cs"/>
            </a:endParaRPr>
          </a:p>
        </p:txBody>
      </p:sp>
      <p:pic>
        <p:nvPicPr>
          <p:cNvPr id="118" name="Picture 10" descr="Ux Design Icons - Download Free Vector Icons | Noun Project">
            <a:extLst>
              <a:ext uri="{FF2B5EF4-FFF2-40B4-BE49-F238E27FC236}">
                <a16:creationId xmlns:a16="http://schemas.microsoft.com/office/drawing/2014/main" id="{2AB70146-A785-4E60-8FE1-0F300A581C89}"/>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160704" y="2513895"/>
            <a:ext cx="398044" cy="404539"/>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D5ACA663-1AB7-4941-AF54-E1713855E5D9}"/>
              </a:ext>
            </a:extLst>
          </p:cNvPr>
          <p:cNvSpPr txBox="1"/>
          <p:nvPr/>
        </p:nvSpPr>
        <p:spPr>
          <a:xfrm>
            <a:off x="9986372" y="2357766"/>
            <a:ext cx="769984" cy="196208"/>
          </a:xfrm>
          <a:prstGeom prst="rect">
            <a:avLst/>
          </a:prstGeom>
          <a:noFill/>
        </p:spPr>
        <p:txBody>
          <a:bodyPr wrap="square" rtlCol="0">
            <a:spAutoFit/>
          </a:bodyPr>
          <a:lstStyle/>
          <a:p>
            <a:pPr algn="ctr" defTabSz="514350">
              <a:defRPr/>
            </a:pPr>
            <a:r>
              <a:rPr lang="en-US" sz="675" b="1" dirty="0">
                <a:solidFill>
                  <a:srgbClr val="000000"/>
                </a:solidFill>
                <a:cs typeface="Calibri" panose="020F0502020204030204" pitchFamily="34" charset="0"/>
              </a:rPr>
              <a:t>UX Designer</a:t>
            </a:r>
          </a:p>
        </p:txBody>
      </p:sp>
      <p:pic>
        <p:nvPicPr>
          <p:cNvPr id="5" name="Picture 2">
            <a:extLst>
              <a:ext uri="{FF2B5EF4-FFF2-40B4-BE49-F238E27FC236}">
                <a16:creationId xmlns:a16="http://schemas.microsoft.com/office/drawing/2014/main" id="{A2AE0028-F2F0-482A-A401-0B7BE4D712F5}"/>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729718" y="2739233"/>
            <a:ext cx="317459" cy="3094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eliver on the Promise of Design">
            <a:extLst>
              <a:ext uri="{FF2B5EF4-FFF2-40B4-BE49-F238E27FC236}">
                <a16:creationId xmlns:a16="http://schemas.microsoft.com/office/drawing/2014/main" id="{A33F7EA6-D47D-40F5-8DE7-DE20F288E08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0519116" y="2647237"/>
            <a:ext cx="317460" cy="3174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04C2B95-8488-4E56-A799-7938E09D06C3}"/>
              </a:ext>
            </a:extLst>
          </p:cNvPr>
          <p:cNvPicPr>
            <a:picLocks noChangeAspect="1"/>
          </p:cNvPicPr>
          <p:nvPr/>
        </p:nvPicPr>
        <p:blipFill>
          <a:blip r:embed="rId30"/>
          <a:stretch>
            <a:fillRect/>
          </a:stretch>
        </p:blipFill>
        <p:spPr>
          <a:xfrm>
            <a:off x="3086513" y="4786868"/>
            <a:ext cx="481830" cy="481830"/>
          </a:xfrm>
          <a:prstGeom prst="rect">
            <a:avLst/>
          </a:prstGeom>
        </p:spPr>
      </p:pic>
      <p:pic>
        <p:nvPicPr>
          <p:cNvPr id="1034" name="Picture 10" descr="appdynamics/cluster-agent - Certified Container Image - Red Hat Ecosystem  Catalog">
            <a:extLst>
              <a:ext uri="{FF2B5EF4-FFF2-40B4-BE49-F238E27FC236}">
                <a16:creationId xmlns:a16="http://schemas.microsoft.com/office/drawing/2014/main" id="{5BB9F31B-EB0B-4DDC-9518-269CFA3A02EA}"/>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10256" y="5163746"/>
            <a:ext cx="280929" cy="3094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ase study: Browser stack&amp;#39;s journey of becoming a Unicorn | Passionate In  Marketing">
            <a:extLst>
              <a:ext uri="{FF2B5EF4-FFF2-40B4-BE49-F238E27FC236}">
                <a16:creationId xmlns:a16="http://schemas.microsoft.com/office/drawing/2014/main" id="{16A5D679-BF5C-4CBC-BBED-D86A6475133F}"/>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38182" y="3058446"/>
            <a:ext cx="464589" cy="464589"/>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4" descr="Case study: Browser stack&amp;#39;s journey of becoming a Unicorn | Passionate In  Marketing">
            <a:extLst>
              <a:ext uri="{FF2B5EF4-FFF2-40B4-BE49-F238E27FC236}">
                <a16:creationId xmlns:a16="http://schemas.microsoft.com/office/drawing/2014/main" id="{16393259-D2E7-4B6C-B0F9-53F2F366368C}"/>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63932" y="4837510"/>
            <a:ext cx="464589" cy="464589"/>
          </a:xfrm>
          <a:prstGeom prst="rect">
            <a:avLst/>
          </a:prstGeom>
          <a:noFill/>
          <a:extLst>
            <a:ext uri="{909E8E84-426E-40DD-AFC4-6F175D3DCCD1}">
              <a14:hiddenFill xmlns:a14="http://schemas.microsoft.com/office/drawing/2010/main">
                <a:solidFill>
                  <a:srgbClr val="FFFFFF"/>
                </a:solidFill>
              </a14:hiddenFill>
            </a:ext>
          </a:extLst>
        </p:spPr>
      </p:pic>
      <p:sp>
        <p:nvSpPr>
          <p:cNvPr id="138" name="TextBox 137">
            <a:extLst>
              <a:ext uri="{FF2B5EF4-FFF2-40B4-BE49-F238E27FC236}">
                <a16:creationId xmlns:a16="http://schemas.microsoft.com/office/drawing/2014/main" id="{C6092AD5-D029-4716-BA9E-D14D460E630D}"/>
              </a:ext>
            </a:extLst>
          </p:cNvPr>
          <p:cNvSpPr txBox="1"/>
          <p:nvPr/>
        </p:nvSpPr>
        <p:spPr>
          <a:xfrm>
            <a:off x="9338210" y="4138204"/>
            <a:ext cx="2835632" cy="2677656"/>
          </a:xfrm>
          <a:prstGeom prst="rect">
            <a:avLst/>
          </a:prstGeom>
          <a:noFill/>
        </p:spPr>
        <p:txBody>
          <a:bodyPr wrap="square" rtlCol="0">
            <a:spAutoFit/>
          </a:bodyPr>
          <a:lstStyle/>
          <a:p>
            <a:endParaRPr lang="en-US" sz="1200" dirty="0">
              <a:latin typeface="Graphik" panose="020B0503030202060203" pitchFamily="34" charset="0"/>
            </a:endParaRPr>
          </a:p>
          <a:p>
            <a:r>
              <a:rPr lang="en-US" sz="1200" b="1" u="sng" dirty="0">
                <a:latin typeface="Graphik" panose="020B0503030202060203" pitchFamily="34" charset="0"/>
              </a:rPr>
              <a:t>Selection Criteria:</a:t>
            </a:r>
          </a:p>
          <a:p>
            <a:endParaRPr lang="en-US" sz="1200" dirty="0">
              <a:latin typeface="Graphik" panose="020B0503030202060203" pitchFamily="34" charset="0"/>
            </a:endParaRPr>
          </a:p>
          <a:p>
            <a:r>
              <a:rPr lang="en-US" sz="1200" b="1" dirty="0">
                <a:latin typeface="Graphik" panose="020B0503030202060203" pitchFamily="34" charset="0"/>
              </a:rPr>
              <a:t>Proven Success</a:t>
            </a:r>
          </a:p>
          <a:p>
            <a:r>
              <a:rPr lang="en-US" sz="1200" b="1" dirty="0">
                <a:latin typeface="Graphik" panose="020B0503030202060203" pitchFamily="34" charset="0"/>
              </a:rPr>
              <a:t>Available Skilled Resource</a:t>
            </a:r>
          </a:p>
          <a:p>
            <a:r>
              <a:rPr lang="en-US" sz="1200" b="1" dirty="0">
                <a:latin typeface="Graphik" panose="020B0503030202060203" pitchFamily="34" charset="0"/>
              </a:rPr>
              <a:t>Pricing</a:t>
            </a:r>
          </a:p>
          <a:p>
            <a:r>
              <a:rPr lang="en-US" sz="1200" b="1" dirty="0">
                <a:latin typeface="Graphik" panose="020B0503030202060203" pitchFamily="34" charset="0"/>
              </a:rPr>
              <a:t>Licensing</a:t>
            </a:r>
          </a:p>
          <a:p>
            <a:r>
              <a:rPr lang="en-US" sz="1200" b="1" dirty="0">
                <a:latin typeface="Graphik" panose="020B0503030202060203" pitchFamily="34" charset="0"/>
              </a:rPr>
              <a:t>Client Preferences</a:t>
            </a:r>
          </a:p>
          <a:p>
            <a:r>
              <a:rPr lang="en-US" sz="1200" b="1" dirty="0">
                <a:latin typeface="Graphik" panose="020B0503030202060203" pitchFamily="34" charset="0"/>
              </a:rPr>
              <a:t>Support</a:t>
            </a:r>
          </a:p>
          <a:p>
            <a:r>
              <a:rPr lang="en-US" sz="1200" b="1" dirty="0">
                <a:latin typeface="Graphik" panose="020B0503030202060203" pitchFamily="34" charset="0"/>
              </a:rPr>
              <a:t>Extensibility</a:t>
            </a:r>
          </a:p>
          <a:p>
            <a:endParaRPr lang="en-US" sz="1200" b="1" dirty="0">
              <a:latin typeface="Graphik" panose="020B0503030202060203" pitchFamily="34" charset="0"/>
            </a:endParaRPr>
          </a:p>
          <a:p>
            <a:r>
              <a:rPr lang="en-US" sz="1200" b="1" dirty="0">
                <a:latin typeface="Graphik" panose="020B0503030202060203" pitchFamily="34" charset="0"/>
              </a:rPr>
              <a:t>*These tools have worked well based on experience, can be changed based on criteria above</a:t>
            </a:r>
          </a:p>
        </p:txBody>
      </p:sp>
    </p:spTree>
    <p:extLst>
      <p:ext uri="{BB962C8B-B14F-4D97-AF65-F5344CB8AC3E}">
        <p14:creationId xmlns:p14="http://schemas.microsoft.com/office/powerpoint/2010/main" val="14181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nodeType="withEffect">
                                  <p:stCondLst>
                                    <p:cond delay="0"/>
                                  </p:stCondLst>
                                  <p:childTnLst>
                                    <p:animClr clrSpc="rgb" dir="cw">
                                      <p:cBhvr override="childStyle">
                                        <p:cTn id="6" dur="250" autoRev="1" fill="remove"/>
                                        <p:tgtEl>
                                          <p:spTgt spid="129"/>
                                        </p:tgtEl>
                                        <p:attrNameLst>
                                          <p:attrName>style.color</p:attrName>
                                        </p:attrNameLst>
                                      </p:cBhvr>
                                      <p:to>
                                        <a:schemeClr val="bg1"/>
                                      </p:to>
                                    </p:animClr>
                                    <p:animClr clrSpc="rgb" dir="cw">
                                      <p:cBhvr>
                                        <p:cTn id="7" dur="250" autoRev="1" fill="remove"/>
                                        <p:tgtEl>
                                          <p:spTgt spid="129"/>
                                        </p:tgtEl>
                                        <p:attrNameLst>
                                          <p:attrName>fillcolor</p:attrName>
                                        </p:attrNameLst>
                                      </p:cBhvr>
                                      <p:to>
                                        <a:schemeClr val="bg1"/>
                                      </p:to>
                                    </p:animClr>
                                    <p:set>
                                      <p:cBhvr>
                                        <p:cTn id="8" dur="250" autoRev="1" fill="remove"/>
                                        <p:tgtEl>
                                          <p:spTgt spid="129"/>
                                        </p:tgtEl>
                                        <p:attrNameLst>
                                          <p:attrName>fill.type</p:attrName>
                                        </p:attrNameLst>
                                      </p:cBhvr>
                                      <p:to>
                                        <p:strVal val="solid"/>
                                      </p:to>
                                    </p:set>
                                    <p:set>
                                      <p:cBhvr>
                                        <p:cTn id="9" dur="250" autoRev="1" fill="remove"/>
                                        <p:tgtEl>
                                          <p:spTgt spid="129"/>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250" autoRev="1" fill="remove"/>
                                        <p:tgtEl>
                                          <p:spTgt spid="231"/>
                                        </p:tgtEl>
                                        <p:attrNameLst>
                                          <p:attrName>style.color</p:attrName>
                                        </p:attrNameLst>
                                      </p:cBhvr>
                                      <p:to>
                                        <a:schemeClr val="bg1"/>
                                      </p:to>
                                    </p:animClr>
                                    <p:animClr clrSpc="rgb" dir="cw">
                                      <p:cBhvr>
                                        <p:cTn id="12" dur="250" autoRev="1" fill="remove"/>
                                        <p:tgtEl>
                                          <p:spTgt spid="231"/>
                                        </p:tgtEl>
                                        <p:attrNameLst>
                                          <p:attrName>fillcolor</p:attrName>
                                        </p:attrNameLst>
                                      </p:cBhvr>
                                      <p:to>
                                        <a:schemeClr val="bg1"/>
                                      </p:to>
                                    </p:animClr>
                                    <p:set>
                                      <p:cBhvr>
                                        <p:cTn id="13" dur="250" autoRev="1" fill="remove"/>
                                        <p:tgtEl>
                                          <p:spTgt spid="231"/>
                                        </p:tgtEl>
                                        <p:attrNameLst>
                                          <p:attrName>fill.type</p:attrName>
                                        </p:attrNameLst>
                                      </p:cBhvr>
                                      <p:to>
                                        <p:strVal val="solid"/>
                                      </p:to>
                                    </p:set>
                                    <p:set>
                                      <p:cBhvr>
                                        <p:cTn id="14" dur="250" autoRev="1" fill="remove"/>
                                        <p:tgtEl>
                                          <p:spTgt spid="2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47718C8-F193-4737-8BEF-AFA008A23CF6}"/>
              </a:ext>
            </a:extLst>
          </p:cNvPr>
          <p:cNvGraphicFramePr>
            <a:graphicFrameLocks noGrp="1"/>
          </p:cNvGraphicFramePr>
          <p:nvPr>
            <p:extLst>
              <p:ext uri="{D42A27DB-BD31-4B8C-83A1-F6EECF244321}">
                <p14:modId xmlns:p14="http://schemas.microsoft.com/office/powerpoint/2010/main" val="287572130"/>
              </p:ext>
            </p:extLst>
          </p:nvPr>
        </p:nvGraphicFramePr>
        <p:xfrm>
          <a:off x="481263" y="825643"/>
          <a:ext cx="11277602" cy="5691954"/>
        </p:xfrm>
        <a:graphic>
          <a:graphicData uri="http://schemas.openxmlformats.org/drawingml/2006/table">
            <a:tbl>
              <a:tblPr firstRow="1" bandRow="1">
                <a:tableStyleId>{5C22544A-7EE6-4342-B048-85BDC9FD1C3A}</a:tableStyleId>
              </a:tblPr>
              <a:tblGrid>
                <a:gridCol w="1611086">
                  <a:extLst>
                    <a:ext uri="{9D8B030D-6E8A-4147-A177-3AD203B41FA5}">
                      <a16:colId xmlns:a16="http://schemas.microsoft.com/office/drawing/2014/main" val="3100794381"/>
                    </a:ext>
                  </a:extLst>
                </a:gridCol>
                <a:gridCol w="1611086">
                  <a:extLst>
                    <a:ext uri="{9D8B030D-6E8A-4147-A177-3AD203B41FA5}">
                      <a16:colId xmlns:a16="http://schemas.microsoft.com/office/drawing/2014/main" val="84983875"/>
                    </a:ext>
                  </a:extLst>
                </a:gridCol>
                <a:gridCol w="1611086">
                  <a:extLst>
                    <a:ext uri="{9D8B030D-6E8A-4147-A177-3AD203B41FA5}">
                      <a16:colId xmlns:a16="http://schemas.microsoft.com/office/drawing/2014/main" val="924659776"/>
                    </a:ext>
                  </a:extLst>
                </a:gridCol>
                <a:gridCol w="1611086">
                  <a:extLst>
                    <a:ext uri="{9D8B030D-6E8A-4147-A177-3AD203B41FA5}">
                      <a16:colId xmlns:a16="http://schemas.microsoft.com/office/drawing/2014/main" val="3643030977"/>
                    </a:ext>
                  </a:extLst>
                </a:gridCol>
                <a:gridCol w="1611086">
                  <a:extLst>
                    <a:ext uri="{9D8B030D-6E8A-4147-A177-3AD203B41FA5}">
                      <a16:colId xmlns:a16="http://schemas.microsoft.com/office/drawing/2014/main" val="1191282290"/>
                    </a:ext>
                  </a:extLst>
                </a:gridCol>
                <a:gridCol w="1611086">
                  <a:extLst>
                    <a:ext uri="{9D8B030D-6E8A-4147-A177-3AD203B41FA5}">
                      <a16:colId xmlns:a16="http://schemas.microsoft.com/office/drawing/2014/main" val="3315805959"/>
                    </a:ext>
                  </a:extLst>
                </a:gridCol>
                <a:gridCol w="1611086">
                  <a:extLst>
                    <a:ext uri="{9D8B030D-6E8A-4147-A177-3AD203B41FA5}">
                      <a16:colId xmlns:a16="http://schemas.microsoft.com/office/drawing/2014/main" val="2679291416"/>
                    </a:ext>
                  </a:extLst>
                </a:gridCol>
              </a:tblGrid>
              <a:tr h="493199">
                <a:tc>
                  <a:txBody>
                    <a:bodyPr/>
                    <a:lstStyle/>
                    <a:p>
                      <a:r>
                        <a:rPr lang="en-US" sz="1200" dirty="0">
                          <a:latin typeface="Graphik" panose="020B0503030202060203" pitchFamily="34" charset="0"/>
                        </a:rPr>
                        <a:t>Performance Strategy</a:t>
                      </a:r>
                    </a:p>
                  </a:txBody>
                  <a:tcPr/>
                </a:tc>
                <a:tc>
                  <a:txBody>
                    <a:bodyPr/>
                    <a:lstStyle/>
                    <a:p>
                      <a:r>
                        <a:rPr lang="en-US" sz="1200" dirty="0">
                          <a:latin typeface="Graphik" panose="020B0503030202060203" pitchFamily="34" charset="0"/>
                        </a:rPr>
                        <a:t>Security</a:t>
                      </a:r>
                    </a:p>
                  </a:txBody>
                  <a:tcPr/>
                </a:tc>
                <a:tc>
                  <a:txBody>
                    <a:bodyPr/>
                    <a:lstStyle/>
                    <a:p>
                      <a:r>
                        <a:rPr lang="en-US" sz="1200" dirty="0">
                          <a:latin typeface="Graphik" panose="020B0503030202060203" pitchFamily="34" charset="0"/>
                        </a:rPr>
                        <a:t>Scalability</a:t>
                      </a:r>
                    </a:p>
                  </a:txBody>
                  <a:tcPr/>
                </a:tc>
                <a:tc>
                  <a:txBody>
                    <a:bodyPr/>
                    <a:lstStyle/>
                    <a:p>
                      <a:r>
                        <a:rPr lang="en-US" sz="1200" dirty="0">
                          <a:latin typeface="Graphik" panose="020B0503030202060203" pitchFamily="34" charset="0"/>
                        </a:rPr>
                        <a:t>Offline</a:t>
                      </a:r>
                    </a:p>
                  </a:txBody>
                  <a:tcPr/>
                </a:tc>
                <a:tc>
                  <a:txBody>
                    <a:bodyPr/>
                    <a:lstStyle/>
                    <a:p>
                      <a:r>
                        <a:rPr lang="en-US" sz="1200" dirty="0">
                          <a:latin typeface="Graphik" panose="020B0503030202060203" pitchFamily="34" charset="0"/>
                        </a:rPr>
                        <a:t>Accessibility</a:t>
                      </a:r>
                    </a:p>
                  </a:txBody>
                  <a:tcPr/>
                </a:tc>
                <a:tc>
                  <a:txBody>
                    <a:bodyPr/>
                    <a:lstStyle/>
                    <a:p>
                      <a:r>
                        <a:rPr lang="en-US" sz="1200" dirty="0">
                          <a:latin typeface="Graphik" panose="020B0503030202060203" pitchFamily="34" charset="0"/>
                        </a:rPr>
                        <a:t>Analytics</a:t>
                      </a:r>
                    </a:p>
                  </a:txBody>
                  <a:tcPr/>
                </a:tc>
                <a:tc>
                  <a:txBody>
                    <a:bodyPr/>
                    <a:lstStyle/>
                    <a:p>
                      <a:r>
                        <a:rPr lang="en-US" sz="1200" dirty="0">
                          <a:latin typeface="Graphik" panose="020B0503030202060203" pitchFamily="34" charset="0"/>
                        </a:rPr>
                        <a:t>Localization</a:t>
                      </a:r>
                    </a:p>
                  </a:txBody>
                  <a:tcPr/>
                </a:tc>
                <a:extLst>
                  <a:ext uri="{0D108BD9-81ED-4DB2-BD59-A6C34878D82A}">
                    <a16:rowId xmlns:a16="http://schemas.microsoft.com/office/drawing/2014/main" val="2324980739"/>
                  </a:ext>
                </a:extLst>
              </a:tr>
              <a:tr h="915941">
                <a:tc>
                  <a:txBody>
                    <a:bodyPr/>
                    <a:lstStyle/>
                    <a:p>
                      <a:r>
                        <a:rPr lang="en-US" sz="1200" dirty="0">
                          <a:latin typeface="Graphik" panose="020B0503030202060203" pitchFamily="34" charset="0"/>
                        </a:rPr>
                        <a:t>Minimize HTTP Request</a:t>
                      </a:r>
                    </a:p>
                  </a:txBody>
                  <a:tcPr/>
                </a:tc>
                <a:tc>
                  <a:txBody>
                    <a:bodyPr/>
                    <a:lstStyle/>
                    <a:p>
                      <a:r>
                        <a:rPr lang="en-US" sz="1200" dirty="0">
                          <a:latin typeface="Graphik" panose="020B0503030202060203" pitchFamily="34" charset="0"/>
                        </a:rPr>
                        <a:t>Firewall</a:t>
                      </a:r>
                    </a:p>
                  </a:txBody>
                  <a:tcPr/>
                </a:tc>
                <a:tc>
                  <a:txBody>
                    <a:bodyPr/>
                    <a:lstStyle/>
                    <a:p>
                      <a:r>
                        <a:rPr lang="en-US" sz="1200" dirty="0">
                          <a:latin typeface="Graphik" panose="020B0503030202060203" pitchFamily="34" charset="0"/>
                        </a:rPr>
                        <a:t>Microservices</a:t>
                      </a:r>
                    </a:p>
                  </a:txBody>
                  <a:tcPr/>
                </a:tc>
                <a:tc>
                  <a:txBody>
                    <a:bodyPr/>
                    <a:lstStyle/>
                    <a:p>
                      <a:r>
                        <a:rPr lang="en-US" sz="1200" dirty="0">
                          <a:latin typeface="Graphik" panose="020B0503030202060203" pitchFamily="34" charset="0"/>
                        </a:rPr>
                        <a:t>PWA Support</a:t>
                      </a:r>
                    </a:p>
                  </a:txBody>
                  <a:tcPr/>
                </a:tc>
                <a:tc>
                  <a:txBody>
                    <a:bodyPr/>
                    <a:lstStyle/>
                    <a:p>
                      <a:r>
                        <a:rPr lang="en-US" sz="1200" dirty="0">
                          <a:latin typeface="Graphik" panose="020B0503030202060203" pitchFamily="34" charset="0"/>
                        </a:rPr>
                        <a:t>Use of AXE, Wave, Lighthouse</a:t>
                      </a:r>
                    </a:p>
                  </a:txBody>
                  <a:tcPr/>
                </a:tc>
                <a:tc>
                  <a:txBody>
                    <a:bodyPr/>
                    <a:lstStyle/>
                    <a:p>
                      <a:r>
                        <a:rPr lang="en-US" sz="1200" dirty="0">
                          <a:latin typeface="Graphik" panose="020B0503030202060203" pitchFamily="34" charset="0"/>
                        </a:rPr>
                        <a:t>Use of JS embed analytics like google or chart beat etc.</a:t>
                      </a:r>
                    </a:p>
                  </a:txBody>
                  <a:tcPr/>
                </a:tc>
                <a:tc>
                  <a:txBody>
                    <a:bodyPr/>
                    <a:lstStyle/>
                    <a:p>
                      <a:r>
                        <a:rPr lang="en-US" sz="1200" dirty="0">
                          <a:latin typeface="Graphik" panose="020B0503030202060203" pitchFamily="34" charset="0"/>
                        </a:rPr>
                        <a:t>CMS Support for Multilingual</a:t>
                      </a:r>
                    </a:p>
                  </a:txBody>
                  <a:tcPr/>
                </a:tc>
                <a:extLst>
                  <a:ext uri="{0D108BD9-81ED-4DB2-BD59-A6C34878D82A}">
                    <a16:rowId xmlns:a16="http://schemas.microsoft.com/office/drawing/2014/main" val="3816428361"/>
                  </a:ext>
                </a:extLst>
              </a:tr>
              <a:tr h="658131">
                <a:tc>
                  <a:txBody>
                    <a:bodyPr/>
                    <a:lstStyle/>
                    <a:p>
                      <a:r>
                        <a:rPr lang="en-US" sz="1200" dirty="0">
                          <a:latin typeface="Graphik" panose="020B0503030202060203" pitchFamily="34" charset="0"/>
                        </a:rPr>
                        <a:t>Enable browser caching</a:t>
                      </a:r>
                    </a:p>
                  </a:txBody>
                  <a:tcPr/>
                </a:tc>
                <a:tc>
                  <a:txBody>
                    <a:bodyPr/>
                    <a:lstStyle/>
                    <a:p>
                      <a:r>
                        <a:rPr lang="en-US" sz="1200" dirty="0">
                          <a:latin typeface="Graphik" panose="020B0503030202060203" pitchFamily="34" charset="0"/>
                        </a:rPr>
                        <a:t>VPN Gateway</a:t>
                      </a:r>
                    </a:p>
                  </a:txBody>
                  <a:tcPr/>
                </a:tc>
                <a:tc>
                  <a:txBody>
                    <a:bodyPr/>
                    <a:lstStyle/>
                    <a:p>
                      <a:r>
                        <a:rPr lang="en-US" sz="1200" dirty="0">
                          <a:latin typeface="Graphik" panose="020B0503030202060203" pitchFamily="34" charset="0"/>
                        </a:rPr>
                        <a:t>Modules</a:t>
                      </a:r>
                    </a:p>
                  </a:txBody>
                  <a:tcPr/>
                </a:tc>
                <a:tc>
                  <a:txBody>
                    <a:bodyPr/>
                    <a:lstStyle/>
                    <a:p>
                      <a:r>
                        <a:rPr lang="en-US" sz="1200" dirty="0">
                          <a:latin typeface="Graphik" panose="020B0503030202060203" pitchFamily="34" charset="0"/>
                        </a:rPr>
                        <a:t>Service worker</a:t>
                      </a:r>
                    </a:p>
                  </a:txBody>
                  <a:tcPr/>
                </a:tc>
                <a:tc>
                  <a:txBody>
                    <a:bodyPr/>
                    <a:lstStyle/>
                    <a:p>
                      <a:r>
                        <a:rPr lang="en-US" sz="1200" dirty="0">
                          <a:latin typeface="Graphik" panose="020B0503030202060203" pitchFamily="34" charset="0"/>
                        </a:rPr>
                        <a:t>Create checklist of AAA Level</a:t>
                      </a:r>
                    </a:p>
                  </a:txBody>
                  <a:tcPr/>
                </a:tc>
                <a:tc>
                  <a:txBody>
                    <a:bodyPr/>
                    <a:lstStyle/>
                    <a:p>
                      <a:r>
                        <a:rPr lang="en-US" sz="1200" dirty="0">
                          <a:latin typeface="Graphik" panose="020B0503030202060203" pitchFamily="34" charset="0"/>
                        </a:rPr>
                        <a:t>Own implementation of analytics can also be used</a:t>
                      </a:r>
                    </a:p>
                  </a:txBody>
                  <a:tcPr/>
                </a:tc>
                <a:tc>
                  <a:txBody>
                    <a:bodyPr/>
                    <a:lstStyle/>
                    <a:p>
                      <a:r>
                        <a:rPr lang="en-US" sz="1200" dirty="0">
                          <a:latin typeface="Graphik" panose="020B0503030202060203" pitchFamily="34" charset="0"/>
                        </a:rPr>
                        <a:t>Design components to support LTR and RTL</a:t>
                      </a:r>
                    </a:p>
                  </a:txBody>
                  <a:tcPr/>
                </a:tc>
                <a:extLst>
                  <a:ext uri="{0D108BD9-81ED-4DB2-BD59-A6C34878D82A}">
                    <a16:rowId xmlns:a16="http://schemas.microsoft.com/office/drawing/2014/main" val="1283507590"/>
                  </a:ext>
                </a:extLst>
              </a:tr>
              <a:tr h="460692">
                <a:tc>
                  <a:txBody>
                    <a:bodyPr/>
                    <a:lstStyle/>
                    <a:p>
                      <a:r>
                        <a:rPr lang="en-US" sz="1200" dirty="0">
                          <a:latin typeface="Graphik" panose="020B0503030202060203" pitchFamily="34" charset="0"/>
                        </a:rPr>
                        <a:t>Optimize images</a:t>
                      </a:r>
                    </a:p>
                  </a:txBody>
                  <a:tcPr/>
                </a:tc>
                <a:tc>
                  <a:txBody>
                    <a:bodyPr/>
                    <a:lstStyle/>
                    <a:p>
                      <a:r>
                        <a:rPr lang="en-US" sz="1200" dirty="0">
                          <a:latin typeface="Graphik" panose="020B0503030202060203" pitchFamily="34" charset="0"/>
                        </a:rPr>
                        <a:t>XSS protection</a:t>
                      </a:r>
                    </a:p>
                  </a:txBody>
                  <a:tcPr/>
                </a:tc>
                <a:tc>
                  <a:txBody>
                    <a:bodyPr/>
                    <a:lstStyle/>
                    <a:p>
                      <a:r>
                        <a:rPr lang="en-US" sz="1200" dirty="0">
                          <a:latin typeface="Graphik" panose="020B0503030202060203" pitchFamily="34" charset="0"/>
                        </a:rPr>
                        <a:t>Horizontal Scaling(more machines – High availability &amp; scalable)</a:t>
                      </a:r>
                    </a:p>
                  </a:txBody>
                  <a:tcPr/>
                </a:tc>
                <a:tc>
                  <a:txBody>
                    <a:bodyPr/>
                    <a:lstStyle/>
                    <a:p>
                      <a:endParaRPr lang="en-US" sz="1200" dirty="0">
                        <a:latin typeface="Graphik" panose="020B0503030202060203" pitchFamily="34" charset="0"/>
                      </a:endParaRPr>
                    </a:p>
                  </a:txBody>
                  <a:tcPr/>
                </a:tc>
                <a:tc>
                  <a:txBody>
                    <a:bodyPr/>
                    <a:lstStyle/>
                    <a:p>
                      <a:r>
                        <a:rPr lang="en-US" sz="1200" dirty="0">
                          <a:latin typeface="Graphik" panose="020B0503030202060203" pitchFamily="34" charset="0"/>
                        </a:rPr>
                        <a:t>Support by framework</a:t>
                      </a:r>
                    </a:p>
                  </a:txBody>
                  <a:tcPr/>
                </a:tc>
                <a:tc>
                  <a:txBody>
                    <a:bodyPr/>
                    <a:lstStyle/>
                    <a:p>
                      <a:endParaRPr lang="en-US" sz="1200" dirty="0">
                        <a:latin typeface="Graphik" panose="020B0503030202060203" pitchFamily="34" charset="0"/>
                      </a:endParaRPr>
                    </a:p>
                  </a:txBody>
                  <a:tcPr/>
                </a:tc>
                <a:tc>
                  <a:txBody>
                    <a:bodyPr/>
                    <a:lstStyle/>
                    <a:p>
                      <a:r>
                        <a:rPr lang="en-US" sz="1200" dirty="0">
                          <a:latin typeface="Graphik" panose="020B0503030202060203" pitchFamily="34" charset="0"/>
                        </a:rPr>
                        <a:t>Ensure Char limits and Expansion of elements</a:t>
                      </a:r>
                    </a:p>
                  </a:txBody>
                  <a:tcPr/>
                </a:tc>
                <a:extLst>
                  <a:ext uri="{0D108BD9-81ED-4DB2-BD59-A6C34878D82A}">
                    <a16:rowId xmlns:a16="http://schemas.microsoft.com/office/drawing/2014/main" val="1160854161"/>
                  </a:ext>
                </a:extLst>
              </a:tr>
              <a:tr h="658131">
                <a:tc>
                  <a:txBody>
                    <a:bodyPr/>
                    <a:lstStyle/>
                    <a:p>
                      <a:r>
                        <a:rPr lang="en-US" sz="1200" dirty="0">
                          <a:latin typeface="Graphik" panose="020B0503030202060203" pitchFamily="34" charset="0"/>
                        </a:rPr>
                        <a:t>Lazy load images/components</a:t>
                      </a:r>
                    </a:p>
                  </a:txBody>
                  <a:tcPr/>
                </a:tc>
                <a:tc>
                  <a:txBody>
                    <a:bodyPr/>
                    <a:lstStyle/>
                    <a:p>
                      <a:r>
                        <a:rPr lang="en-US" sz="1200" dirty="0">
                          <a:latin typeface="Graphik" panose="020B0503030202060203" pitchFamily="34" charset="0"/>
                        </a:rPr>
                        <a:t>Identity &amp; Access Management</a:t>
                      </a:r>
                    </a:p>
                  </a:txBody>
                  <a:tcPr/>
                </a:tc>
                <a:tc>
                  <a:txBody>
                    <a:bodyPr/>
                    <a:lstStyle/>
                    <a:p>
                      <a:endParaRPr lang="en-US" sz="1200">
                        <a:latin typeface="Graphik" panose="020B0503030202060203" pitchFamily="34" charset="0"/>
                      </a:endParaRPr>
                    </a:p>
                  </a:txBody>
                  <a:tcPr/>
                </a:tc>
                <a:tc>
                  <a:txBody>
                    <a:bodyPr/>
                    <a:lstStyle/>
                    <a:p>
                      <a:endParaRPr lang="en-US" sz="1200">
                        <a:latin typeface="Graphik" panose="020B0503030202060203" pitchFamily="34" charset="0"/>
                      </a:endParaRPr>
                    </a:p>
                  </a:txBody>
                  <a:tcPr/>
                </a:tc>
                <a:tc>
                  <a:txBody>
                    <a:bodyPr/>
                    <a:lstStyle/>
                    <a:p>
                      <a:endParaRPr lang="en-US" sz="1200">
                        <a:latin typeface="Graphik" panose="020B0503030202060203" pitchFamily="34" charset="0"/>
                      </a:endParaRPr>
                    </a:p>
                  </a:txBody>
                  <a:tcPr/>
                </a:tc>
                <a:tc>
                  <a:txBody>
                    <a:bodyPr/>
                    <a:lstStyle/>
                    <a:p>
                      <a:endParaRPr lang="en-US" sz="1200">
                        <a:latin typeface="Graphik" panose="020B0503030202060203" pitchFamily="34" charset="0"/>
                      </a:endParaRPr>
                    </a:p>
                  </a:txBody>
                  <a:tcPr/>
                </a:tc>
                <a:tc>
                  <a:txBody>
                    <a:bodyPr/>
                    <a:lstStyle/>
                    <a:p>
                      <a:endParaRPr lang="en-US" sz="1200">
                        <a:latin typeface="Graphik" panose="020B0503030202060203" pitchFamily="34" charset="0"/>
                      </a:endParaRPr>
                    </a:p>
                  </a:txBody>
                  <a:tcPr/>
                </a:tc>
                <a:extLst>
                  <a:ext uri="{0D108BD9-81ED-4DB2-BD59-A6C34878D82A}">
                    <a16:rowId xmlns:a16="http://schemas.microsoft.com/office/drawing/2014/main" val="1836277662"/>
                  </a:ext>
                </a:extLst>
              </a:tr>
              <a:tr h="281828">
                <a:tc>
                  <a:txBody>
                    <a:bodyPr/>
                    <a:lstStyle/>
                    <a:p>
                      <a:r>
                        <a:rPr lang="en-US" sz="1200" dirty="0">
                          <a:latin typeface="Graphik" panose="020B0503030202060203" pitchFamily="34" charset="0"/>
                        </a:rPr>
                        <a:t>Use of CDN</a:t>
                      </a:r>
                    </a:p>
                  </a:txBody>
                  <a:tcPr/>
                </a:tc>
                <a:tc>
                  <a:txBody>
                    <a:bodyPr/>
                    <a:lstStyle/>
                    <a:p>
                      <a:r>
                        <a:rPr lang="en-US" sz="1200" dirty="0">
                          <a:latin typeface="Graphik" panose="020B0503030202060203" pitchFamily="34" charset="0"/>
                        </a:rPr>
                        <a:t>Authentication &amp; Authorization</a:t>
                      </a:r>
                    </a:p>
                  </a:txBody>
                  <a:tcPr/>
                </a:tc>
                <a:tc>
                  <a:txBody>
                    <a:bodyPr/>
                    <a:lstStyle/>
                    <a:p>
                      <a:endParaRPr lang="en-US" sz="1200" dirty="0">
                        <a:latin typeface="Graphik" panose="020B0503030202060203" pitchFamily="34" charset="0"/>
                      </a:endParaRPr>
                    </a:p>
                  </a:txBody>
                  <a:tcPr/>
                </a:tc>
                <a:tc>
                  <a:txBody>
                    <a:bodyPr/>
                    <a:lstStyle/>
                    <a:p>
                      <a:endParaRPr lang="en-US" sz="1200">
                        <a:latin typeface="Graphik" panose="020B0503030202060203" pitchFamily="34" charset="0"/>
                      </a:endParaRPr>
                    </a:p>
                  </a:txBody>
                  <a:tcPr/>
                </a:tc>
                <a:tc>
                  <a:txBody>
                    <a:bodyPr/>
                    <a:lstStyle/>
                    <a:p>
                      <a:endParaRPr lang="en-US" sz="1200">
                        <a:latin typeface="Graphik" panose="020B0503030202060203" pitchFamily="34" charset="0"/>
                      </a:endParaRPr>
                    </a:p>
                  </a:txBody>
                  <a:tcPr/>
                </a:tc>
                <a:tc>
                  <a:txBody>
                    <a:bodyPr/>
                    <a:lstStyle/>
                    <a:p>
                      <a:endParaRPr lang="en-US" sz="1200">
                        <a:latin typeface="Graphik" panose="020B0503030202060203" pitchFamily="34" charset="0"/>
                      </a:endParaRPr>
                    </a:p>
                  </a:txBody>
                  <a:tcPr/>
                </a:tc>
                <a:tc>
                  <a:txBody>
                    <a:bodyPr/>
                    <a:lstStyle/>
                    <a:p>
                      <a:endParaRPr lang="en-US" sz="1200">
                        <a:latin typeface="Graphik" panose="020B0503030202060203" pitchFamily="34" charset="0"/>
                      </a:endParaRPr>
                    </a:p>
                  </a:txBody>
                  <a:tcPr/>
                </a:tc>
                <a:extLst>
                  <a:ext uri="{0D108BD9-81ED-4DB2-BD59-A6C34878D82A}">
                    <a16:rowId xmlns:a16="http://schemas.microsoft.com/office/drawing/2014/main" val="628402281"/>
                  </a:ext>
                </a:extLst>
              </a:tr>
              <a:tr h="493199">
                <a:tc>
                  <a:txBody>
                    <a:bodyPr/>
                    <a:lstStyle/>
                    <a:p>
                      <a:r>
                        <a:rPr lang="en-US" sz="1200" dirty="0">
                          <a:latin typeface="Graphik" panose="020B0503030202060203" pitchFamily="34" charset="0"/>
                        </a:rPr>
                        <a:t>Bundling &amp; minification</a:t>
                      </a: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extLst>
                  <a:ext uri="{0D108BD9-81ED-4DB2-BD59-A6C34878D82A}">
                    <a16:rowId xmlns:a16="http://schemas.microsoft.com/office/drawing/2014/main" val="1263327936"/>
                  </a:ext>
                </a:extLst>
              </a:tr>
              <a:tr h="281828">
                <a:tc>
                  <a:txBody>
                    <a:bodyPr/>
                    <a:lstStyle/>
                    <a:p>
                      <a:r>
                        <a:rPr lang="en-US" sz="1200" dirty="0">
                          <a:latin typeface="Graphik" panose="020B0503030202060203" pitchFamily="34" charset="0"/>
                        </a:rPr>
                        <a:t>Load Balancer</a:t>
                      </a: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extLst>
                  <a:ext uri="{0D108BD9-81ED-4DB2-BD59-A6C34878D82A}">
                    <a16:rowId xmlns:a16="http://schemas.microsoft.com/office/drawing/2014/main" val="1444475410"/>
                  </a:ext>
                </a:extLst>
              </a:tr>
              <a:tr h="281828">
                <a:tc>
                  <a:txBody>
                    <a:bodyPr/>
                    <a:lstStyle/>
                    <a:p>
                      <a:r>
                        <a:rPr lang="en-US" sz="1200" dirty="0">
                          <a:latin typeface="Graphik" panose="020B0503030202060203" pitchFamily="34" charset="0"/>
                        </a:rPr>
                        <a:t>Http2</a:t>
                      </a: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extLst>
                  <a:ext uri="{0D108BD9-81ED-4DB2-BD59-A6C34878D82A}">
                    <a16:rowId xmlns:a16="http://schemas.microsoft.com/office/drawing/2014/main" val="2849995730"/>
                  </a:ext>
                </a:extLst>
              </a:tr>
              <a:tr h="281828">
                <a:tc>
                  <a:txBody>
                    <a:bodyPr/>
                    <a:lstStyle/>
                    <a:p>
                      <a:r>
                        <a:rPr lang="en-US" sz="1200" dirty="0" err="1">
                          <a:latin typeface="Graphik" panose="020B0503030202060203" pitchFamily="34" charset="0"/>
                        </a:rPr>
                        <a:t>Gzip</a:t>
                      </a:r>
                      <a:r>
                        <a:rPr lang="en-US" sz="1200" dirty="0">
                          <a:latin typeface="Graphik" panose="020B0503030202060203" pitchFamily="34" charset="0"/>
                        </a:rPr>
                        <a:t> compression</a:t>
                      </a: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tc>
                  <a:txBody>
                    <a:bodyPr/>
                    <a:lstStyle/>
                    <a:p>
                      <a:endParaRPr lang="en-US" sz="1200" dirty="0">
                        <a:latin typeface="Graphik" panose="020B0503030202060203" pitchFamily="34" charset="0"/>
                      </a:endParaRPr>
                    </a:p>
                  </a:txBody>
                  <a:tcPr/>
                </a:tc>
                <a:extLst>
                  <a:ext uri="{0D108BD9-81ED-4DB2-BD59-A6C34878D82A}">
                    <a16:rowId xmlns:a16="http://schemas.microsoft.com/office/drawing/2014/main" val="2948478529"/>
                  </a:ext>
                </a:extLst>
              </a:tr>
            </a:tbl>
          </a:graphicData>
        </a:graphic>
      </p:graphicFrame>
      <p:sp>
        <p:nvSpPr>
          <p:cNvPr id="3" name="Title 2">
            <a:extLst>
              <a:ext uri="{FF2B5EF4-FFF2-40B4-BE49-F238E27FC236}">
                <a16:creationId xmlns:a16="http://schemas.microsoft.com/office/drawing/2014/main" id="{891E0C7C-D8A4-4330-AC1F-47EFC2449B20}"/>
              </a:ext>
            </a:extLst>
          </p:cNvPr>
          <p:cNvSpPr txBox="1">
            <a:spLocks/>
          </p:cNvSpPr>
          <p:nvPr/>
        </p:nvSpPr>
        <p:spPr>
          <a:xfrm>
            <a:off x="1" y="178688"/>
            <a:ext cx="12192000" cy="443612"/>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GB" b="1" i="0" u="none" strike="noStrike" kern="1200" cap="all" spc="0" normalizeH="0" baseline="0" noProof="0" dirty="0">
                <a:ln>
                  <a:noFill/>
                </a:ln>
                <a:solidFill>
                  <a:srgbClr val="FFC000"/>
                </a:solidFill>
                <a:effectLst/>
                <a:uLnTx/>
                <a:uFillTx/>
                <a:latin typeface="Graphik"/>
                <a:ea typeface="+mj-ea"/>
                <a:cs typeface="+mj-cs"/>
              </a:rPr>
              <a:t>STRATEGIES</a:t>
            </a:r>
          </a:p>
        </p:txBody>
      </p:sp>
    </p:spTree>
    <p:extLst>
      <p:ext uri="{BB962C8B-B14F-4D97-AF65-F5344CB8AC3E}">
        <p14:creationId xmlns:p14="http://schemas.microsoft.com/office/powerpoint/2010/main" val="206387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01D849-8F73-48A1-B5A9-78F25DE973A0}"/>
              </a:ext>
            </a:extLst>
          </p:cNvPr>
          <p:cNvSpPr txBox="1">
            <a:spLocks/>
          </p:cNvSpPr>
          <p:nvPr/>
        </p:nvSpPr>
        <p:spPr>
          <a:xfrm>
            <a:off x="1" y="407288"/>
            <a:ext cx="12192000" cy="443612"/>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GB" b="1" i="0" u="none" strike="noStrike" kern="1200" cap="all" spc="0" normalizeH="0" baseline="0" noProof="0" dirty="0">
                <a:ln>
                  <a:noFill/>
                </a:ln>
                <a:solidFill>
                  <a:srgbClr val="FFC000"/>
                </a:solidFill>
                <a:effectLst/>
                <a:uLnTx/>
                <a:uFillTx/>
                <a:latin typeface="Graphik"/>
                <a:ea typeface="+mj-ea"/>
                <a:cs typeface="+mj-cs"/>
              </a:rPr>
              <a:t>TEAM ROLES &amp; SKILLS</a:t>
            </a:r>
          </a:p>
        </p:txBody>
      </p:sp>
      <p:pic>
        <p:nvPicPr>
          <p:cNvPr id="3074" name="Picture 2" descr="manager Vector Icons free download in SVG, PNG Format">
            <a:extLst>
              <a:ext uri="{FF2B5EF4-FFF2-40B4-BE49-F238E27FC236}">
                <a16:creationId xmlns:a16="http://schemas.microsoft.com/office/drawing/2014/main" id="{673BAB30-1B1D-4171-BC57-0091048D4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244" y="1315425"/>
            <a:ext cx="1582479" cy="15824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0AA39F-916A-4BC9-91E4-EBDB951E88D4}"/>
              </a:ext>
            </a:extLst>
          </p:cNvPr>
          <p:cNvSpPr txBox="1"/>
          <p:nvPr/>
        </p:nvSpPr>
        <p:spPr>
          <a:xfrm>
            <a:off x="1673716" y="1474128"/>
            <a:ext cx="2052083" cy="1200329"/>
          </a:xfrm>
          <a:prstGeom prst="rect">
            <a:avLst/>
          </a:prstGeom>
          <a:noFill/>
        </p:spPr>
        <p:txBody>
          <a:bodyPr wrap="square" rtlCol="0">
            <a:spAutoFit/>
          </a:bodyPr>
          <a:lstStyle/>
          <a:p>
            <a:pPr algn="ctr"/>
            <a:r>
              <a:rPr lang="en-US" sz="1200" b="1" dirty="0">
                <a:latin typeface="Graphik" panose="020B0503030202060203" pitchFamily="34" charset="0"/>
              </a:rPr>
              <a:t>Delivery Lead</a:t>
            </a:r>
          </a:p>
          <a:p>
            <a:pPr algn="ctr"/>
            <a:r>
              <a:rPr lang="en-US" sz="1200" dirty="0">
                <a:latin typeface="Graphik" panose="020B0503030202060203" pitchFamily="34" charset="0"/>
              </a:rPr>
              <a:t>Resource Planning,</a:t>
            </a:r>
          </a:p>
          <a:p>
            <a:pPr algn="ctr"/>
            <a:r>
              <a:rPr lang="en-US" sz="1200" dirty="0">
                <a:latin typeface="Graphik" panose="020B0503030202060203" pitchFamily="34" charset="0"/>
              </a:rPr>
              <a:t>Budget Planning, </a:t>
            </a:r>
          </a:p>
          <a:p>
            <a:pPr algn="ctr"/>
            <a:r>
              <a:rPr lang="en-US" sz="1200" dirty="0">
                <a:latin typeface="Graphik" panose="020B0503030202060203" pitchFamily="34" charset="0"/>
              </a:rPr>
              <a:t>Help team deliver desired outcome,</a:t>
            </a:r>
          </a:p>
          <a:p>
            <a:pPr algn="ctr"/>
            <a:r>
              <a:rPr lang="en-US" sz="1200" dirty="0">
                <a:latin typeface="Graphik" panose="020B0503030202060203" pitchFamily="34" charset="0"/>
              </a:rPr>
              <a:t>Fill any gaps if exists</a:t>
            </a:r>
          </a:p>
        </p:txBody>
      </p:sp>
      <p:pic>
        <p:nvPicPr>
          <p:cNvPr id="3076" name="Picture 4" descr="Developer Icons - Download Free Vector Icons | Noun Project">
            <a:extLst>
              <a:ext uri="{FF2B5EF4-FFF2-40B4-BE49-F238E27FC236}">
                <a16:creationId xmlns:a16="http://schemas.microsoft.com/office/drawing/2014/main" id="{ABF25FA3-7234-4C33-B7F6-7A4582E2B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81" y="4876038"/>
            <a:ext cx="1840268" cy="18402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B7364D2-04AC-4A92-905F-DCD5B21FDA63}"/>
              </a:ext>
            </a:extLst>
          </p:cNvPr>
          <p:cNvSpPr txBox="1"/>
          <p:nvPr/>
        </p:nvSpPr>
        <p:spPr>
          <a:xfrm>
            <a:off x="1836723" y="4919009"/>
            <a:ext cx="2052083" cy="1754326"/>
          </a:xfrm>
          <a:prstGeom prst="rect">
            <a:avLst/>
          </a:prstGeom>
          <a:noFill/>
        </p:spPr>
        <p:txBody>
          <a:bodyPr wrap="square" rtlCol="0">
            <a:spAutoFit/>
          </a:bodyPr>
          <a:lstStyle/>
          <a:p>
            <a:pPr algn="ctr"/>
            <a:r>
              <a:rPr lang="en-US" sz="1200" b="1" dirty="0">
                <a:latin typeface="Graphik" panose="020B0503030202060203" pitchFamily="34" charset="0"/>
              </a:rPr>
              <a:t>Scrum Master</a:t>
            </a:r>
          </a:p>
          <a:p>
            <a:pPr algn="ctr"/>
            <a:r>
              <a:rPr lang="en-US" sz="1200" dirty="0">
                <a:latin typeface="Graphik" panose="020B0503030202060203" pitchFamily="34" charset="0"/>
              </a:rPr>
              <a:t>Facilitator,</a:t>
            </a:r>
          </a:p>
          <a:p>
            <a:pPr algn="ctr"/>
            <a:r>
              <a:rPr lang="en-US" sz="1200" dirty="0">
                <a:latin typeface="Graphik" panose="020B0503030202060203" pitchFamily="34" charset="0"/>
              </a:rPr>
              <a:t>Collaborates with team,</a:t>
            </a:r>
          </a:p>
          <a:p>
            <a:pPr algn="ctr"/>
            <a:r>
              <a:rPr lang="en-US" sz="1200" dirty="0">
                <a:latin typeface="Graphik" panose="020B0503030202060203" pitchFamily="34" charset="0"/>
              </a:rPr>
              <a:t>Protects team from distractions,</a:t>
            </a:r>
          </a:p>
          <a:p>
            <a:pPr algn="ctr"/>
            <a:r>
              <a:rPr lang="en-US" sz="1200" dirty="0">
                <a:latin typeface="Graphik" panose="020B0503030202060203" pitchFamily="34" charset="0"/>
              </a:rPr>
              <a:t>Coach,</a:t>
            </a:r>
          </a:p>
          <a:p>
            <a:pPr algn="ctr"/>
            <a:r>
              <a:rPr lang="en-US" sz="1200" dirty="0">
                <a:latin typeface="Graphik" panose="020B0503030202060203" pitchFamily="34" charset="0"/>
              </a:rPr>
              <a:t>Help the team in following scrum principles</a:t>
            </a:r>
          </a:p>
        </p:txBody>
      </p:sp>
      <p:pic>
        <p:nvPicPr>
          <p:cNvPr id="3080" name="Picture 8" descr="Agile team, core team, product owner, scrum master, team icon - Download on  Iconfinder">
            <a:extLst>
              <a:ext uri="{FF2B5EF4-FFF2-40B4-BE49-F238E27FC236}">
                <a16:creationId xmlns:a16="http://schemas.microsoft.com/office/drawing/2014/main" id="{4779BC7C-8644-4B0A-AEC1-1072C719E4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30" y="3191425"/>
            <a:ext cx="1391093" cy="139109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1C38822-FEF3-435B-B231-B1AC039DB726}"/>
              </a:ext>
            </a:extLst>
          </p:cNvPr>
          <p:cNvSpPr txBox="1"/>
          <p:nvPr/>
        </p:nvSpPr>
        <p:spPr>
          <a:xfrm>
            <a:off x="1836723" y="3009808"/>
            <a:ext cx="2052083" cy="1384995"/>
          </a:xfrm>
          <a:prstGeom prst="rect">
            <a:avLst/>
          </a:prstGeom>
          <a:noFill/>
        </p:spPr>
        <p:txBody>
          <a:bodyPr wrap="square" rtlCol="0">
            <a:spAutoFit/>
          </a:bodyPr>
          <a:lstStyle/>
          <a:p>
            <a:pPr algn="ctr"/>
            <a:r>
              <a:rPr lang="en-US" sz="1200" b="1" dirty="0">
                <a:latin typeface="Graphik" panose="020B0503030202060203" pitchFamily="34" charset="0"/>
              </a:rPr>
              <a:t>Product Owner</a:t>
            </a:r>
          </a:p>
          <a:p>
            <a:pPr algn="ctr"/>
            <a:r>
              <a:rPr lang="en-US" sz="1200" dirty="0">
                <a:latin typeface="Graphik" panose="020B0503030202060203" pitchFamily="34" charset="0"/>
              </a:rPr>
              <a:t>Creates product vision,</a:t>
            </a:r>
          </a:p>
          <a:p>
            <a:pPr algn="ctr"/>
            <a:r>
              <a:rPr lang="en-US" sz="1200" dirty="0">
                <a:latin typeface="Graphik" panose="020B0503030202060203" pitchFamily="34" charset="0"/>
              </a:rPr>
              <a:t>Decision Maker,</a:t>
            </a:r>
          </a:p>
          <a:p>
            <a:pPr algn="ctr"/>
            <a:r>
              <a:rPr lang="en-US" sz="1200" dirty="0">
                <a:latin typeface="Graphik" panose="020B0503030202060203" pitchFamily="34" charset="0"/>
              </a:rPr>
              <a:t>Refines the backlog,</a:t>
            </a:r>
          </a:p>
          <a:p>
            <a:pPr algn="ctr"/>
            <a:r>
              <a:rPr lang="en-US" sz="1200" dirty="0">
                <a:latin typeface="Graphik" panose="020B0503030202060203" pitchFamily="34" charset="0"/>
              </a:rPr>
              <a:t>Sets the product roadmap,</a:t>
            </a:r>
          </a:p>
          <a:p>
            <a:pPr algn="ctr"/>
            <a:r>
              <a:rPr lang="en-US" sz="1200" dirty="0">
                <a:latin typeface="Graphik" panose="020B0503030202060203" pitchFamily="34" charset="0"/>
              </a:rPr>
              <a:t>Plans releases</a:t>
            </a:r>
          </a:p>
        </p:txBody>
      </p:sp>
      <p:pic>
        <p:nvPicPr>
          <p:cNvPr id="3082" name="Picture 10" descr="Ux Design Icons - Download Free Vector Icons | Noun Project">
            <a:extLst>
              <a:ext uri="{FF2B5EF4-FFF2-40B4-BE49-F238E27FC236}">
                <a16:creationId xmlns:a16="http://schemas.microsoft.com/office/drawing/2014/main" id="{A6C5E8DE-6C49-481B-84F6-C786C4E821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407" y="1367258"/>
            <a:ext cx="1478812" cy="150294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FE022E2-4E8F-43CD-B701-9F8F79DE18FA}"/>
              </a:ext>
            </a:extLst>
          </p:cNvPr>
          <p:cNvSpPr txBox="1"/>
          <p:nvPr/>
        </p:nvSpPr>
        <p:spPr>
          <a:xfrm>
            <a:off x="5553741" y="1255482"/>
            <a:ext cx="2052083" cy="1569660"/>
          </a:xfrm>
          <a:prstGeom prst="rect">
            <a:avLst/>
          </a:prstGeom>
          <a:noFill/>
        </p:spPr>
        <p:txBody>
          <a:bodyPr wrap="square" rtlCol="0">
            <a:spAutoFit/>
          </a:bodyPr>
          <a:lstStyle/>
          <a:p>
            <a:pPr algn="ctr"/>
            <a:r>
              <a:rPr lang="en-US" sz="1200" b="1" dirty="0">
                <a:latin typeface="Graphik" panose="020B0503030202060203" pitchFamily="34" charset="0"/>
              </a:rPr>
              <a:t>UX Designer</a:t>
            </a:r>
          </a:p>
          <a:p>
            <a:pPr algn="ctr"/>
            <a:r>
              <a:rPr lang="en-US" sz="1200" dirty="0">
                <a:latin typeface="Graphik" panose="020B0503030202060203" pitchFamily="34" charset="0"/>
              </a:rPr>
              <a:t>Wireframes,</a:t>
            </a:r>
          </a:p>
          <a:p>
            <a:pPr algn="ctr"/>
            <a:r>
              <a:rPr lang="en-US" sz="1200" dirty="0">
                <a:latin typeface="Graphik" panose="020B0503030202060203" pitchFamily="34" charset="0"/>
              </a:rPr>
              <a:t>Prototyping,</a:t>
            </a:r>
          </a:p>
          <a:p>
            <a:pPr algn="ctr"/>
            <a:r>
              <a:rPr lang="en-US" sz="1200" dirty="0">
                <a:latin typeface="Graphik" panose="020B0503030202060203" pitchFamily="34" charset="0"/>
              </a:rPr>
              <a:t>User research,</a:t>
            </a:r>
          </a:p>
          <a:p>
            <a:pPr algn="ctr"/>
            <a:r>
              <a:rPr lang="en-US" sz="1200" dirty="0">
                <a:latin typeface="Graphik" panose="020B0503030202060203" pitchFamily="34" charset="0"/>
              </a:rPr>
              <a:t>Empathy,</a:t>
            </a:r>
          </a:p>
          <a:p>
            <a:pPr algn="ctr"/>
            <a:r>
              <a:rPr lang="en-US" sz="1200" dirty="0">
                <a:latin typeface="Graphik" panose="020B0503030202060203" pitchFamily="34" charset="0"/>
              </a:rPr>
              <a:t>Communication,</a:t>
            </a:r>
          </a:p>
          <a:p>
            <a:pPr algn="ctr"/>
            <a:r>
              <a:rPr lang="en-US" sz="1200" dirty="0">
                <a:latin typeface="Graphik" panose="020B0503030202060203" pitchFamily="34" charset="0"/>
              </a:rPr>
              <a:t>Human computer interaction</a:t>
            </a:r>
          </a:p>
        </p:txBody>
      </p:sp>
      <p:pic>
        <p:nvPicPr>
          <p:cNvPr id="3086" name="Picture 14" descr="Developer Icon Vector Art, Icons, and Graphics for Free Download">
            <a:extLst>
              <a:ext uri="{FF2B5EF4-FFF2-40B4-BE49-F238E27FC236}">
                <a16:creationId xmlns:a16="http://schemas.microsoft.com/office/drawing/2014/main" id="{B0A82063-77DA-4D28-9C31-1AEB4F03DF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407" y="3103706"/>
            <a:ext cx="1478812" cy="147881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EDD3FDC-A21F-45B4-B2E8-9F5EADC07696}"/>
              </a:ext>
            </a:extLst>
          </p:cNvPr>
          <p:cNvSpPr txBox="1"/>
          <p:nvPr/>
        </p:nvSpPr>
        <p:spPr>
          <a:xfrm>
            <a:off x="5500605" y="3012858"/>
            <a:ext cx="2052083" cy="1569660"/>
          </a:xfrm>
          <a:prstGeom prst="rect">
            <a:avLst/>
          </a:prstGeom>
          <a:noFill/>
        </p:spPr>
        <p:txBody>
          <a:bodyPr wrap="square" rtlCol="0">
            <a:spAutoFit/>
          </a:bodyPr>
          <a:lstStyle/>
          <a:p>
            <a:pPr algn="ctr"/>
            <a:r>
              <a:rPr lang="en-US" sz="1200" b="1" dirty="0">
                <a:latin typeface="Graphik" panose="020B0503030202060203" pitchFamily="34" charset="0"/>
              </a:rPr>
              <a:t>Front End Developer</a:t>
            </a:r>
          </a:p>
          <a:p>
            <a:pPr algn="ctr"/>
            <a:r>
              <a:rPr lang="en-US" sz="1200" dirty="0">
                <a:latin typeface="Graphik" panose="020B0503030202060203" pitchFamily="34" charset="0"/>
              </a:rPr>
              <a:t>HTML,CSS,JS,</a:t>
            </a:r>
          </a:p>
          <a:p>
            <a:pPr algn="ctr"/>
            <a:r>
              <a:rPr lang="en-US" sz="1200" dirty="0">
                <a:latin typeface="Graphik" panose="020B0503030202060203" pitchFamily="34" charset="0"/>
              </a:rPr>
              <a:t>JS Frameworks,</a:t>
            </a:r>
          </a:p>
          <a:p>
            <a:pPr algn="ctr"/>
            <a:r>
              <a:rPr lang="en-US" sz="1200" dirty="0">
                <a:latin typeface="Graphik" panose="020B0503030202060203" pitchFamily="34" charset="0"/>
              </a:rPr>
              <a:t>RWD,</a:t>
            </a:r>
          </a:p>
          <a:p>
            <a:pPr algn="ctr"/>
            <a:r>
              <a:rPr lang="en-US" sz="1200" dirty="0">
                <a:latin typeface="Graphik" panose="020B0503030202060203" pitchFamily="34" charset="0"/>
              </a:rPr>
              <a:t>OOJS,</a:t>
            </a:r>
          </a:p>
          <a:p>
            <a:pPr algn="ctr"/>
            <a:r>
              <a:rPr lang="en-US" sz="1200" dirty="0">
                <a:latin typeface="Graphik" panose="020B0503030202060203" pitchFamily="34" charset="0"/>
              </a:rPr>
              <a:t>Testing/Debugging,</a:t>
            </a:r>
          </a:p>
          <a:p>
            <a:pPr algn="ctr"/>
            <a:r>
              <a:rPr lang="en-US" sz="1200" dirty="0">
                <a:latin typeface="Graphik" panose="020B0503030202060203" pitchFamily="34" charset="0"/>
              </a:rPr>
              <a:t>Web Performance</a:t>
            </a:r>
          </a:p>
          <a:p>
            <a:pPr algn="ctr"/>
            <a:endParaRPr lang="en-US" sz="1200" dirty="0">
              <a:latin typeface="Graphik" panose="020B0503030202060203" pitchFamily="34" charset="0"/>
            </a:endParaRPr>
          </a:p>
        </p:txBody>
      </p:sp>
      <p:pic>
        <p:nvPicPr>
          <p:cNvPr id="3088" name="Picture 16" descr="Developer Icon Vector Art, Icons, and Graphics for Free Download">
            <a:extLst>
              <a:ext uri="{FF2B5EF4-FFF2-40B4-BE49-F238E27FC236}">
                <a16:creationId xmlns:a16="http://schemas.microsoft.com/office/drawing/2014/main" id="{43FD1C5F-E8FB-41D1-9796-257B08005F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7082" y="4791788"/>
            <a:ext cx="1754327" cy="175432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845B350-4298-4245-8A62-9C54FBA6A218}"/>
              </a:ext>
            </a:extLst>
          </p:cNvPr>
          <p:cNvSpPr txBox="1"/>
          <p:nvPr/>
        </p:nvSpPr>
        <p:spPr>
          <a:xfrm>
            <a:off x="5500604" y="4941407"/>
            <a:ext cx="2052083" cy="2123658"/>
          </a:xfrm>
          <a:prstGeom prst="rect">
            <a:avLst/>
          </a:prstGeom>
          <a:noFill/>
        </p:spPr>
        <p:txBody>
          <a:bodyPr wrap="square" rtlCol="0">
            <a:spAutoFit/>
          </a:bodyPr>
          <a:lstStyle/>
          <a:p>
            <a:pPr algn="ctr"/>
            <a:r>
              <a:rPr lang="en-US" sz="1200" b="1" dirty="0">
                <a:latin typeface="Graphik" panose="020B0503030202060203" pitchFamily="34" charset="0"/>
              </a:rPr>
              <a:t>CMS Developer</a:t>
            </a:r>
          </a:p>
          <a:p>
            <a:pPr algn="ctr"/>
            <a:r>
              <a:rPr lang="en-US" sz="1200" dirty="0">
                <a:latin typeface="Graphik" panose="020B0503030202060203" pitchFamily="34" charset="0"/>
              </a:rPr>
              <a:t>* AEM is considered, if other CMS is used, then relevant expertise on product will be required</a:t>
            </a:r>
          </a:p>
          <a:p>
            <a:pPr algn="ctr"/>
            <a:r>
              <a:rPr lang="en-US" sz="1200" dirty="0">
                <a:latin typeface="Graphik" panose="020B0503030202060203" pitchFamily="34" charset="0"/>
              </a:rPr>
              <a:t>Develop &amp; implement AEM components,</a:t>
            </a:r>
          </a:p>
          <a:p>
            <a:pPr algn="ctr"/>
            <a:r>
              <a:rPr lang="en-US" sz="1200" dirty="0">
                <a:latin typeface="Graphik" panose="020B0503030202060203" pitchFamily="34" charset="0"/>
              </a:rPr>
              <a:t>Good Knowledge on AEM developer tools,</a:t>
            </a:r>
          </a:p>
          <a:p>
            <a:pPr algn="ctr"/>
            <a:r>
              <a:rPr lang="en-US" sz="1200" dirty="0">
                <a:latin typeface="Graphik" panose="020B0503030202060203" pitchFamily="34" charset="0"/>
              </a:rPr>
              <a:t>Java based development</a:t>
            </a:r>
          </a:p>
          <a:p>
            <a:pPr algn="ctr"/>
            <a:endParaRPr lang="en-US" sz="1200" dirty="0">
              <a:latin typeface="Graphik" panose="020B0503030202060203" pitchFamily="34" charset="0"/>
            </a:endParaRPr>
          </a:p>
        </p:txBody>
      </p:sp>
      <p:pic>
        <p:nvPicPr>
          <p:cNvPr id="3090" name="Picture 18" descr="Mobile App Developer Black Line Icon. the Software Engineer is Engaged in  Testing and Programming Applications. Icon for Web Page Stock Illustration  - Illustration of icons, element: 181192353">
            <a:extLst>
              <a:ext uri="{FF2B5EF4-FFF2-40B4-BE49-F238E27FC236}">
                <a16:creationId xmlns:a16="http://schemas.microsoft.com/office/drawing/2014/main" id="{CDE80883-5BFE-4FEF-A730-E16F4771E8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4928" y="1197128"/>
            <a:ext cx="1754327" cy="175432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5B69C37-2D6C-4B0E-B1D9-8155D3FB5D49}"/>
              </a:ext>
            </a:extLst>
          </p:cNvPr>
          <p:cNvSpPr txBox="1"/>
          <p:nvPr/>
        </p:nvSpPr>
        <p:spPr>
          <a:xfrm>
            <a:off x="9329237" y="1212365"/>
            <a:ext cx="2052083" cy="1200329"/>
          </a:xfrm>
          <a:prstGeom prst="rect">
            <a:avLst/>
          </a:prstGeom>
          <a:noFill/>
        </p:spPr>
        <p:txBody>
          <a:bodyPr wrap="square" rtlCol="0">
            <a:spAutoFit/>
          </a:bodyPr>
          <a:lstStyle/>
          <a:p>
            <a:pPr algn="ctr"/>
            <a:r>
              <a:rPr lang="en-US" sz="1200" b="1" dirty="0">
                <a:latin typeface="Graphik" panose="020B0503030202060203" pitchFamily="34" charset="0"/>
              </a:rPr>
              <a:t>DevOps Engineer</a:t>
            </a:r>
          </a:p>
          <a:p>
            <a:pPr algn="ctr"/>
            <a:r>
              <a:rPr lang="en-US" sz="1200" dirty="0">
                <a:latin typeface="Graphik" panose="020B0503030202060203" pitchFamily="34" charset="0"/>
              </a:rPr>
              <a:t>Networking knowledge,</a:t>
            </a:r>
          </a:p>
          <a:p>
            <a:pPr algn="ctr"/>
            <a:r>
              <a:rPr lang="en-US" sz="1200" dirty="0">
                <a:latin typeface="Graphik" panose="020B0503030202060203" pitchFamily="34" charset="0"/>
              </a:rPr>
              <a:t>CI/CD,</a:t>
            </a:r>
          </a:p>
          <a:p>
            <a:pPr algn="ctr"/>
            <a:r>
              <a:rPr lang="en-US" sz="1200" dirty="0">
                <a:latin typeface="Graphik" panose="020B0503030202060203" pitchFamily="34" charset="0"/>
              </a:rPr>
              <a:t>Infrastructure,</a:t>
            </a:r>
          </a:p>
          <a:p>
            <a:pPr algn="ctr"/>
            <a:r>
              <a:rPr lang="en-US" sz="1200" dirty="0">
                <a:latin typeface="Graphik" panose="020B0503030202060203" pitchFamily="34" charset="0"/>
              </a:rPr>
              <a:t>DevOps tools &amp; techniques</a:t>
            </a:r>
          </a:p>
        </p:txBody>
      </p:sp>
      <p:pic>
        <p:nvPicPr>
          <p:cNvPr id="3092" name="Picture 20" descr="Tester icon PNG and SVG Vector Free Download">
            <a:extLst>
              <a:ext uri="{FF2B5EF4-FFF2-40B4-BE49-F238E27FC236}">
                <a16:creationId xmlns:a16="http://schemas.microsoft.com/office/drawing/2014/main" id="{7ACA6DF1-4C50-48C5-BF2B-149558758B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38090" y="3147565"/>
            <a:ext cx="1448001" cy="139109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DFAF36A-BCC0-4B2A-ADDA-EF004224F55F}"/>
              </a:ext>
            </a:extLst>
          </p:cNvPr>
          <p:cNvSpPr txBox="1"/>
          <p:nvPr/>
        </p:nvSpPr>
        <p:spPr>
          <a:xfrm>
            <a:off x="9590531" y="3004107"/>
            <a:ext cx="2052083" cy="1384995"/>
          </a:xfrm>
          <a:prstGeom prst="rect">
            <a:avLst/>
          </a:prstGeom>
          <a:noFill/>
        </p:spPr>
        <p:txBody>
          <a:bodyPr wrap="square" rtlCol="0">
            <a:spAutoFit/>
          </a:bodyPr>
          <a:lstStyle/>
          <a:p>
            <a:pPr algn="ctr"/>
            <a:r>
              <a:rPr lang="en-US" sz="1200" b="1" dirty="0">
                <a:latin typeface="Graphik" panose="020B0503030202060203" pitchFamily="34" charset="0"/>
              </a:rPr>
              <a:t>QA Engineer</a:t>
            </a:r>
          </a:p>
          <a:p>
            <a:pPr algn="ctr"/>
            <a:r>
              <a:rPr lang="en-US" sz="1200" dirty="0">
                <a:latin typeface="Graphik" panose="020B0503030202060203" pitchFamily="34" charset="0"/>
              </a:rPr>
              <a:t>Test Plan &amp; Execution,</a:t>
            </a:r>
          </a:p>
          <a:p>
            <a:pPr algn="ctr"/>
            <a:r>
              <a:rPr lang="en-US" sz="1200" dirty="0">
                <a:latin typeface="Graphik" panose="020B0503030202060203" pitchFamily="34" charset="0"/>
              </a:rPr>
              <a:t>Writing &amp; Executing automated scripts,</a:t>
            </a:r>
          </a:p>
          <a:p>
            <a:pPr algn="ctr"/>
            <a:r>
              <a:rPr lang="en-US" sz="1200" dirty="0">
                <a:latin typeface="Graphik" panose="020B0503030202060203" pitchFamily="34" charset="0"/>
              </a:rPr>
              <a:t>Accepting &amp; clarifying requirements,</a:t>
            </a:r>
          </a:p>
          <a:p>
            <a:pPr algn="ctr"/>
            <a:r>
              <a:rPr lang="en-US" sz="1200" dirty="0">
                <a:latin typeface="Graphik" panose="020B0503030202060203" pitchFamily="34" charset="0"/>
              </a:rPr>
              <a:t>Conduct stress test</a:t>
            </a:r>
          </a:p>
        </p:txBody>
      </p:sp>
      <p:pic>
        <p:nvPicPr>
          <p:cNvPr id="3096" name="Picture 24" descr="Women In Technology Icons - Download Free Vector Icons | Noun Project">
            <a:extLst>
              <a:ext uri="{FF2B5EF4-FFF2-40B4-BE49-F238E27FC236}">
                <a16:creationId xmlns:a16="http://schemas.microsoft.com/office/drawing/2014/main" id="{2DB6A905-9891-4B71-B395-6ED1FE1122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47890" y="4817925"/>
            <a:ext cx="1754327" cy="175432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937BC32-113C-4C6D-80C2-6FCD798C490B}"/>
              </a:ext>
            </a:extLst>
          </p:cNvPr>
          <p:cNvSpPr txBox="1"/>
          <p:nvPr/>
        </p:nvSpPr>
        <p:spPr>
          <a:xfrm>
            <a:off x="9590530" y="4955793"/>
            <a:ext cx="2052083" cy="1200329"/>
          </a:xfrm>
          <a:prstGeom prst="rect">
            <a:avLst/>
          </a:prstGeom>
          <a:noFill/>
        </p:spPr>
        <p:txBody>
          <a:bodyPr wrap="square" rtlCol="0">
            <a:spAutoFit/>
          </a:bodyPr>
          <a:lstStyle/>
          <a:p>
            <a:pPr algn="ctr"/>
            <a:r>
              <a:rPr lang="en-US" sz="1200" b="1" dirty="0">
                <a:latin typeface="Graphik" panose="020B0503030202060203" pitchFamily="34" charset="0"/>
              </a:rPr>
              <a:t>Microservices Developer</a:t>
            </a:r>
          </a:p>
          <a:p>
            <a:pPr algn="ctr"/>
            <a:r>
              <a:rPr lang="en-US" sz="1200" dirty="0">
                <a:latin typeface="Graphik" panose="020B0503030202060203" pitchFamily="34" charset="0"/>
              </a:rPr>
              <a:t>Frameworks,</a:t>
            </a:r>
          </a:p>
          <a:p>
            <a:pPr algn="ctr"/>
            <a:r>
              <a:rPr lang="en-US" sz="1200" dirty="0">
                <a:latin typeface="Graphik" panose="020B0503030202060203" pitchFamily="34" charset="0"/>
              </a:rPr>
              <a:t>Backend knowledge,</a:t>
            </a:r>
          </a:p>
          <a:p>
            <a:pPr algn="ctr"/>
            <a:r>
              <a:rPr lang="en-US" sz="1200" dirty="0">
                <a:latin typeface="Graphik" panose="020B0503030202060203" pitchFamily="34" charset="0"/>
              </a:rPr>
              <a:t>Containers,</a:t>
            </a:r>
          </a:p>
          <a:p>
            <a:pPr algn="ctr"/>
            <a:r>
              <a:rPr lang="en-US" sz="1200" dirty="0">
                <a:latin typeface="Graphik" panose="020B0503030202060203" pitchFamily="34" charset="0"/>
              </a:rPr>
              <a:t>Communication</a:t>
            </a:r>
          </a:p>
        </p:txBody>
      </p:sp>
    </p:spTree>
    <p:extLst>
      <p:ext uri="{BB962C8B-B14F-4D97-AF65-F5344CB8AC3E}">
        <p14:creationId xmlns:p14="http://schemas.microsoft.com/office/powerpoint/2010/main" val="96874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3610A-A646-41C3-A3FE-9A6D34DB48B6}"/>
              </a:ext>
            </a:extLst>
          </p:cNvPr>
          <p:cNvSpPr txBox="1"/>
          <p:nvPr/>
        </p:nvSpPr>
        <p:spPr>
          <a:xfrm>
            <a:off x="1109609" y="801384"/>
            <a:ext cx="8753582" cy="4524315"/>
          </a:xfrm>
          <a:prstGeom prst="rect">
            <a:avLst/>
          </a:prstGeom>
          <a:noFill/>
        </p:spPr>
        <p:txBody>
          <a:bodyPr wrap="square" rtlCol="0">
            <a:spAutoFit/>
          </a:bodyPr>
          <a:lstStyle/>
          <a:p>
            <a:r>
              <a:rPr lang="en-US" dirty="0">
                <a:latin typeface="Graphik" panose="020B0503030202060203" pitchFamily="34" charset="0"/>
              </a:rPr>
              <a:t>To Engage the Fans and transform the Fan experience before, during and after each race. </a:t>
            </a:r>
          </a:p>
          <a:p>
            <a:endParaRPr lang="en-US" dirty="0">
              <a:latin typeface="Graphik" panose="020B0503030202060203" pitchFamily="34" charset="0"/>
            </a:endParaRPr>
          </a:p>
          <a:p>
            <a:r>
              <a:rPr lang="en-US" b="1" dirty="0">
                <a:latin typeface="Graphik" panose="020B0503030202060203" pitchFamily="34" charset="0"/>
              </a:rPr>
              <a:t>Race Strategy</a:t>
            </a:r>
            <a:r>
              <a:rPr lang="en-US" dirty="0">
                <a:latin typeface="Graphik" panose="020B0503030202060203" pitchFamily="34" charset="0"/>
              </a:rPr>
              <a:t>: Ability to create visual insights that allow fans to objectively analyze individual team and driver performance, strategy and tactics that will impact the overall race outcome.</a:t>
            </a:r>
          </a:p>
          <a:p>
            <a:endParaRPr lang="en-US" dirty="0">
              <a:latin typeface="Graphik" panose="020B0503030202060203" pitchFamily="34" charset="0"/>
            </a:endParaRPr>
          </a:p>
          <a:p>
            <a:r>
              <a:rPr lang="en-US" b="1" dirty="0">
                <a:latin typeface="Graphik" panose="020B0503030202060203" pitchFamily="34" charset="0"/>
              </a:rPr>
              <a:t>Car Performance</a:t>
            </a:r>
            <a:r>
              <a:rPr lang="en-US" dirty="0">
                <a:latin typeface="Graphik" panose="020B0503030202060203" pitchFamily="34" charset="0"/>
              </a:rPr>
              <a:t>: Provide information on aerodynamics, </a:t>
            </a:r>
            <a:r>
              <a:rPr lang="en-US" dirty="0" err="1">
                <a:latin typeface="Graphik" panose="020B0503030202060203" pitchFamily="34" charset="0"/>
              </a:rPr>
              <a:t>tyre</a:t>
            </a:r>
            <a:r>
              <a:rPr lang="en-US" dirty="0">
                <a:latin typeface="Graphik" panose="020B0503030202060203" pitchFamily="34" charset="0"/>
              </a:rPr>
              <a:t> performance, power unit, vehicle dynamics, and vehicle optimization to offer insights that help fans interpret overall car performance.</a:t>
            </a:r>
          </a:p>
          <a:p>
            <a:endParaRPr lang="en-US" dirty="0">
              <a:latin typeface="Graphik" panose="020B0503030202060203" pitchFamily="34" charset="0"/>
            </a:endParaRPr>
          </a:p>
          <a:p>
            <a:r>
              <a:rPr lang="en-US" b="1" dirty="0">
                <a:latin typeface="Graphik" panose="020B0503030202060203" pitchFamily="34" charset="0"/>
              </a:rPr>
              <a:t>Battle Forecast</a:t>
            </a:r>
            <a:r>
              <a:rPr lang="en-US" dirty="0">
                <a:latin typeface="Graphik" panose="020B0503030202060203" pitchFamily="34" charset="0"/>
              </a:rPr>
              <a:t>: Using track history and projected driver pace, Battle Forecast will predict how many laps before the chasing car is within ‘striking distance’ of the car in front.</a:t>
            </a:r>
          </a:p>
          <a:p>
            <a:endParaRPr lang="en-US" dirty="0">
              <a:latin typeface="Graphik" panose="020B0503030202060203" pitchFamily="34" charset="0"/>
            </a:endParaRPr>
          </a:p>
          <a:p>
            <a:r>
              <a:rPr lang="en-US" b="1" dirty="0">
                <a:latin typeface="Graphik" panose="020B0503030202060203" pitchFamily="34" charset="0"/>
              </a:rPr>
              <a:t>Gamification</a:t>
            </a:r>
            <a:r>
              <a:rPr lang="en-US" dirty="0">
                <a:latin typeface="Graphik" panose="020B0503030202060203" pitchFamily="34" charset="0"/>
              </a:rPr>
              <a:t>: Online Games, Badges, Leaderboard, Win Merchandise</a:t>
            </a:r>
          </a:p>
        </p:txBody>
      </p:sp>
      <p:sp>
        <p:nvSpPr>
          <p:cNvPr id="3" name="Title 2">
            <a:extLst>
              <a:ext uri="{FF2B5EF4-FFF2-40B4-BE49-F238E27FC236}">
                <a16:creationId xmlns:a16="http://schemas.microsoft.com/office/drawing/2014/main" id="{7B23EF88-0511-4A38-ACCC-72961722C4FE}"/>
              </a:ext>
            </a:extLst>
          </p:cNvPr>
          <p:cNvSpPr txBox="1">
            <a:spLocks/>
          </p:cNvSpPr>
          <p:nvPr/>
        </p:nvSpPr>
        <p:spPr>
          <a:xfrm>
            <a:off x="1" y="242188"/>
            <a:ext cx="12192000" cy="443612"/>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GB" b="1" i="0" u="none" strike="noStrike" kern="1200" cap="all" spc="0" normalizeH="0" baseline="0" noProof="0" dirty="0">
                <a:ln>
                  <a:noFill/>
                </a:ln>
                <a:solidFill>
                  <a:srgbClr val="FFC000"/>
                </a:solidFill>
                <a:effectLst/>
                <a:uLnTx/>
                <a:uFillTx/>
                <a:latin typeface="Graphik"/>
                <a:ea typeface="+mj-ea"/>
                <a:cs typeface="+mj-cs"/>
              </a:rPr>
              <a:t>INNOVATIVE IDEAS TO BRING BACK FANS TO SPORT</a:t>
            </a:r>
          </a:p>
        </p:txBody>
      </p:sp>
    </p:spTree>
    <p:extLst>
      <p:ext uri="{BB962C8B-B14F-4D97-AF65-F5344CB8AC3E}">
        <p14:creationId xmlns:p14="http://schemas.microsoft.com/office/powerpoint/2010/main" val="97423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0828E355-F324-4163-B261-B307D4FE5293}"/>
              </a:ext>
            </a:extLst>
          </p:cNvPr>
          <p:cNvSpPr txBox="1">
            <a:spLocks/>
          </p:cNvSpPr>
          <p:nvPr/>
        </p:nvSpPr>
        <p:spPr>
          <a:xfrm>
            <a:off x="-121184" y="2886236"/>
            <a:ext cx="12192000" cy="443612"/>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GB" b="1" i="0" u="none" strike="noStrike" kern="1200" cap="all" spc="0" normalizeH="0" baseline="0" noProof="0" dirty="0">
                <a:ln>
                  <a:noFill/>
                </a:ln>
                <a:solidFill>
                  <a:srgbClr val="FFC000"/>
                </a:solidFill>
                <a:effectLst/>
                <a:uLnTx/>
                <a:uFillTx/>
                <a:latin typeface="Graphik"/>
                <a:ea typeface="+mj-ea"/>
                <a:cs typeface="+mj-cs"/>
              </a:rPr>
              <a:t>APPENDIX</a:t>
            </a:r>
          </a:p>
        </p:txBody>
      </p:sp>
    </p:spTree>
    <p:extLst>
      <p:ext uri="{BB962C8B-B14F-4D97-AF65-F5344CB8AC3E}">
        <p14:creationId xmlns:p14="http://schemas.microsoft.com/office/powerpoint/2010/main" val="380810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999" y="380999"/>
            <a:ext cx="9091247" cy="990601"/>
          </a:xfrm>
        </p:spPr>
        <p:txBody>
          <a:bodyPr>
            <a:normAutofit/>
          </a:bodyPr>
          <a:lstStyle/>
          <a:p>
            <a:r>
              <a:rPr lang="en-US"/>
              <a:t>Features, Tools </a:t>
            </a:r>
            <a:r>
              <a:rPr lang="en-US">
                <a:solidFill>
                  <a:srgbClr val="00D700"/>
                </a:solidFill>
              </a:rPr>
              <a:t>comparison</a:t>
            </a:r>
          </a:p>
        </p:txBody>
      </p:sp>
      <p:graphicFrame>
        <p:nvGraphicFramePr>
          <p:cNvPr id="6" name="Table 5">
            <a:extLst>
              <a:ext uri="{FF2B5EF4-FFF2-40B4-BE49-F238E27FC236}">
                <a16:creationId xmlns:a16="http://schemas.microsoft.com/office/drawing/2014/main" id="{4328881C-541E-2946-A29B-E81BB8F9F040}"/>
              </a:ext>
            </a:extLst>
          </p:cNvPr>
          <p:cNvGraphicFramePr>
            <a:graphicFrameLocks noGrp="1"/>
          </p:cNvGraphicFramePr>
          <p:nvPr/>
        </p:nvGraphicFramePr>
        <p:xfrm>
          <a:off x="380999" y="1154406"/>
          <a:ext cx="11094720" cy="5222240"/>
        </p:xfrm>
        <a:graphic>
          <a:graphicData uri="http://schemas.openxmlformats.org/drawingml/2006/table">
            <a:tbl>
              <a:tblPr firstRow="1" bandRow="1">
                <a:tableStyleId>{7E9639D4-E3E2-4D34-9284-5A2195B3D0D7}</a:tableStyleId>
              </a:tblPr>
              <a:tblGrid>
                <a:gridCol w="2710320">
                  <a:extLst>
                    <a:ext uri="{9D8B030D-6E8A-4147-A177-3AD203B41FA5}">
                      <a16:colId xmlns:a16="http://schemas.microsoft.com/office/drawing/2014/main" val="20000"/>
                    </a:ext>
                  </a:extLst>
                </a:gridCol>
                <a:gridCol w="2837040">
                  <a:extLst>
                    <a:ext uri="{9D8B030D-6E8A-4147-A177-3AD203B41FA5}">
                      <a16:colId xmlns:a16="http://schemas.microsoft.com/office/drawing/2014/main" val="20001"/>
                    </a:ext>
                  </a:extLst>
                </a:gridCol>
                <a:gridCol w="2773680">
                  <a:extLst>
                    <a:ext uri="{9D8B030D-6E8A-4147-A177-3AD203B41FA5}">
                      <a16:colId xmlns:a16="http://schemas.microsoft.com/office/drawing/2014/main" val="20002"/>
                    </a:ext>
                  </a:extLst>
                </a:gridCol>
                <a:gridCol w="2773680">
                  <a:extLst>
                    <a:ext uri="{9D8B030D-6E8A-4147-A177-3AD203B41FA5}">
                      <a16:colId xmlns:a16="http://schemas.microsoft.com/office/drawing/2014/main" val="20003"/>
                    </a:ext>
                  </a:extLst>
                </a:gridCol>
              </a:tblGrid>
              <a:tr h="236560">
                <a:tc>
                  <a:txBody>
                    <a:bodyPr/>
                    <a:lstStyle/>
                    <a:p>
                      <a:endParaRPr lang="en-US" sz="1400"/>
                    </a:p>
                  </a:txBody>
                  <a:tcPr/>
                </a:tc>
                <a:tc>
                  <a:txBody>
                    <a:bodyPr/>
                    <a:lstStyle/>
                    <a:p>
                      <a:r>
                        <a:rPr lang="en-US" sz="1400"/>
                        <a:t>React</a:t>
                      </a:r>
                    </a:p>
                  </a:txBody>
                  <a:tcPr/>
                </a:tc>
                <a:tc>
                  <a:txBody>
                    <a:bodyPr/>
                    <a:lstStyle/>
                    <a:p>
                      <a:r>
                        <a:rPr lang="en-US" sz="1400"/>
                        <a:t>Angular</a:t>
                      </a:r>
                    </a:p>
                  </a:txBody>
                  <a:tcPr/>
                </a:tc>
                <a:tc>
                  <a:txBody>
                    <a:bodyPr/>
                    <a:lstStyle/>
                    <a:p>
                      <a:r>
                        <a:rPr lang="en-US" sz="1400"/>
                        <a:t>Vue</a:t>
                      </a:r>
                    </a:p>
                  </a:txBody>
                  <a:tcPr/>
                </a:tc>
                <a:extLst>
                  <a:ext uri="{0D108BD9-81ED-4DB2-BD59-A6C34878D82A}">
                    <a16:rowId xmlns:a16="http://schemas.microsoft.com/office/drawing/2014/main" val="10000"/>
                  </a:ext>
                </a:extLst>
              </a:tr>
              <a:tr h="228926">
                <a:tc>
                  <a:txBody>
                    <a:bodyPr/>
                    <a:lstStyle/>
                    <a:p>
                      <a:r>
                        <a:rPr lang="en-US" sz="1400"/>
                        <a:t>Capability</a:t>
                      </a:r>
                    </a:p>
                  </a:txBody>
                  <a:tcPr>
                    <a:solidFill>
                      <a:schemeClr val="bg2"/>
                    </a:solidFill>
                  </a:tcPr>
                </a:tc>
                <a:tc>
                  <a:txBody>
                    <a:bodyPr/>
                    <a:lstStyle/>
                    <a:p>
                      <a:pPr marL="0" indent="0">
                        <a:spcAft>
                          <a:spcPts val="800"/>
                        </a:spcAft>
                        <a:buFont typeface="Arial" panose="020B0604020202020204" pitchFamily="34" charset="0"/>
                        <a:buNone/>
                      </a:pPr>
                      <a:endParaRPr lang="en-US" sz="1400"/>
                    </a:p>
                  </a:txBody>
                  <a:tcPr>
                    <a:solidFill>
                      <a:schemeClr val="bg2"/>
                    </a:solidFill>
                  </a:tcPr>
                </a:tc>
                <a:tc>
                  <a:txBody>
                    <a:bodyPr/>
                    <a:lstStyle/>
                    <a:p>
                      <a:pPr marL="0" indent="0">
                        <a:spcAft>
                          <a:spcPts val="800"/>
                        </a:spcAft>
                        <a:buFont typeface="Arial" panose="020B0604020202020204" pitchFamily="34" charset="0"/>
                        <a:buNone/>
                      </a:pPr>
                      <a:endParaRPr lang="en-US" sz="1400"/>
                    </a:p>
                  </a:txBody>
                  <a:tcPr>
                    <a:solidFill>
                      <a:schemeClr val="bg2"/>
                    </a:solidFill>
                  </a:tcPr>
                </a:tc>
                <a:tc>
                  <a:txBody>
                    <a:bodyPr/>
                    <a:lstStyle/>
                    <a:p>
                      <a:pPr marL="0" indent="0">
                        <a:spcAft>
                          <a:spcPts val="800"/>
                        </a:spcAft>
                        <a:buFont typeface="Arial" panose="020B0604020202020204" pitchFamily="34" charset="0"/>
                        <a:buNone/>
                      </a:pPr>
                      <a:endParaRPr lang="en-US" sz="1400" baseline="0"/>
                    </a:p>
                  </a:txBody>
                  <a:tcPr>
                    <a:solidFill>
                      <a:schemeClr val="bg2"/>
                    </a:solidFill>
                  </a:tcPr>
                </a:tc>
                <a:extLst>
                  <a:ext uri="{0D108BD9-81ED-4DB2-BD59-A6C34878D82A}">
                    <a16:rowId xmlns:a16="http://schemas.microsoft.com/office/drawing/2014/main" val="1848169668"/>
                  </a:ext>
                </a:extLst>
              </a:tr>
              <a:tr h="444526">
                <a:tc>
                  <a:txBody>
                    <a:bodyPr/>
                    <a:lstStyle/>
                    <a:p>
                      <a:pPr marL="0" indent="0">
                        <a:spcAft>
                          <a:spcPts val="800"/>
                        </a:spcAft>
                        <a:buFont typeface="Arial" panose="020B0604020202020204" pitchFamily="34" charset="0"/>
                        <a:buNone/>
                      </a:pPr>
                      <a:r>
                        <a:rPr lang="en-US" sz="1400"/>
                        <a:t>Language Options</a:t>
                      </a:r>
                    </a:p>
                    <a:p>
                      <a:endParaRPr lang="en-US" sz="1400"/>
                    </a:p>
                  </a:txBody>
                  <a:tcPr/>
                </a:tc>
                <a:tc>
                  <a:txBody>
                    <a:bodyPr/>
                    <a:lstStyle/>
                    <a:p>
                      <a:pPr marL="0" indent="0">
                        <a:spcAft>
                          <a:spcPts val="800"/>
                        </a:spcAft>
                        <a:buFont typeface="Arial" panose="020B0604020202020204" pitchFamily="34" charset="0"/>
                        <a:buNone/>
                      </a:pPr>
                      <a:r>
                        <a:rPr lang="en-US" sz="1400"/>
                        <a:t>JS ES6+ and JSX (default), TypeScript</a:t>
                      </a:r>
                    </a:p>
                  </a:txBody>
                  <a:tcPr/>
                </a:tc>
                <a:tc>
                  <a:txBody>
                    <a:bodyPr/>
                    <a:lstStyle/>
                    <a:p>
                      <a:pPr marL="0" indent="0">
                        <a:spcAft>
                          <a:spcPts val="800"/>
                        </a:spcAft>
                        <a:buFont typeface="Arial" panose="020B0604020202020204" pitchFamily="34" charset="0"/>
                        <a:buNone/>
                      </a:pPr>
                      <a:r>
                        <a:rPr lang="en-US" sz="1400"/>
                        <a:t>TypeScript (default), JS, Dart</a:t>
                      </a:r>
                    </a:p>
                  </a:txBody>
                  <a:tcPr/>
                </a:tc>
                <a:tc>
                  <a:txBody>
                    <a:bodyPr/>
                    <a:lstStyle/>
                    <a:p>
                      <a:pPr marL="0" indent="0">
                        <a:spcAft>
                          <a:spcPts val="800"/>
                        </a:spcAft>
                        <a:buFont typeface="Arial" panose="020B0604020202020204" pitchFamily="34" charset="0"/>
                        <a:buNone/>
                      </a:pPr>
                      <a:r>
                        <a:rPr lang="en-US" sz="1400" baseline="0"/>
                        <a:t>JS (default), Typescript</a:t>
                      </a:r>
                    </a:p>
                  </a:txBody>
                  <a:tcPr/>
                </a:tc>
                <a:extLst>
                  <a:ext uri="{0D108BD9-81ED-4DB2-BD59-A6C34878D82A}">
                    <a16:rowId xmlns:a16="http://schemas.microsoft.com/office/drawing/2014/main" val="10001"/>
                  </a:ext>
                </a:extLst>
              </a:tr>
              <a:tr h="260516">
                <a:tc>
                  <a:txBody>
                    <a:bodyPr/>
                    <a:lstStyle/>
                    <a:p>
                      <a:r>
                        <a:rPr lang="en-US" sz="1400"/>
                        <a:t>Mobile Cross Platform Support</a:t>
                      </a:r>
                    </a:p>
                  </a:txBody>
                  <a:tcPr/>
                </a:tc>
                <a:tc>
                  <a:txBody>
                    <a:bodyPr/>
                    <a:lstStyle/>
                    <a:p>
                      <a:pPr marL="0" indent="0">
                        <a:spcAft>
                          <a:spcPts val="800"/>
                        </a:spcAft>
                        <a:buFont typeface="Arial" panose="020B0604020202020204" pitchFamily="34" charset="0"/>
                        <a:buNone/>
                      </a:pPr>
                      <a:r>
                        <a:rPr lang="en-US" sz="1400"/>
                        <a:t>Ionic, React Native</a:t>
                      </a:r>
                    </a:p>
                  </a:txBody>
                  <a:tcPr/>
                </a:tc>
                <a:tc>
                  <a:txBody>
                    <a:bodyPr/>
                    <a:lstStyle/>
                    <a:p>
                      <a:pPr marL="0" indent="0">
                        <a:spcAft>
                          <a:spcPts val="800"/>
                        </a:spcAft>
                        <a:buFont typeface="Arial" panose="020B0604020202020204" pitchFamily="34" charset="0"/>
                        <a:buNone/>
                      </a:pPr>
                      <a:r>
                        <a:rPr lang="en-US" sz="1400"/>
                        <a:t>Ionic, </a:t>
                      </a:r>
                      <a:r>
                        <a:rPr lang="en-US" sz="1400" err="1"/>
                        <a:t>NativeScript</a:t>
                      </a:r>
                      <a:endParaRPr lang="en-US" sz="1400"/>
                    </a:p>
                  </a:txBody>
                  <a:tcPr/>
                </a:tc>
                <a:tc>
                  <a:txBody>
                    <a:bodyPr/>
                    <a:lstStyle/>
                    <a:p>
                      <a:pPr marL="0" indent="0">
                        <a:spcAft>
                          <a:spcPts val="800"/>
                        </a:spcAft>
                        <a:buFont typeface="Arial" panose="020B0604020202020204" pitchFamily="34" charset="0"/>
                        <a:buNone/>
                      </a:pPr>
                      <a:r>
                        <a:rPr lang="en-US" sz="1400" baseline="0"/>
                        <a:t>Ionic, Vue Native, </a:t>
                      </a:r>
                      <a:r>
                        <a:rPr lang="en-US" sz="1400" baseline="0" err="1"/>
                        <a:t>NativeScript</a:t>
                      </a:r>
                      <a:endParaRPr lang="en-US" sz="1400" baseline="0"/>
                    </a:p>
                  </a:txBody>
                  <a:tcPr/>
                </a:tc>
                <a:extLst>
                  <a:ext uri="{0D108BD9-81ED-4DB2-BD59-A6C34878D82A}">
                    <a16:rowId xmlns:a16="http://schemas.microsoft.com/office/drawing/2014/main" val="624917762"/>
                  </a:ext>
                </a:extLst>
              </a:tr>
              <a:tr h="260515">
                <a:tc>
                  <a:txBody>
                    <a:bodyPr/>
                    <a:lstStyle/>
                    <a:p>
                      <a:r>
                        <a:rPr lang="en-US" sz="1400"/>
                        <a:t>PWA Support</a:t>
                      </a:r>
                    </a:p>
                  </a:txBody>
                  <a:tcPr/>
                </a:tc>
                <a:tc>
                  <a:txBody>
                    <a:bodyPr/>
                    <a:lstStyle/>
                    <a:p>
                      <a:pPr marL="0" indent="0">
                        <a:spcAft>
                          <a:spcPts val="800"/>
                        </a:spcAft>
                        <a:buFont typeface="Arial" panose="020B0604020202020204" pitchFamily="34" charset="0"/>
                        <a:buNone/>
                      </a:pPr>
                      <a:r>
                        <a:rPr lang="en-US" sz="1400"/>
                        <a:t>built into create-react-app</a:t>
                      </a:r>
                    </a:p>
                  </a:txBody>
                  <a:tcPr/>
                </a:tc>
                <a:tc>
                  <a:txBody>
                    <a:bodyPr/>
                    <a:lstStyle/>
                    <a:p>
                      <a:pPr marL="0" indent="0">
                        <a:spcAft>
                          <a:spcPts val="800"/>
                        </a:spcAft>
                        <a:buFont typeface="Arial" panose="020B0604020202020204" pitchFamily="34" charset="0"/>
                        <a:buNone/>
                      </a:pPr>
                      <a:r>
                        <a:rPr lang="en-US" sz="1400"/>
                        <a:t>@angular/</a:t>
                      </a:r>
                      <a:r>
                        <a:rPr lang="en-US" sz="1400" err="1"/>
                        <a:t>pwa</a:t>
                      </a:r>
                      <a:endParaRPr lang="en-US" sz="1400"/>
                    </a:p>
                  </a:txBody>
                  <a:tcPr/>
                </a:tc>
                <a:tc>
                  <a:txBody>
                    <a:bodyPr/>
                    <a:lstStyle/>
                    <a:p>
                      <a:pPr marL="0" indent="0">
                        <a:spcAft>
                          <a:spcPts val="800"/>
                        </a:spcAft>
                        <a:buFont typeface="Arial" panose="020B0604020202020204" pitchFamily="34" charset="0"/>
                        <a:buNone/>
                      </a:pPr>
                      <a:r>
                        <a:rPr lang="en-US" sz="1400" baseline="0"/>
                        <a:t>nuxt.js</a:t>
                      </a:r>
                    </a:p>
                  </a:txBody>
                  <a:tcPr/>
                </a:tc>
                <a:extLst>
                  <a:ext uri="{0D108BD9-81ED-4DB2-BD59-A6C34878D82A}">
                    <a16:rowId xmlns:a16="http://schemas.microsoft.com/office/drawing/2014/main" val="3115635310"/>
                  </a:ext>
                </a:extLst>
              </a:tr>
              <a:tr h="260515">
                <a:tc>
                  <a:txBody>
                    <a:bodyPr/>
                    <a:lstStyle/>
                    <a:p>
                      <a:r>
                        <a:rPr lang="en-US" sz="1400"/>
                        <a:t>State Management</a:t>
                      </a:r>
                    </a:p>
                  </a:txBody>
                  <a:tcPr/>
                </a:tc>
                <a:tc>
                  <a:txBody>
                    <a:bodyPr/>
                    <a:lstStyle/>
                    <a:p>
                      <a:pPr marL="0" indent="0">
                        <a:spcAft>
                          <a:spcPts val="800"/>
                        </a:spcAft>
                        <a:buFont typeface="Arial" panose="020B0604020202020204" pitchFamily="34" charset="0"/>
                        <a:buNone/>
                      </a:pPr>
                      <a:r>
                        <a:rPr lang="en-US" sz="1400"/>
                        <a:t>Redux, </a:t>
                      </a:r>
                      <a:r>
                        <a:rPr lang="en-US" sz="1400" err="1"/>
                        <a:t>MobX</a:t>
                      </a:r>
                      <a:endParaRPr lang="en-US" sz="1400"/>
                    </a:p>
                  </a:txBody>
                  <a:tcPr/>
                </a:tc>
                <a:tc>
                  <a:txBody>
                    <a:bodyPr/>
                    <a:lstStyle/>
                    <a:p>
                      <a:pPr marL="0" indent="0">
                        <a:spcAft>
                          <a:spcPts val="800"/>
                        </a:spcAft>
                        <a:buFont typeface="Arial" panose="020B0604020202020204" pitchFamily="34" charset="0"/>
                        <a:buNone/>
                      </a:pPr>
                      <a:r>
                        <a:rPr lang="en-US" sz="1400" err="1"/>
                        <a:t>ngrx</a:t>
                      </a:r>
                      <a:endParaRPr lang="en-US" sz="1400"/>
                    </a:p>
                  </a:txBody>
                  <a:tcPr/>
                </a:tc>
                <a:tc>
                  <a:txBody>
                    <a:bodyPr/>
                    <a:lstStyle/>
                    <a:p>
                      <a:pPr marL="0" indent="0">
                        <a:spcAft>
                          <a:spcPts val="800"/>
                        </a:spcAft>
                        <a:buFont typeface="Arial" panose="020B0604020202020204" pitchFamily="34" charset="0"/>
                        <a:buNone/>
                      </a:pPr>
                      <a:r>
                        <a:rPr lang="en-US" sz="1400" baseline="0" err="1"/>
                        <a:t>Vuex</a:t>
                      </a:r>
                      <a:endParaRPr lang="en-US" sz="1400" baseline="0"/>
                    </a:p>
                  </a:txBody>
                  <a:tcPr/>
                </a:tc>
                <a:extLst>
                  <a:ext uri="{0D108BD9-81ED-4DB2-BD59-A6C34878D82A}">
                    <a16:rowId xmlns:a16="http://schemas.microsoft.com/office/drawing/2014/main" val="963492108"/>
                  </a:ext>
                </a:extLst>
              </a:tr>
              <a:tr h="269499">
                <a:tc>
                  <a:txBody>
                    <a:bodyPr/>
                    <a:lstStyle/>
                    <a:p>
                      <a:r>
                        <a:rPr lang="en-US" sz="1400"/>
                        <a:t>Server Side Rendering</a:t>
                      </a:r>
                    </a:p>
                  </a:txBody>
                  <a:tcPr>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Next.js</a:t>
                      </a:r>
                    </a:p>
                  </a:txBody>
                  <a:tcPr>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Angular Universal</a:t>
                      </a:r>
                    </a:p>
                  </a:txBody>
                  <a:tcPr>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baseline="0"/>
                        <a:t>Vue Server Renderer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314130"/>
                  </a:ext>
                </a:extLst>
              </a:tr>
              <a:tr h="269499">
                <a:tc>
                  <a:txBody>
                    <a:bodyPr/>
                    <a:lstStyle/>
                    <a:p>
                      <a:r>
                        <a:rPr lang="en-US" sz="1400"/>
                        <a:t>Internationalization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react-i18next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built into @angular/angular-cli</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baseline="0"/>
                        <a:t>vue-i18n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31076"/>
                  </a:ext>
                </a:extLst>
              </a:tr>
              <a:tr h="269499">
                <a:tc>
                  <a:txBody>
                    <a:bodyPr/>
                    <a:lstStyle/>
                    <a:p>
                      <a:r>
                        <a:rPr lang="en-US" sz="1400"/>
                        <a:t>Lazy Loading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err="1"/>
                        <a:t>React.lazy</a:t>
                      </a:r>
                      <a:r>
                        <a:rPr lang="en-US" sz="1400"/>
                        <a:t>, </a:t>
                      </a:r>
                      <a:r>
                        <a:rPr lang="en-US" sz="1400" err="1"/>
                        <a:t>React.suspense</a:t>
                      </a:r>
                      <a:r>
                        <a:rPr lang="en-US" sz="1400"/>
                        <a:t> (core)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Part of Module and Router config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baseline="0"/>
                        <a:t>Vue Router config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647827"/>
                  </a:ext>
                </a:extLst>
              </a:tr>
              <a:tr h="269499">
                <a:tc>
                  <a:txBody>
                    <a:bodyPr/>
                    <a:lstStyle/>
                    <a:p>
                      <a:r>
                        <a:rPr lang="en-US" sz="1400"/>
                        <a:t>Virtual Scrolling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react-virtualized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@angular/</a:t>
                      </a:r>
                      <a:r>
                        <a:rPr lang="en-US" sz="1400" err="1"/>
                        <a:t>cdk</a:t>
                      </a:r>
                      <a:endParaRPr 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baseline="0" err="1"/>
                        <a:t>vue</a:t>
                      </a:r>
                      <a:r>
                        <a:rPr lang="en-US" sz="1400" baseline="0"/>
                        <a:t>-virtual-scroller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1845893"/>
                  </a:ext>
                </a:extLst>
              </a:tr>
              <a:tr h="236560">
                <a:tc>
                  <a:txBody>
                    <a:bodyPr/>
                    <a:lstStyle/>
                    <a:p>
                      <a:pPr marL="0" algn="l" defTabSz="914377" rtl="0" eaLnBrk="1" latinLnBrk="0" hangingPunct="1"/>
                      <a:r>
                        <a:rPr lang="en-US" sz="1400" kern="1200">
                          <a:solidFill>
                            <a:schemeClr val="tx1"/>
                          </a:solidFill>
                          <a:latin typeface="+mn-lt"/>
                          <a:ea typeface="+mn-ea"/>
                          <a:cs typeface="+mn-cs"/>
                        </a:rPr>
                        <a:t>Tools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400" b="1">
                        <a:solidFill>
                          <a:schemeClr val="bg1"/>
                        </a:solidFill>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400" b="1">
                        <a:solidFill>
                          <a:schemeClr val="bg1"/>
                        </a:solidFill>
                        <a:latin typeface="+mj-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1400" b="1">
                        <a:solidFill>
                          <a:schemeClr val="bg1"/>
                        </a:solidFill>
                        <a:latin typeface="+mj-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228712">
                <a:tc>
                  <a:txBody>
                    <a:bodyPr/>
                    <a:lstStyle/>
                    <a:p>
                      <a:r>
                        <a:rPr lang="en-US" sz="1400"/>
                        <a:t>Command Line Interface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create-react-app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@angular/angular-cli</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baseline="0" err="1"/>
                        <a:t>vue</a:t>
                      </a:r>
                      <a:r>
                        <a:rPr lang="en-US" sz="1400" baseline="0"/>
                        <a:t>-cli</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1524503"/>
                  </a:ext>
                </a:extLst>
              </a:tr>
              <a:tr h="228712">
                <a:tc>
                  <a:txBody>
                    <a:bodyPr/>
                    <a:lstStyle/>
                    <a:p>
                      <a:r>
                        <a:rPr lang="en-US" sz="1400"/>
                        <a:t>Testing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Jest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a:t>Jasmine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Aft>
                          <a:spcPts val="800"/>
                        </a:spcAft>
                        <a:buFont typeface="Arial" panose="020B0604020202020204" pitchFamily="34" charset="0"/>
                        <a:buNone/>
                      </a:pPr>
                      <a:r>
                        <a:rPr lang="en-US" sz="1400" baseline="0"/>
                        <a:t>Vue Test </a:t>
                      </a:r>
                      <a:r>
                        <a:rPr lang="en-US" sz="1400" baseline="0" err="1"/>
                        <a:t>Utils</a:t>
                      </a:r>
                      <a:endParaRPr lang="en-US" sz="1400" baseline="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829260"/>
                  </a:ext>
                </a:extLst>
              </a:tr>
              <a:tr h="228712">
                <a:tc>
                  <a:txBody>
                    <a:bodyPr/>
                    <a:lstStyle/>
                    <a:p>
                      <a:pPr marL="0" indent="0">
                        <a:spcAft>
                          <a:spcPts val="800"/>
                        </a:spcAft>
                        <a:buFont typeface="Arial" panose="020B0604020202020204" pitchFamily="34" charset="0"/>
                        <a:buNone/>
                      </a:pPr>
                      <a:r>
                        <a:rPr lang="en-US" sz="1400"/>
                        <a:t>Browser </a:t>
                      </a:r>
                      <a:r>
                        <a:rPr lang="en-US" sz="1400" err="1"/>
                        <a:t>Devtools</a:t>
                      </a:r>
                      <a:endParaRPr lang="en-US" sz="1400"/>
                    </a:p>
                  </a:txBody>
                  <a:tcPr>
                    <a:lnT w="12700" cap="flat" cmpd="sng" algn="ctr">
                      <a:solidFill>
                        <a:schemeClr val="tx1"/>
                      </a:solidFill>
                      <a:prstDash val="solid"/>
                      <a:round/>
                      <a:headEnd type="none" w="med" len="med"/>
                      <a:tailEnd type="none" w="med" len="med"/>
                    </a:lnT>
                  </a:tcPr>
                </a:tc>
                <a:tc>
                  <a:txBody>
                    <a:bodyPr/>
                    <a:lstStyle/>
                    <a:p>
                      <a:pPr marL="0" indent="0">
                        <a:spcAft>
                          <a:spcPts val="800"/>
                        </a:spcAft>
                        <a:buFont typeface="Arial" panose="020B0604020202020204" pitchFamily="34" charset="0"/>
                        <a:buNone/>
                      </a:pPr>
                      <a:r>
                        <a:rPr lang="en-US" sz="1400"/>
                        <a:t>react-</a:t>
                      </a:r>
                      <a:r>
                        <a:rPr lang="en-US" sz="1400" err="1"/>
                        <a:t>devtools</a:t>
                      </a:r>
                      <a:r>
                        <a:rPr lang="en-US" sz="1400"/>
                        <a:t>, redux-</a:t>
                      </a:r>
                      <a:r>
                        <a:rPr lang="en-US" sz="1400" err="1"/>
                        <a:t>devtools</a:t>
                      </a:r>
                      <a:endParaRPr lang="en-US" sz="1400"/>
                    </a:p>
                  </a:txBody>
                  <a:tcPr>
                    <a:lnT w="12700" cap="flat" cmpd="sng" algn="ctr">
                      <a:solidFill>
                        <a:schemeClr val="tx1"/>
                      </a:solidFill>
                      <a:prstDash val="solid"/>
                      <a:round/>
                      <a:headEnd type="none" w="med" len="med"/>
                      <a:tailEnd type="none" w="med" len="med"/>
                    </a:lnT>
                  </a:tcPr>
                </a:tc>
                <a:tc>
                  <a:txBody>
                    <a:bodyPr/>
                    <a:lstStyle/>
                    <a:p>
                      <a:pPr marL="0" indent="0">
                        <a:spcAft>
                          <a:spcPts val="800"/>
                        </a:spcAft>
                        <a:buFont typeface="Arial" panose="020B0604020202020204" pitchFamily="34" charset="0"/>
                        <a:buNone/>
                      </a:pPr>
                      <a:r>
                        <a:rPr lang="en-US" sz="1400"/>
                        <a:t>Augury</a:t>
                      </a:r>
                    </a:p>
                  </a:txBody>
                  <a:tcPr>
                    <a:lnT w="12700" cap="flat" cmpd="sng" algn="ctr">
                      <a:solidFill>
                        <a:schemeClr val="tx1"/>
                      </a:solidFill>
                      <a:prstDash val="solid"/>
                      <a:round/>
                      <a:headEnd type="none" w="med" len="med"/>
                      <a:tailEnd type="none" w="med" len="med"/>
                    </a:lnT>
                  </a:tcPr>
                </a:tc>
                <a:tc>
                  <a:txBody>
                    <a:bodyPr/>
                    <a:lstStyle/>
                    <a:p>
                      <a:pPr marL="0" indent="0">
                        <a:spcAft>
                          <a:spcPts val="800"/>
                        </a:spcAft>
                        <a:buFont typeface="Arial" panose="020B0604020202020204" pitchFamily="34" charset="0"/>
                        <a:buNone/>
                      </a:pPr>
                      <a:r>
                        <a:rPr lang="en-US" sz="1400" baseline="0" err="1"/>
                        <a:t>vue-devtools</a:t>
                      </a:r>
                      <a:endParaRPr lang="en-US" sz="1400" baseline="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809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999" y="380999"/>
            <a:ext cx="8393545" cy="990601"/>
          </a:xfrm>
        </p:spPr>
        <p:txBody>
          <a:bodyPr>
            <a:normAutofit/>
          </a:bodyPr>
          <a:lstStyle/>
          <a:p>
            <a:r>
              <a:rPr lang="en-US"/>
              <a:t>Applied Use cases</a:t>
            </a:r>
          </a:p>
        </p:txBody>
      </p:sp>
      <p:sp>
        <p:nvSpPr>
          <p:cNvPr id="5" name="Slide Number Placeholder 4"/>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prstClr val="white">
                    <a:lumMod val="65000"/>
                  </a:prst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a:ln>
                <a:noFill/>
              </a:ln>
              <a:solidFill>
                <a:prstClr val="white">
                  <a:lumMod val="65000"/>
                </a:prstClr>
              </a:solidFill>
              <a:effectLst/>
              <a:uLnTx/>
              <a:uFillTx/>
              <a:latin typeface="Graphik"/>
              <a:ea typeface="+mn-ea"/>
              <a:cs typeface="+mn-cs"/>
            </a:endParaRPr>
          </a:p>
        </p:txBody>
      </p:sp>
      <p:graphicFrame>
        <p:nvGraphicFramePr>
          <p:cNvPr id="10" name="Table 9">
            <a:extLst>
              <a:ext uri="{FF2B5EF4-FFF2-40B4-BE49-F238E27FC236}">
                <a16:creationId xmlns:a16="http://schemas.microsoft.com/office/drawing/2014/main" id="{8ED61F0F-9F0F-A144-9C86-8E6A3EE91C06}"/>
              </a:ext>
            </a:extLst>
          </p:cNvPr>
          <p:cNvGraphicFramePr>
            <a:graphicFrameLocks noGrp="1"/>
          </p:cNvGraphicFramePr>
          <p:nvPr/>
        </p:nvGraphicFramePr>
        <p:xfrm>
          <a:off x="380998" y="959656"/>
          <a:ext cx="11430003" cy="5559353"/>
        </p:xfrm>
        <a:graphic>
          <a:graphicData uri="http://schemas.openxmlformats.org/drawingml/2006/table">
            <a:tbl>
              <a:tblPr firstRow="1" bandRow="1">
                <a:tableStyleId>{7E9639D4-E3E2-4D34-9284-5A2195B3D0D7}</a:tableStyleId>
              </a:tblPr>
              <a:tblGrid>
                <a:gridCol w="2350479">
                  <a:extLst>
                    <a:ext uri="{9D8B030D-6E8A-4147-A177-3AD203B41FA5}">
                      <a16:colId xmlns:a16="http://schemas.microsoft.com/office/drawing/2014/main" val="3053219070"/>
                    </a:ext>
                  </a:extLst>
                </a:gridCol>
                <a:gridCol w="1043354">
                  <a:extLst>
                    <a:ext uri="{9D8B030D-6E8A-4147-A177-3AD203B41FA5}">
                      <a16:colId xmlns:a16="http://schemas.microsoft.com/office/drawing/2014/main" val="3184497783"/>
                    </a:ext>
                  </a:extLst>
                </a:gridCol>
                <a:gridCol w="8036170">
                  <a:extLst>
                    <a:ext uri="{9D8B030D-6E8A-4147-A177-3AD203B41FA5}">
                      <a16:colId xmlns:a16="http://schemas.microsoft.com/office/drawing/2014/main" val="455669318"/>
                    </a:ext>
                  </a:extLst>
                </a:gridCol>
              </a:tblGrid>
              <a:tr h="660271">
                <a:tc>
                  <a:txBody>
                    <a:bodyPr/>
                    <a:lstStyle/>
                    <a:p>
                      <a:r>
                        <a:rPr lang="en-US"/>
                        <a:t>USE CASE</a:t>
                      </a:r>
                    </a:p>
                  </a:txBody>
                  <a:tcPr/>
                </a:tc>
                <a:tc>
                  <a:txBody>
                    <a:bodyPr/>
                    <a:lstStyle/>
                    <a:p>
                      <a:r>
                        <a:rPr lang="en-US"/>
                        <a:t>REC.</a:t>
                      </a:r>
                    </a:p>
                  </a:txBody>
                  <a:tcPr/>
                </a:tc>
                <a:tc>
                  <a:txBody>
                    <a:bodyPr/>
                    <a:lstStyle/>
                    <a:p>
                      <a:r>
                        <a:rPr lang="en-US"/>
                        <a:t>COMMENTS</a:t>
                      </a:r>
                    </a:p>
                  </a:txBody>
                  <a:tcPr/>
                </a:tc>
                <a:extLst>
                  <a:ext uri="{0D108BD9-81ED-4DB2-BD59-A6C34878D82A}">
                    <a16:rowId xmlns:a16="http://schemas.microsoft.com/office/drawing/2014/main" val="3213152596"/>
                  </a:ext>
                </a:extLst>
              </a:tr>
              <a:tr h="722555">
                <a:tc>
                  <a:txBody>
                    <a:bodyPr/>
                    <a:lstStyle/>
                    <a:p>
                      <a:r>
                        <a:rPr lang="en-US" sz="1200"/>
                        <a:t>You need to staff up a team from scratch on an application and speed to market is a priority</a:t>
                      </a:r>
                    </a:p>
                  </a:txBody>
                  <a:tcPr/>
                </a:tc>
                <a:tc>
                  <a:txBody>
                    <a:bodyPr/>
                    <a:lstStyle/>
                    <a:p>
                      <a:r>
                        <a:rPr lang="en-US" sz="1200"/>
                        <a:t>Vue</a:t>
                      </a:r>
                    </a:p>
                  </a:txBody>
                  <a:tcPr/>
                </a:tc>
                <a:tc>
                  <a:txBody>
                    <a:bodyPr/>
                    <a:lstStyle/>
                    <a:p>
                      <a:pPr marL="171450" indent="-171450">
                        <a:buFont typeface="Arial" panose="020B0604020202020204" pitchFamily="34" charset="0"/>
                        <a:buChar char="•"/>
                      </a:pPr>
                      <a:r>
                        <a:rPr lang="en-US" sz="1200"/>
                        <a:t>Developers who know JavaScript can become productive very quickly with Vue as there is low ramp time. Vue is also proven to scale well as the app grows larger when done in the right way.</a:t>
                      </a:r>
                    </a:p>
                  </a:txBody>
                  <a:tcPr/>
                </a:tc>
                <a:extLst>
                  <a:ext uri="{0D108BD9-81ED-4DB2-BD59-A6C34878D82A}">
                    <a16:rowId xmlns:a16="http://schemas.microsoft.com/office/drawing/2014/main" val="561870862"/>
                  </a:ext>
                </a:extLst>
              </a:tr>
              <a:tr h="722555">
                <a:tc>
                  <a:txBody>
                    <a:bodyPr/>
                    <a:lstStyle/>
                    <a:p>
                      <a:r>
                        <a:rPr lang="en-US" sz="1200"/>
                        <a:t>You are re-platforming an existing application and but would like to phase in updates page by page</a:t>
                      </a:r>
                    </a:p>
                  </a:txBody>
                  <a:tcPr/>
                </a:tc>
                <a:tc>
                  <a:txBody>
                    <a:bodyPr/>
                    <a:lstStyle/>
                    <a:p>
                      <a:r>
                        <a:rPr lang="en-US" sz="1200"/>
                        <a:t>React, Vue</a:t>
                      </a:r>
                    </a:p>
                  </a:txBody>
                  <a:tcPr/>
                </a:tc>
                <a:tc>
                  <a:txBody>
                    <a:bodyPr/>
                    <a:lstStyle/>
                    <a:p>
                      <a:pPr marL="171450" indent="-171450">
                        <a:buFont typeface="Arial" panose="020B0604020202020204" pitchFamily="34" charset="0"/>
                        <a:buChar char="•"/>
                      </a:pPr>
                      <a:r>
                        <a:rPr lang="en-US" sz="1200"/>
                        <a:t>Because React and Vue both take the approach of a singular, lightweight core component library- that makes it ideal for gradually re-platforming a legacy application into a system of components (this is in fact how Facebook migrated from server-side PHP, as an example).</a:t>
                      </a:r>
                    </a:p>
                  </a:txBody>
                  <a:tcPr/>
                </a:tc>
                <a:extLst>
                  <a:ext uri="{0D108BD9-81ED-4DB2-BD59-A6C34878D82A}">
                    <a16:rowId xmlns:a16="http://schemas.microsoft.com/office/drawing/2014/main" val="1799864557"/>
                  </a:ext>
                </a:extLst>
              </a:tr>
              <a:tr h="928999">
                <a:tc>
                  <a:txBody>
                    <a:bodyPr/>
                    <a:lstStyle/>
                    <a:p>
                      <a:r>
                        <a:rPr lang="en-US" sz="1200"/>
                        <a:t>You are building a highly complex Enterprise app and have access to a pool of Java developers</a:t>
                      </a:r>
                    </a:p>
                  </a:txBody>
                  <a:tcPr/>
                </a:tc>
                <a:tc>
                  <a:txBody>
                    <a:bodyPr/>
                    <a:lstStyle/>
                    <a:p>
                      <a:r>
                        <a:rPr lang="en-US" sz="1200"/>
                        <a:t>Angular</a:t>
                      </a:r>
                    </a:p>
                  </a:txBody>
                  <a:tcPr/>
                </a:tc>
                <a:tc>
                  <a:txBody>
                    <a:bodyPr/>
                    <a:lstStyle/>
                    <a:p>
                      <a:pPr marL="171450" indent="-171450">
                        <a:buFont typeface="Arial" panose="020B0604020202020204" pitchFamily="34" charset="0"/>
                        <a:buChar char="•"/>
                      </a:pPr>
                      <a:r>
                        <a:rPr lang="en-US" sz="1200"/>
                        <a:t>Java developers transition well to TypeScript and should be more equipped than general web developers to ramp up on the Angular framework which is the most complex. </a:t>
                      </a:r>
                    </a:p>
                    <a:p>
                      <a:pPr marL="171450" indent="-171450">
                        <a:buFont typeface="Arial" panose="020B0604020202020204" pitchFamily="34" charset="0"/>
                        <a:buChar char="•"/>
                      </a:pPr>
                      <a:r>
                        <a:rPr lang="en-US" sz="1200"/>
                        <a:t>The full framework features of Angular should also be able to handle most high complex enterprise apps without introducing new custom code or unorthodox patterns.</a:t>
                      </a:r>
                    </a:p>
                  </a:txBody>
                  <a:tcPr/>
                </a:tc>
                <a:extLst>
                  <a:ext uri="{0D108BD9-81ED-4DB2-BD59-A6C34878D82A}">
                    <a16:rowId xmlns:a16="http://schemas.microsoft.com/office/drawing/2014/main" val="229045601"/>
                  </a:ext>
                </a:extLst>
              </a:tr>
              <a:tr h="1135443">
                <a:tc>
                  <a:txBody>
                    <a:bodyPr/>
                    <a:lstStyle/>
                    <a:p>
                      <a:r>
                        <a:rPr lang="en-US" sz="1200"/>
                        <a:t>You have a single team of web developers and have to quickly build an MVP for mobile and web</a:t>
                      </a:r>
                    </a:p>
                  </a:txBody>
                  <a:tcPr/>
                </a:tc>
                <a:tc>
                  <a:txBody>
                    <a:bodyPr/>
                    <a:lstStyle/>
                    <a:p>
                      <a:r>
                        <a:rPr lang="en-US" sz="1200"/>
                        <a:t>React</a:t>
                      </a:r>
                    </a:p>
                  </a:txBody>
                  <a:tcPr/>
                </a:tc>
                <a:tc>
                  <a:txBody>
                    <a:bodyPr/>
                    <a:lstStyle/>
                    <a:p>
                      <a:pPr marL="171450" indent="-171450">
                        <a:buFont typeface="Arial" panose="020B0604020202020204" pitchFamily="34" charset="0"/>
                        <a:buChar char="•"/>
                      </a:pPr>
                      <a:r>
                        <a:rPr lang="en-US" sz="1200"/>
                        <a:t>React Native is used in some of the most world class mobile applications such as Instagram, Facebook, Uber, etc. While frameworks such as Ionic for Angular and Vue-Native for Vue also compete, track record and community size keep React as the preferred framework.</a:t>
                      </a:r>
                    </a:p>
                    <a:p>
                      <a:pPr marL="171450" indent="-171450">
                        <a:buFont typeface="Arial" panose="020B0604020202020204" pitchFamily="34" charset="0"/>
                        <a:buChar char="•"/>
                      </a:pPr>
                      <a:r>
                        <a:rPr lang="en-US" sz="1200"/>
                        <a:t>As your application grows, you can also replace certain mobile pages with native ones for better performance if needed.</a:t>
                      </a:r>
                    </a:p>
                  </a:txBody>
                  <a:tcPr/>
                </a:tc>
                <a:extLst>
                  <a:ext uri="{0D108BD9-81ED-4DB2-BD59-A6C34878D82A}">
                    <a16:rowId xmlns:a16="http://schemas.microsoft.com/office/drawing/2014/main" val="1077906241"/>
                  </a:ext>
                </a:extLst>
              </a:tr>
              <a:tr h="928999">
                <a:tc>
                  <a:txBody>
                    <a:bodyPr/>
                    <a:lstStyle/>
                    <a:p>
                      <a:r>
                        <a:rPr lang="en-US" sz="1200"/>
                        <a:t>You are building a library of reusable components to be shared by multiple applications</a:t>
                      </a:r>
                    </a:p>
                  </a:txBody>
                  <a:tcPr/>
                </a:tc>
                <a:tc>
                  <a:txBody>
                    <a:bodyPr/>
                    <a:lstStyle/>
                    <a:p>
                      <a:r>
                        <a:rPr lang="en-US" sz="1200"/>
                        <a:t>React</a:t>
                      </a:r>
                    </a:p>
                  </a:txBody>
                  <a:tcPr/>
                </a:tc>
                <a:tc>
                  <a:txBody>
                    <a:bodyPr/>
                    <a:lstStyle/>
                    <a:p>
                      <a:pPr marL="171450" indent="-171450">
                        <a:buFont typeface="Arial" panose="020B0604020202020204" pitchFamily="34" charset="0"/>
                        <a:buChar char="•"/>
                      </a:pPr>
                      <a:r>
                        <a:rPr lang="en-US" sz="1200"/>
                        <a:t>Some organizations desire to use an atomic design pattern and create consistent UI widgets that are used throughout different applications and platforms. Because React is actually a small UI library, it is ideally positioned for this purpose- the dependency being to include the react library within the same HTML page. </a:t>
                      </a:r>
                      <a:r>
                        <a:rPr lang="en-US" sz="1200" i="1"/>
                        <a:t>*Consider React + Stencil for a library of reusable component ACROSS frameworks.</a:t>
                      </a:r>
                    </a:p>
                    <a:p>
                      <a:pPr marL="171450" indent="-171450">
                        <a:buFont typeface="Arial" panose="020B0604020202020204" pitchFamily="34" charset="0"/>
                        <a:buChar char="•"/>
                      </a:pPr>
                      <a:r>
                        <a:rPr lang="en-US" sz="1200"/>
                        <a:t>Since React has a larger community and share of developers, we give it an edge over Vue assuming that more projects will be React projects and be able to include these reusable components.</a:t>
                      </a:r>
                    </a:p>
                  </a:txBody>
                  <a:tcPr/>
                </a:tc>
                <a:extLst>
                  <a:ext uri="{0D108BD9-81ED-4DB2-BD59-A6C34878D82A}">
                    <a16:rowId xmlns:a16="http://schemas.microsoft.com/office/drawing/2014/main" val="1231983894"/>
                  </a:ext>
                </a:extLst>
              </a:tr>
            </a:tbl>
          </a:graphicData>
        </a:graphic>
      </p:graphicFrame>
    </p:spTree>
    <p:extLst>
      <p:ext uri="{BB962C8B-B14F-4D97-AF65-F5344CB8AC3E}">
        <p14:creationId xmlns:p14="http://schemas.microsoft.com/office/powerpoint/2010/main" val="1970390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999" y="380999"/>
            <a:ext cx="8393545" cy="990601"/>
          </a:xfrm>
        </p:spPr>
        <p:txBody>
          <a:bodyPr>
            <a:normAutofit/>
          </a:bodyPr>
          <a:lstStyle/>
          <a:p>
            <a:r>
              <a:rPr lang="en-US"/>
              <a:t>More applied Use cases</a:t>
            </a:r>
          </a:p>
        </p:txBody>
      </p:sp>
      <p:sp>
        <p:nvSpPr>
          <p:cNvPr id="5" name="Slide Number Placeholder 4"/>
          <p:cNvSpPr>
            <a:spLocks noGrp="1"/>
          </p:cNvSpPr>
          <p:nvPr>
            <p:ph type="sldNum" sz="quarter" idx="2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prstClr val="white">
                    <a:lumMod val="65000"/>
                  </a:prst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a:ln>
                <a:noFill/>
              </a:ln>
              <a:solidFill>
                <a:prstClr val="white">
                  <a:lumMod val="65000"/>
                </a:prstClr>
              </a:solidFill>
              <a:effectLst/>
              <a:uLnTx/>
              <a:uFillTx/>
              <a:latin typeface="Graphik"/>
              <a:ea typeface="+mn-ea"/>
              <a:cs typeface="+mn-cs"/>
            </a:endParaRPr>
          </a:p>
        </p:txBody>
      </p:sp>
      <p:graphicFrame>
        <p:nvGraphicFramePr>
          <p:cNvPr id="10" name="Table 9">
            <a:extLst>
              <a:ext uri="{FF2B5EF4-FFF2-40B4-BE49-F238E27FC236}">
                <a16:creationId xmlns:a16="http://schemas.microsoft.com/office/drawing/2014/main" id="{8ED61F0F-9F0F-A144-9C86-8E6A3EE91C06}"/>
              </a:ext>
            </a:extLst>
          </p:cNvPr>
          <p:cNvGraphicFramePr>
            <a:graphicFrameLocks noGrp="1"/>
          </p:cNvGraphicFramePr>
          <p:nvPr/>
        </p:nvGraphicFramePr>
        <p:xfrm>
          <a:off x="380998" y="1031631"/>
          <a:ext cx="11430003" cy="5467492"/>
        </p:xfrm>
        <a:graphic>
          <a:graphicData uri="http://schemas.openxmlformats.org/drawingml/2006/table">
            <a:tbl>
              <a:tblPr firstRow="1" bandRow="1">
                <a:tableStyleId>{7E9639D4-E3E2-4D34-9284-5A2195B3D0D7}</a:tableStyleId>
              </a:tblPr>
              <a:tblGrid>
                <a:gridCol w="3217990">
                  <a:extLst>
                    <a:ext uri="{9D8B030D-6E8A-4147-A177-3AD203B41FA5}">
                      <a16:colId xmlns:a16="http://schemas.microsoft.com/office/drawing/2014/main" val="3053219070"/>
                    </a:ext>
                  </a:extLst>
                </a:gridCol>
                <a:gridCol w="1078523">
                  <a:extLst>
                    <a:ext uri="{9D8B030D-6E8A-4147-A177-3AD203B41FA5}">
                      <a16:colId xmlns:a16="http://schemas.microsoft.com/office/drawing/2014/main" val="3184497783"/>
                    </a:ext>
                  </a:extLst>
                </a:gridCol>
                <a:gridCol w="7133490">
                  <a:extLst>
                    <a:ext uri="{9D8B030D-6E8A-4147-A177-3AD203B41FA5}">
                      <a16:colId xmlns:a16="http://schemas.microsoft.com/office/drawing/2014/main" val="455669318"/>
                    </a:ext>
                  </a:extLst>
                </a:gridCol>
              </a:tblGrid>
              <a:tr h="584906">
                <a:tc>
                  <a:txBody>
                    <a:bodyPr/>
                    <a:lstStyle/>
                    <a:p>
                      <a:r>
                        <a:rPr lang="en-US"/>
                        <a:t>USE CASE</a:t>
                      </a:r>
                    </a:p>
                  </a:txBody>
                  <a:tcPr/>
                </a:tc>
                <a:tc>
                  <a:txBody>
                    <a:bodyPr/>
                    <a:lstStyle/>
                    <a:p>
                      <a:r>
                        <a:rPr lang="en-US"/>
                        <a:t>REC.</a:t>
                      </a:r>
                    </a:p>
                  </a:txBody>
                  <a:tcPr/>
                </a:tc>
                <a:tc>
                  <a:txBody>
                    <a:bodyPr/>
                    <a:lstStyle/>
                    <a:p>
                      <a:r>
                        <a:rPr lang="en-US"/>
                        <a:t>COMMENTS</a:t>
                      </a:r>
                    </a:p>
                  </a:txBody>
                  <a:tcPr/>
                </a:tc>
                <a:extLst>
                  <a:ext uri="{0D108BD9-81ED-4DB2-BD59-A6C34878D82A}">
                    <a16:rowId xmlns:a16="http://schemas.microsoft.com/office/drawing/2014/main" val="3213152596"/>
                  </a:ext>
                </a:extLst>
              </a:tr>
              <a:tr h="584906">
                <a:tc>
                  <a:txBody>
                    <a:bodyPr/>
                    <a:lstStyle/>
                    <a:p>
                      <a:r>
                        <a:rPr lang="en-US" sz="1200"/>
                        <a:t>You are building an omnichannel experience across a variety of platforms and want to reuse components for consistency and efficiency</a:t>
                      </a:r>
                    </a:p>
                  </a:txBody>
                  <a:tcPr/>
                </a:tc>
                <a:tc>
                  <a:txBody>
                    <a:bodyPr/>
                    <a:lstStyle/>
                    <a:p>
                      <a:r>
                        <a:rPr lang="en-US" sz="1200"/>
                        <a:t>React</a:t>
                      </a:r>
                    </a:p>
                  </a:txBody>
                  <a:tcPr/>
                </a:tc>
                <a:tc>
                  <a:txBody>
                    <a:bodyPr/>
                    <a:lstStyle/>
                    <a:p>
                      <a:pPr marL="171450" indent="-171450">
                        <a:buFont typeface="Arial" panose="020B0604020202020204" pitchFamily="34" charset="0"/>
                        <a:buChar char="•"/>
                      </a:pPr>
                      <a:r>
                        <a:rPr lang="en-US" sz="1200"/>
                        <a:t>React has the most abundant custom renderers (for example there is even VR renderer) making it the best choice if you are building an omnichannel type experience</a:t>
                      </a:r>
                    </a:p>
                  </a:txBody>
                  <a:tcPr/>
                </a:tc>
                <a:extLst>
                  <a:ext uri="{0D108BD9-81ED-4DB2-BD59-A6C34878D82A}">
                    <a16:rowId xmlns:a16="http://schemas.microsoft.com/office/drawing/2014/main" val="561870862"/>
                  </a:ext>
                </a:extLst>
              </a:tr>
              <a:tr h="584906">
                <a:tc>
                  <a:txBody>
                    <a:bodyPr/>
                    <a:lstStyle/>
                    <a:p>
                      <a:r>
                        <a:rPr lang="en-US" sz="1200"/>
                        <a:t>You have a COTS product but would like to add your own modern custom UI on top of it</a:t>
                      </a:r>
                    </a:p>
                  </a:txBody>
                  <a:tcPr/>
                </a:tc>
                <a:tc>
                  <a:txBody>
                    <a:bodyPr/>
                    <a:lstStyle/>
                    <a:p>
                      <a:r>
                        <a:rPr lang="en-US" sz="1200"/>
                        <a:t>React, Vue</a:t>
                      </a:r>
                    </a:p>
                  </a:txBody>
                  <a:tcPr/>
                </a:tc>
                <a:tc>
                  <a:txBody>
                    <a:bodyPr/>
                    <a:lstStyle/>
                    <a:p>
                      <a:pPr marL="171450" indent="-171450">
                        <a:buFont typeface="Arial" panose="020B0604020202020204" pitchFamily="34" charset="0"/>
                        <a:buChar char="•"/>
                      </a:pPr>
                      <a:r>
                        <a:rPr lang="en-US" sz="1200"/>
                        <a:t>React or Vue’s flexibility as a standalone UI library enables you to be able to decide whether you would like a complete SPA, a mixture of COTS pages and react pages, or even full COTS pages with a few React components.</a:t>
                      </a:r>
                    </a:p>
                    <a:p>
                      <a:pPr marL="171450" indent="-171450">
                        <a:buFont typeface="Arial" panose="020B0604020202020204" pitchFamily="34" charset="0"/>
                        <a:buChar char="•"/>
                      </a:pPr>
                      <a:r>
                        <a:rPr lang="en-US" sz="1200"/>
                        <a:t>React or Vue can be used to gradually take over a COTS application to use a fully modern front-end architecture</a:t>
                      </a:r>
                    </a:p>
                  </a:txBody>
                  <a:tcPr/>
                </a:tc>
                <a:extLst>
                  <a:ext uri="{0D108BD9-81ED-4DB2-BD59-A6C34878D82A}">
                    <a16:rowId xmlns:a16="http://schemas.microsoft.com/office/drawing/2014/main" val="229045601"/>
                  </a:ext>
                </a:extLst>
              </a:tr>
              <a:tr h="584906">
                <a:tc>
                  <a:txBody>
                    <a:bodyPr/>
                    <a:lstStyle/>
                    <a:p>
                      <a:r>
                        <a:rPr lang="en-US" sz="1200"/>
                        <a:t>You are building a largely data entry type application that has many forms with complex rules</a:t>
                      </a:r>
                    </a:p>
                  </a:txBody>
                  <a:tcPr/>
                </a:tc>
                <a:tc>
                  <a:txBody>
                    <a:bodyPr/>
                    <a:lstStyle/>
                    <a:p>
                      <a:r>
                        <a:rPr lang="en-US" sz="1200"/>
                        <a:t>Angular</a:t>
                      </a:r>
                    </a:p>
                  </a:txBody>
                  <a:tcPr/>
                </a:tc>
                <a:tc>
                  <a:txBody>
                    <a:bodyPr/>
                    <a:lstStyle/>
                    <a:p>
                      <a:pPr marL="171450" indent="-171450">
                        <a:buFont typeface="Arial" panose="020B0604020202020204" pitchFamily="34" charset="0"/>
                        <a:buChar char="•"/>
                      </a:pPr>
                      <a:r>
                        <a:rPr lang="en-US" sz="1200"/>
                        <a:t>Angular has robust tools for creating dynamic, complex forms and validating those forms directly into the framework</a:t>
                      </a:r>
                    </a:p>
                  </a:txBody>
                  <a:tcPr/>
                </a:tc>
                <a:extLst>
                  <a:ext uri="{0D108BD9-81ED-4DB2-BD59-A6C34878D82A}">
                    <a16:rowId xmlns:a16="http://schemas.microsoft.com/office/drawing/2014/main" val="1077906241"/>
                  </a:ext>
                </a:extLst>
              </a:tr>
              <a:tr h="584906">
                <a:tc>
                  <a:txBody>
                    <a:bodyPr/>
                    <a:lstStyle/>
                    <a:p>
                      <a:r>
                        <a:rPr lang="en-US" sz="1200"/>
                        <a:t>You are building an app that will run on a lower power device</a:t>
                      </a:r>
                    </a:p>
                  </a:txBody>
                  <a:tcPr/>
                </a:tc>
                <a:tc>
                  <a:txBody>
                    <a:bodyPr/>
                    <a:lstStyle/>
                    <a:p>
                      <a:r>
                        <a:rPr lang="en-US" sz="1200"/>
                        <a:t>Vue</a:t>
                      </a:r>
                    </a:p>
                  </a:txBody>
                  <a:tcPr/>
                </a:tc>
                <a:tc>
                  <a:txBody>
                    <a:bodyPr/>
                    <a:lstStyle/>
                    <a:p>
                      <a:pPr marL="171450" indent="-171450">
                        <a:buFont typeface="Arial" panose="020B0604020202020204" pitchFamily="34" charset="0"/>
                        <a:buChar char="•"/>
                      </a:pPr>
                      <a:r>
                        <a:rPr lang="en-US" sz="1200"/>
                        <a:t>Though benchmarks are close, Vue has a slight edge on performance</a:t>
                      </a:r>
                    </a:p>
                  </a:txBody>
                  <a:tcPr/>
                </a:tc>
                <a:extLst>
                  <a:ext uri="{0D108BD9-81ED-4DB2-BD59-A6C34878D82A}">
                    <a16:rowId xmlns:a16="http://schemas.microsoft.com/office/drawing/2014/main" val="1231983894"/>
                  </a:ext>
                </a:extLst>
              </a:tr>
              <a:tr h="584906">
                <a:tc>
                  <a:txBody>
                    <a:bodyPr/>
                    <a:lstStyle/>
                    <a:p>
                      <a:r>
                        <a:rPr lang="en-US" sz="1200"/>
                        <a:t>You have a large project with a large distributed team</a:t>
                      </a:r>
                    </a:p>
                  </a:txBody>
                  <a:tcPr/>
                </a:tc>
                <a:tc>
                  <a:txBody>
                    <a:bodyPr/>
                    <a:lstStyle/>
                    <a:p>
                      <a:r>
                        <a:rPr lang="en-US" sz="1200"/>
                        <a:t>Angular</a:t>
                      </a:r>
                    </a:p>
                  </a:txBody>
                  <a:tcPr/>
                </a:tc>
                <a:tc>
                  <a:txBody>
                    <a:bodyPr/>
                    <a:lstStyle/>
                    <a:p>
                      <a:pPr marL="171450" indent="-171450">
                        <a:buFont typeface="Arial" panose="020B0604020202020204" pitchFamily="34" charset="0"/>
                        <a:buChar char="•"/>
                      </a:pPr>
                      <a:r>
                        <a:rPr lang="en-US" sz="1200"/>
                        <a:t>Since Angular is more opinionated and structured, it provides less of an opportunity for small teams to stray into their own unique structure and style. Vue provides the most flexibility and simplicity but allows a lot of opportunity for poor code structure and tough debugging.</a:t>
                      </a:r>
                    </a:p>
                  </a:txBody>
                  <a:tcPr/>
                </a:tc>
                <a:extLst>
                  <a:ext uri="{0D108BD9-81ED-4DB2-BD59-A6C34878D82A}">
                    <a16:rowId xmlns:a16="http://schemas.microsoft.com/office/drawing/2014/main" val="1329428654"/>
                  </a:ext>
                </a:extLst>
              </a:tr>
              <a:tr h="584906">
                <a:tc>
                  <a:txBody>
                    <a:bodyPr/>
                    <a:lstStyle/>
                    <a:p>
                      <a:r>
                        <a:rPr lang="en-US" sz="1200" dirty="0"/>
                        <a:t>You are building a system of independently maintained and deployed micro-frontends</a:t>
                      </a:r>
                    </a:p>
                  </a:txBody>
                  <a:tcPr/>
                </a:tc>
                <a:tc>
                  <a:txBody>
                    <a:bodyPr/>
                    <a:lstStyle/>
                    <a:p>
                      <a:r>
                        <a:rPr lang="en-US" sz="1200"/>
                        <a:t>React</a:t>
                      </a:r>
                    </a:p>
                  </a:txBody>
                  <a:tcPr/>
                </a:tc>
                <a:tc>
                  <a:txBody>
                    <a:bodyPr/>
                    <a:lstStyle/>
                    <a:p>
                      <a:pPr marL="171450" indent="-171450">
                        <a:buFont typeface="Arial" panose="020B0604020202020204" pitchFamily="34" charset="0"/>
                        <a:buChar char="•"/>
                      </a:pPr>
                      <a:r>
                        <a:rPr lang="en-US" sz="1200" dirty="0"/>
                        <a:t>There are a few different patterns for implementing micro front-ends (including a mix of technologies) and the right choice may also depend on more situational details. However, because React gives you a lot of flexibility with your architecture, and shines as a lightweight component library, we feel that in most cases it is more well suited for this type of architecture.</a:t>
                      </a:r>
                    </a:p>
                  </a:txBody>
                  <a:tcPr/>
                </a:tc>
                <a:extLst>
                  <a:ext uri="{0D108BD9-81ED-4DB2-BD59-A6C34878D82A}">
                    <a16:rowId xmlns:a16="http://schemas.microsoft.com/office/drawing/2014/main" val="2706336961"/>
                  </a:ext>
                </a:extLst>
              </a:tr>
            </a:tbl>
          </a:graphicData>
        </a:graphic>
      </p:graphicFrame>
    </p:spTree>
    <p:extLst>
      <p:ext uri="{BB962C8B-B14F-4D97-AF65-F5344CB8AC3E}">
        <p14:creationId xmlns:p14="http://schemas.microsoft.com/office/powerpoint/2010/main" val="77504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5EB56B-32D3-446C-A8C2-90AAAD6D77B8}"/>
              </a:ext>
            </a:extLst>
          </p:cNvPr>
          <p:cNvSpPr txBox="1"/>
          <p:nvPr/>
        </p:nvSpPr>
        <p:spPr>
          <a:xfrm>
            <a:off x="472611" y="783318"/>
            <a:ext cx="11239928" cy="3416320"/>
          </a:xfrm>
          <a:prstGeom prst="rect">
            <a:avLst/>
          </a:prstGeom>
          <a:noFill/>
        </p:spPr>
        <p:txBody>
          <a:bodyPr wrap="square" rtlCol="0">
            <a:spAutoFit/>
          </a:bodyPr>
          <a:lstStyle/>
          <a:p>
            <a:r>
              <a:rPr lang="en-US" b="1" u="sng" dirty="0">
                <a:latin typeface="Graphik" panose="020B0503030202060203" pitchFamily="34" charset="0"/>
              </a:rPr>
              <a:t>PROBLEM STATEMENT:</a:t>
            </a:r>
          </a:p>
          <a:p>
            <a:endParaRPr lang="en-US" dirty="0">
              <a:latin typeface="Graphik" panose="020B0503030202060203" pitchFamily="34" charset="0"/>
            </a:endParaRPr>
          </a:p>
          <a:p>
            <a:r>
              <a:rPr lang="en-US" dirty="0">
                <a:latin typeface="Graphik" panose="020B0503030202060203" pitchFamily="34" charset="0"/>
              </a:rPr>
              <a:t>ABC Racing Company is experiencing a downfall in the people showing interest in their sport. They have decided to increase the fan fare, by revamping their digital presence.</a:t>
            </a:r>
          </a:p>
          <a:p>
            <a:r>
              <a:rPr lang="en-US" dirty="0">
                <a:latin typeface="Graphik" panose="020B0503030202060203" pitchFamily="34" charset="0"/>
              </a:rPr>
              <a:t>They would like to recruit and increase their fan base by reaching out to fans wherever they are.</a:t>
            </a:r>
          </a:p>
          <a:p>
            <a:r>
              <a:rPr lang="en-US" dirty="0">
                <a:latin typeface="Graphik" panose="020B0503030202060203" pitchFamily="34" charset="0"/>
              </a:rPr>
              <a:t>They still want to connect to their ageing fan base and provide access to their content (like fixtures, top 5 racers etc.) across all digital platforms.</a:t>
            </a:r>
          </a:p>
          <a:p>
            <a:endParaRPr lang="en-US" dirty="0">
              <a:latin typeface="Graphik" panose="020B0503030202060203" pitchFamily="34" charset="0"/>
            </a:endParaRPr>
          </a:p>
          <a:p>
            <a:r>
              <a:rPr lang="en-US" b="1" u="sng" dirty="0">
                <a:latin typeface="Graphik" panose="020B0503030202060203" pitchFamily="34" charset="0"/>
              </a:rPr>
              <a:t>KEY FEATURES:</a:t>
            </a:r>
          </a:p>
          <a:p>
            <a:endParaRPr lang="en-US" b="1" u="sng" dirty="0">
              <a:latin typeface="Graphik" panose="020B0503030202060203" pitchFamily="34" charset="0"/>
            </a:endParaRPr>
          </a:p>
          <a:p>
            <a:endParaRPr lang="en-US" b="1" u="sng" dirty="0">
              <a:latin typeface="Graphik" panose="020B0503030202060203" pitchFamily="34" charset="0"/>
            </a:endParaRPr>
          </a:p>
          <a:p>
            <a:endParaRPr lang="en-US" dirty="0">
              <a:latin typeface="Graphik" panose="020B0503030202060203" pitchFamily="34" charset="0"/>
            </a:endParaRPr>
          </a:p>
        </p:txBody>
      </p:sp>
      <p:graphicFrame>
        <p:nvGraphicFramePr>
          <p:cNvPr id="3" name="Table 3">
            <a:extLst>
              <a:ext uri="{FF2B5EF4-FFF2-40B4-BE49-F238E27FC236}">
                <a16:creationId xmlns:a16="http://schemas.microsoft.com/office/drawing/2014/main" id="{083D39EF-3E8C-42FC-A06F-EF40E232677C}"/>
              </a:ext>
            </a:extLst>
          </p:cNvPr>
          <p:cNvGraphicFramePr>
            <a:graphicFrameLocks noGrp="1"/>
          </p:cNvGraphicFramePr>
          <p:nvPr>
            <p:extLst>
              <p:ext uri="{D42A27DB-BD31-4B8C-83A1-F6EECF244321}">
                <p14:modId xmlns:p14="http://schemas.microsoft.com/office/powerpoint/2010/main" val="3910800570"/>
              </p:ext>
            </p:extLst>
          </p:nvPr>
        </p:nvGraphicFramePr>
        <p:xfrm>
          <a:off x="2028575" y="3569526"/>
          <a:ext cx="8128000" cy="2838894"/>
        </p:xfrm>
        <a:graphic>
          <a:graphicData uri="http://schemas.openxmlformats.org/drawingml/2006/table">
            <a:tbl>
              <a:tblPr firstRow="1" bandRow="1">
                <a:tableStyleId>{0E3FDE45-AF77-4B5C-9715-49D594BDF05E}</a:tableStyleId>
              </a:tblPr>
              <a:tblGrid>
                <a:gridCol w="1625600">
                  <a:extLst>
                    <a:ext uri="{9D8B030D-6E8A-4147-A177-3AD203B41FA5}">
                      <a16:colId xmlns:a16="http://schemas.microsoft.com/office/drawing/2014/main" val="254939419"/>
                    </a:ext>
                  </a:extLst>
                </a:gridCol>
                <a:gridCol w="1625600">
                  <a:extLst>
                    <a:ext uri="{9D8B030D-6E8A-4147-A177-3AD203B41FA5}">
                      <a16:colId xmlns:a16="http://schemas.microsoft.com/office/drawing/2014/main" val="704774563"/>
                    </a:ext>
                  </a:extLst>
                </a:gridCol>
                <a:gridCol w="1625600">
                  <a:extLst>
                    <a:ext uri="{9D8B030D-6E8A-4147-A177-3AD203B41FA5}">
                      <a16:colId xmlns:a16="http://schemas.microsoft.com/office/drawing/2014/main" val="1522369103"/>
                    </a:ext>
                  </a:extLst>
                </a:gridCol>
                <a:gridCol w="1625600">
                  <a:extLst>
                    <a:ext uri="{9D8B030D-6E8A-4147-A177-3AD203B41FA5}">
                      <a16:colId xmlns:a16="http://schemas.microsoft.com/office/drawing/2014/main" val="2245683768"/>
                    </a:ext>
                  </a:extLst>
                </a:gridCol>
                <a:gridCol w="1625600">
                  <a:extLst>
                    <a:ext uri="{9D8B030D-6E8A-4147-A177-3AD203B41FA5}">
                      <a16:colId xmlns:a16="http://schemas.microsoft.com/office/drawing/2014/main" val="313397559"/>
                    </a:ext>
                  </a:extLst>
                </a:gridCol>
              </a:tblGrid>
              <a:tr h="1419447">
                <a:tc>
                  <a:txBody>
                    <a:bodyPr/>
                    <a:lstStyle/>
                    <a:p>
                      <a:pPr algn="ctr"/>
                      <a:endParaRPr lang="en-US" sz="1200" b="1" dirty="0"/>
                    </a:p>
                    <a:p>
                      <a:pPr algn="ctr"/>
                      <a:endParaRPr lang="en-US" sz="1200" b="1" dirty="0"/>
                    </a:p>
                    <a:p>
                      <a:pPr algn="ctr"/>
                      <a:endParaRPr lang="en-US" sz="1200" b="1" dirty="0"/>
                    </a:p>
                    <a:p>
                      <a:pPr algn="ctr"/>
                      <a:endParaRPr lang="en-US" sz="1200" b="1" dirty="0"/>
                    </a:p>
                    <a:p>
                      <a:pPr algn="ctr"/>
                      <a:endParaRPr lang="en-US" sz="1200" b="1" dirty="0"/>
                    </a:p>
                    <a:p>
                      <a:pPr algn="ctr"/>
                      <a:r>
                        <a:rPr lang="en-US" sz="1200" b="1" dirty="0"/>
                        <a:t>Multichannel</a:t>
                      </a:r>
                      <a:endParaRPr lang="en-US" sz="1200" b="1" dirty="0">
                        <a:latin typeface="Graphik" panose="020B0503030202060203" pitchFamily="34" charset="0"/>
                      </a:endParaRPr>
                    </a:p>
                  </a:txBody>
                  <a:tcPr/>
                </a:tc>
                <a:tc>
                  <a:txBody>
                    <a:bodyPr/>
                    <a:lstStyle/>
                    <a:p>
                      <a:pPr algn="ctr"/>
                      <a:endParaRPr lang="en-US" sz="1200" b="1" dirty="0"/>
                    </a:p>
                    <a:p>
                      <a:pPr algn="ctr"/>
                      <a:endParaRPr lang="en-US" sz="1200" b="1" dirty="0"/>
                    </a:p>
                    <a:p>
                      <a:pPr algn="ctr"/>
                      <a:endParaRPr lang="en-US" sz="1200" b="1" dirty="0"/>
                    </a:p>
                    <a:p>
                      <a:pPr algn="ctr"/>
                      <a:endParaRPr lang="en-US" sz="1200" b="1" dirty="0"/>
                    </a:p>
                    <a:p>
                      <a:pPr algn="ctr"/>
                      <a:endParaRPr lang="en-US" sz="1200" b="1" dirty="0"/>
                    </a:p>
                    <a:p>
                      <a:pPr algn="ctr"/>
                      <a:r>
                        <a:rPr lang="en-US" sz="1200" b="1" dirty="0"/>
                        <a:t>Different Geo Themes</a:t>
                      </a:r>
                      <a:endParaRPr lang="en-US" sz="1200" b="1" dirty="0">
                        <a:latin typeface="Graphik" panose="020B0503030202060203" pitchFamily="34" charset="0"/>
                      </a:endParaRPr>
                    </a:p>
                  </a:txBody>
                  <a:tcPr/>
                </a:tc>
                <a:tc>
                  <a:txBody>
                    <a:bodyPr/>
                    <a:lstStyle/>
                    <a:p>
                      <a:pPr algn="ctr"/>
                      <a:endParaRPr lang="en-US" sz="1200" b="1" dirty="0"/>
                    </a:p>
                    <a:p>
                      <a:pPr algn="ctr"/>
                      <a:endParaRPr lang="en-US" sz="1200" b="1" dirty="0"/>
                    </a:p>
                    <a:p>
                      <a:pPr algn="ctr"/>
                      <a:endParaRPr lang="en-US" sz="1200" b="1" dirty="0"/>
                    </a:p>
                    <a:p>
                      <a:pPr algn="ctr"/>
                      <a:endParaRPr lang="en-US" sz="1200" b="1" dirty="0"/>
                    </a:p>
                    <a:p>
                      <a:pPr algn="ctr"/>
                      <a:endParaRPr lang="en-US" sz="1200" b="1" dirty="0"/>
                    </a:p>
                    <a:p>
                      <a:pPr algn="ctr"/>
                      <a:r>
                        <a:rPr lang="en-US" sz="1200" b="1" dirty="0"/>
                        <a:t>Accessible to all</a:t>
                      </a:r>
                      <a:endParaRPr lang="en-US" sz="1200" b="1" dirty="0">
                        <a:latin typeface="Graphik" panose="020B0503030202060203" pitchFamily="34" charset="0"/>
                      </a:endParaRPr>
                    </a:p>
                  </a:txBody>
                  <a:tcPr/>
                </a:tc>
                <a:tc>
                  <a:txBody>
                    <a:bodyPr/>
                    <a:lstStyle/>
                    <a:p>
                      <a:pPr algn="ctr"/>
                      <a:endParaRPr lang="en-US" sz="1200" b="1" dirty="0"/>
                    </a:p>
                    <a:p>
                      <a:pPr algn="ctr"/>
                      <a:endParaRPr lang="en-US" sz="1200" b="1" dirty="0"/>
                    </a:p>
                    <a:p>
                      <a:pPr algn="ctr"/>
                      <a:endParaRPr lang="en-US" sz="1200" b="1" dirty="0"/>
                    </a:p>
                    <a:p>
                      <a:pPr algn="ctr"/>
                      <a:endParaRPr lang="en-US" sz="1200" b="1" dirty="0"/>
                    </a:p>
                    <a:p>
                      <a:pPr algn="ctr"/>
                      <a:endParaRPr lang="en-US" sz="1200" b="1" dirty="0"/>
                    </a:p>
                    <a:p>
                      <a:pPr algn="ctr"/>
                      <a:r>
                        <a:rPr lang="en-US" sz="1200" b="1" dirty="0"/>
                        <a:t>Handle high traffic</a:t>
                      </a:r>
                      <a:endParaRPr lang="en-US" sz="1200" b="1" dirty="0">
                        <a:latin typeface="Graphik" panose="020B0503030202060203" pitchFamily="34" charset="0"/>
                      </a:endParaRPr>
                    </a:p>
                  </a:txBody>
                  <a:tcPr/>
                </a:tc>
                <a:tc>
                  <a:txBody>
                    <a:bodyPr/>
                    <a:lstStyle/>
                    <a:p>
                      <a:pPr algn="ctr"/>
                      <a:endParaRPr lang="en-US" sz="1200" b="1" dirty="0"/>
                    </a:p>
                    <a:p>
                      <a:pPr algn="ctr"/>
                      <a:endParaRPr lang="en-US" sz="1200" b="1" dirty="0"/>
                    </a:p>
                    <a:p>
                      <a:pPr algn="ctr"/>
                      <a:endParaRPr lang="en-US" sz="1200" b="1" dirty="0"/>
                    </a:p>
                    <a:p>
                      <a:pPr algn="ctr"/>
                      <a:endParaRPr lang="en-US" sz="1200" b="1" dirty="0"/>
                    </a:p>
                    <a:p>
                      <a:pPr algn="ctr"/>
                      <a:endParaRPr lang="en-US" sz="1200" b="1" dirty="0"/>
                    </a:p>
                    <a:p>
                      <a:pPr algn="ctr"/>
                      <a:r>
                        <a:rPr lang="en-US" sz="1200" b="1" dirty="0"/>
                        <a:t>Scalable</a:t>
                      </a:r>
                      <a:endParaRPr lang="en-US" sz="1200" b="1" dirty="0">
                        <a:latin typeface="Graphik" panose="020B0503030202060203" pitchFamily="34" charset="0"/>
                      </a:endParaRPr>
                    </a:p>
                  </a:txBody>
                  <a:tcPr/>
                </a:tc>
                <a:extLst>
                  <a:ext uri="{0D108BD9-81ED-4DB2-BD59-A6C34878D82A}">
                    <a16:rowId xmlns:a16="http://schemas.microsoft.com/office/drawing/2014/main" val="3589825736"/>
                  </a:ext>
                </a:extLst>
              </a:tr>
              <a:tr h="1419447">
                <a:tc>
                  <a:txBody>
                    <a:bodyPr/>
                    <a:lstStyle/>
                    <a:p>
                      <a:pPr algn="ctr"/>
                      <a:endParaRPr lang="en-US" sz="1200" b="1" dirty="0"/>
                    </a:p>
                    <a:p>
                      <a:pPr algn="ctr"/>
                      <a:endParaRPr lang="en-US" sz="1200" b="1" dirty="0"/>
                    </a:p>
                    <a:p>
                      <a:pPr algn="ctr"/>
                      <a:endParaRPr lang="en-US" sz="1200" b="1" dirty="0"/>
                    </a:p>
                    <a:p>
                      <a:pPr algn="ctr"/>
                      <a:endParaRPr lang="en-US" sz="1200" b="1" dirty="0"/>
                    </a:p>
                    <a:p>
                      <a:pPr algn="ctr"/>
                      <a:endParaRPr lang="en-US" sz="1200" b="1" dirty="0"/>
                    </a:p>
                    <a:p>
                      <a:pPr algn="ctr"/>
                      <a:r>
                        <a:rPr lang="en-US" sz="1200" b="1" dirty="0"/>
                        <a:t>Extensible</a:t>
                      </a:r>
                      <a:endParaRPr lang="en-US" sz="1200" b="1" dirty="0">
                        <a:latin typeface="Graphik" panose="020B0503030202060203" pitchFamily="34" charset="0"/>
                      </a:endParaRPr>
                    </a:p>
                  </a:txBody>
                  <a:tcPr>
                    <a:noFill/>
                  </a:tcPr>
                </a:tc>
                <a:tc>
                  <a:txBody>
                    <a:bodyPr/>
                    <a:lstStyle/>
                    <a:p>
                      <a:pPr algn="ctr"/>
                      <a:endParaRPr lang="en-US" sz="1200" b="1" dirty="0"/>
                    </a:p>
                    <a:p>
                      <a:pPr algn="ctr"/>
                      <a:endParaRPr lang="en-US" sz="1200" b="1" dirty="0"/>
                    </a:p>
                    <a:p>
                      <a:pPr algn="ctr"/>
                      <a:endParaRPr lang="en-US" sz="1200" b="1" dirty="0"/>
                    </a:p>
                    <a:p>
                      <a:pPr algn="ctr"/>
                      <a:endParaRPr lang="en-US" sz="1200" b="1" dirty="0"/>
                    </a:p>
                    <a:p>
                      <a:pPr algn="ctr"/>
                      <a:endParaRPr lang="en-US" sz="1200" b="1" dirty="0"/>
                    </a:p>
                    <a:p>
                      <a:pPr algn="ctr"/>
                      <a:r>
                        <a:rPr lang="en-US" sz="1200" b="1" dirty="0"/>
                        <a:t>Analytics</a:t>
                      </a:r>
                      <a:endParaRPr lang="en-US" sz="1200" b="1" dirty="0">
                        <a:latin typeface="Graphik" panose="020B0503030202060203" pitchFamily="34" charset="0"/>
                      </a:endParaRPr>
                    </a:p>
                  </a:txBody>
                  <a:tcPr>
                    <a:noFill/>
                  </a:tcPr>
                </a:tc>
                <a:tc>
                  <a:txBody>
                    <a:bodyPr/>
                    <a:lstStyle/>
                    <a:p>
                      <a:pPr algn="ctr"/>
                      <a:endParaRPr lang="en-US" sz="1200" b="1" dirty="0"/>
                    </a:p>
                    <a:p>
                      <a:pPr algn="ctr"/>
                      <a:endParaRPr lang="en-US" sz="1200" b="1" dirty="0"/>
                    </a:p>
                    <a:p>
                      <a:pPr algn="ctr"/>
                      <a:endParaRPr lang="en-US" sz="1200" b="1" dirty="0"/>
                    </a:p>
                    <a:p>
                      <a:pPr algn="ctr"/>
                      <a:endParaRPr lang="en-US" sz="1200" b="1" dirty="0"/>
                    </a:p>
                    <a:p>
                      <a:pPr algn="ctr"/>
                      <a:endParaRPr lang="en-US" sz="1200" b="1" dirty="0"/>
                    </a:p>
                    <a:p>
                      <a:pPr algn="ctr"/>
                      <a:r>
                        <a:rPr lang="en-US" sz="1200" b="1" dirty="0"/>
                        <a:t>Offline</a:t>
                      </a:r>
                      <a:endParaRPr lang="en-US" sz="1200" b="1" dirty="0">
                        <a:latin typeface="Graphik" panose="020B0503030202060203" pitchFamily="34" charset="0"/>
                      </a:endParaRPr>
                    </a:p>
                  </a:txBody>
                  <a:tcPr>
                    <a:noFill/>
                  </a:tcPr>
                </a:tc>
                <a:tc>
                  <a:txBody>
                    <a:bodyPr/>
                    <a:lstStyle/>
                    <a:p>
                      <a:pPr algn="ctr"/>
                      <a:endParaRPr lang="en-US" sz="1200" b="1" dirty="0"/>
                    </a:p>
                    <a:p>
                      <a:pPr algn="ctr"/>
                      <a:endParaRPr lang="en-US" sz="1200" b="1" dirty="0"/>
                    </a:p>
                    <a:p>
                      <a:pPr algn="ctr"/>
                      <a:endParaRPr lang="en-US" sz="1200" b="1" dirty="0"/>
                    </a:p>
                    <a:p>
                      <a:pPr algn="ctr"/>
                      <a:endParaRPr lang="en-US" sz="1200" b="1" dirty="0"/>
                    </a:p>
                    <a:p>
                      <a:pPr algn="ctr"/>
                      <a:endParaRPr lang="en-US" sz="1200" b="1" dirty="0"/>
                    </a:p>
                    <a:p>
                      <a:pPr algn="ctr"/>
                      <a:r>
                        <a:rPr lang="en-US" sz="1200" b="1" dirty="0"/>
                        <a:t>Digital Assets</a:t>
                      </a:r>
                      <a:endParaRPr lang="en-US" sz="1200" b="1" dirty="0">
                        <a:latin typeface="Graphik" panose="020B0503030202060203" pitchFamily="34" charset="0"/>
                      </a:endParaRPr>
                    </a:p>
                  </a:txBody>
                  <a:tcPr>
                    <a:noFill/>
                  </a:tcPr>
                </a:tc>
                <a:tc>
                  <a:txBody>
                    <a:bodyPr/>
                    <a:lstStyle/>
                    <a:p>
                      <a:pPr algn="ctr"/>
                      <a:endParaRPr lang="en-US" sz="1200" b="1" dirty="0"/>
                    </a:p>
                    <a:p>
                      <a:pPr algn="ctr"/>
                      <a:endParaRPr lang="en-US" sz="1200" b="1" dirty="0"/>
                    </a:p>
                    <a:p>
                      <a:pPr algn="ctr"/>
                      <a:endParaRPr lang="en-US" sz="1200" b="1" dirty="0"/>
                    </a:p>
                    <a:p>
                      <a:pPr algn="ctr"/>
                      <a:endParaRPr lang="en-US" sz="1200" b="1" dirty="0"/>
                    </a:p>
                    <a:p>
                      <a:pPr algn="ctr"/>
                      <a:endParaRPr lang="en-US" sz="1200" b="1" dirty="0"/>
                    </a:p>
                    <a:p>
                      <a:pPr algn="ctr"/>
                      <a:r>
                        <a:rPr lang="en-US" sz="1200" b="1" dirty="0"/>
                        <a:t>Bookmark</a:t>
                      </a:r>
                      <a:endParaRPr lang="en-US" sz="1200" b="1" dirty="0">
                        <a:latin typeface="Graphik" panose="020B0503030202060203" pitchFamily="34" charset="0"/>
                      </a:endParaRPr>
                    </a:p>
                  </a:txBody>
                  <a:tcPr>
                    <a:noFill/>
                  </a:tcPr>
                </a:tc>
                <a:extLst>
                  <a:ext uri="{0D108BD9-81ED-4DB2-BD59-A6C34878D82A}">
                    <a16:rowId xmlns:a16="http://schemas.microsoft.com/office/drawing/2014/main" val="1170660723"/>
                  </a:ext>
                </a:extLst>
              </a:tr>
            </a:tbl>
          </a:graphicData>
        </a:graphic>
      </p:graphicFrame>
      <p:pic>
        <p:nvPicPr>
          <p:cNvPr id="5" name="Picture 4">
            <a:extLst>
              <a:ext uri="{FF2B5EF4-FFF2-40B4-BE49-F238E27FC236}">
                <a16:creationId xmlns:a16="http://schemas.microsoft.com/office/drawing/2014/main" id="{8AC28FEB-D9EE-4457-8671-B798472D338A}"/>
              </a:ext>
            </a:extLst>
          </p:cNvPr>
          <p:cNvPicPr>
            <a:picLocks noChangeAspect="1"/>
          </p:cNvPicPr>
          <p:nvPr/>
        </p:nvPicPr>
        <p:blipFill>
          <a:blip r:embed="rId3"/>
          <a:stretch>
            <a:fillRect/>
          </a:stretch>
        </p:blipFill>
        <p:spPr>
          <a:xfrm>
            <a:off x="2434856" y="3595869"/>
            <a:ext cx="776177" cy="776177"/>
          </a:xfrm>
          <a:prstGeom prst="rect">
            <a:avLst/>
          </a:prstGeom>
        </p:spPr>
      </p:pic>
      <p:pic>
        <p:nvPicPr>
          <p:cNvPr id="4098" name="Picture 2" descr="Borders, continent, geography, map, world, world map icon - Download on  Iconfinder">
            <a:extLst>
              <a:ext uri="{FF2B5EF4-FFF2-40B4-BE49-F238E27FC236}">
                <a16:creationId xmlns:a16="http://schemas.microsoft.com/office/drawing/2014/main" id="{9FF21306-55CE-40B4-9B0B-42328990D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404" y="3423974"/>
            <a:ext cx="1307805" cy="130780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ccessibility, accessible, person icon - Download on Iconfinder">
            <a:extLst>
              <a:ext uri="{FF2B5EF4-FFF2-40B4-BE49-F238E27FC236}">
                <a16:creationId xmlns:a16="http://schemas.microsoft.com/office/drawing/2014/main" id="{755BCB5D-8409-4EC9-911E-94D7DC6FC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2659" y="3749640"/>
            <a:ext cx="566682" cy="5666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eo software, web analytics, website statistics, website traffic, website  traffic statistics icon - Download on Iconfinder">
            <a:extLst>
              <a:ext uri="{FF2B5EF4-FFF2-40B4-BE49-F238E27FC236}">
                <a16:creationId xmlns:a16="http://schemas.microsoft.com/office/drawing/2014/main" id="{ED689751-A58E-464B-B4BD-ACF3D3B770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3050" y="3719641"/>
            <a:ext cx="625549" cy="62554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Bigger, flexibility, resize, scalability, scalable, scale, upgrade icon -  Download on Iconfinder">
            <a:extLst>
              <a:ext uri="{FF2B5EF4-FFF2-40B4-BE49-F238E27FC236}">
                <a16:creationId xmlns:a16="http://schemas.microsoft.com/office/drawing/2014/main" id="{FA4195B6-0D9E-47DE-A151-BCCFFE94FA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6535" y="3677110"/>
            <a:ext cx="710609" cy="71060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Game, puzzle, puzzles, thinking icon - Download on Iconfinder">
            <a:extLst>
              <a:ext uri="{FF2B5EF4-FFF2-40B4-BE49-F238E27FC236}">
                <a16:creationId xmlns:a16="http://schemas.microsoft.com/office/drawing/2014/main" id="{B994233C-2BCB-4D2F-B23B-7BB42ED1B5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2321" y="5132274"/>
            <a:ext cx="678712" cy="67871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Advanced, analytics, chart, data, results icon - Download on Iconfinder">
            <a:extLst>
              <a:ext uri="{FF2B5EF4-FFF2-40B4-BE49-F238E27FC236}">
                <a16:creationId xmlns:a16="http://schemas.microsoft.com/office/drawing/2014/main" id="{0E440582-EC3F-4164-A505-BB1ACC51A5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8285" y="5132274"/>
            <a:ext cx="678712" cy="678712"/>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Offline, cloud icon - Download on Iconfinder on Iconfinder">
            <a:extLst>
              <a:ext uri="{FF2B5EF4-FFF2-40B4-BE49-F238E27FC236}">
                <a16:creationId xmlns:a16="http://schemas.microsoft.com/office/drawing/2014/main" id="{137F611C-93F7-4AD2-B4DB-AAFFE24033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3427" y="5084427"/>
            <a:ext cx="774405" cy="77440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Cenima, entertainment, movie, play, video icon - Download on Iconfinder">
            <a:extLst>
              <a:ext uri="{FF2B5EF4-FFF2-40B4-BE49-F238E27FC236}">
                <a16:creationId xmlns:a16="http://schemas.microsoft.com/office/drawing/2014/main" id="{ACCC5981-B08F-48DB-8B5B-2DC6502055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53649" y="5315686"/>
            <a:ext cx="4953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Image icon - Free download on Iconfinder">
            <a:extLst>
              <a:ext uri="{FF2B5EF4-FFF2-40B4-BE49-F238E27FC236}">
                <a16:creationId xmlns:a16="http://schemas.microsoft.com/office/drawing/2014/main" id="{76CB59A2-4E3F-44DF-BC4F-8E1734AAB26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3050" y="5069605"/>
            <a:ext cx="391633" cy="391633"/>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Loud, volume, sound, audio icon - Download on Iconfinder">
            <a:extLst>
              <a:ext uri="{FF2B5EF4-FFF2-40B4-BE49-F238E27FC236}">
                <a16:creationId xmlns:a16="http://schemas.microsoft.com/office/drawing/2014/main" id="{1597A19B-229B-450F-B1D6-D9B160AAF9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0603" y="5389708"/>
            <a:ext cx="434163" cy="434163"/>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descr="Add, bookmark icon - Download on Iconfinder on Iconfinder">
            <a:extLst>
              <a:ext uri="{FF2B5EF4-FFF2-40B4-BE49-F238E27FC236}">
                <a16:creationId xmlns:a16="http://schemas.microsoft.com/office/drawing/2014/main" id="{BF636670-B88B-4628-91D0-6809381CAD5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58141" y="5237955"/>
            <a:ext cx="573031" cy="57303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2">
            <a:extLst>
              <a:ext uri="{FF2B5EF4-FFF2-40B4-BE49-F238E27FC236}">
                <a16:creationId xmlns:a16="http://schemas.microsoft.com/office/drawing/2014/main" id="{58343F1A-7B78-4F9F-B814-22FA9A59EA2A}"/>
              </a:ext>
            </a:extLst>
          </p:cNvPr>
          <p:cNvSpPr txBox="1">
            <a:spLocks/>
          </p:cNvSpPr>
          <p:nvPr/>
        </p:nvSpPr>
        <p:spPr>
          <a:xfrm>
            <a:off x="1" y="156793"/>
            <a:ext cx="12192000" cy="464877"/>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GB" b="1" i="0" u="none" strike="noStrike" kern="1200" cap="all" spc="0" normalizeH="0" baseline="0" noProof="0" dirty="0">
                <a:ln>
                  <a:noFill/>
                </a:ln>
                <a:solidFill>
                  <a:srgbClr val="FFC000"/>
                </a:solidFill>
                <a:effectLst/>
                <a:uLnTx/>
                <a:uFillTx/>
                <a:latin typeface="Graphik"/>
                <a:ea typeface="+mj-ea"/>
                <a:cs typeface="+mj-cs"/>
              </a:rPr>
              <a:t>OPPORTUNITY LEAN CANVAS</a:t>
            </a:r>
          </a:p>
        </p:txBody>
      </p:sp>
    </p:spTree>
    <p:extLst>
      <p:ext uri="{BB962C8B-B14F-4D97-AF65-F5344CB8AC3E}">
        <p14:creationId xmlns:p14="http://schemas.microsoft.com/office/powerpoint/2010/main" val="45652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FE2929-472B-4630-B5E4-A4DCF890EE0A}"/>
              </a:ext>
            </a:extLst>
          </p:cNvPr>
          <p:cNvSpPr txBox="1"/>
          <p:nvPr/>
        </p:nvSpPr>
        <p:spPr>
          <a:xfrm>
            <a:off x="545432" y="672832"/>
            <a:ext cx="11646567"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solidFill>
                  <a:prstClr val="black"/>
                </a:solidFill>
                <a:latin typeface="Graphik" panose="020B0503030202060203" pitchFamily="34" charset="0"/>
              </a:rPr>
              <a:t>Technology Principles: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strike="noStrike" kern="1200" cap="none" spc="0" normalizeH="0" baseline="0" noProof="0" dirty="0">
                <a:ln>
                  <a:noFill/>
                </a:ln>
                <a:solidFill>
                  <a:prstClr val="black"/>
                </a:solidFill>
                <a:effectLst/>
                <a:uLnTx/>
                <a:uFillTx/>
                <a:latin typeface="Graphik" panose="020B0503030202060203" pitchFamily="34" charset="0"/>
              </a:rPr>
              <a:t>KISS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Graphik" panose="020B0503030202060203" pitchFamily="34" charset="0"/>
              </a:rPr>
              <a:t>DRY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strike="noStrike" kern="1200" cap="none" spc="0" normalizeH="0" baseline="0" noProof="0" dirty="0">
                <a:ln>
                  <a:noFill/>
                </a:ln>
                <a:solidFill>
                  <a:prstClr val="black"/>
                </a:solidFill>
                <a:effectLst/>
                <a:uLnTx/>
                <a:uFillTx/>
                <a:latin typeface="Graphik" panose="020B0503030202060203" pitchFamily="34" charset="0"/>
              </a:rPr>
              <a:t>Separation of concerns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Graphik" panose="020B0503030202060203" pitchFamily="34" charset="0"/>
              </a:rPr>
              <a:t>Prepare for failure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strike="noStrike" kern="1200" cap="none" spc="0" normalizeH="0" baseline="0" noProof="0" dirty="0">
                <a:ln>
                  <a:noFill/>
                </a:ln>
                <a:solidFill>
                  <a:prstClr val="black"/>
                </a:solidFill>
                <a:effectLst/>
                <a:uLnTx/>
                <a:uFillTx/>
                <a:latin typeface="Graphik" panose="020B0503030202060203" pitchFamily="34" charset="0"/>
              </a:rPr>
              <a:t>No Single</a:t>
            </a:r>
            <a:r>
              <a:rPr lang="en-US" dirty="0">
                <a:solidFill>
                  <a:prstClr val="black"/>
                </a:solidFill>
                <a:latin typeface="Graphik" panose="020B0503030202060203" pitchFamily="34" charset="0"/>
              </a:rPr>
              <a:t> point of failure</a:t>
            </a:r>
            <a:endParaRPr kumimoji="0" lang="en-US" sz="1800" i="0" strike="noStrike" kern="1200" cap="none" spc="0" normalizeH="0" baseline="0" noProof="0" dirty="0">
              <a:ln>
                <a:noFill/>
              </a:ln>
              <a:solidFill>
                <a:prstClr val="black"/>
              </a:solidFill>
              <a:effectLst/>
              <a:uLnTx/>
              <a:uFillTx/>
              <a:latin typeface="Graphik" panose="020B050303020206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Graphik" panose="020B050303020206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Graphik" panose="020B0503030202060203" pitchFamily="34" charset="0"/>
              </a:rPr>
              <a:t>Key Design 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Graphik" panose="020B050303020206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raphik" panose="020B0503030202060203" pitchFamily="34" charset="0"/>
              </a:rPr>
              <a:t>Use of a CMS which gives ability to manage digital assets</a:t>
            </a:r>
            <a:r>
              <a:rPr lang="en-US" dirty="0">
                <a:solidFill>
                  <a:prstClr val="black"/>
                </a:solidFill>
                <a:latin typeface="Graphik" panose="020B0503030202060203" pitchFamily="34" charset="0"/>
              </a:rPr>
              <a:t>, provides authoring ability to give contextual content. – Publicly accessible, Manage content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Graphik" panose="020B0503030202060203" pitchFamily="34" charset="0"/>
              </a:rPr>
              <a:t>DevOps pipeline will be integral part of solution to manage and automate the builds and releases. – Faster feature releases, less errors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Graphik" panose="020B0503030202060203" pitchFamily="34" charset="0"/>
              </a:rPr>
              <a:t>Cloud Native Architecture – Economical, Pay as you use, scalable, secured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Graphik" panose="020B0503030202060203" pitchFamily="34" charset="0"/>
              </a:rPr>
              <a:t>Graceful degradation – Support old browsers with some capability, keep best possible solution for new browsers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Graphik" panose="020B0503030202060203" pitchFamily="34" charset="0"/>
              </a:rPr>
              <a:t>Single Page Application - Fast load, Optimized, Modular/scalable, Offline Support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Graphik" panose="020B0503030202060203" pitchFamily="34" charset="0"/>
              </a:rPr>
              <a:t>Streaming services – For Videos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Graphik" panose="020B0503030202060203" pitchFamily="34" charset="0"/>
              </a:rPr>
              <a:t>Microservices Based Architecture – decoupled, flexible, scalable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Graphik" panose="020B0503030202060203" pitchFamily="34" charset="0"/>
              </a:rPr>
              <a:t>Responsive design to achieve multi channel support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Graphik" panose="020B050303020206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Graphik" panose="020B050303020206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Graphik" panose="020B050303020206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Graphik" panose="020B0503030202060203" pitchFamily="34" charset="0"/>
              </a:rPr>
              <a:t> </a:t>
            </a:r>
            <a:endParaRPr kumimoji="0" lang="en-US" sz="1800" b="0" i="0" u="none" strike="noStrike" kern="1200" cap="none" spc="0" normalizeH="0" baseline="0" noProof="0" dirty="0">
              <a:ln>
                <a:noFill/>
              </a:ln>
              <a:solidFill>
                <a:prstClr val="black"/>
              </a:solidFill>
              <a:effectLst/>
              <a:uLnTx/>
              <a:uFillTx/>
              <a:latin typeface="Graphik" panose="020B0503030202060203" pitchFamily="34" charset="0"/>
            </a:endParaRPr>
          </a:p>
        </p:txBody>
      </p:sp>
      <p:sp>
        <p:nvSpPr>
          <p:cNvPr id="3" name="Title 2">
            <a:extLst>
              <a:ext uri="{FF2B5EF4-FFF2-40B4-BE49-F238E27FC236}">
                <a16:creationId xmlns:a16="http://schemas.microsoft.com/office/drawing/2014/main" id="{390B70FF-2C0C-4E1E-BF37-817449F61FD9}"/>
              </a:ext>
            </a:extLst>
          </p:cNvPr>
          <p:cNvSpPr txBox="1">
            <a:spLocks/>
          </p:cNvSpPr>
          <p:nvPr/>
        </p:nvSpPr>
        <p:spPr>
          <a:xfrm>
            <a:off x="1" y="123742"/>
            <a:ext cx="12192000" cy="443613"/>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GB" b="1" i="0" u="none" strike="noStrike" kern="1200" cap="all" spc="0" normalizeH="0" baseline="0" noProof="0" dirty="0">
                <a:ln>
                  <a:noFill/>
                </a:ln>
                <a:solidFill>
                  <a:srgbClr val="FFC000"/>
                </a:solidFill>
                <a:effectLst/>
                <a:uLnTx/>
                <a:uFillTx/>
                <a:latin typeface="Graphik"/>
                <a:ea typeface="+mj-ea"/>
                <a:cs typeface="+mj-cs"/>
              </a:rPr>
              <a:t>TECHNOLOGY PRINCIPLES &amp; KDD</a:t>
            </a:r>
          </a:p>
        </p:txBody>
      </p:sp>
    </p:spTree>
    <p:extLst>
      <p:ext uri="{BB962C8B-B14F-4D97-AF65-F5344CB8AC3E}">
        <p14:creationId xmlns:p14="http://schemas.microsoft.com/office/powerpoint/2010/main" val="217787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9C9232-1387-4520-B9D0-1450CEEDBFD4}"/>
              </a:ext>
            </a:extLst>
          </p:cNvPr>
          <p:cNvSpPr txBox="1"/>
          <p:nvPr/>
        </p:nvSpPr>
        <p:spPr>
          <a:xfrm>
            <a:off x="605928" y="476111"/>
            <a:ext cx="11312094" cy="701730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raphik" panose="020B0503030202060203" pitchFamily="34" charset="0"/>
              </a:rPr>
              <a:t>We’ll store data in cloud securely as part of solution</a:t>
            </a:r>
          </a:p>
          <a:p>
            <a:pPr marL="285750" indent="-285750">
              <a:buFont typeface="Arial" panose="020B0604020202020204" pitchFamily="34" charset="0"/>
              <a:buChar char="•"/>
            </a:pPr>
            <a:r>
              <a:rPr lang="en-US" dirty="0">
                <a:latin typeface="Graphik" panose="020B0503030202060203" pitchFamily="34" charset="0"/>
              </a:rPr>
              <a:t>Design team must provide different layouts for responsive UI to support multichannel</a:t>
            </a:r>
          </a:p>
          <a:p>
            <a:pPr marL="285750" indent="-285750">
              <a:buFont typeface="Arial" panose="020B0604020202020204" pitchFamily="34" charset="0"/>
              <a:buChar char="•"/>
            </a:pPr>
            <a:r>
              <a:rPr lang="en-US" sz="1800" b="0" dirty="0">
                <a:latin typeface="Graphik" panose="020B0503030202060203" pitchFamily="34" charset="0"/>
                <a:ea typeface="+mn-lt"/>
                <a:cs typeface="+mn-lt"/>
              </a:rPr>
              <a:t>Component driven architecture using </a:t>
            </a:r>
            <a:r>
              <a:rPr lang="en-US" dirty="0">
                <a:latin typeface="Graphik" panose="020B0503030202060203" pitchFamily="34" charset="0"/>
                <a:ea typeface="+mn-lt"/>
                <a:cs typeface="+mn-lt"/>
              </a:rPr>
              <a:t>JS framework</a:t>
            </a:r>
            <a:r>
              <a:rPr lang="en-US" sz="1800" b="0" dirty="0">
                <a:latin typeface="Graphik" panose="020B0503030202060203" pitchFamily="34" charset="0"/>
                <a:ea typeface="+mn-lt"/>
                <a:cs typeface="+mn-lt"/>
              </a:rPr>
              <a:t> making it easier to create and maintain larger applications.</a:t>
            </a:r>
          </a:p>
          <a:p>
            <a:pPr marL="285750" indent="-285750">
              <a:buFont typeface="Arial" panose="020B0604020202020204" pitchFamily="34" charset="0"/>
              <a:buChar char="•"/>
            </a:pPr>
            <a:r>
              <a:rPr lang="en-US" sz="1800" b="0" dirty="0">
                <a:latin typeface="Graphik" panose="020B0503030202060203" pitchFamily="34" charset="0"/>
                <a:ea typeface="+mn-lt"/>
                <a:cs typeface="+mn-lt"/>
              </a:rPr>
              <a:t>Solution compatibility with different cloud providers (AWS, Azure, Google etc.,).</a:t>
            </a:r>
            <a:endParaRPr lang="en-US" dirty="0">
              <a:latin typeface="Graphik" panose="020B0503030202060203" pitchFamily="34" charset="0"/>
            </a:endParaRPr>
          </a:p>
          <a:p>
            <a:pPr marL="285750" indent="-285750">
              <a:buFont typeface="Arial" panose="020B0604020202020204" pitchFamily="34" charset="0"/>
              <a:buChar char="•"/>
            </a:pPr>
            <a:r>
              <a:rPr lang="en-US" dirty="0">
                <a:latin typeface="Graphik" panose="020B0503030202060203" pitchFamily="34" charset="0"/>
              </a:rPr>
              <a:t>Availability and performance will be as per industry standards</a:t>
            </a:r>
          </a:p>
          <a:p>
            <a:pPr marL="285750" indent="-285750">
              <a:buFont typeface="Arial" panose="020B0604020202020204" pitchFamily="34" charset="0"/>
              <a:buChar char="•"/>
            </a:pPr>
            <a:r>
              <a:rPr lang="en-US" dirty="0">
                <a:latin typeface="Graphik" panose="020B0503030202060203" pitchFamily="34" charset="0"/>
              </a:rPr>
              <a:t>Role based users for managing content (Authoring content, Digital assets)</a:t>
            </a:r>
          </a:p>
          <a:p>
            <a:pPr marL="285750" indent="-285750">
              <a:buFont typeface="Arial" panose="020B0604020202020204" pitchFamily="34" charset="0"/>
              <a:buChar char="•"/>
            </a:pPr>
            <a:r>
              <a:rPr lang="en-US" dirty="0">
                <a:latin typeface="Graphik" panose="020B0503030202060203" pitchFamily="34" charset="0"/>
              </a:rPr>
              <a:t>ABC Racing Company will provide information on the existing tools to achieve maximum benefits on the investments already made. </a:t>
            </a:r>
          </a:p>
          <a:p>
            <a:pPr marL="285750" indent="-285750">
              <a:buFont typeface="Arial" panose="020B0604020202020204" pitchFamily="34" charset="0"/>
              <a:buChar char="•"/>
            </a:pPr>
            <a:r>
              <a:rPr lang="en-US" dirty="0">
                <a:latin typeface="Graphik" panose="020B0503030202060203" pitchFamily="34" charset="0"/>
              </a:rPr>
              <a:t>We shall provide recommendations on different tools and final choices will be made based on ABC Racing Company choice considering cost and fit to purpose of the specific tool.</a:t>
            </a:r>
          </a:p>
          <a:p>
            <a:pPr marL="285750" indent="-285750">
              <a:buFont typeface="Arial" panose="020B0604020202020204" pitchFamily="34" charset="0"/>
              <a:buChar char="•"/>
            </a:pPr>
            <a:r>
              <a:rPr lang="en-US" dirty="0">
                <a:latin typeface="Graphik" panose="020B0503030202060203" pitchFamily="34" charset="0"/>
              </a:rPr>
              <a:t>Support &amp; maintenance is out of scope.</a:t>
            </a:r>
          </a:p>
          <a:p>
            <a:pPr marL="285750" indent="-285750">
              <a:buFont typeface="Arial" panose="020B0604020202020204" pitchFamily="34" charset="0"/>
              <a:buChar char="•"/>
            </a:pPr>
            <a:r>
              <a:rPr lang="en-US" dirty="0">
                <a:latin typeface="Graphik" panose="020B0503030202060203" pitchFamily="34" charset="0"/>
              </a:rPr>
              <a:t>Multilingual support is in scope.</a:t>
            </a:r>
          </a:p>
          <a:p>
            <a:pPr marL="285750" indent="-285750">
              <a:buFont typeface="Arial" panose="020B0604020202020204" pitchFamily="34" charset="0"/>
              <a:buChar char="•"/>
            </a:pPr>
            <a:r>
              <a:rPr lang="en-US" dirty="0">
                <a:latin typeface="Graphik" panose="020B0503030202060203" pitchFamily="34" charset="0"/>
              </a:rPr>
              <a:t>Environments &amp; infrastructure are in scope.</a:t>
            </a:r>
          </a:p>
          <a:p>
            <a:pPr marL="285750" indent="-285750">
              <a:buFont typeface="Arial" panose="020B0604020202020204" pitchFamily="34" charset="0"/>
              <a:buChar char="•"/>
            </a:pPr>
            <a:r>
              <a:rPr lang="en-US" dirty="0">
                <a:latin typeface="Graphik" panose="020B0503030202060203" pitchFamily="34" charset="0"/>
              </a:rPr>
              <a:t>Offline support is in scope.</a:t>
            </a:r>
          </a:p>
          <a:p>
            <a:pPr marL="285750" indent="-285750">
              <a:buFont typeface="Arial" panose="020B0604020202020204" pitchFamily="34" charset="0"/>
              <a:buChar char="•"/>
            </a:pPr>
            <a:r>
              <a:rPr lang="en-US" dirty="0">
                <a:latin typeface="Graphik" panose="020B0503030202060203" pitchFamily="34" charset="0"/>
              </a:rPr>
              <a:t>Native App is not in scope.</a:t>
            </a:r>
          </a:p>
          <a:p>
            <a:pPr marL="285750" indent="-285750">
              <a:buFont typeface="Arial" panose="020B0604020202020204" pitchFamily="34" charset="0"/>
              <a:buChar char="•"/>
            </a:pPr>
            <a:r>
              <a:rPr lang="en-US" dirty="0">
                <a:latin typeface="Graphik" panose="020B0503030202060203" pitchFamily="34" charset="0"/>
              </a:rPr>
              <a:t>Assumes SPA implementation based on latest JS frameworks.</a:t>
            </a:r>
          </a:p>
          <a:p>
            <a:pPr marL="285750" indent="-285750">
              <a:buFont typeface="Arial" panose="020B0604020202020204" pitchFamily="34" charset="0"/>
              <a:buChar char="•"/>
            </a:pPr>
            <a:r>
              <a:rPr lang="en-US" dirty="0">
                <a:latin typeface="Graphik" panose="020B0503030202060203" pitchFamily="34" charset="0"/>
              </a:rPr>
              <a:t>The designs needs to approved for front end development to kick off.</a:t>
            </a:r>
          </a:p>
          <a:p>
            <a:pPr marL="285750" indent="-285750">
              <a:buFont typeface="Arial" panose="020B0604020202020204" pitchFamily="34" charset="0"/>
              <a:buChar char="•"/>
            </a:pPr>
            <a:r>
              <a:rPr lang="en-US" dirty="0">
                <a:latin typeface="Graphik" panose="020B0503030202060203" pitchFamily="34" charset="0"/>
              </a:rPr>
              <a:t>Agile scrum methodology will be followed.</a:t>
            </a:r>
          </a:p>
          <a:p>
            <a:endParaRPr lang="en-US" dirty="0">
              <a:latin typeface="Graphik" panose="020B0503030202060203" pitchFamily="34" charset="0"/>
            </a:endParaRPr>
          </a:p>
          <a:p>
            <a:endParaRPr lang="en-US" dirty="0">
              <a:latin typeface="Graphik" panose="020B0503030202060203" pitchFamily="34" charset="0"/>
            </a:endParaRPr>
          </a:p>
          <a:p>
            <a:endParaRPr lang="en-US" dirty="0">
              <a:latin typeface="Graphik" panose="020B0503030202060203" pitchFamily="34" charset="0"/>
            </a:endParaRPr>
          </a:p>
          <a:p>
            <a:endParaRPr lang="en-US" dirty="0">
              <a:latin typeface="Graphik" panose="020B0503030202060203" pitchFamily="34" charset="0"/>
            </a:endParaRPr>
          </a:p>
          <a:p>
            <a:endParaRPr lang="en-US" dirty="0">
              <a:latin typeface="Graphik" panose="020B0503030202060203" pitchFamily="34" charset="0"/>
            </a:endParaRPr>
          </a:p>
          <a:p>
            <a:endParaRPr lang="en-US" dirty="0">
              <a:latin typeface="Graphik" panose="020B0503030202060203" pitchFamily="34" charset="0"/>
            </a:endParaRPr>
          </a:p>
        </p:txBody>
      </p:sp>
      <p:sp>
        <p:nvSpPr>
          <p:cNvPr id="3" name="Title 2">
            <a:extLst>
              <a:ext uri="{FF2B5EF4-FFF2-40B4-BE49-F238E27FC236}">
                <a16:creationId xmlns:a16="http://schemas.microsoft.com/office/drawing/2014/main" id="{77176228-5350-4E16-8CAB-CE1D8A97F15E}"/>
              </a:ext>
            </a:extLst>
          </p:cNvPr>
          <p:cNvSpPr txBox="1">
            <a:spLocks/>
          </p:cNvSpPr>
          <p:nvPr/>
        </p:nvSpPr>
        <p:spPr>
          <a:xfrm>
            <a:off x="1" y="112723"/>
            <a:ext cx="12192000" cy="471155"/>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GB" b="1" i="0" u="none" strike="noStrike" kern="1200" cap="all" spc="0" normalizeH="0" baseline="0" noProof="0" dirty="0">
                <a:ln>
                  <a:noFill/>
                </a:ln>
                <a:solidFill>
                  <a:srgbClr val="FFC000"/>
                </a:solidFill>
                <a:effectLst/>
                <a:uLnTx/>
                <a:uFillTx/>
                <a:latin typeface="Graphik"/>
                <a:ea typeface="+mj-ea"/>
                <a:cs typeface="+mj-cs"/>
              </a:rPr>
              <a:t>TECHNOLOGY ASSUMPTIONS</a:t>
            </a:r>
          </a:p>
        </p:txBody>
      </p:sp>
    </p:spTree>
    <p:extLst>
      <p:ext uri="{BB962C8B-B14F-4D97-AF65-F5344CB8AC3E}">
        <p14:creationId xmlns:p14="http://schemas.microsoft.com/office/powerpoint/2010/main" val="272644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omputer with solid fill">
            <a:extLst>
              <a:ext uri="{FF2B5EF4-FFF2-40B4-BE49-F238E27FC236}">
                <a16:creationId xmlns:a16="http://schemas.microsoft.com/office/drawing/2014/main" id="{88135018-2D57-4794-87B6-E626A388D0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28437" y="819022"/>
            <a:ext cx="614737" cy="614737"/>
          </a:xfrm>
          <a:prstGeom prst="rect">
            <a:avLst/>
          </a:prstGeom>
        </p:spPr>
      </p:pic>
      <p:pic>
        <p:nvPicPr>
          <p:cNvPr id="5" name="Graphic 4" descr="Laptop with solid fill">
            <a:extLst>
              <a:ext uri="{FF2B5EF4-FFF2-40B4-BE49-F238E27FC236}">
                <a16:creationId xmlns:a16="http://schemas.microsoft.com/office/drawing/2014/main" id="{0B464E78-A1A6-4D6F-BF73-1789BF836B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18691" y="887196"/>
            <a:ext cx="478391" cy="478391"/>
          </a:xfrm>
          <a:prstGeom prst="rect">
            <a:avLst/>
          </a:prstGeom>
        </p:spPr>
      </p:pic>
      <p:pic>
        <p:nvPicPr>
          <p:cNvPr id="7" name="Graphic 6" descr="Smart Phone with solid fill">
            <a:extLst>
              <a:ext uri="{FF2B5EF4-FFF2-40B4-BE49-F238E27FC236}">
                <a16:creationId xmlns:a16="http://schemas.microsoft.com/office/drawing/2014/main" id="{FD2BC8F8-CB04-4657-A264-91FDBC021B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5429" y="862304"/>
            <a:ext cx="498624" cy="498624"/>
          </a:xfrm>
          <a:prstGeom prst="rect">
            <a:avLst/>
          </a:prstGeom>
        </p:spPr>
      </p:pic>
      <p:sp>
        <p:nvSpPr>
          <p:cNvPr id="8" name="Rectangle 7">
            <a:extLst>
              <a:ext uri="{FF2B5EF4-FFF2-40B4-BE49-F238E27FC236}">
                <a16:creationId xmlns:a16="http://schemas.microsoft.com/office/drawing/2014/main" id="{FE7ADD55-D94B-41F7-A8B6-3E3946696395}"/>
              </a:ext>
            </a:extLst>
          </p:cNvPr>
          <p:cNvSpPr/>
          <p:nvPr/>
        </p:nvSpPr>
        <p:spPr>
          <a:xfrm>
            <a:off x="2499819" y="1534150"/>
            <a:ext cx="4109663" cy="174660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t>PRESENTATION LAYER</a:t>
            </a:r>
          </a:p>
        </p:txBody>
      </p:sp>
      <p:sp>
        <p:nvSpPr>
          <p:cNvPr id="9" name="Rectangle: Rounded Corners 8">
            <a:extLst>
              <a:ext uri="{FF2B5EF4-FFF2-40B4-BE49-F238E27FC236}">
                <a16:creationId xmlns:a16="http://schemas.microsoft.com/office/drawing/2014/main" id="{270B7537-9530-4DB8-AF53-DC70B80FF0A1}"/>
              </a:ext>
            </a:extLst>
          </p:cNvPr>
          <p:cNvSpPr/>
          <p:nvPr/>
        </p:nvSpPr>
        <p:spPr>
          <a:xfrm>
            <a:off x="4129986" y="1661932"/>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HOME</a:t>
            </a:r>
          </a:p>
        </p:txBody>
      </p:sp>
      <p:sp>
        <p:nvSpPr>
          <p:cNvPr id="10" name="Rectangle: Rounded Corners 9">
            <a:extLst>
              <a:ext uri="{FF2B5EF4-FFF2-40B4-BE49-F238E27FC236}">
                <a16:creationId xmlns:a16="http://schemas.microsoft.com/office/drawing/2014/main" id="{4C1C45A6-C12E-4E6E-9B0B-8F0715C46441}"/>
              </a:ext>
            </a:extLst>
          </p:cNvPr>
          <p:cNvSpPr/>
          <p:nvPr/>
        </p:nvSpPr>
        <p:spPr>
          <a:xfrm>
            <a:off x="2590575" y="2140324"/>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NEWS</a:t>
            </a:r>
          </a:p>
        </p:txBody>
      </p:sp>
      <p:sp>
        <p:nvSpPr>
          <p:cNvPr id="11" name="Rectangle: Rounded Corners 10">
            <a:extLst>
              <a:ext uri="{FF2B5EF4-FFF2-40B4-BE49-F238E27FC236}">
                <a16:creationId xmlns:a16="http://schemas.microsoft.com/office/drawing/2014/main" id="{25159215-E74B-4086-BEE1-1B76DF338D26}"/>
              </a:ext>
            </a:extLst>
          </p:cNvPr>
          <p:cNvSpPr/>
          <p:nvPr/>
        </p:nvSpPr>
        <p:spPr>
          <a:xfrm>
            <a:off x="3573469" y="2140323"/>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TEAMS</a:t>
            </a:r>
          </a:p>
        </p:txBody>
      </p:sp>
      <p:sp>
        <p:nvSpPr>
          <p:cNvPr id="12" name="Rectangle: Rounded Corners 11">
            <a:extLst>
              <a:ext uri="{FF2B5EF4-FFF2-40B4-BE49-F238E27FC236}">
                <a16:creationId xmlns:a16="http://schemas.microsoft.com/office/drawing/2014/main" id="{6D39A730-0EA0-4A23-85EC-9AB662516077}"/>
              </a:ext>
            </a:extLst>
          </p:cNvPr>
          <p:cNvSpPr/>
          <p:nvPr/>
        </p:nvSpPr>
        <p:spPr>
          <a:xfrm>
            <a:off x="4583761" y="2140323"/>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PLAYERS</a:t>
            </a:r>
          </a:p>
        </p:txBody>
      </p:sp>
      <p:sp>
        <p:nvSpPr>
          <p:cNvPr id="13" name="Rectangle: Rounded Corners 12">
            <a:extLst>
              <a:ext uri="{FF2B5EF4-FFF2-40B4-BE49-F238E27FC236}">
                <a16:creationId xmlns:a16="http://schemas.microsoft.com/office/drawing/2014/main" id="{1FCFDBB8-178C-4CA0-9084-4FACA566347D}"/>
              </a:ext>
            </a:extLst>
          </p:cNvPr>
          <p:cNvSpPr/>
          <p:nvPr/>
        </p:nvSpPr>
        <p:spPr>
          <a:xfrm>
            <a:off x="5594053" y="2140319"/>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STATISTICS</a:t>
            </a:r>
          </a:p>
        </p:txBody>
      </p:sp>
      <p:sp>
        <p:nvSpPr>
          <p:cNvPr id="14" name="Rectangle: Rounded Corners 13">
            <a:extLst>
              <a:ext uri="{FF2B5EF4-FFF2-40B4-BE49-F238E27FC236}">
                <a16:creationId xmlns:a16="http://schemas.microsoft.com/office/drawing/2014/main" id="{0851A191-ED5C-44A0-977F-FA8074C9EF64}"/>
              </a:ext>
            </a:extLst>
          </p:cNvPr>
          <p:cNvSpPr/>
          <p:nvPr/>
        </p:nvSpPr>
        <p:spPr>
          <a:xfrm>
            <a:off x="5611177" y="2573117"/>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STANDINGS</a:t>
            </a:r>
          </a:p>
        </p:txBody>
      </p:sp>
      <p:sp>
        <p:nvSpPr>
          <p:cNvPr id="15" name="Rectangle: Rounded Corners 14">
            <a:extLst>
              <a:ext uri="{FF2B5EF4-FFF2-40B4-BE49-F238E27FC236}">
                <a16:creationId xmlns:a16="http://schemas.microsoft.com/office/drawing/2014/main" id="{1372C6A7-4537-4230-AC21-7BA34AE172C7}"/>
              </a:ext>
            </a:extLst>
          </p:cNvPr>
          <p:cNvSpPr/>
          <p:nvPr/>
        </p:nvSpPr>
        <p:spPr>
          <a:xfrm>
            <a:off x="2590575" y="2573122"/>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SHOP</a:t>
            </a:r>
          </a:p>
        </p:txBody>
      </p:sp>
      <p:sp>
        <p:nvSpPr>
          <p:cNvPr id="16" name="Rectangle: Rounded Corners 15">
            <a:extLst>
              <a:ext uri="{FF2B5EF4-FFF2-40B4-BE49-F238E27FC236}">
                <a16:creationId xmlns:a16="http://schemas.microsoft.com/office/drawing/2014/main" id="{6814A9A7-D404-425E-B5EA-CBF6A42DD041}"/>
              </a:ext>
            </a:extLst>
          </p:cNvPr>
          <p:cNvSpPr/>
          <p:nvPr/>
        </p:nvSpPr>
        <p:spPr>
          <a:xfrm>
            <a:off x="3573469" y="2573121"/>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REGISTER</a:t>
            </a:r>
          </a:p>
        </p:txBody>
      </p:sp>
      <p:sp>
        <p:nvSpPr>
          <p:cNvPr id="17" name="Rectangle: Rounded Corners 16">
            <a:extLst>
              <a:ext uri="{FF2B5EF4-FFF2-40B4-BE49-F238E27FC236}">
                <a16:creationId xmlns:a16="http://schemas.microsoft.com/office/drawing/2014/main" id="{30C9981D-B122-40C9-A0AA-87EF17CF6EAA}"/>
              </a:ext>
            </a:extLst>
          </p:cNvPr>
          <p:cNvSpPr/>
          <p:nvPr/>
        </p:nvSpPr>
        <p:spPr>
          <a:xfrm>
            <a:off x="4592323" y="2573121"/>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SEARCH</a:t>
            </a:r>
          </a:p>
        </p:txBody>
      </p:sp>
      <p:sp>
        <p:nvSpPr>
          <p:cNvPr id="18" name="Rectangle 17">
            <a:extLst>
              <a:ext uri="{FF2B5EF4-FFF2-40B4-BE49-F238E27FC236}">
                <a16:creationId xmlns:a16="http://schemas.microsoft.com/office/drawing/2014/main" id="{ED5C0D5E-3DFA-4484-B7EB-C60B2D6BDF65}"/>
              </a:ext>
            </a:extLst>
          </p:cNvPr>
          <p:cNvSpPr/>
          <p:nvPr/>
        </p:nvSpPr>
        <p:spPr>
          <a:xfrm>
            <a:off x="8239649" y="1534150"/>
            <a:ext cx="1869897" cy="4462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SITE ANALYTICS</a:t>
            </a:r>
          </a:p>
        </p:txBody>
      </p:sp>
      <p:cxnSp>
        <p:nvCxnSpPr>
          <p:cNvPr id="20" name="Straight Arrow Connector 19">
            <a:extLst>
              <a:ext uri="{FF2B5EF4-FFF2-40B4-BE49-F238E27FC236}">
                <a16:creationId xmlns:a16="http://schemas.microsoft.com/office/drawing/2014/main" id="{40B10110-C0A0-4311-919A-B1B00C8B3485}"/>
              </a:ext>
            </a:extLst>
          </p:cNvPr>
          <p:cNvCxnSpPr>
            <a:endCxn id="18" idx="1"/>
          </p:cNvCxnSpPr>
          <p:nvPr/>
        </p:nvCxnSpPr>
        <p:spPr>
          <a:xfrm>
            <a:off x="6609482" y="1757290"/>
            <a:ext cx="16301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86C65E5-9BE4-4343-BC0A-14903C60EF3E}"/>
              </a:ext>
            </a:extLst>
          </p:cNvPr>
          <p:cNvSpPr/>
          <p:nvPr/>
        </p:nvSpPr>
        <p:spPr>
          <a:xfrm>
            <a:off x="2499819" y="3497786"/>
            <a:ext cx="4109663" cy="118025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b="1" dirty="0"/>
              <a:t>BUSINESS LAYER</a:t>
            </a:r>
          </a:p>
        </p:txBody>
      </p:sp>
      <p:sp>
        <p:nvSpPr>
          <p:cNvPr id="30" name="Rectangle: Rounded Corners 29">
            <a:extLst>
              <a:ext uri="{FF2B5EF4-FFF2-40B4-BE49-F238E27FC236}">
                <a16:creationId xmlns:a16="http://schemas.microsoft.com/office/drawing/2014/main" id="{CC938D63-FEF0-486F-BBF6-5ABEF0228BD4}"/>
              </a:ext>
            </a:extLst>
          </p:cNvPr>
          <p:cNvSpPr/>
          <p:nvPr/>
        </p:nvSpPr>
        <p:spPr>
          <a:xfrm>
            <a:off x="2588865" y="3587267"/>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USER MANAGEMENT</a:t>
            </a:r>
          </a:p>
        </p:txBody>
      </p:sp>
      <p:sp>
        <p:nvSpPr>
          <p:cNvPr id="31" name="Rectangle: Rounded Corners 30">
            <a:extLst>
              <a:ext uri="{FF2B5EF4-FFF2-40B4-BE49-F238E27FC236}">
                <a16:creationId xmlns:a16="http://schemas.microsoft.com/office/drawing/2014/main" id="{6F8DE4B9-CD6C-4BCB-86C1-D10B10BDE58E}"/>
              </a:ext>
            </a:extLst>
          </p:cNvPr>
          <p:cNvSpPr/>
          <p:nvPr/>
        </p:nvSpPr>
        <p:spPr>
          <a:xfrm>
            <a:off x="3571759" y="3587266"/>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LIVE STATS</a:t>
            </a:r>
          </a:p>
        </p:txBody>
      </p:sp>
      <p:sp>
        <p:nvSpPr>
          <p:cNvPr id="32" name="Rectangle: Rounded Corners 31">
            <a:extLst>
              <a:ext uri="{FF2B5EF4-FFF2-40B4-BE49-F238E27FC236}">
                <a16:creationId xmlns:a16="http://schemas.microsoft.com/office/drawing/2014/main" id="{749FDD32-CFDE-4826-927A-A877800A39CE}"/>
              </a:ext>
            </a:extLst>
          </p:cNvPr>
          <p:cNvSpPr/>
          <p:nvPr/>
        </p:nvSpPr>
        <p:spPr>
          <a:xfrm>
            <a:off x="4582051" y="3587266"/>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TOTAL STATS</a:t>
            </a:r>
          </a:p>
        </p:txBody>
      </p:sp>
      <p:sp>
        <p:nvSpPr>
          <p:cNvPr id="33" name="Rectangle: Rounded Corners 32">
            <a:extLst>
              <a:ext uri="{FF2B5EF4-FFF2-40B4-BE49-F238E27FC236}">
                <a16:creationId xmlns:a16="http://schemas.microsoft.com/office/drawing/2014/main" id="{2F4D9E31-23AE-4687-8CE6-879964E7AC1D}"/>
              </a:ext>
            </a:extLst>
          </p:cNvPr>
          <p:cNvSpPr/>
          <p:nvPr/>
        </p:nvSpPr>
        <p:spPr>
          <a:xfrm>
            <a:off x="5592343" y="3587262"/>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SOCIAL</a:t>
            </a:r>
          </a:p>
        </p:txBody>
      </p:sp>
      <p:sp>
        <p:nvSpPr>
          <p:cNvPr id="35" name="Rectangle: Rounded Corners 34">
            <a:extLst>
              <a:ext uri="{FF2B5EF4-FFF2-40B4-BE49-F238E27FC236}">
                <a16:creationId xmlns:a16="http://schemas.microsoft.com/office/drawing/2014/main" id="{0C2EEF38-E641-4E76-A9E5-5DDB70F18BEB}"/>
              </a:ext>
            </a:extLst>
          </p:cNvPr>
          <p:cNvSpPr/>
          <p:nvPr/>
        </p:nvSpPr>
        <p:spPr>
          <a:xfrm>
            <a:off x="2588865" y="4020065"/>
            <a:ext cx="924674" cy="318499"/>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CONTENT INDEXING</a:t>
            </a:r>
          </a:p>
        </p:txBody>
      </p:sp>
      <p:pic>
        <p:nvPicPr>
          <p:cNvPr id="39" name="Graphic 38" descr="Database with solid fill">
            <a:extLst>
              <a:ext uri="{FF2B5EF4-FFF2-40B4-BE49-F238E27FC236}">
                <a16:creationId xmlns:a16="http://schemas.microsoft.com/office/drawing/2014/main" id="{271E3045-9B9C-458F-B578-3DF0B4DD3E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640" y="5717301"/>
            <a:ext cx="762000" cy="762000"/>
          </a:xfrm>
          <a:prstGeom prst="rect">
            <a:avLst/>
          </a:prstGeom>
        </p:spPr>
      </p:pic>
      <p:sp>
        <p:nvSpPr>
          <p:cNvPr id="40" name="TextBox 39">
            <a:extLst>
              <a:ext uri="{FF2B5EF4-FFF2-40B4-BE49-F238E27FC236}">
                <a16:creationId xmlns:a16="http://schemas.microsoft.com/office/drawing/2014/main" id="{E778AAA3-563C-413B-8D72-4F7FA53ED715}"/>
              </a:ext>
            </a:extLst>
          </p:cNvPr>
          <p:cNvSpPr txBox="1"/>
          <p:nvPr/>
        </p:nvSpPr>
        <p:spPr>
          <a:xfrm>
            <a:off x="8200264" y="5890375"/>
            <a:ext cx="1724639" cy="369332"/>
          </a:xfrm>
          <a:prstGeom prst="rect">
            <a:avLst/>
          </a:prstGeom>
          <a:noFill/>
        </p:spPr>
        <p:txBody>
          <a:bodyPr wrap="none" rtlCol="0">
            <a:spAutoFit/>
          </a:bodyPr>
          <a:lstStyle/>
          <a:p>
            <a:r>
              <a:rPr lang="en-US" b="1" dirty="0"/>
              <a:t>USER DATABASE</a:t>
            </a:r>
          </a:p>
        </p:txBody>
      </p:sp>
      <p:cxnSp>
        <p:nvCxnSpPr>
          <p:cNvPr id="42" name="Connector: Elbow 41">
            <a:extLst>
              <a:ext uri="{FF2B5EF4-FFF2-40B4-BE49-F238E27FC236}">
                <a16:creationId xmlns:a16="http://schemas.microsoft.com/office/drawing/2014/main" id="{BEDFA14B-01A2-4060-AEB9-2B41984533AF}"/>
              </a:ext>
            </a:extLst>
          </p:cNvPr>
          <p:cNvCxnSpPr>
            <a:cxnSpLocks/>
            <a:stCxn id="21" idx="3"/>
          </p:cNvCxnSpPr>
          <p:nvPr/>
        </p:nvCxnSpPr>
        <p:spPr>
          <a:xfrm>
            <a:off x="6609482" y="4087915"/>
            <a:ext cx="1250879" cy="16384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DC5D169-3F9F-423C-81E6-76486CBB6821}"/>
              </a:ext>
            </a:extLst>
          </p:cNvPr>
          <p:cNvCxnSpPr/>
          <p:nvPr/>
        </p:nvCxnSpPr>
        <p:spPr>
          <a:xfrm>
            <a:off x="4205329" y="3280757"/>
            <a:ext cx="0" cy="217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1BF895E-1A23-4E65-9D55-033368F96A35}"/>
              </a:ext>
            </a:extLst>
          </p:cNvPr>
          <p:cNvCxnSpPr/>
          <p:nvPr/>
        </p:nvCxnSpPr>
        <p:spPr>
          <a:xfrm flipV="1">
            <a:off x="4997082" y="3280757"/>
            <a:ext cx="0" cy="217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Graphic 47" descr="Male profile with solid fill">
            <a:extLst>
              <a:ext uri="{FF2B5EF4-FFF2-40B4-BE49-F238E27FC236}">
                <a16:creationId xmlns:a16="http://schemas.microsoft.com/office/drawing/2014/main" id="{2F65F5D6-251E-4480-8A72-78BB2794D37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29286" y="424541"/>
            <a:ext cx="457200" cy="457200"/>
          </a:xfrm>
          <a:prstGeom prst="rect">
            <a:avLst/>
          </a:prstGeom>
        </p:spPr>
      </p:pic>
      <p:sp>
        <p:nvSpPr>
          <p:cNvPr id="49" name="Rectangle 48">
            <a:extLst>
              <a:ext uri="{FF2B5EF4-FFF2-40B4-BE49-F238E27FC236}">
                <a16:creationId xmlns:a16="http://schemas.microsoft.com/office/drawing/2014/main" id="{2322A08A-8AF5-4685-BAA2-748205D786A8}"/>
              </a:ext>
            </a:extLst>
          </p:cNvPr>
          <p:cNvSpPr/>
          <p:nvPr/>
        </p:nvSpPr>
        <p:spPr>
          <a:xfrm>
            <a:off x="8239649" y="2519023"/>
            <a:ext cx="1869897" cy="76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COMMERCE/</a:t>
            </a:r>
          </a:p>
          <a:p>
            <a:pPr algn="ctr"/>
            <a:r>
              <a:rPr lang="en-US" b="1" dirty="0"/>
              <a:t>MARKETING INTEGRATION</a:t>
            </a:r>
          </a:p>
        </p:txBody>
      </p:sp>
      <p:cxnSp>
        <p:nvCxnSpPr>
          <p:cNvPr id="51" name="Straight Arrow Connector 50">
            <a:extLst>
              <a:ext uri="{FF2B5EF4-FFF2-40B4-BE49-F238E27FC236}">
                <a16:creationId xmlns:a16="http://schemas.microsoft.com/office/drawing/2014/main" id="{F9283446-804C-4277-97B3-5723A7264F2D}"/>
              </a:ext>
            </a:extLst>
          </p:cNvPr>
          <p:cNvCxnSpPr/>
          <p:nvPr/>
        </p:nvCxnSpPr>
        <p:spPr>
          <a:xfrm>
            <a:off x="6609482" y="2808147"/>
            <a:ext cx="16301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Graphic 52" descr="Cloud outline">
            <a:extLst>
              <a:ext uri="{FF2B5EF4-FFF2-40B4-BE49-F238E27FC236}">
                <a16:creationId xmlns:a16="http://schemas.microsoft.com/office/drawing/2014/main" id="{6A5C5CFE-1F82-4AE0-B09A-A46F66164DA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84973" y="5532940"/>
            <a:ext cx="1250878" cy="1250878"/>
          </a:xfrm>
          <a:prstGeom prst="rect">
            <a:avLst/>
          </a:prstGeom>
        </p:spPr>
      </p:pic>
      <p:sp>
        <p:nvSpPr>
          <p:cNvPr id="54" name="TextBox 53">
            <a:extLst>
              <a:ext uri="{FF2B5EF4-FFF2-40B4-BE49-F238E27FC236}">
                <a16:creationId xmlns:a16="http://schemas.microsoft.com/office/drawing/2014/main" id="{4BB077DF-0D5A-4C61-B476-7A36264FC6D7}"/>
              </a:ext>
            </a:extLst>
          </p:cNvPr>
          <p:cNvSpPr txBox="1"/>
          <p:nvPr/>
        </p:nvSpPr>
        <p:spPr>
          <a:xfrm>
            <a:off x="5516997" y="6098447"/>
            <a:ext cx="858761" cy="276999"/>
          </a:xfrm>
          <a:prstGeom prst="rect">
            <a:avLst/>
          </a:prstGeom>
          <a:noFill/>
        </p:spPr>
        <p:txBody>
          <a:bodyPr wrap="none" rtlCol="0">
            <a:spAutoFit/>
          </a:bodyPr>
          <a:lstStyle/>
          <a:p>
            <a:r>
              <a:rPr lang="en-US" sz="1200" b="1" dirty="0"/>
              <a:t>LIVE STATS</a:t>
            </a:r>
          </a:p>
        </p:txBody>
      </p:sp>
      <p:cxnSp>
        <p:nvCxnSpPr>
          <p:cNvPr id="56" name="Straight Arrow Connector 55">
            <a:extLst>
              <a:ext uri="{FF2B5EF4-FFF2-40B4-BE49-F238E27FC236}">
                <a16:creationId xmlns:a16="http://schemas.microsoft.com/office/drawing/2014/main" id="{365986F9-6712-4A76-910F-1FF2ED8BA42D}"/>
              </a:ext>
            </a:extLst>
          </p:cNvPr>
          <p:cNvCxnSpPr/>
          <p:nvPr/>
        </p:nvCxnSpPr>
        <p:spPr>
          <a:xfrm>
            <a:off x="5191649" y="4678044"/>
            <a:ext cx="595901" cy="1109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7" name="Graphic 56" descr="Cloud outline">
            <a:extLst>
              <a:ext uri="{FF2B5EF4-FFF2-40B4-BE49-F238E27FC236}">
                <a16:creationId xmlns:a16="http://schemas.microsoft.com/office/drawing/2014/main" id="{BE6BFCE5-543F-4819-B7BB-469CF68F8E1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24668" y="5544071"/>
            <a:ext cx="1250878" cy="1250878"/>
          </a:xfrm>
          <a:prstGeom prst="rect">
            <a:avLst/>
          </a:prstGeom>
        </p:spPr>
      </p:pic>
      <p:sp>
        <p:nvSpPr>
          <p:cNvPr id="58" name="TextBox 57">
            <a:extLst>
              <a:ext uri="{FF2B5EF4-FFF2-40B4-BE49-F238E27FC236}">
                <a16:creationId xmlns:a16="http://schemas.microsoft.com/office/drawing/2014/main" id="{466A8268-11F1-4DA2-B9AF-5723A356ABDD}"/>
              </a:ext>
            </a:extLst>
          </p:cNvPr>
          <p:cNvSpPr txBox="1"/>
          <p:nvPr/>
        </p:nvSpPr>
        <p:spPr>
          <a:xfrm>
            <a:off x="3643678" y="6109578"/>
            <a:ext cx="981807" cy="276999"/>
          </a:xfrm>
          <a:prstGeom prst="rect">
            <a:avLst/>
          </a:prstGeom>
          <a:noFill/>
        </p:spPr>
        <p:txBody>
          <a:bodyPr wrap="none" rtlCol="0">
            <a:spAutoFit/>
          </a:bodyPr>
          <a:lstStyle/>
          <a:p>
            <a:r>
              <a:rPr lang="en-US" sz="1200" b="1" dirty="0"/>
              <a:t>TOTAL STATS</a:t>
            </a:r>
          </a:p>
        </p:txBody>
      </p:sp>
      <p:cxnSp>
        <p:nvCxnSpPr>
          <p:cNvPr id="60" name="Straight Arrow Connector 59">
            <a:extLst>
              <a:ext uri="{FF2B5EF4-FFF2-40B4-BE49-F238E27FC236}">
                <a16:creationId xmlns:a16="http://schemas.microsoft.com/office/drawing/2014/main" id="{EFDC2339-532D-4C4D-918A-84F2B5F1CA26}"/>
              </a:ext>
            </a:extLst>
          </p:cNvPr>
          <p:cNvCxnSpPr/>
          <p:nvPr/>
        </p:nvCxnSpPr>
        <p:spPr>
          <a:xfrm flipH="1">
            <a:off x="4129986" y="4780785"/>
            <a:ext cx="360715" cy="1006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2" name="Graphic 61" descr="Pencil with solid fill">
            <a:extLst>
              <a:ext uri="{FF2B5EF4-FFF2-40B4-BE49-F238E27FC236}">
                <a16:creationId xmlns:a16="http://schemas.microsoft.com/office/drawing/2014/main" id="{72AEF66C-34BA-4B79-8ABB-30674D7A8A5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26295" y="4230577"/>
            <a:ext cx="369333" cy="369333"/>
          </a:xfrm>
          <a:prstGeom prst="rect">
            <a:avLst/>
          </a:prstGeom>
        </p:spPr>
      </p:pic>
      <p:pic>
        <p:nvPicPr>
          <p:cNvPr id="64" name="Graphic 63" descr="User with solid fill">
            <a:extLst>
              <a:ext uri="{FF2B5EF4-FFF2-40B4-BE49-F238E27FC236}">
                <a16:creationId xmlns:a16="http://schemas.microsoft.com/office/drawing/2014/main" id="{A934F311-0313-4473-B656-066831BA107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98964" y="4286138"/>
            <a:ext cx="511997" cy="511997"/>
          </a:xfrm>
          <a:prstGeom prst="rect">
            <a:avLst/>
          </a:prstGeom>
        </p:spPr>
      </p:pic>
      <p:sp>
        <p:nvSpPr>
          <p:cNvPr id="65" name="Rectangle 64">
            <a:extLst>
              <a:ext uri="{FF2B5EF4-FFF2-40B4-BE49-F238E27FC236}">
                <a16:creationId xmlns:a16="http://schemas.microsoft.com/office/drawing/2014/main" id="{14358E44-BA43-45B3-93D2-1A06A92F7D8C}"/>
              </a:ext>
            </a:extLst>
          </p:cNvPr>
          <p:cNvSpPr/>
          <p:nvPr/>
        </p:nvSpPr>
        <p:spPr>
          <a:xfrm>
            <a:off x="7651136" y="3565479"/>
            <a:ext cx="788860" cy="38037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CMS</a:t>
            </a:r>
          </a:p>
        </p:txBody>
      </p:sp>
      <p:cxnSp>
        <p:nvCxnSpPr>
          <p:cNvPr id="67" name="Straight Arrow Connector 66">
            <a:extLst>
              <a:ext uri="{FF2B5EF4-FFF2-40B4-BE49-F238E27FC236}">
                <a16:creationId xmlns:a16="http://schemas.microsoft.com/office/drawing/2014/main" id="{28B65114-FB91-4B7F-8CB8-E4378AA93844}"/>
              </a:ext>
            </a:extLst>
          </p:cNvPr>
          <p:cNvCxnSpPr>
            <a:stCxn id="64" idx="0"/>
            <a:endCxn id="65" idx="2"/>
          </p:cNvCxnSpPr>
          <p:nvPr/>
        </p:nvCxnSpPr>
        <p:spPr>
          <a:xfrm flipH="1" flipV="1">
            <a:off x="8045566" y="3945855"/>
            <a:ext cx="309397" cy="34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35CB15F-192E-41E0-AA32-EC380320426F}"/>
              </a:ext>
            </a:extLst>
          </p:cNvPr>
          <p:cNvSpPr txBox="1"/>
          <p:nvPr/>
        </p:nvSpPr>
        <p:spPr>
          <a:xfrm>
            <a:off x="8509347" y="4423172"/>
            <a:ext cx="896592" cy="369332"/>
          </a:xfrm>
          <a:prstGeom prst="rect">
            <a:avLst/>
          </a:prstGeom>
          <a:noFill/>
        </p:spPr>
        <p:txBody>
          <a:bodyPr wrap="none" rtlCol="0">
            <a:spAutoFit/>
          </a:bodyPr>
          <a:lstStyle/>
          <a:p>
            <a:r>
              <a:rPr lang="en-US" b="1" dirty="0"/>
              <a:t>EDITOR</a:t>
            </a:r>
          </a:p>
        </p:txBody>
      </p:sp>
      <p:cxnSp>
        <p:nvCxnSpPr>
          <p:cNvPr id="70" name="Connector: Elbow 69">
            <a:extLst>
              <a:ext uri="{FF2B5EF4-FFF2-40B4-BE49-F238E27FC236}">
                <a16:creationId xmlns:a16="http://schemas.microsoft.com/office/drawing/2014/main" id="{D1349D73-EE6B-44BD-B94B-39D57D75B4F1}"/>
              </a:ext>
            </a:extLst>
          </p:cNvPr>
          <p:cNvCxnSpPr>
            <a:stCxn id="65" idx="0"/>
            <a:endCxn id="8" idx="3"/>
          </p:cNvCxnSpPr>
          <p:nvPr/>
        </p:nvCxnSpPr>
        <p:spPr>
          <a:xfrm rot="16200000" flipV="1">
            <a:off x="6748512" y="2268425"/>
            <a:ext cx="1158025" cy="14360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63FC4B0-1527-4566-858B-29ED87314E76}"/>
              </a:ext>
            </a:extLst>
          </p:cNvPr>
          <p:cNvSpPr txBox="1"/>
          <p:nvPr/>
        </p:nvSpPr>
        <p:spPr>
          <a:xfrm rot="17447433">
            <a:off x="3750465" y="5176497"/>
            <a:ext cx="904126" cy="215444"/>
          </a:xfrm>
          <a:prstGeom prst="rect">
            <a:avLst/>
          </a:prstGeom>
          <a:noFill/>
        </p:spPr>
        <p:txBody>
          <a:bodyPr wrap="square" rtlCol="0">
            <a:spAutoFit/>
          </a:bodyPr>
          <a:lstStyle/>
          <a:p>
            <a:r>
              <a:rPr lang="en-US" sz="800" dirty="0"/>
              <a:t>HTTPS REQ/RES</a:t>
            </a:r>
          </a:p>
        </p:txBody>
      </p:sp>
      <p:sp>
        <p:nvSpPr>
          <p:cNvPr id="72" name="TextBox 71">
            <a:extLst>
              <a:ext uri="{FF2B5EF4-FFF2-40B4-BE49-F238E27FC236}">
                <a16:creationId xmlns:a16="http://schemas.microsoft.com/office/drawing/2014/main" id="{E021D3FB-2CBD-46BF-B5AB-84C859BF0D03}"/>
              </a:ext>
            </a:extLst>
          </p:cNvPr>
          <p:cNvSpPr txBox="1"/>
          <p:nvPr/>
        </p:nvSpPr>
        <p:spPr>
          <a:xfrm rot="16200000">
            <a:off x="7282372" y="5047179"/>
            <a:ext cx="904126" cy="215444"/>
          </a:xfrm>
          <a:prstGeom prst="rect">
            <a:avLst/>
          </a:prstGeom>
          <a:noFill/>
        </p:spPr>
        <p:txBody>
          <a:bodyPr wrap="square" rtlCol="0">
            <a:spAutoFit/>
          </a:bodyPr>
          <a:lstStyle/>
          <a:p>
            <a:r>
              <a:rPr lang="en-US" sz="800" dirty="0"/>
              <a:t>HTTPS REQ/RES</a:t>
            </a:r>
          </a:p>
        </p:txBody>
      </p:sp>
      <p:sp>
        <p:nvSpPr>
          <p:cNvPr id="73" name="TextBox 72">
            <a:extLst>
              <a:ext uri="{FF2B5EF4-FFF2-40B4-BE49-F238E27FC236}">
                <a16:creationId xmlns:a16="http://schemas.microsoft.com/office/drawing/2014/main" id="{4CE86C31-2033-4D3F-A2AD-8B6F199E0983}"/>
              </a:ext>
            </a:extLst>
          </p:cNvPr>
          <p:cNvSpPr txBox="1"/>
          <p:nvPr/>
        </p:nvSpPr>
        <p:spPr>
          <a:xfrm rot="3713104">
            <a:off x="5196837" y="5101045"/>
            <a:ext cx="904126" cy="215444"/>
          </a:xfrm>
          <a:prstGeom prst="rect">
            <a:avLst/>
          </a:prstGeom>
          <a:noFill/>
        </p:spPr>
        <p:txBody>
          <a:bodyPr wrap="square" rtlCol="0">
            <a:spAutoFit/>
          </a:bodyPr>
          <a:lstStyle/>
          <a:p>
            <a:r>
              <a:rPr lang="en-US" sz="800" dirty="0"/>
              <a:t>WEB SOCKETS</a:t>
            </a:r>
          </a:p>
        </p:txBody>
      </p:sp>
      <p:sp>
        <p:nvSpPr>
          <p:cNvPr id="74" name="TextBox 73">
            <a:extLst>
              <a:ext uri="{FF2B5EF4-FFF2-40B4-BE49-F238E27FC236}">
                <a16:creationId xmlns:a16="http://schemas.microsoft.com/office/drawing/2014/main" id="{AAE85300-8609-4D8D-AF01-BC7BF76191DC}"/>
              </a:ext>
            </a:extLst>
          </p:cNvPr>
          <p:cNvSpPr txBox="1"/>
          <p:nvPr/>
        </p:nvSpPr>
        <p:spPr>
          <a:xfrm>
            <a:off x="4851747" y="444331"/>
            <a:ext cx="1393523" cy="369332"/>
          </a:xfrm>
          <a:prstGeom prst="rect">
            <a:avLst/>
          </a:prstGeom>
          <a:noFill/>
        </p:spPr>
        <p:txBody>
          <a:bodyPr wrap="none" rtlCol="0">
            <a:spAutoFit/>
          </a:bodyPr>
          <a:lstStyle/>
          <a:p>
            <a:r>
              <a:rPr lang="en-US" b="1" dirty="0"/>
              <a:t>SITE VISITOR</a:t>
            </a:r>
          </a:p>
        </p:txBody>
      </p:sp>
      <p:sp>
        <p:nvSpPr>
          <p:cNvPr id="47" name="Title 2">
            <a:extLst>
              <a:ext uri="{FF2B5EF4-FFF2-40B4-BE49-F238E27FC236}">
                <a16:creationId xmlns:a16="http://schemas.microsoft.com/office/drawing/2014/main" id="{32A901D6-496E-476D-A69F-4A66EC44DC68}"/>
              </a:ext>
            </a:extLst>
          </p:cNvPr>
          <p:cNvSpPr txBox="1">
            <a:spLocks/>
          </p:cNvSpPr>
          <p:nvPr/>
        </p:nvSpPr>
        <p:spPr>
          <a:xfrm>
            <a:off x="0" y="133205"/>
            <a:ext cx="12192000" cy="443612"/>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GB" b="1" i="0" u="none" strike="noStrike" kern="1200" cap="all" spc="0" normalizeH="0" baseline="0" noProof="0" dirty="0">
                <a:ln>
                  <a:noFill/>
                </a:ln>
                <a:solidFill>
                  <a:srgbClr val="FFC000"/>
                </a:solidFill>
                <a:effectLst/>
                <a:uLnTx/>
                <a:uFillTx/>
                <a:latin typeface="Graphik"/>
                <a:ea typeface="+mj-ea"/>
                <a:cs typeface="+mj-cs"/>
              </a:rPr>
              <a:t>FUNCTIONAL ARCHITECTURE OVERVIEW</a:t>
            </a:r>
          </a:p>
        </p:txBody>
      </p:sp>
      <p:sp>
        <p:nvSpPr>
          <p:cNvPr id="50" name="TextBox 49">
            <a:extLst>
              <a:ext uri="{FF2B5EF4-FFF2-40B4-BE49-F238E27FC236}">
                <a16:creationId xmlns:a16="http://schemas.microsoft.com/office/drawing/2014/main" id="{751FC25A-5EEB-4391-8A98-C7353278D8D6}"/>
              </a:ext>
            </a:extLst>
          </p:cNvPr>
          <p:cNvSpPr txBox="1"/>
          <p:nvPr/>
        </p:nvSpPr>
        <p:spPr>
          <a:xfrm>
            <a:off x="7240514" y="1584151"/>
            <a:ext cx="904126" cy="215444"/>
          </a:xfrm>
          <a:prstGeom prst="rect">
            <a:avLst/>
          </a:prstGeom>
          <a:noFill/>
        </p:spPr>
        <p:txBody>
          <a:bodyPr wrap="square" rtlCol="0">
            <a:spAutoFit/>
          </a:bodyPr>
          <a:lstStyle/>
          <a:p>
            <a:r>
              <a:rPr lang="en-US" sz="800" dirty="0"/>
              <a:t>JS EMBED</a:t>
            </a:r>
          </a:p>
        </p:txBody>
      </p:sp>
      <p:sp>
        <p:nvSpPr>
          <p:cNvPr id="52" name="TextBox 51">
            <a:extLst>
              <a:ext uri="{FF2B5EF4-FFF2-40B4-BE49-F238E27FC236}">
                <a16:creationId xmlns:a16="http://schemas.microsoft.com/office/drawing/2014/main" id="{CD79FCD6-5EDF-4319-936C-6BC37552C553}"/>
              </a:ext>
            </a:extLst>
          </p:cNvPr>
          <p:cNvSpPr txBox="1"/>
          <p:nvPr/>
        </p:nvSpPr>
        <p:spPr>
          <a:xfrm>
            <a:off x="7074441" y="2624644"/>
            <a:ext cx="904126" cy="215444"/>
          </a:xfrm>
          <a:prstGeom prst="rect">
            <a:avLst/>
          </a:prstGeom>
          <a:noFill/>
        </p:spPr>
        <p:txBody>
          <a:bodyPr wrap="square" rtlCol="0">
            <a:spAutoFit/>
          </a:bodyPr>
          <a:lstStyle/>
          <a:p>
            <a:r>
              <a:rPr lang="en-US" sz="800" dirty="0"/>
              <a:t>REDIRECT</a:t>
            </a:r>
          </a:p>
        </p:txBody>
      </p:sp>
    </p:spTree>
    <p:extLst>
      <p:ext uri="{BB962C8B-B14F-4D97-AF65-F5344CB8AC3E}">
        <p14:creationId xmlns:p14="http://schemas.microsoft.com/office/powerpoint/2010/main" val="149989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2BE92C-B7A2-48B1-A1A1-8EBD0046C65F}"/>
              </a:ext>
            </a:extLst>
          </p:cNvPr>
          <p:cNvPicPr>
            <a:picLocks noChangeAspect="1"/>
          </p:cNvPicPr>
          <p:nvPr/>
        </p:nvPicPr>
        <p:blipFill rotWithShape="1">
          <a:blip r:embed="rId2"/>
          <a:srcRect t="10120" b="5864"/>
          <a:stretch/>
        </p:blipFill>
        <p:spPr>
          <a:xfrm>
            <a:off x="396607" y="772560"/>
            <a:ext cx="6404881" cy="3026885"/>
          </a:xfrm>
          <a:prstGeom prst="rect">
            <a:avLst/>
          </a:prstGeom>
        </p:spPr>
      </p:pic>
      <p:sp>
        <p:nvSpPr>
          <p:cNvPr id="5" name="Flowchart: Alternate Process 4">
            <a:extLst>
              <a:ext uri="{FF2B5EF4-FFF2-40B4-BE49-F238E27FC236}">
                <a16:creationId xmlns:a16="http://schemas.microsoft.com/office/drawing/2014/main" id="{422BA11E-46CF-4743-A508-5B5641289597}"/>
              </a:ext>
            </a:extLst>
          </p:cNvPr>
          <p:cNvSpPr/>
          <p:nvPr/>
        </p:nvSpPr>
        <p:spPr>
          <a:xfrm>
            <a:off x="4175393" y="4065226"/>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6" name="Flowchart: Alternate Process 5">
            <a:extLst>
              <a:ext uri="{FF2B5EF4-FFF2-40B4-BE49-F238E27FC236}">
                <a16:creationId xmlns:a16="http://schemas.microsoft.com/office/drawing/2014/main" id="{95B66285-953F-47EA-B2AA-E933F3EBADBC}"/>
              </a:ext>
            </a:extLst>
          </p:cNvPr>
          <p:cNvSpPr/>
          <p:nvPr/>
        </p:nvSpPr>
        <p:spPr>
          <a:xfrm>
            <a:off x="341523" y="4636267"/>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News</a:t>
            </a:r>
          </a:p>
        </p:txBody>
      </p:sp>
      <p:sp>
        <p:nvSpPr>
          <p:cNvPr id="7" name="Flowchart: Alternate Process 6">
            <a:extLst>
              <a:ext uri="{FF2B5EF4-FFF2-40B4-BE49-F238E27FC236}">
                <a16:creationId xmlns:a16="http://schemas.microsoft.com/office/drawing/2014/main" id="{CBD9FE76-7E99-43C6-9924-0F4B6BEEE1E2}"/>
              </a:ext>
            </a:extLst>
          </p:cNvPr>
          <p:cNvSpPr/>
          <p:nvPr/>
        </p:nvSpPr>
        <p:spPr>
          <a:xfrm>
            <a:off x="341523" y="5163240"/>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More News</a:t>
            </a:r>
          </a:p>
        </p:txBody>
      </p:sp>
      <p:sp>
        <p:nvSpPr>
          <p:cNvPr id="10" name="Flowchart: Alternate Process 9">
            <a:extLst>
              <a:ext uri="{FF2B5EF4-FFF2-40B4-BE49-F238E27FC236}">
                <a16:creationId xmlns:a16="http://schemas.microsoft.com/office/drawing/2014/main" id="{4FE51F01-95BD-4D53-AC7B-3B1838D0DF92}"/>
              </a:ext>
            </a:extLst>
          </p:cNvPr>
          <p:cNvSpPr/>
          <p:nvPr/>
        </p:nvSpPr>
        <p:spPr>
          <a:xfrm>
            <a:off x="341522" y="5690213"/>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Photos/Videos</a:t>
            </a:r>
          </a:p>
        </p:txBody>
      </p:sp>
      <p:sp>
        <p:nvSpPr>
          <p:cNvPr id="11" name="Flowchart: Alternate Process 10">
            <a:extLst>
              <a:ext uri="{FF2B5EF4-FFF2-40B4-BE49-F238E27FC236}">
                <a16:creationId xmlns:a16="http://schemas.microsoft.com/office/drawing/2014/main" id="{896D14C4-BF6A-4B66-B1A6-3A3CF9822886}"/>
              </a:ext>
            </a:extLst>
          </p:cNvPr>
          <p:cNvSpPr/>
          <p:nvPr/>
        </p:nvSpPr>
        <p:spPr>
          <a:xfrm>
            <a:off x="396607" y="6217186"/>
            <a:ext cx="947450" cy="271751"/>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Events</a:t>
            </a:r>
          </a:p>
        </p:txBody>
      </p:sp>
      <p:sp>
        <p:nvSpPr>
          <p:cNvPr id="12" name="Flowchart: Alternate Process 11">
            <a:extLst>
              <a:ext uri="{FF2B5EF4-FFF2-40B4-BE49-F238E27FC236}">
                <a16:creationId xmlns:a16="http://schemas.microsoft.com/office/drawing/2014/main" id="{F031CC18-17E7-4910-81D2-ED0C0B0975AB}"/>
              </a:ext>
            </a:extLst>
          </p:cNvPr>
          <p:cNvSpPr/>
          <p:nvPr/>
        </p:nvSpPr>
        <p:spPr>
          <a:xfrm>
            <a:off x="1661711" y="4636267"/>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Game Center</a:t>
            </a:r>
          </a:p>
        </p:txBody>
      </p:sp>
      <p:sp>
        <p:nvSpPr>
          <p:cNvPr id="13" name="Flowchart: Alternate Process 12">
            <a:extLst>
              <a:ext uri="{FF2B5EF4-FFF2-40B4-BE49-F238E27FC236}">
                <a16:creationId xmlns:a16="http://schemas.microsoft.com/office/drawing/2014/main" id="{DBF3C8AA-520E-4D0C-B199-FB4BA12B1155}"/>
              </a:ext>
            </a:extLst>
          </p:cNvPr>
          <p:cNvSpPr/>
          <p:nvPr/>
        </p:nvSpPr>
        <p:spPr>
          <a:xfrm>
            <a:off x="1661711" y="5163240"/>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Scores</a:t>
            </a:r>
          </a:p>
        </p:txBody>
      </p:sp>
      <p:sp>
        <p:nvSpPr>
          <p:cNvPr id="14" name="Flowchart: Alternate Process 13">
            <a:extLst>
              <a:ext uri="{FF2B5EF4-FFF2-40B4-BE49-F238E27FC236}">
                <a16:creationId xmlns:a16="http://schemas.microsoft.com/office/drawing/2014/main" id="{8F52F9F8-BBF2-4CE1-9BC4-902FFBFB2F92}"/>
              </a:ext>
            </a:extLst>
          </p:cNvPr>
          <p:cNvSpPr/>
          <p:nvPr/>
        </p:nvSpPr>
        <p:spPr>
          <a:xfrm>
            <a:off x="1661711" y="5690213"/>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Schedules</a:t>
            </a:r>
          </a:p>
        </p:txBody>
      </p:sp>
      <p:sp>
        <p:nvSpPr>
          <p:cNvPr id="15" name="Flowchart: Alternate Process 14">
            <a:extLst>
              <a:ext uri="{FF2B5EF4-FFF2-40B4-BE49-F238E27FC236}">
                <a16:creationId xmlns:a16="http://schemas.microsoft.com/office/drawing/2014/main" id="{2ADFFCB7-F889-4EBE-9016-42F0C4740279}"/>
              </a:ext>
            </a:extLst>
          </p:cNvPr>
          <p:cNvSpPr/>
          <p:nvPr/>
        </p:nvSpPr>
        <p:spPr>
          <a:xfrm>
            <a:off x="2981899" y="4636267"/>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Teams</a:t>
            </a:r>
          </a:p>
        </p:txBody>
      </p:sp>
      <p:sp>
        <p:nvSpPr>
          <p:cNvPr id="16" name="Flowchart: Alternate Process 15">
            <a:extLst>
              <a:ext uri="{FF2B5EF4-FFF2-40B4-BE49-F238E27FC236}">
                <a16:creationId xmlns:a16="http://schemas.microsoft.com/office/drawing/2014/main" id="{AC83B991-D546-478C-A5B6-EB155D5EC290}"/>
              </a:ext>
            </a:extLst>
          </p:cNvPr>
          <p:cNvSpPr/>
          <p:nvPr/>
        </p:nvSpPr>
        <p:spPr>
          <a:xfrm>
            <a:off x="2981899" y="5163240"/>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Team Details</a:t>
            </a:r>
          </a:p>
        </p:txBody>
      </p:sp>
      <p:sp>
        <p:nvSpPr>
          <p:cNvPr id="17" name="Flowchart: Alternate Process 16">
            <a:extLst>
              <a:ext uri="{FF2B5EF4-FFF2-40B4-BE49-F238E27FC236}">
                <a16:creationId xmlns:a16="http://schemas.microsoft.com/office/drawing/2014/main" id="{BA292C90-4F8E-4EA9-B91E-DC790966EC87}"/>
              </a:ext>
            </a:extLst>
          </p:cNvPr>
          <p:cNvSpPr/>
          <p:nvPr/>
        </p:nvSpPr>
        <p:spPr>
          <a:xfrm>
            <a:off x="4302087" y="4636267"/>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Drivers</a:t>
            </a:r>
          </a:p>
        </p:txBody>
      </p:sp>
      <p:sp>
        <p:nvSpPr>
          <p:cNvPr id="18" name="Flowchart: Alternate Process 17">
            <a:extLst>
              <a:ext uri="{FF2B5EF4-FFF2-40B4-BE49-F238E27FC236}">
                <a16:creationId xmlns:a16="http://schemas.microsoft.com/office/drawing/2014/main" id="{ABEE3EF3-6ABB-4ABB-BAE9-B861A5ACDB1A}"/>
              </a:ext>
            </a:extLst>
          </p:cNvPr>
          <p:cNvSpPr/>
          <p:nvPr/>
        </p:nvSpPr>
        <p:spPr>
          <a:xfrm>
            <a:off x="4302087" y="5163240"/>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Driver Details</a:t>
            </a:r>
          </a:p>
        </p:txBody>
      </p:sp>
      <p:sp>
        <p:nvSpPr>
          <p:cNvPr id="19" name="Flowchart: Alternate Process 18">
            <a:extLst>
              <a:ext uri="{FF2B5EF4-FFF2-40B4-BE49-F238E27FC236}">
                <a16:creationId xmlns:a16="http://schemas.microsoft.com/office/drawing/2014/main" id="{3F2C0BF4-D264-4066-A0A4-AE5440D04E41}"/>
              </a:ext>
            </a:extLst>
          </p:cNvPr>
          <p:cNvSpPr/>
          <p:nvPr/>
        </p:nvSpPr>
        <p:spPr>
          <a:xfrm>
            <a:off x="5638801" y="4636267"/>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Statistics</a:t>
            </a:r>
          </a:p>
        </p:txBody>
      </p:sp>
      <p:sp>
        <p:nvSpPr>
          <p:cNvPr id="20" name="Flowchart: Alternate Process 19">
            <a:extLst>
              <a:ext uri="{FF2B5EF4-FFF2-40B4-BE49-F238E27FC236}">
                <a16:creationId xmlns:a16="http://schemas.microsoft.com/office/drawing/2014/main" id="{B383C151-8E8F-48B2-8F15-BF457CB2FCB8}"/>
              </a:ext>
            </a:extLst>
          </p:cNvPr>
          <p:cNvSpPr/>
          <p:nvPr/>
        </p:nvSpPr>
        <p:spPr>
          <a:xfrm>
            <a:off x="5638801" y="5163240"/>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Team Statistics</a:t>
            </a:r>
          </a:p>
        </p:txBody>
      </p:sp>
      <p:sp>
        <p:nvSpPr>
          <p:cNvPr id="21" name="Flowchart: Alternate Process 20">
            <a:extLst>
              <a:ext uri="{FF2B5EF4-FFF2-40B4-BE49-F238E27FC236}">
                <a16:creationId xmlns:a16="http://schemas.microsoft.com/office/drawing/2014/main" id="{651C2ACF-71A1-4178-9611-CB27880264C5}"/>
              </a:ext>
            </a:extLst>
          </p:cNvPr>
          <p:cNvSpPr/>
          <p:nvPr/>
        </p:nvSpPr>
        <p:spPr>
          <a:xfrm>
            <a:off x="5638801" y="5690213"/>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Driver Statistics</a:t>
            </a:r>
          </a:p>
        </p:txBody>
      </p:sp>
      <p:sp>
        <p:nvSpPr>
          <p:cNvPr id="22" name="Flowchart: Alternate Process 21">
            <a:extLst>
              <a:ext uri="{FF2B5EF4-FFF2-40B4-BE49-F238E27FC236}">
                <a16:creationId xmlns:a16="http://schemas.microsoft.com/office/drawing/2014/main" id="{4DD71DF3-E3CD-4E1A-B1A8-F103BDF2922F}"/>
              </a:ext>
            </a:extLst>
          </p:cNvPr>
          <p:cNvSpPr/>
          <p:nvPr/>
        </p:nvSpPr>
        <p:spPr>
          <a:xfrm>
            <a:off x="5638801" y="6217186"/>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Top Performances</a:t>
            </a:r>
          </a:p>
        </p:txBody>
      </p:sp>
      <p:sp>
        <p:nvSpPr>
          <p:cNvPr id="23" name="Flowchart: Alternate Process 22">
            <a:extLst>
              <a:ext uri="{FF2B5EF4-FFF2-40B4-BE49-F238E27FC236}">
                <a16:creationId xmlns:a16="http://schemas.microsoft.com/office/drawing/2014/main" id="{17D6170C-0186-4052-AF92-ECB27D0BE300}"/>
              </a:ext>
            </a:extLst>
          </p:cNvPr>
          <p:cNvSpPr/>
          <p:nvPr/>
        </p:nvSpPr>
        <p:spPr>
          <a:xfrm>
            <a:off x="6975515" y="4636267"/>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Standings</a:t>
            </a:r>
          </a:p>
        </p:txBody>
      </p:sp>
      <p:sp>
        <p:nvSpPr>
          <p:cNvPr id="24" name="Flowchart: Alternate Process 23">
            <a:extLst>
              <a:ext uri="{FF2B5EF4-FFF2-40B4-BE49-F238E27FC236}">
                <a16:creationId xmlns:a16="http://schemas.microsoft.com/office/drawing/2014/main" id="{B70AEC21-9493-4854-8895-6591CB6A4176}"/>
              </a:ext>
            </a:extLst>
          </p:cNvPr>
          <p:cNvSpPr/>
          <p:nvPr/>
        </p:nvSpPr>
        <p:spPr>
          <a:xfrm>
            <a:off x="6975515" y="5163240"/>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By League</a:t>
            </a:r>
          </a:p>
        </p:txBody>
      </p:sp>
      <p:sp>
        <p:nvSpPr>
          <p:cNvPr id="25" name="Flowchart: Alternate Process 24">
            <a:extLst>
              <a:ext uri="{FF2B5EF4-FFF2-40B4-BE49-F238E27FC236}">
                <a16:creationId xmlns:a16="http://schemas.microsoft.com/office/drawing/2014/main" id="{9BD0C4CE-77A8-4DD2-8824-5D7891555FA1}"/>
              </a:ext>
            </a:extLst>
          </p:cNvPr>
          <p:cNvSpPr/>
          <p:nvPr/>
        </p:nvSpPr>
        <p:spPr>
          <a:xfrm>
            <a:off x="8325084" y="4636267"/>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Shop</a:t>
            </a:r>
          </a:p>
        </p:txBody>
      </p:sp>
      <p:sp>
        <p:nvSpPr>
          <p:cNvPr id="26" name="Flowchart: Alternate Process 25">
            <a:extLst>
              <a:ext uri="{FF2B5EF4-FFF2-40B4-BE49-F238E27FC236}">
                <a16:creationId xmlns:a16="http://schemas.microsoft.com/office/drawing/2014/main" id="{834D3CB8-458F-46D2-932F-544EF1FEEFC4}"/>
              </a:ext>
            </a:extLst>
          </p:cNvPr>
          <p:cNvSpPr/>
          <p:nvPr/>
        </p:nvSpPr>
        <p:spPr>
          <a:xfrm>
            <a:off x="8337939" y="5148551"/>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Clothing</a:t>
            </a:r>
          </a:p>
        </p:txBody>
      </p:sp>
      <p:sp>
        <p:nvSpPr>
          <p:cNvPr id="27" name="Flowchart: Alternate Process 26">
            <a:extLst>
              <a:ext uri="{FF2B5EF4-FFF2-40B4-BE49-F238E27FC236}">
                <a16:creationId xmlns:a16="http://schemas.microsoft.com/office/drawing/2014/main" id="{115B3816-C1C3-442B-AEA8-3F066969BADB}"/>
              </a:ext>
            </a:extLst>
          </p:cNvPr>
          <p:cNvSpPr/>
          <p:nvPr/>
        </p:nvSpPr>
        <p:spPr>
          <a:xfrm>
            <a:off x="8337939" y="5725099"/>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Tickets</a:t>
            </a:r>
          </a:p>
        </p:txBody>
      </p:sp>
      <p:sp>
        <p:nvSpPr>
          <p:cNvPr id="28" name="Flowchart: Alternate Process 27">
            <a:extLst>
              <a:ext uri="{FF2B5EF4-FFF2-40B4-BE49-F238E27FC236}">
                <a16:creationId xmlns:a16="http://schemas.microsoft.com/office/drawing/2014/main" id="{9C74EA4D-5EF6-4827-8220-5A4BF31F3051}"/>
              </a:ext>
            </a:extLst>
          </p:cNvPr>
          <p:cNvSpPr/>
          <p:nvPr/>
        </p:nvSpPr>
        <p:spPr>
          <a:xfrm>
            <a:off x="8337938" y="6217186"/>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Merchandise</a:t>
            </a:r>
          </a:p>
        </p:txBody>
      </p:sp>
      <p:sp>
        <p:nvSpPr>
          <p:cNvPr id="29" name="Flowchart: Alternate Process 28">
            <a:extLst>
              <a:ext uri="{FF2B5EF4-FFF2-40B4-BE49-F238E27FC236}">
                <a16:creationId xmlns:a16="http://schemas.microsoft.com/office/drawing/2014/main" id="{D9747505-8CEB-4962-B59A-F8CCE85D7A07}"/>
              </a:ext>
            </a:extLst>
          </p:cNvPr>
          <p:cNvSpPr/>
          <p:nvPr/>
        </p:nvSpPr>
        <p:spPr>
          <a:xfrm>
            <a:off x="9674653" y="4636267"/>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Register</a:t>
            </a:r>
          </a:p>
        </p:txBody>
      </p:sp>
      <p:sp>
        <p:nvSpPr>
          <p:cNvPr id="30" name="Flowchart: Alternate Process 29">
            <a:extLst>
              <a:ext uri="{FF2B5EF4-FFF2-40B4-BE49-F238E27FC236}">
                <a16:creationId xmlns:a16="http://schemas.microsoft.com/office/drawing/2014/main" id="{8D78EDF3-6FEB-44E1-8496-19559C7B7A59}"/>
              </a:ext>
            </a:extLst>
          </p:cNvPr>
          <p:cNvSpPr/>
          <p:nvPr/>
        </p:nvSpPr>
        <p:spPr>
          <a:xfrm>
            <a:off x="9720560" y="5148551"/>
            <a:ext cx="1002535" cy="297456"/>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Graphik" panose="020B0503030202060203" pitchFamily="34" charset="0"/>
              </a:rPr>
              <a:t>Edit Profile</a:t>
            </a:r>
          </a:p>
        </p:txBody>
      </p:sp>
      <p:cxnSp>
        <p:nvCxnSpPr>
          <p:cNvPr id="32" name="Straight Connector 31">
            <a:extLst>
              <a:ext uri="{FF2B5EF4-FFF2-40B4-BE49-F238E27FC236}">
                <a16:creationId xmlns:a16="http://schemas.microsoft.com/office/drawing/2014/main" id="{8B14440F-F52A-434E-95EC-39FD192F70A8}"/>
              </a:ext>
            </a:extLst>
          </p:cNvPr>
          <p:cNvCxnSpPr>
            <a:stCxn id="5" idx="1"/>
            <a:endCxn id="6" idx="0"/>
          </p:cNvCxnSpPr>
          <p:nvPr/>
        </p:nvCxnSpPr>
        <p:spPr>
          <a:xfrm flipH="1">
            <a:off x="842791" y="4213954"/>
            <a:ext cx="3332602" cy="4223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3FFE79E-B5E4-425F-B2D2-5E19F6F64F51}"/>
              </a:ext>
            </a:extLst>
          </p:cNvPr>
          <p:cNvCxnSpPr>
            <a:stCxn id="5" idx="1"/>
            <a:endCxn id="12" idx="0"/>
          </p:cNvCxnSpPr>
          <p:nvPr/>
        </p:nvCxnSpPr>
        <p:spPr>
          <a:xfrm flipH="1">
            <a:off x="2162979" y="4213954"/>
            <a:ext cx="2012414" cy="4223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C32BAFF-1450-472F-B923-F885616C2AD5}"/>
              </a:ext>
            </a:extLst>
          </p:cNvPr>
          <p:cNvCxnSpPr>
            <a:stCxn id="5" idx="1"/>
            <a:endCxn id="15" idx="0"/>
          </p:cNvCxnSpPr>
          <p:nvPr/>
        </p:nvCxnSpPr>
        <p:spPr>
          <a:xfrm flipH="1">
            <a:off x="3483167" y="4213954"/>
            <a:ext cx="692226" cy="4223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39A81B-A5D6-4208-ACA8-FF6FD5DFACEA}"/>
              </a:ext>
            </a:extLst>
          </p:cNvPr>
          <p:cNvCxnSpPr>
            <a:stCxn id="5" idx="2"/>
            <a:endCxn id="17" idx="0"/>
          </p:cNvCxnSpPr>
          <p:nvPr/>
        </p:nvCxnSpPr>
        <p:spPr>
          <a:xfrm>
            <a:off x="4676661" y="4362682"/>
            <a:ext cx="126694" cy="2735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473894-AAD9-4A2F-A826-CAB7F51A3FBA}"/>
              </a:ext>
            </a:extLst>
          </p:cNvPr>
          <p:cNvCxnSpPr>
            <a:stCxn id="5" idx="3"/>
            <a:endCxn id="19" idx="0"/>
          </p:cNvCxnSpPr>
          <p:nvPr/>
        </p:nvCxnSpPr>
        <p:spPr>
          <a:xfrm>
            <a:off x="5177928" y="4213954"/>
            <a:ext cx="962141" cy="4223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702B506-6258-4CCD-99FD-8DC1E6663ADE}"/>
              </a:ext>
            </a:extLst>
          </p:cNvPr>
          <p:cNvCxnSpPr>
            <a:stCxn id="5" idx="3"/>
            <a:endCxn id="23" idx="0"/>
          </p:cNvCxnSpPr>
          <p:nvPr/>
        </p:nvCxnSpPr>
        <p:spPr>
          <a:xfrm>
            <a:off x="5177928" y="4213954"/>
            <a:ext cx="2298855" cy="4223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1B4568-6851-4A27-8247-20BDDFE25F20}"/>
              </a:ext>
            </a:extLst>
          </p:cNvPr>
          <p:cNvCxnSpPr>
            <a:stCxn id="5" idx="3"/>
            <a:endCxn id="25" idx="0"/>
          </p:cNvCxnSpPr>
          <p:nvPr/>
        </p:nvCxnSpPr>
        <p:spPr>
          <a:xfrm>
            <a:off x="5177928" y="4213954"/>
            <a:ext cx="3648424" cy="4223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1C574C6-4C75-4048-A1C3-8504DC07C263}"/>
              </a:ext>
            </a:extLst>
          </p:cNvPr>
          <p:cNvCxnSpPr>
            <a:stCxn id="5" idx="3"/>
            <a:endCxn id="29" idx="0"/>
          </p:cNvCxnSpPr>
          <p:nvPr/>
        </p:nvCxnSpPr>
        <p:spPr>
          <a:xfrm>
            <a:off x="5177928" y="4213954"/>
            <a:ext cx="4997993" cy="4223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7F540F-4C49-4103-BDF8-0C593DD6FA72}"/>
              </a:ext>
            </a:extLst>
          </p:cNvPr>
          <p:cNvCxnSpPr>
            <a:stCxn id="6" idx="2"/>
            <a:endCxn id="7" idx="0"/>
          </p:cNvCxnSpPr>
          <p:nvPr/>
        </p:nvCxnSpPr>
        <p:spPr>
          <a:xfrm>
            <a:off x="842791" y="4933723"/>
            <a:ext cx="0" cy="2295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4DFAB8-A5A9-4515-92D1-EEB48032C600}"/>
              </a:ext>
            </a:extLst>
          </p:cNvPr>
          <p:cNvCxnSpPr>
            <a:cxnSpLocks/>
            <a:stCxn id="7" idx="2"/>
            <a:endCxn id="11" idx="0"/>
          </p:cNvCxnSpPr>
          <p:nvPr/>
        </p:nvCxnSpPr>
        <p:spPr>
          <a:xfrm>
            <a:off x="842791" y="5460696"/>
            <a:ext cx="27541" cy="7564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DA94102-5476-492C-9DE4-E5254DFFDD5D}"/>
              </a:ext>
            </a:extLst>
          </p:cNvPr>
          <p:cNvCxnSpPr>
            <a:stCxn id="12" idx="2"/>
            <a:endCxn id="14" idx="0"/>
          </p:cNvCxnSpPr>
          <p:nvPr/>
        </p:nvCxnSpPr>
        <p:spPr>
          <a:xfrm>
            <a:off x="2162979" y="4933723"/>
            <a:ext cx="0" cy="7564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C64B65-E922-440F-A03C-67F21FC174DB}"/>
              </a:ext>
            </a:extLst>
          </p:cNvPr>
          <p:cNvCxnSpPr>
            <a:stCxn id="15" idx="2"/>
            <a:endCxn id="16" idx="0"/>
          </p:cNvCxnSpPr>
          <p:nvPr/>
        </p:nvCxnSpPr>
        <p:spPr>
          <a:xfrm>
            <a:off x="3483167" y="4933723"/>
            <a:ext cx="0" cy="2295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39D364B-2790-4D85-9896-A0EB3A36E544}"/>
              </a:ext>
            </a:extLst>
          </p:cNvPr>
          <p:cNvCxnSpPr>
            <a:stCxn id="17" idx="2"/>
            <a:endCxn id="18" idx="0"/>
          </p:cNvCxnSpPr>
          <p:nvPr/>
        </p:nvCxnSpPr>
        <p:spPr>
          <a:xfrm>
            <a:off x="4803355" y="4933723"/>
            <a:ext cx="0" cy="2295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086AAFE-5A23-40E5-A132-9C35FA05688C}"/>
              </a:ext>
            </a:extLst>
          </p:cNvPr>
          <p:cNvCxnSpPr>
            <a:stCxn id="19" idx="2"/>
            <a:endCxn id="22" idx="0"/>
          </p:cNvCxnSpPr>
          <p:nvPr/>
        </p:nvCxnSpPr>
        <p:spPr>
          <a:xfrm>
            <a:off x="6140069" y="4933723"/>
            <a:ext cx="0" cy="12834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2762EC-7C3F-4794-9EE3-836442309603}"/>
              </a:ext>
            </a:extLst>
          </p:cNvPr>
          <p:cNvCxnSpPr>
            <a:stCxn id="23" idx="2"/>
            <a:endCxn id="24" idx="0"/>
          </p:cNvCxnSpPr>
          <p:nvPr/>
        </p:nvCxnSpPr>
        <p:spPr>
          <a:xfrm>
            <a:off x="7476783" y="4933723"/>
            <a:ext cx="0" cy="2295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53A5768-F7FA-4E3E-8B7B-6EE81648F750}"/>
              </a:ext>
            </a:extLst>
          </p:cNvPr>
          <p:cNvCxnSpPr>
            <a:stCxn id="25" idx="2"/>
            <a:endCxn id="28" idx="0"/>
          </p:cNvCxnSpPr>
          <p:nvPr/>
        </p:nvCxnSpPr>
        <p:spPr>
          <a:xfrm>
            <a:off x="8826352" y="4933723"/>
            <a:ext cx="12854" cy="12834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C6BA66F-FA01-4040-9555-3C81D421705D}"/>
              </a:ext>
            </a:extLst>
          </p:cNvPr>
          <p:cNvCxnSpPr>
            <a:cxnSpLocks/>
            <a:stCxn id="29" idx="2"/>
            <a:endCxn id="30" idx="0"/>
          </p:cNvCxnSpPr>
          <p:nvPr/>
        </p:nvCxnSpPr>
        <p:spPr>
          <a:xfrm>
            <a:off x="10175921" y="4933723"/>
            <a:ext cx="45907" cy="214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Flowchart: Alternate Process 68">
            <a:extLst>
              <a:ext uri="{FF2B5EF4-FFF2-40B4-BE49-F238E27FC236}">
                <a16:creationId xmlns:a16="http://schemas.microsoft.com/office/drawing/2014/main" id="{3F9A331E-B8C2-45CF-9661-9EDB76EBCD47}"/>
              </a:ext>
            </a:extLst>
          </p:cNvPr>
          <p:cNvSpPr/>
          <p:nvPr/>
        </p:nvSpPr>
        <p:spPr>
          <a:xfrm>
            <a:off x="7359267" y="1333043"/>
            <a:ext cx="1123720" cy="422313"/>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latin typeface="Graphik" panose="020B0503030202060203" pitchFamily="34" charset="0"/>
              </a:rPr>
              <a:t>dist</a:t>
            </a:r>
            <a:endParaRPr lang="en-US" sz="1000" dirty="0">
              <a:latin typeface="Graphik" panose="020B0503030202060203" pitchFamily="34" charset="0"/>
            </a:endParaRPr>
          </a:p>
        </p:txBody>
      </p:sp>
      <p:sp>
        <p:nvSpPr>
          <p:cNvPr id="70" name="Flowchart: Alternate Process 69">
            <a:extLst>
              <a:ext uri="{FF2B5EF4-FFF2-40B4-BE49-F238E27FC236}">
                <a16:creationId xmlns:a16="http://schemas.microsoft.com/office/drawing/2014/main" id="{BE240EB4-874A-42AE-A53C-643424C67DD7}"/>
              </a:ext>
            </a:extLst>
          </p:cNvPr>
          <p:cNvSpPr/>
          <p:nvPr/>
        </p:nvSpPr>
        <p:spPr>
          <a:xfrm>
            <a:off x="7381300" y="1891230"/>
            <a:ext cx="1123720" cy="422313"/>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Graphik" panose="020B0503030202060203" pitchFamily="34" charset="0"/>
              </a:rPr>
              <a:t>e2e</a:t>
            </a:r>
          </a:p>
        </p:txBody>
      </p:sp>
      <p:sp>
        <p:nvSpPr>
          <p:cNvPr id="71" name="Flowchart: Alternate Process 70">
            <a:extLst>
              <a:ext uri="{FF2B5EF4-FFF2-40B4-BE49-F238E27FC236}">
                <a16:creationId xmlns:a16="http://schemas.microsoft.com/office/drawing/2014/main" id="{85CD0061-F85C-43AC-B737-123001EF5055}"/>
              </a:ext>
            </a:extLst>
          </p:cNvPr>
          <p:cNvSpPr/>
          <p:nvPr/>
        </p:nvSpPr>
        <p:spPr>
          <a:xfrm>
            <a:off x="7381300" y="2435645"/>
            <a:ext cx="1123720" cy="422313"/>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Graphik" panose="020B0503030202060203" pitchFamily="34" charset="0"/>
              </a:rPr>
              <a:t>node modules</a:t>
            </a:r>
          </a:p>
        </p:txBody>
      </p:sp>
      <p:sp>
        <p:nvSpPr>
          <p:cNvPr id="72" name="Flowchart: Alternate Process 71">
            <a:extLst>
              <a:ext uri="{FF2B5EF4-FFF2-40B4-BE49-F238E27FC236}">
                <a16:creationId xmlns:a16="http://schemas.microsoft.com/office/drawing/2014/main" id="{BE2A71D7-D05D-4E8A-AE71-2C46F7AB70DB}"/>
              </a:ext>
            </a:extLst>
          </p:cNvPr>
          <p:cNvSpPr/>
          <p:nvPr/>
        </p:nvSpPr>
        <p:spPr>
          <a:xfrm>
            <a:off x="7381300" y="2995668"/>
            <a:ext cx="1123720" cy="422313"/>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latin typeface="Graphik" panose="020B0503030202060203" pitchFamily="34" charset="0"/>
              </a:rPr>
              <a:t>src</a:t>
            </a:r>
            <a:endParaRPr lang="en-US" sz="1000" dirty="0">
              <a:latin typeface="Graphik" panose="020B0503030202060203" pitchFamily="34" charset="0"/>
            </a:endParaRPr>
          </a:p>
        </p:txBody>
      </p:sp>
      <p:sp>
        <p:nvSpPr>
          <p:cNvPr id="73" name="Flowchart: Alternate Process 72">
            <a:extLst>
              <a:ext uri="{FF2B5EF4-FFF2-40B4-BE49-F238E27FC236}">
                <a16:creationId xmlns:a16="http://schemas.microsoft.com/office/drawing/2014/main" id="{F6E0EE95-C856-4635-B4FA-FE73FB05EEE8}"/>
              </a:ext>
            </a:extLst>
          </p:cNvPr>
          <p:cNvSpPr/>
          <p:nvPr/>
        </p:nvSpPr>
        <p:spPr>
          <a:xfrm>
            <a:off x="9419421" y="2435645"/>
            <a:ext cx="1123720" cy="297456"/>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Graphik" panose="020B0503030202060203" pitchFamily="34" charset="0"/>
              </a:rPr>
              <a:t>component</a:t>
            </a:r>
          </a:p>
        </p:txBody>
      </p:sp>
      <p:sp>
        <p:nvSpPr>
          <p:cNvPr id="74" name="Flowchart: Alternate Process 73">
            <a:extLst>
              <a:ext uri="{FF2B5EF4-FFF2-40B4-BE49-F238E27FC236}">
                <a16:creationId xmlns:a16="http://schemas.microsoft.com/office/drawing/2014/main" id="{8A5AFAE9-12E8-4909-9DC9-0D1813C0AFCD}"/>
              </a:ext>
            </a:extLst>
          </p:cNvPr>
          <p:cNvSpPr/>
          <p:nvPr/>
        </p:nvSpPr>
        <p:spPr>
          <a:xfrm>
            <a:off x="9419421" y="2889173"/>
            <a:ext cx="1123720" cy="297456"/>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Graphik" panose="020B0503030202060203" pitchFamily="34" charset="0"/>
              </a:rPr>
              <a:t>service</a:t>
            </a:r>
          </a:p>
        </p:txBody>
      </p:sp>
      <p:sp>
        <p:nvSpPr>
          <p:cNvPr id="75" name="Flowchart: Alternate Process 74">
            <a:extLst>
              <a:ext uri="{FF2B5EF4-FFF2-40B4-BE49-F238E27FC236}">
                <a16:creationId xmlns:a16="http://schemas.microsoft.com/office/drawing/2014/main" id="{A9FFDA67-5C11-45FA-B3FA-6814494431E4}"/>
              </a:ext>
            </a:extLst>
          </p:cNvPr>
          <p:cNvSpPr/>
          <p:nvPr/>
        </p:nvSpPr>
        <p:spPr>
          <a:xfrm>
            <a:off x="9419421" y="3364732"/>
            <a:ext cx="1123720" cy="297456"/>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Graphik" panose="020B0503030202060203" pitchFamily="34" charset="0"/>
              </a:rPr>
              <a:t>pipe</a:t>
            </a:r>
          </a:p>
        </p:txBody>
      </p:sp>
      <p:sp>
        <p:nvSpPr>
          <p:cNvPr id="76" name="Flowchart: Alternate Process 75">
            <a:extLst>
              <a:ext uri="{FF2B5EF4-FFF2-40B4-BE49-F238E27FC236}">
                <a16:creationId xmlns:a16="http://schemas.microsoft.com/office/drawing/2014/main" id="{73DE6C91-C39A-4F39-BE8A-909A29BCB9A6}"/>
              </a:ext>
            </a:extLst>
          </p:cNvPr>
          <p:cNvSpPr/>
          <p:nvPr/>
        </p:nvSpPr>
        <p:spPr>
          <a:xfrm>
            <a:off x="9419421" y="3877016"/>
            <a:ext cx="1123720" cy="297456"/>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Graphik" panose="020B0503030202060203" pitchFamily="34" charset="0"/>
              </a:rPr>
              <a:t>directive</a:t>
            </a:r>
          </a:p>
        </p:txBody>
      </p:sp>
      <p:cxnSp>
        <p:nvCxnSpPr>
          <p:cNvPr id="78" name="Straight Connector 77">
            <a:extLst>
              <a:ext uri="{FF2B5EF4-FFF2-40B4-BE49-F238E27FC236}">
                <a16:creationId xmlns:a16="http://schemas.microsoft.com/office/drawing/2014/main" id="{97373F5B-B061-48ED-AB03-5A3568A2743F}"/>
              </a:ext>
            </a:extLst>
          </p:cNvPr>
          <p:cNvCxnSpPr>
            <a:stCxn id="72" idx="3"/>
            <a:endCxn id="73" idx="1"/>
          </p:cNvCxnSpPr>
          <p:nvPr/>
        </p:nvCxnSpPr>
        <p:spPr>
          <a:xfrm flipV="1">
            <a:off x="8505020" y="2584373"/>
            <a:ext cx="914401" cy="62245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BC579E7-D362-4A16-9594-DC9FEEB356F2}"/>
              </a:ext>
            </a:extLst>
          </p:cNvPr>
          <p:cNvCxnSpPr>
            <a:cxnSpLocks/>
            <a:stCxn id="72" idx="3"/>
            <a:endCxn id="74" idx="1"/>
          </p:cNvCxnSpPr>
          <p:nvPr/>
        </p:nvCxnSpPr>
        <p:spPr>
          <a:xfrm flipV="1">
            <a:off x="8505020" y="3037901"/>
            <a:ext cx="914401" cy="16892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C3233D7-AD48-4D56-8B7F-948362985A62}"/>
              </a:ext>
            </a:extLst>
          </p:cNvPr>
          <p:cNvCxnSpPr>
            <a:stCxn id="72" idx="3"/>
            <a:endCxn id="75" idx="1"/>
          </p:cNvCxnSpPr>
          <p:nvPr/>
        </p:nvCxnSpPr>
        <p:spPr>
          <a:xfrm>
            <a:off x="8505020" y="3206825"/>
            <a:ext cx="914401" cy="30663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503A1B9-DDBB-4F5E-A817-2525359971DB}"/>
              </a:ext>
            </a:extLst>
          </p:cNvPr>
          <p:cNvCxnSpPr>
            <a:stCxn id="72" idx="3"/>
            <a:endCxn id="76" idx="1"/>
          </p:cNvCxnSpPr>
          <p:nvPr/>
        </p:nvCxnSpPr>
        <p:spPr>
          <a:xfrm>
            <a:off x="8505020" y="3206825"/>
            <a:ext cx="914401" cy="81891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6" name="Flowchart: Alternate Process 85">
            <a:extLst>
              <a:ext uri="{FF2B5EF4-FFF2-40B4-BE49-F238E27FC236}">
                <a16:creationId xmlns:a16="http://schemas.microsoft.com/office/drawing/2014/main" id="{455E508C-B181-45B2-9CFB-EBCC02B6FBE8}"/>
              </a:ext>
            </a:extLst>
          </p:cNvPr>
          <p:cNvSpPr/>
          <p:nvPr/>
        </p:nvSpPr>
        <p:spPr>
          <a:xfrm>
            <a:off x="10776343" y="1303878"/>
            <a:ext cx="1123720" cy="297456"/>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Graphik" panose="020B0503030202060203" pitchFamily="34" charset="0"/>
              </a:rPr>
              <a:t>template</a:t>
            </a:r>
          </a:p>
        </p:txBody>
      </p:sp>
      <p:sp>
        <p:nvSpPr>
          <p:cNvPr id="87" name="Flowchart: Alternate Process 86">
            <a:extLst>
              <a:ext uri="{FF2B5EF4-FFF2-40B4-BE49-F238E27FC236}">
                <a16:creationId xmlns:a16="http://schemas.microsoft.com/office/drawing/2014/main" id="{C65B7E2D-BABD-4F86-BB6F-5AA394E356DC}"/>
              </a:ext>
            </a:extLst>
          </p:cNvPr>
          <p:cNvSpPr/>
          <p:nvPr/>
        </p:nvSpPr>
        <p:spPr>
          <a:xfrm>
            <a:off x="10776343" y="1742502"/>
            <a:ext cx="1123720" cy="297456"/>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latin typeface="Graphik" panose="020B0503030202060203" pitchFamily="34" charset="0"/>
              </a:rPr>
              <a:t>css</a:t>
            </a:r>
            <a:endParaRPr lang="en-US" sz="1000" dirty="0">
              <a:latin typeface="Graphik" panose="020B0503030202060203" pitchFamily="34" charset="0"/>
            </a:endParaRPr>
          </a:p>
        </p:txBody>
      </p:sp>
      <p:sp>
        <p:nvSpPr>
          <p:cNvPr id="88" name="Flowchart: Alternate Process 87">
            <a:extLst>
              <a:ext uri="{FF2B5EF4-FFF2-40B4-BE49-F238E27FC236}">
                <a16:creationId xmlns:a16="http://schemas.microsoft.com/office/drawing/2014/main" id="{66651635-DEDA-497A-ABD2-1F11ED2B9D87}"/>
              </a:ext>
            </a:extLst>
          </p:cNvPr>
          <p:cNvSpPr/>
          <p:nvPr/>
        </p:nvSpPr>
        <p:spPr>
          <a:xfrm>
            <a:off x="10776343" y="2231832"/>
            <a:ext cx="1123720" cy="297456"/>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Graphik" panose="020B0503030202060203" pitchFamily="34" charset="0"/>
              </a:rPr>
              <a:t>test</a:t>
            </a:r>
          </a:p>
        </p:txBody>
      </p:sp>
      <p:cxnSp>
        <p:nvCxnSpPr>
          <p:cNvPr id="90" name="Straight Connector 89">
            <a:extLst>
              <a:ext uri="{FF2B5EF4-FFF2-40B4-BE49-F238E27FC236}">
                <a16:creationId xmlns:a16="http://schemas.microsoft.com/office/drawing/2014/main" id="{5CC3E4E7-FE6B-4107-8B45-B630B733E86B}"/>
              </a:ext>
            </a:extLst>
          </p:cNvPr>
          <p:cNvCxnSpPr>
            <a:stCxn id="73" idx="0"/>
            <a:endCxn id="86" idx="1"/>
          </p:cNvCxnSpPr>
          <p:nvPr/>
        </p:nvCxnSpPr>
        <p:spPr>
          <a:xfrm flipV="1">
            <a:off x="9981281" y="1452606"/>
            <a:ext cx="795062" cy="98303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959EBE-F498-4F24-8D56-AC9E7DC567FA}"/>
              </a:ext>
            </a:extLst>
          </p:cNvPr>
          <p:cNvCxnSpPr>
            <a:stCxn id="73" idx="0"/>
            <a:endCxn id="87" idx="1"/>
          </p:cNvCxnSpPr>
          <p:nvPr/>
        </p:nvCxnSpPr>
        <p:spPr>
          <a:xfrm flipV="1">
            <a:off x="9981281" y="1891230"/>
            <a:ext cx="795062" cy="54441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452E664-605A-4C5B-AC61-A9788D7AEB1E}"/>
              </a:ext>
            </a:extLst>
          </p:cNvPr>
          <p:cNvCxnSpPr>
            <a:stCxn id="73" idx="0"/>
            <a:endCxn id="88" idx="1"/>
          </p:cNvCxnSpPr>
          <p:nvPr/>
        </p:nvCxnSpPr>
        <p:spPr>
          <a:xfrm flipV="1">
            <a:off x="9981281" y="2380560"/>
            <a:ext cx="795062" cy="5508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5" name="Title 2">
            <a:extLst>
              <a:ext uri="{FF2B5EF4-FFF2-40B4-BE49-F238E27FC236}">
                <a16:creationId xmlns:a16="http://schemas.microsoft.com/office/drawing/2014/main" id="{243EC8D2-EA4C-439A-BF32-F94FC2E8E783}"/>
              </a:ext>
            </a:extLst>
          </p:cNvPr>
          <p:cNvSpPr txBox="1">
            <a:spLocks/>
          </p:cNvSpPr>
          <p:nvPr/>
        </p:nvSpPr>
        <p:spPr>
          <a:xfrm>
            <a:off x="0" y="133205"/>
            <a:ext cx="12192000" cy="443612"/>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GB" b="1" i="0" u="none" strike="noStrike" kern="1200" cap="all" spc="0" normalizeH="0" baseline="0" noProof="0" dirty="0">
                <a:ln>
                  <a:noFill/>
                </a:ln>
                <a:solidFill>
                  <a:srgbClr val="FFC000"/>
                </a:solidFill>
                <a:effectLst/>
                <a:uLnTx/>
                <a:uFillTx/>
                <a:latin typeface="Graphik"/>
                <a:ea typeface="+mj-ea"/>
                <a:cs typeface="+mj-cs"/>
              </a:rPr>
              <a:t>SITE MAP &amp; FOLDER STRUCTURE</a:t>
            </a:r>
          </a:p>
        </p:txBody>
      </p:sp>
    </p:spTree>
    <p:extLst>
      <p:ext uri="{BB962C8B-B14F-4D97-AF65-F5344CB8AC3E}">
        <p14:creationId xmlns:p14="http://schemas.microsoft.com/office/powerpoint/2010/main" val="79323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gular Architecture">
            <a:extLst>
              <a:ext uri="{FF2B5EF4-FFF2-40B4-BE49-F238E27FC236}">
                <a16:creationId xmlns:a16="http://schemas.microsoft.com/office/drawing/2014/main" id="{82F4F0A7-2226-4C33-B3C9-504ABA599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94" y="1260654"/>
            <a:ext cx="4376793" cy="23975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veloper Icon - Download in Flat Style">
            <a:extLst>
              <a:ext uri="{FF2B5EF4-FFF2-40B4-BE49-F238E27FC236}">
                <a16:creationId xmlns:a16="http://schemas.microsoft.com/office/drawing/2014/main" id="{CA35BBE7-9490-4187-BDE2-6D71B1590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94" y="4514383"/>
            <a:ext cx="743164" cy="74316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or: Curved 2">
            <a:extLst>
              <a:ext uri="{FF2B5EF4-FFF2-40B4-BE49-F238E27FC236}">
                <a16:creationId xmlns:a16="http://schemas.microsoft.com/office/drawing/2014/main" id="{BD9C90D5-AF37-4353-BC86-E5E83651B8DC}"/>
              </a:ext>
            </a:extLst>
          </p:cNvPr>
          <p:cNvCxnSpPr>
            <a:stCxn id="2052" idx="3"/>
          </p:cNvCxnSpPr>
          <p:nvPr/>
        </p:nvCxnSpPr>
        <p:spPr>
          <a:xfrm flipV="1">
            <a:off x="1130158" y="3658202"/>
            <a:ext cx="1849348" cy="1227763"/>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FC618FD-8D80-42B8-8E7A-4F0D39EA1E35}"/>
              </a:ext>
            </a:extLst>
          </p:cNvPr>
          <p:cNvSpPr txBox="1"/>
          <p:nvPr/>
        </p:nvSpPr>
        <p:spPr>
          <a:xfrm>
            <a:off x="337332" y="5257547"/>
            <a:ext cx="1236323" cy="246221"/>
          </a:xfrm>
          <a:prstGeom prst="rect">
            <a:avLst/>
          </a:prstGeom>
          <a:noFill/>
        </p:spPr>
        <p:txBody>
          <a:bodyPr wrap="square" rtlCol="0">
            <a:spAutoFit/>
          </a:bodyPr>
          <a:lstStyle/>
          <a:p>
            <a:r>
              <a:rPr lang="en-US" sz="1000" b="1" dirty="0">
                <a:latin typeface="Graphik" panose="020B0503030202060203" pitchFamily="34" charset="0"/>
              </a:rPr>
              <a:t>Developer</a:t>
            </a:r>
          </a:p>
        </p:txBody>
      </p:sp>
      <p:sp>
        <p:nvSpPr>
          <p:cNvPr id="7" name="TextBox 6">
            <a:extLst>
              <a:ext uri="{FF2B5EF4-FFF2-40B4-BE49-F238E27FC236}">
                <a16:creationId xmlns:a16="http://schemas.microsoft.com/office/drawing/2014/main" id="{F1C36C3B-3076-469D-AA97-DF0E6E44AECB}"/>
              </a:ext>
            </a:extLst>
          </p:cNvPr>
          <p:cNvSpPr txBox="1"/>
          <p:nvPr/>
        </p:nvSpPr>
        <p:spPr>
          <a:xfrm>
            <a:off x="1671260" y="4165240"/>
            <a:ext cx="1236323" cy="553998"/>
          </a:xfrm>
          <a:prstGeom prst="rect">
            <a:avLst/>
          </a:prstGeom>
          <a:noFill/>
        </p:spPr>
        <p:txBody>
          <a:bodyPr wrap="square" rtlCol="0">
            <a:spAutoFit/>
          </a:bodyPr>
          <a:lstStyle/>
          <a:p>
            <a:r>
              <a:rPr lang="en-US" sz="1000" b="1" dirty="0">
                <a:latin typeface="Graphik" panose="020B0503030202060203" pitchFamily="34" charset="0"/>
              </a:rPr>
              <a:t>Developer makes changes to code</a:t>
            </a:r>
          </a:p>
        </p:txBody>
      </p:sp>
      <p:pic>
        <p:nvPicPr>
          <p:cNvPr id="2054" name="Picture 6" descr="Server Svg Png Icon Free Download (#569193) - OnlineWebFonts.COM">
            <a:extLst>
              <a:ext uri="{FF2B5EF4-FFF2-40B4-BE49-F238E27FC236}">
                <a16:creationId xmlns:a16="http://schemas.microsoft.com/office/drawing/2014/main" id="{D4E93F80-7E93-4396-8F45-902712E61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5474" y="1260654"/>
            <a:ext cx="650694" cy="6871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or: Curved 5">
            <a:extLst>
              <a:ext uri="{FF2B5EF4-FFF2-40B4-BE49-F238E27FC236}">
                <a16:creationId xmlns:a16="http://schemas.microsoft.com/office/drawing/2014/main" id="{089D6FA0-7A2C-4E6A-A6C7-3857C66771A1}"/>
              </a:ext>
            </a:extLst>
          </p:cNvPr>
          <p:cNvCxnSpPr>
            <a:stCxn id="2050" idx="3"/>
            <a:endCxn id="2054" idx="1"/>
          </p:cNvCxnSpPr>
          <p:nvPr/>
        </p:nvCxnSpPr>
        <p:spPr>
          <a:xfrm flipV="1">
            <a:off x="5332287" y="1604213"/>
            <a:ext cx="1743187" cy="855215"/>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60B7E58-EFDA-4B51-A867-2B341B755ABA}"/>
              </a:ext>
            </a:extLst>
          </p:cNvPr>
          <p:cNvSpPr txBox="1"/>
          <p:nvPr/>
        </p:nvSpPr>
        <p:spPr>
          <a:xfrm>
            <a:off x="5806618" y="1670773"/>
            <a:ext cx="1236323" cy="400110"/>
          </a:xfrm>
          <a:prstGeom prst="rect">
            <a:avLst/>
          </a:prstGeom>
          <a:noFill/>
        </p:spPr>
        <p:txBody>
          <a:bodyPr wrap="square" rtlCol="0">
            <a:spAutoFit/>
          </a:bodyPr>
          <a:lstStyle/>
          <a:p>
            <a:r>
              <a:rPr lang="en-US" sz="1000" b="1" dirty="0">
                <a:latin typeface="Graphik" panose="020B0503030202060203" pitchFamily="34" charset="0"/>
              </a:rPr>
              <a:t>Frontend Change to build</a:t>
            </a:r>
          </a:p>
        </p:txBody>
      </p:sp>
      <p:sp>
        <p:nvSpPr>
          <p:cNvPr id="13" name="TextBox 12">
            <a:extLst>
              <a:ext uri="{FF2B5EF4-FFF2-40B4-BE49-F238E27FC236}">
                <a16:creationId xmlns:a16="http://schemas.microsoft.com/office/drawing/2014/main" id="{005F77CF-D842-4011-BF93-11BD18EBD53D}"/>
              </a:ext>
            </a:extLst>
          </p:cNvPr>
          <p:cNvSpPr txBox="1"/>
          <p:nvPr/>
        </p:nvSpPr>
        <p:spPr>
          <a:xfrm>
            <a:off x="6899110" y="2011578"/>
            <a:ext cx="1236323" cy="246221"/>
          </a:xfrm>
          <a:prstGeom prst="rect">
            <a:avLst/>
          </a:prstGeom>
          <a:noFill/>
        </p:spPr>
        <p:txBody>
          <a:bodyPr wrap="square" rtlCol="0">
            <a:spAutoFit/>
          </a:bodyPr>
          <a:lstStyle/>
          <a:p>
            <a:r>
              <a:rPr lang="en-US" sz="1000" b="1" dirty="0">
                <a:latin typeface="Graphik" panose="020B0503030202060203" pitchFamily="34" charset="0"/>
              </a:rPr>
              <a:t>CI/CD SERVER</a:t>
            </a:r>
          </a:p>
        </p:txBody>
      </p:sp>
      <p:pic>
        <p:nvPicPr>
          <p:cNvPr id="2056" name="Picture 8" descr="Cms - Free marketing icons">
            <a:extLst>
              <a:ext uri="{FF2B5EF4-FFF2-40B4-BE49-F238E27FC236}">
                <a16:creationId xmlns:a16="http://schemas.microsoft.com/office/drawing/2014/main" id="{FC43886A-2BB9-4AB2-8623-E8C17D9742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7925" y="2134688"/>
            <a:ext cx="1118171" cy="11181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Curved 9">
            <a:extLst>
              <a:ext uri="{FF2B5EF4-FFF2-40B4-BE49-F238E27FC236}">
                <a16:creationId xmlns:a16="http://schemas.microsoft.com/office/drawing/2014/main" id="{AA07738C-4F08-4F5B-BE99-6554DA1A03E0}"/>
              </a:ext>
            </a:extLst>
          </p:cNvPr>
          <p:cNvCxnSpPr>
            <a:stCxn id="2056" idx="0"/>
            <a:endCxn id="2054" idx="3"/>
          </p:cNvCxnSpPr>
          <p:nvPr/>
        </p:nvCxnSpPr>
        <p:spPr>
          <a:xfrm rot="16200000" flipV="1">
            <a:off x="8491353" y="839029"/>
            <a:ext cx="530475" cy="2060843"/>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2058" name="Picture 10" descr="Office, database Free Icon of Super Flat Remix V1.08">
            <a:extLst>
              <a:ext uri="{FF2B5EF4-FFF2-40B4-BE49-F238E27FC236}">
                <a16:creationId xmlns:a16="http://schemas.microsoft.com/office/drawing/2014/main" id="{4CD292E5-B093-4ADE-AC43-17AC55E0FD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76794" y="1692177"/>
            <a:ext cx="545012" cy="54501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or: Curved 13">
            <a:extLst>
              <a:ext uri="{FF2B5EF4-FFF2-40B4-BE49-F238E27FC236}">
                <a16:creationId xmlns:a16="http://schemas.microsoft.com/office/drawing/2014/main" id="{4B378942-861C-4F0E-8631-DEFF5C8F0F1E}"/>
              </a:ext>
            </a:extLst>
          </p:cNvPr>
          <p:cNvCxnSpPr>
            <a:stCxn id="2056" idx="3"/>
            <a:endCxn id="2058" idx="1"/>
          </p:cNvCxnSpPr>
          <p:nvPr/>
        </p:nvCxnSpPr>
        <p:spPr>
          <a:xfrm flipV="1">
            <a:off x="10346096" y="1964683"/>
            <a:ext cx="730698" cy="729091"/>
          </a:xfrm>
          <a:prstGeom prst="curvedConnector3">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9DB70-96C6-45DC-A174-2619457F0047}"/>
              </a:ext>
            </a:extLst>
          </p:cNvPr>
          <p:cNvSpPr txBox="1"/>
          <p:nvPr/>
        </p:nvSpPr>
        <p:spPr>
          <a:xfrm>
            <a:off x="8349858" y="1569160"/>
            <a:ext cx="1236323" cy="400110"/>
          </a:xfrm>
          <a:prstGeom prst="rect">
            <a:avLst/>
          </a:prstGeom>
          <a:noFill/>
        </p:spPr>
        <p:txBody>
          <a:bodyPr wrap="square" rtlCol="0">
            <a:spAutoFit/>
          </a:bodyPr>
          <a:lstStyle/>
          <a:p>
            <a:r>
              <a:rPr lang="en-US" sz="1000" b="1" dirty="0">
                <a:latin typeface="Graphik" panose="020B0503030202060203" pitchFamily="34" charset="0"/>
              </a:rPr>
              <a:t>Backend changes to build</a:t>
            </a:r>
          </a:p>
        </p:txBody>
      </p:sp>
      <p:pic>
        <p:nvPicPr>
          <p:cNvPr id="2060" name="Picture 12" descr="How to Add Author Images to Your WordPress Blog">
            <a:extLst>
              <a:ext uri="{FF2B5EF4-FFF2-40B4-BE49-F238E27FC236}">
                <a16:creationId xmlns:a16="http://schemas.microsoft.com/office/drawing/2014/main" id="{35D91718-3954-48E2-A918-F8F3999521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4118" y="4272083"/>
            <a:ext cx="810888" cy="552878"/>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or: Curved 15">
            <a:extLst>
              <a:ext uri="{FF2B5EF4-FFF2-40B4-BE49-F238E27FC236}">
                <a16:creationId xmlns:a16="http://schemas.microsoft.com/office/drawing/2014/main" id="{C4EDA14B-1EB4-4C5C-9B7E-9A4DE238EE65}"/>
              </a:ext>
            </a:extLst>
          </p:cNvPr>
          <p:cNvCxnSpPr>
            <a:stCxn id="2060" idx="0"/>
            <a:endCxn id="2056" idx="2"/>
          </p:cNvCxnSpPr>
          <p:nvPr/>
        </p:nvCxnSpPr>
        <p:spPr>
          <a:xfrm rot="16200000" flipV="1">
            <a:off x="10083675" y="2956195"/>
            <a:ext cx="1019224" cy="1612551"/>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FAC512-5972-4B0C-8744-98194C40B6EC}"/>
              </a:ext>
            </a:extLst>
          </p:cNvPr>
          <p:cNvSpPr txBox="1"/>
          <p:nvPr/>
        </p:nvSpPr>
        <p:spPr>
          <a:xfrm>
            <a:off x="10093283" y="3562416"/>
            <a:ext cx="1236323" cy="553998"/>
          </a:xfrm>
          <a:prstGeom prst="rect">
            <a:avLst/>
          </a:prstGeom>
          <a:noFill/>
        </p:spPr>
        <p:txBody>
          <a:bodyPr wrap="square" rtlCol="0">
            <a:spAutoFit/>
          </a:bodyPr>
          <a:lstStyle/>
          <a:p>
            <a:r>
              <a:rPr lang="en-US" sz="1000" b="1" dirty="0">
                <a:latin typeface="Graphik" panose="020B0503030202060203" pitchFamily="34" charset="0"/>
              </a:rPr>
              <a:t>Content author changes the content</a:t>
            </a:r>
          </a:p>
        </p:txBody>
      </p:sp>
      <p:pic>
        <p:nvPicPr>
          <p:cNvPr id="2068" name="Picture 20" descr="Multiple Files Icon - 6243 - Dryicons">
            <a:extLst>
              <a:ext uri="{FF2B5EF4-FFF2-40B4-BE49-F238E27FC236}">
                <a16:creationId xmlns:a16="http://schemas.microsoft.com/office/drawing/2014/main" id="{1DB645B4-3FFA-40B1-939F-C424833DD8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0217" y="4152051"/>
            <a:ext cx="365216" cy="36521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1B459969-B17E-4DE2-8A35-04D8D4F4572F}"/>
              </a:ext>
            </a:extLst>
          </p:cNvPr>
          <p:cNvSpPr txBox="1"/>
          <p:nvPr/>
        </p:nvSpPr>
        <p:spPr>
          <a:xfrm>
            <a:off x="7478494" y="3963924"/>
            <a:ext cx="1236323" cy="246221"/>
          </a:xfrm>
          <a:prstGeom prst="rect">
            <a:avLst/>
          </a:prstGeom>
          <a:noFill/>
        </p:spPr>
        <p:txBody>
          <a:bodyPr wrap="square" rtlCol="0">
            <a:spAutoFit/>
          </a:bodyPr>
          <a:lstStyle/>
          <a:p>
            <a:r>
              <a:rPr lang="en-US" sz="1000" b="1" dirty="0">
                <a:latin typeface="Graphik" panose="020B0503030202060203" pitchFamily="34" charset="0"/>
              </a:rPr>
              <a:t>Static Website</a:t>
            </a:r>
          </a:p>
        </p:txBody>
      </p:sp>
      <p:sp>
        <p:nvSpPr>
          <p:cNvPr id="27" name="Arrow: Down 26">
            <a:extLst>
              <a:ext uri="{FF2B5EF4-FFF2-40B4-BE49-F238E27FC236}">
                <a16:creationId xmlns:a16="http://schemas.microsoft.com/office/drawing/2014/main" id="{1C8DA907-F160-4B45-9E2F-344A19ED64AF}"/>
              </a:ext>
            </a:extLst>
          </p:cNvPr>
          <p:cNvSpPr/>
          <p:nvPr/>
        </p:nvSpPr>
        <p:spPr>
          <a:xfrm rot="20964684">
            <a:off x="7497428" y="2340677"/>
            <a:ext cx="403165" cy="1573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0" name="Picture 22" descr="Icon Cdn #269153 - Free Icons Library">
            <a:extLst>
              <a:ext uri="{FF2B5EF4-FFF2-40B4-BE49-F238E27FC236}">
                <a16:creationId xmlns:a16="http://schemas.microsoft.com/office/drawing/2014/main" id="{903D525E-31AB-4C05-B2F7-9F86C039BE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30583" y="5179213"/>
            <a:ext cx="512853" cy="512853"/>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3D783268-4A5E-4A4F-B840-663A1095434E}"/>
              </a:ext>
            </a:extLst>
          </p:cNvPr>
          <p:cNvSpPr txBox="1"/>
          <p:nvPr/>
        </p:nvSpPr>
        <p:spPr>
          <a:xfrm>
            <a:off x="9586181" y="5692066"/>
            <a:ext cx="1236323" cy="246221"/>
          </a:xfrm>
          <a:prstGeom prst="rect">
            <a:avLst/>
          </a:prstGeom>
          <a:noFill/>
        </p:spPr>
        <p:txBody>
          <a:bodyPr wrap="square" rtlCol="0">
            <a:spAutoFit/>
          </a:bodyPr>
          <a:lstStyle/>
          <a:p>
            <a:r>
              <a:rPr lang="en-US" sz="1000" b="1" dirty="0">
                <a:latin typeface="Graphik" panose="020B0503030202060203" pitchFamily="34" charset="0"/>
              </a:rPr>
              <a:t>CDN</a:t>
            </a:r>
          </a:p>
        </p:txBody>
      </p:sp>
      <p:pic>
        <p:nvPicPr>
          <p:cNvPr id="43" name="Graphic 42" descr="Male profile with solid fill">
            <a:extLst>
              <a:ext uri="{FF2B5EF4-FFF2-40B4-BE49-F238E27FC236}">
                <a16:creationId xmlns:a16="http://schemas.microsoft.com/office/drawing/2014/main" id="{DE167BE7-A49E-43C3-9AAF-23013E8F955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79506" y="5938287"/>
            <a:ext cx="457200" cy="457200"/>
          </a:xfrm>
          <a:prstGeom prst="rect">
            <a:avLst/>
          </a:prstGeom>
        </p:spPr>
      </p:pic>
      <p:sp>
        <p:nvSpPr>
          <p:cNvPr id="44" name="TextBox 43">
            <a:extLst>
              <a:ext uri="{FF2B5EF4-FFF2-40B4-BE49-F238E27FC236}">
                <a16:creationId xmlns:a16="http://schemas.microsoft.com/office/drawing/2014/main" id="{A7835CC3-06AA-4962-A985-4A7FE65813EE}"/>
              </a:ext>
            </a:extLst>
          </p:cNvPr>
          <p:cNvSpPr txBox="1"/>
          <p:nvPr/>
        </p:nvSpPr>
        <p:spPr>
          <a:xfrm>
            <a:off x="2684565" y="6381067"/>
            <a:ext cx="1047082" cy="246221"/>
          </a:xfrm>
          <a:prstGeom prst="rect">
            <a:avLst/>
          </a:prstGeom>
          <a:noFill/>
        </p:spPr>
        <p:txBody>
          <a:bodyPr wrap="none" rtlCol="0">
            <a:spAutoFit/>
          </a:bodyPr>
          <a:lstStyle/>
          <a:p>
            <a:r>
              <a:rPr lang="en-US" sz="1000" b="1" dirty="0">
                <a:latin typeface="Graphik" panose="020B0503030202060203" pitchFamily="34" charset="0"/>
              </a:rPr>
              <a:t>SITE VISITOR</a:t>
            </a:r>
          </a:p>
        </p:txBody>
      </p:sp>
      <p:pic>
        <p:nvPicPr>
          <p:cNvPr id="45" name="Graphic 44" descr="Computer with solid fill">
            <a:extLst>
              <a:ext uri="{FF2B5EF4-FFF2-40B4-BE49-F238E27FC236}">
                <a16:creationId xmlns:a16="http://schemas.microsoft.com/office/drawing/2014/main" id="{ED24EBA8-1B89-47F2-B6D0-F254EDF4FA2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50666" y="5196398"/>
            <a:ext cx="614737" cy="614737"/>
          </a:xfrm>
          <a:prstGeom prst="rect">
            <a:avLst/>
          </a:prstGeom>
        </p:spPr>
      </p:pic>
      <p:pic>
        <p:nvPicPr>
          <p:cNvPr id="46" name="Graphic 45" descr="Laptop with solid fill">
            <a:extLst>
              <a:ext uri="{FF2B5EF4-FFF2-40B4-BE49-F238E27FC236}">
                <a16:creationId xmlns:a16="http://schemas.microsoft.com/office/drawing/2014/main" id="{32959641-5A84-4537-9926-014202EDC43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40920" y="5264572"/>
            <a:ext cx="478391" cy="478391"/>
          </a:xfrm>
          <a:prstGeom prst="rect">
            <a:avLst/>
          </a:prstGeom>
        </p:spPr>
      </p:pic>
      <p:pic>
        <p:nvPicPr>
          <p:cNvPr id="47" name="Graphic 46" descr="Smart Phone with solid fill">
            <a:extLst>
              <a:ext uri="{FF2B5EF4-FFF2-40B4-BE49-F238E27FC236}">
                <a16:creationId xmlns:a16="http://schemas.microsoft.com/office/drawing/2014/main" id="{2E6E4F81-964D-4006-922D-567921EDAFD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717658" y="5239680"/>
            <a:ext cx="498624" cy="498624"/>
          </a:xfrm>
          <a:prstGeom prst="rect">
            <a:avLst/>
          </a:prstGeom>
        </p:spPr>
      </p:pic>
      <p:cxnSp>
        <p:nvCxnSpPr>
          <p:cNvPr id="29" name="Connector: Curved 28">
            <a:extLst>
              <a:ext uri="{FF2B5EF4-FFF2-40B4-BE49-F238E27FC236}">
                <a16:creationId xmlns:a16="http://schemas.microsoft.com/office/drawing/2014/main" id="{11E1E996-C112-4F73-ACD2-59D83DDBE7B9}"/>
              </a:ext>
            </a:extLst>
          </p:cNvPr>
          <p:cNvCxnSpPr>
            <a:stCxn id="43" idx="0"/>
            <a:endCxn id="46" idx="2"/>
          </p:cNvCxnSpPr>
          <p:nvPr/>
        </p:nvCxnSpPr>
        <p:spPr>
          <a:xfrm rot="5400000" flipH="1" flipV="1">
            <a:off x="3696449" y="5254620"/>
            <a:ext cx="195324" cy="1172010"/>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2072" name="Picture 24" descr="Cloud | Cisco Network Topology Icons 3015">
            <a:extLst>
              <a:ext uri="{FF2B5EF4-FFF2-40B4-BE49-F238E27FC236}">
                <a16:creationId xmlns:a16="http://schemas.microsoft.com/office/drawing/2014/main" id="{38AB2659-E763-426A-966F-7E87AF2A297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83180" y="5527259"/>
            <a:ext cx="1219990" cy="707181"/>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5B4CD32-AFFD-4593-8B42-33E2DF02DD6D}"/>
              </a:ext>
            </a:extLst>
          </p:cNvPr>
          <p:cNvSpPr txBox="1"/>
          <p:nvPr/>
        </p:nvSpPr>
        <p:spPr>
          <a:xfrm>
            <a:off x="5526574" y="5757738"/>
            <a:ext cx="734496" cy="246221"/>
          </a:xfrm>
          <a:prstGeom prst="rect">
            <a:avLst/>
          </a:prstGeom>
          <a:noFill/>
        </p:spPr>
        <p:txBody>
          <a:bodyPr wrap="none" rtlCol="0">
            <a:spAutoFit/>
          </a:bodyPr>
          <a:lstStyle/>
          <a:p>
            <a:r>
              <a:rPr lang="en-US" sz="1000" b="1" dirty="0">
                <a:latin typeface="Graphik" panose="020B0503030202060203" pitchFamily="34" charset="0"/>
              </a:rPr>
              <a:t>Network</a:t>
            </a:r>
          </a:p>
        </p:txBody>
      </p:sp>
      <p:cxnSp>
        <p:nvCxnSpPr>
          <p:cNvPr id="32" name="Connector: Curved 31">
            <a:extLst>
              <a:ext uri="{FF2B5EF4-FFF2-40B4-BE49-F238E27FC236}">
                <a16:creationId xmlns:a16="http://schemas.microsoft.com/office/drawing/2014/main" id="{D2459FDC-6208-40BB-9DF0-11750677225D}"/>
              </a:ext>
            </a:extLst>
          </p:cNvPr>
          <p:cNvCxnSpPr>
            <a:stCxn id="46" idx="0"/>
            <a:endCxn id="2072" idx="0"/>
          </p:cNvCxnSpPr>
          <p:nvPr/>
        </p:nvCxnSpPr>
        <p:spPr>
          <a:xfrm rot="16200000" flipH="1">
            <a:off x="5005301" y="4639386"/>
            <a:ext cx="262687" cy="1513059"/>
          </a:xfrm>
          <a:prstGeom prst="curvedConnector3">
            <a:avLst>
              <a:gd name="adj1" fmla="val -8702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68D6921A-31AC-404B-A03B-A67470A69CE7}"/>
              </a:ext>
            </a:extLst>
          </p:cNvPr>
          <p:cNvCxnSpPr>
            <a:stCxn id="2072" idx="3"/>
            <a:endCxn id="2070" idx="1"/>
          </p:cNvCxnSpPr>
          <p:nvPr/>
        </p:nvCxnSpPr>
        <p:spPr>
          <a:xfrm flipV="1">
            <a:off x="6503170" y="5435640"/>
            <a:ext cx="3027413" cy="445210"/>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C4D2717E-7D5F-4C69-9D79-5EFD14C9C51F}"/>
              </a:ext>
            </a:extLst>
          </p:cNvPr>
          <p:cNvCxnSpPr>
            <a:stCxn id="39" idx="3"/>
            <a:endCxn id="2070" idx="0"/>
          </p:cNvCxnSpPr>
          <p:nvPr/>
        </p:nvCxnSpPr>
        <p:spPr>
          <a:xfrm>
            <a:off x="8714817" y="4087035"/>
            <a:ext cx="1072193" cy="1092178"/>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7EA6EA3-7B8F-4142-9B3F-6AE56066B323}"/>
              </a:ext>
            </a:extLst>
          </p:cNvPr>
          <p:cNvSpPr txBox="1"/>
          <p:nvPr/>
        </p:nvSpPr>
        <p:spPr>
          <a:xfrm>
            <a:off x="11026675" y="2207456"/>
            <a:ext cx="1236323" cy="246221"/>
          </a:xfrm>
          <a:prstGeom prst="rect">
            <a:avLst/>
          </a:prstGeom>
          <a:noFill/>
        </p:spPr>
        <p:txBody>
          <a:bodyPr wrap="square" rtlCol="0">
            <a:spAutoFit/>
          </a:bodyPr>
          <a:lstStyle/>
          <a:p>
            <a:r>
              <a:rPr lang="en-US" sz="1000" b="1" dirty="0">
                <a:latin typeface="Graphik" panose="020B0503030202060203" pitchFamily="34" charset="0"/>
              </a:rPr>
              <a:t>Database</a:t>
            </a:r>
          </a:p>
        </p:txBody>
      </p:sp>
      <p:sp>
        <p:nvSpPr>
          <p:cNvPr id="59" name="Title 2">
            <a:extLst>
              <a:ext uri="{FF2B5EF4-FFF2-40B4-BE49-F238E27FC236}">
                <a16:creationId xmlns:a16="http://schemas.microsoft.com/office/drawing/2014/main" id="{7B29046F-E6C1-4CAE-BD9B-97FEC59ED426}"/>
              </a:ext>
            </a:extLst>
          </p:cNvPr>
          <p:cNvSpPr txBox="1">
            <a:spLocks/>
          </p:cNvSpPr>
          <p:nvPr/>
        </p:nvSpPr>
        <p:spPr>
          <a:xfrm>
            <a:off x="1" y="242188"/>
            <a:ext cx="12192000" cy="443612"/>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GB" b="1" i="0" u="none" strike="noStrike" kern="1200" cap="all" spc="0" normalizeH="0" baseline="0" noProof="0" dirty="0">
                <a:ln>
                  <a:noFill/>
                </a:ln>
                <a:solidFill>
                  <a:srgbClr val="FFC000"/>
                </a:solidFill>
                <a:effectLst/>
                <a:uLnTx/>
                <a:uFillTx/>
                <a:latin typeface="Graphik"/>
                <a:ea typeface="+mj-ea"/>
                <a:cs typeface="+mj-cs"/>
              </a:rPr>
              <a:t>TECHNICAL ARCHITECTURE OVERVIEW</a:t>
            </a:r>
          </a:p>
        </p:txBody>
      </p:sp>
    </p:spTree>
    <p:extLst>
      <p:ext uri="{BB962C8B-B14F-4D97-AF65-F5344CB8AC3E}">
        <p14:creationId xmlns:p14="http://schemas.microsoft.com/office/powerpoint/2010/main" val="112535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2">
            <a:extLst>
              <a:ext uri="{FF2B5EF4-FFF2-40B4-BE49-F238E27FC236}">
                <a16:creationId xmlns:a16="http://schemas.microsoft.com/office/drawing/2014/main" id="{7B29046F-E6C1-4CAE-BD9B-97FEC59ED426}"/>
              </a:ext>
            </a:extLst>
          </p:cNvPr>
          <p:cNvSpPr txBox="1">
            <a:spLocks/>
          </p:cNvSpPr>
          <p:nvPr/>
        </p:nvSpPr>
        <p:spPr>
          <a:xfrm>
            <a:off x="1" y="242188"/>
            <a:ext cx="12192000" cy="443612"/>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lang="en-GB" dirty="0">
                <a:solidFill>
                  <a:srgbClr val="FFC000"/>
                </a:solidFill>
                <a:latin typeface="Graphik"/>
              </a:rPr>
              <a:t>TECH STACK</a:t>
            </a:r>
            <a:endParaRPr kumimoji="0" lang="en-GB" sz="2800" b="1" i="0" u="none" strike="noStrike" kern="1200" cap="all" spc="0" normalizeH="0" baseline="0" noProof="0" dirty="0">
              <a:ln>
                <a:noFill/>
              </a:ln>
              <a:solidFill>
                <a:srgbClr val="FFC000"/>
              </a:solidFill>
              <a:effectLst/>
              <a:uLnTx/>
              <a:uFillTx/>
              <a:latin typeface="Graphik"/>
              <a:ea typeface="+mj-ea"/>
              <a:cs typeface="+mj-cs"/>
            </a:endParaRPr>
          </a:p>
        </p:txBody>
      </p:sp>
      <p:graphicFrame>
        <p:nvGraphicFramePr>
          <p:cNvPr id="2" name="Table 4">
            <a:extLst>
              <a:ext uri="{FF2B5EF4-FFF2-40B4-BE49-F238E27FC236}">
                <a16:creationId xmlns:a16="http://schemas.microsoft.com/office/drawing/2014/main" id="{6B031408-8133-42F7-B9E7-1F032150BDCB}"/>
              </a:ext>
            </a:extLst>
          </p:cNvPr>
          <p:cNvGraphicFramePr>
            <a:graphicFrameLocks noGrp="1"/>
          </p:cNvGraphicFramePr>
          <p:nvPr>
            <p:extLst>
              <p:ext uri="{D42A27DB-BD31-4B8C-83A1-F6EECF244321}">
                <p14:modId xmlns:p14="http://schemas.microsoft.com/office/powerpoint/2010/main" val="2373579088"/>
              </p:ext>
            </p:extLst>
          </p:nvPr>
        </p:nvGraphicFramePr>
        <p:xfrm>
          <a:off x="533400" y="719666"/>
          <a:ext cx="11150601" cy="5775960"/>
        </p:xfrm>
        <a:graphic>
          <a:graphicData uri="http://schemas.openxmlformats.org/drawingml/2006/table">
            <a:tbl>
              <a:tblPr firstRow="1" bandRow="1">
                <a:tableStyleId>{5C22544A-7EE6-4342-B048-85BDC9FD1C3A}</a:tableStyleId>
              </a:tblPr>
              <a:tblGrid>
                <a:gridCol w="3716867">
                  <a:extLst>
                    <a:ext uri="{9D8B030D-6E8A-4147-A177-3AD203B41FA5}">
                      <a16:colId xmlns:a16="http://schemas.microsoft.com/office/drawing/2014/main" val="2293175117"/>
                    </a:ext>
                  </a:extLst>
                </a:gridCol>
                <a:gridCol w="3716867">
                  <a:extLst>
                    <a:ext uri="{9D8B030D-6E8A-4147-A177-3AD203B41FA5}">
                      <a16:colId xmlns:a16="http://schemas.microsoft.com/office/drawing/2014/main" val="848901851"/>
                    </a:ext>
                  </a:extLst>
                </a:gridCol>
                <a:gridCol w="3716867">
                  <a:extLst>
                    <a:ext uri="{9D8B030D-6E8A-4147-A177-3AD203B41FA5}">
                      <a16:colId xmlns:a16="http://schemas.microsoft.com/office/drawing/2014/main" val="491262446"/>
                    </a:ext>
                  </a:extLst>
                </a:gridCol>
              </a:tblGrid>
              <a:tr h="370840">
                <a:tc>
                  <a:txBody>
                    <a:bodyPr/>
                    <a:lstStyle/>
                    <a:p>
                      <a:r>
                        <a:rPr lang="en-US" dirty="0"/>
                        <a:t>Tech Stack</a:t>
                      </a:r>
                    </a:p>
                  </a:txBody>
                  <a:tcPr/>
                </a:tc>
                <a:tc>
                  <a:txBody>
                    <a:bodyPr/>
                    <a:lstStyle/>
                    <a:p>
                      <a:r>
                        <a:rPr lang="en-US" dirty="0"/>
                        <a:t>Use</a:t>
                      </a:r>
                    </a:p>
                  </a:txBody>
                  <a:tcPr/>
                </a:tc>
                <a:tc>
                  <a:txBody>
                    <a:bodyPr/>
                    <a:lstStyle/>
                    <a:p>
                      <a:r>
                        <a:rPr lang="en-US" dirty="0"/>
                        <a:t>Justification</a:t>
                      </a:r>
                    </a:p>
                  </a:txBody>
                  <a:tcPr/>
                </a:tc>
                <a:extLst>
                  <a:ext uri="{0D108BD9-81ED-4DB2-BD59-A6C34878D82A}">
                    <a16:rowId xmlns:a16="http://schemas.microsoft.com/office/drawing/2014/main" val="1604167204"/>
                  </a:ext>
                </a:extLst>
              </a:tr>
              <a:tr h="370840">
                <a:tc>
                  <a:txBody>
                    <a:bodyPr/>
                    <a:lstStyle/>
                    <a:p>
                      <a:r>
                        <a:rPr lang="en-US" dirty="0"/>
                        <a:t>Angular</a:t>
                      </a:r>
                    </a:p>
                  </a:txBody>
                  <a:tcPr/>
                </a:tc>
                <a:tc>
                  <a:txBody>
                    <a:bodyPr/>
                    <a:lstStyle/>
                    <a:p>
                      <a:r>
                        <a:rPr lang="en-US" dirty="0"/>
                        <a:t>JS Framework</a:t>
                      </a:r>
                    </a:p>
                  </a:txBody>
                  <a:tcPr/>
                </a:tc>
                <a:tc>
                  <a:txBody>
                    <a:bodyPr/>
                    <a:lstStyle/>
                    <a:p>
                      <a:r>
                        <a:rPr lang="en-US" dirty="0"/>
                        <a:t>Scalable, Modular, Offline Support, a11y CDK, component based</a:t>
                      </a:r>
                    </a:p>
                  </a:txBody>
                  <a:tcPr/>
                </a:tc>
                <a:extLst>
                  <a:ext uri="{0D108BD9-81ED-4DB2-BD59-A6C34878D82A}">
                    <a16:rowId xmlns:a16="http://schemas.microsoft.com/office/drawing/2014/main" val="3339227613"/>
                  </a:ext>
                </a:extLst>
              </a:tr>
              <a:tr h="370840">
                <a:tc>
                  <a:txBody>
                    <a:bodyPr/>
                    <a:lstStyle/>
                    <a:p>
                      <a:r>
                        <a:rPr lang="en-US" dirty="0"/>
                        <a:t>Angular bootstrap/ angular material</a:t>
                      </a:r>
                    </a:p>
                  </a:txBody>
                  <a:tcPr/>
                </a:tc>
                <a:tc>
                  <a:txBody>
                    <a:bodyPr/>
                    <a:lstStyle/>
                    <a:p>
                      <a:r>
                        <a:rPr lang="en-US" dirty="0"/>
                        <a:t>Responsive Web Design</a:t>
                      </a:r>
                    </a:p>
                  </a:txBody>
                  <a:tcPr/>
                </a:tc>
                <a:tc>
                  <a:txBody>
                    <a:bodyPr/>
                    <a:lstStyle/>
                    <a:p>
                      <a:r>
                        <a:rPr lang="en-US" dirty="0"/>
                        <a:t>Popular, customizable, lots of plugins</a:t>
                      </a:r>
                    </a:p>
                  </a:txBody>
                  <a:tcPr/>
                </a:tc>
                <a:extLst>
                  <a:ext uri="{0D108BD9-81ED-4DB2-BD59-A6C34878D82A}">
                    <a16:rowId xmlns:a16="http://schemas.microsoft.com/office/drawing/2014/main" val="1974849890"/>
                  </a:ext>
                </a:extLst>
              </a:tr>
              <a:tr h="370840">
                <a:tc>
                  <a:txBody>
                    <a:bodyPr/>
                    <a:lstStyle/>
                    <a:p>
                      <a:r>
                        <a:rPr lang="en-US" dirty="0"/>
                        <a:t>SASS</a:t>
                      </a:r>
                    </a:p>
                  </a:txBody>
                  <a:tcPr/>
                </a:tc>
                <a:tc>
                  <a:txBody>
                    <a:bodyPr/>
                    <a:lstStyle/>
                    <a:p>
                      <a:r>
                        <a:rPr lang="en-US" dirty="0"/>
                        <a:t>Modular, Reusable, DRY, CSS Preprocessor</a:t>
                      </a:r>
                    </a:p>
                  </a:txBody>
                  <a:tcPr/>
                </a:tc>
                <a:tc>
                  <a:txBody>
                    <a:bodyPr/>
                    <a:lstStyle/>
                    <a:p>
                      <a:r>
                        <a:rPr lang="en-US" dirty="0"/>
                        <a:t>Easy to write, lots of features</a:t>
                      </a:r>
                    </a:p>
                  </a:txBody>
                  <a:tcPr/>
                </a:tc>
                <a:extLst>
                  <a:ext uri="{0D108BD9-81ED-4DB2-BD59-A6C34878D82A}">
                    <a16:rowId xmlns:a16="http://schemas.microsoft.com/office/drawing/2014/main" val="3969801936"/>
                  </a:ext>
                </a:extLst>
              </a:tr>
              <a:tr h="370840">
                <a:tc>
                  <a:txBody>
                    <a:bodyPr/>
                    <a:lstStyle/>
                    <a:p>
                      <a:r>
                        <a:rPr lang="en-US" dirty="0"/>
                        <a:t>AXE, WAVE, Lighthouse, Angular CDK a11y</a:t>
                      </a:r>
                    </a:p>
                  </a:txBody>
                  <a:tcPr/>
                </a:tc>
                <a:tc>
                  <a:txBody>
                    <a:bodyPr/>
                    <a:lstStyle/>
                    <a:p>
                      <a:r>
                        <a:rPr lang="en-US" dirty="0"/>
                        <a:t>Accessibility</a:t>
                      </a:r>
                    </a:p>
                  </a:txBody>
                  <a:tcPr/>
                </a:tc>
                <a:tc>
                  <a:txBody>
                    <a:bodyPr/>
                    <a:lstStyle/>
                    <a:p>
                      <a:r>
                        <a:rPr lang="en-US" dirty="0"/>
                        <a:t>Test accessibility</a:t>
                      </a:r>
                    </a:p>
                  </a:txBody>
                  <a:tcPr/>
                </a:tc>
                <a:extLst>
                  <a:ext uri="{0D108BD9-81ED-4DB2-BD59-A6C34878D82A}">
                    <a16:rowId xmlns:a16="http://schemas.microsoft.com/office/drawing/2014/main" val="2010119333"/>
                  </a:ext>
                </a:extLst>
              </a:tr>
              <a:tr h="370840">
                <a:tc>
                  <a:txBody>
                    <a:bodyPr/>
                    <a:lstStyle/>
                    <a:p>
                      <a:r>
                        <a:rPr lang="en-US" dirty="0" err="1"/>
                        <a:t>TSLint</a:t>
                      </a:r>
                      <a:endParaRPr lang="en-US" dirty="0"/>
                    </a:p>
                  </a:txBody>
                  <a:tcPr/>
                </a:tc>
                <a:tc>
                  <a:txBody>
                    <a:bodyPr/>
                    <a:lstStyle/>
                    <a:p>
                      <a:r>
                        <a:rPr lang="en-US" dirty="0"/>
                        <a:t>Typescript lint</a:t>
                      </a:r>
                    </a:p>
                  </a:txBody>
                  <a:tcPr/>
                </a:tc>
                <a:tc>
                  <a:txBody>
                    <a:bodyPr/>
                    <a:lstStyle/>
                    <a:p>
                      <a:r>
                        <a:rPr lang="en-US" dirty="0"/>
                        <a:t>Error identification</a:t>
                      </a:r>
                    </a:p>
                  </a:txBody>
                  <a:tcPr/>
                </a:tc>
                <a:extLst>
                  <a:ext uri="{0D108BD9-81ED-4DB2-BD59-A6C34878D82A}">
                    <a16:rowId xmlns:a16="http://schemas.microsoft.com/office/drawing/2014/main" val="2067294959"/>
                  </a:ext>
                </a:extLst>
              </a:tr>
              <a:tr h="370840">
                <a:tc>
                  <a:txBody>
                    <a:bodyPr/>
                    <a:lstStyle/>
                    <a:p>
                      <a:r>
                        <a:rPr lang="en-US" dirty="0"/>
                        <a:t>Adobe AEM</a:t>
                      </a:r>
                    </a:p>
                  </a:txBody>
                  <a:tcPr/>
                </a:tc>
                <a:tc>
                  <a:txBody>
                    <a:bodyPr/>
                    <a:lstStyle/>
                    <a:p>
                      <a:r>
                        <a:rPr lang="en-US" dirty="0"/>
                        <a:t>CMS</a:t>
                      </a:r>
                    </a:p>
                  </a:txBody>
                  <a:tcPr/>
                </a:tc>
                <a:tc>
                  <a:txBody>
                    <a:bodyPr/>
                    <a:lstStyle/>
                    <a:p>
                      <a:r>
                        <a:rPr lang="en-US" dirty="0"/>
                        <a:t>Authoring, Analytics, Multilingual, Search, DAM, Commerce integration, Content as service, SPA Editor, Community Support, Product Support, Contextual, workflow</a:t>
                      </a:r>
                    </a:p>
                  </a:txBody>
                  <a:tcPr/>
                </a:tc>
                <a:extLst>
                  <a:ext uri="{0D108BD9-81ED-4DB2-BD59-A6C34878D82A}">
                    <a16:rowId xmlns:a16="http://schemas.microsoft.com/office/drawing/2014/main" val="2819508024"/>
                  </a:ext>
                </a:extLst>
              </a:tr>
              <a:tr h="370840">
                <a:tc>
                  <a:txBody>
                    <a:bodyPr/>
                    <a:lstStyle/>
                    <a:p>
                      <a:r>
                        <a:rPr lang="en-US" dirty="0"/>
                        <a:t>Jasmine, Protractor</a:t>
                      </a:r>
                    </a:p>
                  </a:txBody>
                  <a:tcPr/>
                </a:tc>
                <a:tc>
                  <a:txBody>
                    <a:bodyPr/>
                    <a:lstStyle/>
                    <a:p>
                      <a:r>
                        <a:rPr lang="en-US" dirty="0"/>
                        <a:t>Unit Test, E2E Test</a:t>
                      </a:r>
                    </a:p>
                  </a:txBody>
                  <a:tcPr/>
                </a:tc>
                <a:tc>
                  <a:txBody>
                    <a:bodyPr/>
                    <a:lstStyle/>
                    <a:p>
                      <a:r>
                        <a:rPr lang="en-US" dirty="0"/>
                        <a:t>Supported by Angular for unit and E2E testing</a:t>
                      </a:r>
                    </a:p>
                  </a:txBody>
                  <a:tcPr/>
                </a:tc>
                <a:extLst>
                  <a:ext uri="{0D108BD9-81ED-4DB2-BD59-A6C34878D82A}">
                    <a16:rowId xmlns:a16="http://schemas.microsoft.com/office/drawing/2014/main" val="973617794"/>
                  </a:ext>
                </a:extLst>
              </a:tr>
              <a:tr h="370840">
                <a:tc>
                  <a:txBody>
                    <a:bodyPr/>
                    <a:lstStyle/>
                    <a:p>
                      <a:r>
                        <a:rPr lang="en-US" dirty="0"/>
                        <a:t>Google Analytics, Omniture, Chart beat</a:t>
                      </a:r>
                    </a:p>
                  </a:txBody>
                  <a:tcPr/>
                </a:tc>
                <a:tc>
                  <a:txBody>
                    <a:bodyPr/>
                    <a:lstStyle/>
                    <a:p>
                      <a:r>
                        <a:rPr lang="en-US" dirty="0"/>
                        <a:t>JS Analytics</a:t>
                      </a:r>
                    </a:p>
                  </a:txBody>
                  <a:tcPr/>
                </a:tc>
                <a:tc>
                  <a:txBody>
                    <a:bodyPr/>
                    <a:lstStyle/>
                    <a:p>
                      <a:r>
                        <a:rPr lang="en-US" dirty="0"/>
                        <a:t>Scripts to embed for tracking</a:t>
                      </a:r>
                    </a:p>
                  </a:txBody>
                  <a:tcPr/>
                </a:tc>
                <a:extLst>
                  <a:ext uri="{0D108BD9-81ED-4DB2-BD59-A6C34878D82A}">
                    <a16:rowId xmlns:a16="http://schemas.microsoft.com/office/drawing/2014/main" val="979618532"/>
                  </a:ext>
                </a:extLst>
              </a:tr>
            </a:tbl>
          </a:graphicData>
        </a:graphic>
      </p:graphicFrame>
    </p:spTree>
    <p:extLst>
      <p:ext uri="{BB962C8B-B14F-4D97-AF65-F5344CB8AC3E}">
        <p14:creationId xmlns:p14="http://schemas.microsoft.com/office/powerpoint/2010/main" val="273590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2">
            <a:extLst>
              <a:ext uri="{FF2B5EF4-FFF2-40B4-BE49-F238E27FC236}">
                <a16:creationId xmlns:a16="http://schemas.microsoft.com/office/drawing/2014/main" id="{BE9221DC-5210-49B7-8E5F-89653DBE1448}"/>
              </a:ext>
            </a:extLst>
          </p:cNvPr>
          <p:cNvSpPr txBox="1">
            <a:spLocks/>
          </p:cNvSpPr>
          <p:nvPr/>
        </p:nvSpPr>
        <p:spPr>
          <a:xfrm>
            <a:off x="355741" y="1128768"/>
            <a:ext cx="11474881" cy="407894"/>
          </a:xfrm>
          <a:prstGeom prst="rect">
            <a:avLst/>
          </a:prstGeom>
        </p:spPr>
        <p:txBody>
          <a:bodyPr vert="horz" lIns="0" tIns="0" rIns="0" bIns="0" rtlCol="0">
            <a:noAutofit/>
          </a:bodyPr>
          <a:lstStyle>
            <a:lvl1pPr marL="0" indent="0" algn="l" rtl="0" eaLnBrk="1" fontAlgn="base" hangingPunct="1">
              <a:lnSpc>
                <a:spcPct val="100000"/>
              </a:lnSpc>
              <a:spcBef>
                <a:spcPts val="0"/>
              </a:spcBef>
              <a:spcAft>
                <a:spcPct val="0"/>
              </a:spcAft>
              <a:buFont typeface="Arial" pitchFamily="34" charset="0"/>
              <a:buNone/>
              <a:defRPr sz="2200" kern="1200">
                <a:solidFill>
                  <a:schemeClr val="tx2"/>
                </a:solidFill>
                <a:latin typeface="Arial Black" panose="020B0A040201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 typeface="Arial" pitchFamily="34" charset="0"/>
              <a:buNone/>
              <a:tabLst/>
              <a:defRPr/>
            </a:pPr>
            <a:r>
              <a:rPr kumimoji="0" lang="en-US" sz="2200" b="1" i="0" u="none" strike="noStrike" kern="1200" cap="none" spc="0" normalizeH="0" baseline="0" noProof="0">
                <a:ln>
                  <a:noFill/>
                </a:ln>
                <a:solidFill>
                  <a:srgbClr val="FFB600"/>
                </a:solidFill>
                <a:effectLst/>
                <a:uLnTx/>
                <a:uFillTx/>
                <a:latin typeface="Arial Black" panose="020B0A04020102020204" pitchFamily="34" charset="0"/>
                <a:ea typeface="Roboto" panose="02000000000000000000" pitchFamily="2" charset="0"/>
                <a:cs typeface="Arial" panose="020B0604020202020204" pitchFamily="34" charset="0"/>
              </a:rPr>
              <a:t>Beyond just the development activity, the optimization of the single page application requires the following disciplines and tools </a:t>
            </a:r>
          </a:p>
          <a:p>
            <a:pPr marL="0" marR="0" lvl="0" indent="0" algn="l" defTabSz="914400" rtl="0" eaLnBrk="1" fontAlgn="base" latinLnBrk="0" hangingPunct="1">
              <a:lnSpc>
                <a:spcPct val="100000"/>
              </a:lnSpc>
              <a:spcBef>
                <a:spcPts val="0"/>
              </a:spcBef>
              <a:spcAft>
                <a:spcPct val="0"/>
              </a:spcAft>
              <a:buClrTx/>
              <a:buSzTx/>
              <a:buFont typeface="Arial" pitchFamily="34" charset="0"/>
              <a:buNone/>
              <a:tabLst/>
              <a:defRPr/>
            </a:pPr>
            <a:endParaRPr kumimoji="0" lang="en-US" sz="1800" b="0" i="0" u="none" strike="noStrike" kern="1200" cap="none" spc="0" normalizeH="0" baseline="0" noProof="0" dirty="0">
              <a:ln>
                <a:noFill/>
              </a:ln>
              <a:solidFill>
                <a:srgbClr val="FFB600"/>
              </a:solidFill>
              <a:effectLst/>
              <a:uLnTx/>
              <a:uFillTx/>
              <a:latin typeface="Arial Black" panose="020B0A04020102020204" pitchFamily="34" charset="0"/>
              <a:ea typeface="Roboto" panose="02000000000000000000" pitchFamily="2" charset="0"/>
              <a:cs typeface="Arial" panose="020B0604020202020204" pitchFamily="34" charset="0"/>
            </a:endParaRPr>
          </a:p>
        </p:txBody>
      </p:sp>
      <p:grpSp>
        <p:nvGrpSpPr>
          <p:cNvPr id="43" name="Group 42">
            <a:extLst>
              <a:ext uri="{FF2B5EF4-FFF2-40B4-BE49-F238E27FC236}">
                <a16:creationId xmlns:a16="http://schemas.microsoft.com/office/drawing/2014/main" id="{60282D93-241B-4EA9-9ACA-F0EE0B3FC610}"/>
              </a:ext>
            </a:extLst>
          </p:cNvPr>
          <p:cNvGrpSpPr/>
          <p:nvPr/>
        </p:nvGrpSpPr>
        <p:grpSpPr>
          <a:xfrm>
            <a:off x="451103" y="1941131"/>
            <a:ext cx="11156465" cy="4754880"/>
            <a:chOff x="451103" y="1889761"/>
            <a:chExt cx="11156465" cy="4754880"/>
          </a:xfrm>
        </p:grpSpPr>
        <p:sp>
          <p:nvSpPr>
            <p:cNvPr id="44" name="Oval 43">
              <a:extLst>
                <a:ext uri="{FF2B5EF4-FFF2-40B4-BE49-F238E27FC236}">
                  <a16:creationId xmlns:a16="http://schemas.microsoft.com/office/drawing/2014/main" id="{1711C06D-968A-49B9-82A8-A508F66DF88F}"/>
                </a:ext>
              </a:extLst>
            </p:cNvPr>
            <p:cNvSpPr>
              <a:spLocks noChangeAspect="1"/>
            </p:cNvSpPr>
            <p:nvPr/>
          </p:nvSpPr>
          <p:spPr>
            <a:xfrm>
              <a:off x="451103" y="1889761"/>
              <a:ext cx="4755438" cy="4754880"/>
            </a:xfrm>
            <a:prstGeom prst="ellipse">
              <a:avLst/>
            </a:prstGeom>
            <a:solidFill>
              <a:srgbClr val="FF9500">
                <a:lumMod val="75000"/>
              </a:srgbClr>
            </a:solidFill>
            <a:ln w="38100" cap="flat" cmpd="sng" algn="ctr">
              <a:solidFill>
                <a:srgbClr val="FFFFFF"/>
              </a:solidFill>
              <a:prstDash val="solid"/>
            </a:ln>
            <a:effectLst/>
          </p:spPr>
          <p:txBody>
            <a:bodyPr lIns="91432" tIns="45717" rIns="91432" bIns="45717"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cs typeface="Arial"/>
              </a:endParaRPr>
            </a:p>
          </p:txBody>
        </p:sp>
        <p:sp>
          <p:nvSpPr>
            <p:cNvPr id="45" name="Oval 44">
              <a:extLst>
                <a:ext uri="{FF2B5EF4-FFF2-40B4-BE49-F238E27FC236}">
                  <a16:creationId xmlns:a16="http://schemas.microsoft.com/office/drawing/2014/main" id="{A643A2C0-1B09-4932-A9B4-31C7914CD553}"/>
                </a:ext>
              </a:extLst>
            </p:cNvPr>
            <p:cNvSpPr/>
            <p:nvPr/>
          </p:nvSpPr>
          <p:spPr>
            <a:xfrm>
              <a:off x="844483" y="2702605"/>
              <a:ext cx="3863147" cy="3865551"/>
            </a:xfrm>
            <a:prstGeom prst="ellipse">
              <a:avLst/>
            </a:prstGeom>
            <a:solidFill>
              <a:srgbClr val="FF9500"/>
            </a:solidFill>
            <a:ln w="38100" cap="flat" cmpd="sng" algn="ctr">
              <a:solidFill>
                <a:srgbClr val="FFFFFF"/>
              </a:solidFill>
              <a:prstDash val="solid"/>
            </a:ln>
            <a:effectLst/>
          </p:spPr>
          <p:txBody>
            <a:bodyPr lIns="91432" tIns="45717" rIns="91432" bIns="45717"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cs typeface="Arial"/>
              </a:endParaRPr>
            </a:p>
          </p:txBody>
        </p:sp>
        <p:sp>
          <p:nvSpPr>
            <p:cNvPr id="46" name="Oval 45">
              <a:extLst>
                <a:ext uri="{FF2B5EF4-FFF2-40B4-BE49-F238E27FC236}">
                  <a16:creationId xmlns:a16="http://schemas.microsoft.com/office/drawing/2014/main" id="{4322AE3A-F427-46B6-9BE0-9F8737E790F8}"/>
                </a:ext>
              </a:extLst>
            </p:cNvPr>
            <p:cNvSpPr/>
            <p:nvPr/>
          </p:nvSpPr>
          <p:spPr>
            <a:xfrm>
              <a:off x="1417338" y="3827576"/>
              <a:ext cx="2717437" cy="2740582"/>
            </a:xfrm>
            <a:prstGeom prst="ellipse">
              <a:avLst/>
            </a:prstGeom>
            <a:solidFill>
              <a:srgbClr val="FFB600"/>
            </a:solidFill>
            <a:ln w="38100" cap="flat" cmpd="sng" algn="ctr">
              <a:solidFill>
                <a:srgbClr val="FFFFFF"/>
              </a:solidFill>
              <a:prstDash val="solid"/>
            </a:ln>
            <a:effectLst/>
          </p:spPr>
          <p:txBody>
            <a:bodyPr lIns="91432" tIns="45717" rIns="91432" bIns="45717"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cs typeface="Arial"/>
              </a:endParaRPr>
            </a:p>
          </p:txBody>
        </p:sp>
        <p:sp>
          <p:nvSpPr>
            <p:cNvPr id="47" name="Oval 46">
              <a:extLst>
                <a:ext uri="{FF2B5EF4-FFF2-40B4-BE49-F238E27FC236}">
                  <a16:creationId xmlns:a16="http://schemas.microsoft.com/office/drawing/2014/main" id="{CDB834B5-F994-4506-9F98-C99B551775A4}"/>
                </a:ext>
              </a:extLst>
            </p:cNvPr>
            <p:cNvSpPr/>
            <p:nvPr/>
          </p:nvSpPr>
          <p:spPr>
            <a:xfrm>
              <a:off x="1885173" y="4712110"/>
              <a:ext cx="1802824" cy="1803946"/>
            </a:xfrm>
            <a:prstGeom prst="ellipse">
              <a:avLst/>
            </a:prstGeom>
            <a:solidFill>
              <a:srgbClr val="FFFFFF"/>
            </a:solidFill>
            <a:ln w="9525" cap="flat" cmpd="sng" algn="ctr">
              <a:solidFill>
                <a:srgbClr val="FF0000"/>
              </a:solidFill>
              <a:prstDash val="solid"/>
            </a:ln>
            <a:effectLst/>
          </p:spPr>
          <p:txBody>
            <a:bodyPr lIns="91432" tIns="45717" rIns="91432" bIns="45717"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cs typeface="Arial"/>
              </a:endParaRPr>
            </a:p>
          </p:txBody>
        </p:sp>
        <p:sp>
          <p:nvSpPr>
            <p:cNvPr id="48" name="Rectangle 47">
              <a:extLst>
                <a:ext uri="{FF2B5EF4-FFF2-40B4-BE49-F238E27FC236}">
                  <a16:creationId xmlns:a16="http://schemas.microsoft.com/office/drawing/2014/main" id="{E0206DA4-B646-4F27-B621-4BEC7F9EF437}"/>
                </a:ext>
              </a:extLst>
            </p:cNvPr>
            <p:cNvSpPr/>
            <p:nvPr/>
          </p:nvSpPr>
          <p:spPr>
            <a:xfrm>
              <a:off x="1955986" y="4280987"/>
              <a:ext cx="1640144" cy="221599"/>
            </a:xfrm>
            <a:prstGeom prst="rect">
              <a:avLst/>
            </a:prstGeom>
          </p:spPr>
          <p:txBody>
            <a:bodyPr wrap="square" lIns="0" tIns="0" rIns="0" bIns="0" anchor="ctr">
              <a:sp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600" b="0" i="0" u="none" strike="noStrike" kern="0" cap="all" spc="0" normalizeH="0" baseline="0" noProof="0" dirty="0">
                  <a:ln>
                    <a:noFill/>
                  </a:ln>
                  <a:solidFill>
                    <a:srgbClr val="FFFFFF"/>
                  </a:solidFill>
                  <a:effectLst/>
                  <a:uLnTx/>
                  <a:uFillTx/>
                  <a:latin typeface="Arial Black" panose="020B0A04020102020204" pitchFamily="34" charset="0"/>
                  <a:cs typeface="Arial"/>
                </a:rPr>
                <a:t>TEST</a:t>
              </a:r>
            </a:p>
          </p:txBody>
        </p:sp>
        <p:sp>
          <p:nvSpPr>
            <p:cNvPr id="49" name="Rectangle 48">
              <a:extLst>
                <a:ext uri="{FF2B5EF4-FFF2-40B4-BE49-F238E27FC236}">
                  <a16:creationId xmlns:a16="http://schemas.microsoft.com/office/drawing/2014/main" id="{F1C26287-3C76-4212-A8B2-9C2EE42682F0}"/>
                </a:ext>
              </a:extLst>
            </p:cNvPr>
            <p:cNvSpPr/>
            <p:nvPr/>
          </p:nvSpPr>
          <p:spPr>
            <a:xfrm>
              <a:off x="1780032" y="3274658"/>
              <a:ext cx="1995304" cy="387798"/>
            </a:xfrm>
            <a:prstGeom prst="rect">
              <a:avLst/>
            </a:prstGeom>
          </p:spPr>
          <p:txBody>
            <a:bodyPr wrap="square" lIns="0" tIns="0" rIns="0" bIns="0" anchor="ctr">
              <a:sp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400" b="0" i="0" u="none" strike="noStrike" kern="0" cap="all" spc="0" normalizeH="0" baseline="0" noProof="0" dirty="0">
                  <a:ln>
                    <a:noFill/>
                  </a:ln>
                  <a:solidFill>
                    <a:srgbClr val="FFFFFF"/>
                  </a:solidFill>
                  <a:effectLst/>
                  <a:uLnTx/>
                  <a:uFillTx/>
                  <a:latin typeface="Arial Black" panose="020B0A04020102020204" pitchFamily="34" charset="0"/>
                  <a:cs typeface="Arial"/>
                </a:rPr>
                <a:t>BUILD / DEPLOY &amp; SECURITY</a:t>
              </a:r>
            </a:p>
          </p:txBody>
        </p:sp>
        <p:sp>
          <p:nvSpPr>
            <p:cNvPr id="50" name="Rectangle 49">
              <a:extLst>
                <a:ext uri="{FF2B5EF4-FFF2-40B4-BE49-F238E27FC236}">
                  <a16:creationId xmlns:a16="http://schemas.microsoft.com/office/drawing/2014/main" id="{83D94308-00BA-4D85-ABB6-D686AFCE372E}"/>
                </a:ext>
              </a:extLst>
            </p:cNvPr>
            <p:cNvSpPr/>
            <p:nvPr/>
          </p:nvSpPr>
          <p:spPr>
            <a:xfrm>
              <a:off x="5349795" y="3388785"/>
              <a:ext cx="2008997" cy="716537"/>
            </a:xfrm>
            <a:prstGeom prst="rect">
              <a:avLst/>
            </a:prstGeom>
          </p:spPr>
          <p:txBody>
            <a:bodyPr wrap="square" lIns="0" tIns="0" rIns="0" bIns="108000" anchor="ctr">
              <a:noAutofit/>
            </a:bodyPr>
            <a:lstStyle/>
            <a:p>
              <a:pPr marL="0" marR="0" lvl="0" indent="0" defTabSz="914323" eaLnBrk="1" fontAlgn="base" latinLnBrk="0" hangingPunct="1">
                <a:lnSpc>
                  <a:spcPct val="9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9500"/>
                  </a:solidFill>
                  <a:effectLst/>
                  <a:uLnTx/>
                  <a:uFillTx/>
                  <a:latin typeface="Arial Black" panose="020B0A04020102020204" pitchFamily="34" charset="0"/>
                  <a:cs typeface="Arial"/>
                </a:rPr>
                <a:t>BUILD / DEPLOY &amp; SECURITY ECOSYSTEM</a:t>
              </a:r>
              <a:endParaRPr kumimoji="0" lang="en-US" sz="1600" b="0" i="0" u="none" strike="noStrike" kern="0" cap="none" spc="0" normalizeH="0" baseline="0" noProof="0" dirty="0">
                <a:ln>
                  <a:noFill/>
                </a:ln>
                <a:solidFill>
                  <a:srgbClr val="000000"/>
                </a:solidFill>
                <a:effectLst/>
                <a:uLnTx/>
                <a:uFillTx/>
                <a:latin typeface="Arial" panose="020B0604020202020204" pitchFamily="34" charset="0"/>
                <a:ea typeface="Roboto" panose="02000000000000000000" pitchFamily="2" charset="0"/>
                <a:cs typeface="Arial" panose="020B0604020202020204" pitchFamily="34" charset="0"/>
              </a:endParaRPr>
            </a:p>
          </p:txBody>
        </p:sp>
        <p:sp>
          <p:nvSpPr>
            <p:cNvPr id="51" name="Rectangle 50">
              <a:extLst>
                <a:ext uri="{FF2B5EF4-FFF2-40B4-BE49-F238E27FC236}">
                  <a16:creationId xmlns:a16="http://schemas.microsoft.com/office/drawing/2014/main" id="{53ED52B7-98CE-4692-A21B-26D9AAA2DAE3}"/>
                </a:ext>
              </a:extLst>
            </p:cNvPr>
            <p:cNvSpPr/>
            <p:nvPr/>
          </p:nvSpPr>
          <p:spPr>
            <a:xfrm>
              <a:off x="5349795" y="4587779"/>
              <a:ext cx="1716448" cy="650741"/>
            </a:xfrm>
            <a:prstGeom prst="rect">
              <a:avLst/>
            </a:prstGeom>
          </p:spPr>
          <p:txBody>
            <a:bodyPr wrap="square" lIns="0" tIns="0" rIns="0" bIns="108000" anchor="t">
              <a:noAutofit/>
            </a:bodyPr>
            <a:lstStyle/>
            <a:p>
              <a:pPr marL="0" marR="0" lvl="0" indent="0" defTabSz="91432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B600"/>
                  </a:solidFill>
                  <a:effectLst/>
                  <a:uLnTx/>
                  <a:uFillTx/>
                  <a:latin typeface="Arial Black" panose="020B0A04020102020204" pitchFamily="34" charset="0"/>
                  <a:cs typeface="Arial"/>
                </a:rPr>
                <a:t>QUALITY ECOSYSTEM</a:t>
              </a:r>
            </a:p>
          </p:txBody>
        </p:sp>
        <p:sp>
          <p:nvSpPr>
            <p:cNvPr id="52" name="Rectangle 51">
              <a:extLst>
                <a:ext uri="{FF2B5EF4-FFF2-40B4-BE49-F238E27FC236}">
                  <a16:creationId xmlns:a16="http://schemas.microsoft.com/office/drawing/2014/main" id="{8A3DCBA2-4DFB-4A30-8171-9E419DDFA222}"/>
                </a:ext>
              </a:extLst>
            </p:cNvPr>
            <p:cNvSpPr/>
            <p:nvPr/>
          </p:nvSpPr>
          <p:spPr>
            <a:xfrm>
              <a:off x="5349795" y="5445144"/>
              <a:ext cx="1887709" cy="753134"/>
            </a:xfrm>
            <a:prstGeom prst="rect">
              <a:avLst/>
            </a:prstGeom>
          </p:spPr>
          <p:txBody>
            <a:bodyPr wrap="square" lIns="0" tIns="0" rIns="0" bIns="108000" anchor="t">
              <a:noAutofit/>
            </a:bodyPr>
            <a:lstStyle/>
            <a:p>
              <a:pPr marL="0" marR="0" lvl="0" indent="0" defTabSz="91432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EF262E"/>
                  </a:solidFill>
                  <a:effectLst/>
                  <a:uLnTx/>
                  <a:uFillTx/>
                  <a:latin typeface="Arial Black" panose="020B0A04020102020204" pitchFamily="34" charset="0"/>
                  <a:cs typeface="Arial"/>
                </a:rPr>
                <a:t>ANGULAR DEVELOPMENT ECOSYSTEM</a:t>
              </a:r>
            </a:p>
          </p:txBody>
        </p:sp>
        <p:cxnSp>
          <p:nvCxnSpPr>
            <p:cNvPr id="53" name="Straight Connector 52">
              <a:extLst>
                <a:ext uri="{FF2B5EF4-FFF2-40B4-BE49-F238E27FC236}">
                  <a16:creationId xmlns:a16="http://schemas.microsoft.com/office/drawing/2014/main" id="{8D20059E-D37B-45BD-B7BB-4331CAA120CB}"/>
                </a:ext>
              </a:extLst>
            </p:cNvPr>
            <p:cNvCxnSpPr>
              <a:cxnSpLocks/>
            </p:cNvCxnSpPr>
            <p:nvPr/>
          </p:nvCxnSpPr>
          <p:spPr>
            <a:xfrm>
              <a:off x="4342039" y="4306389"/>
              <a:ext cx="7248489" cy="0"/>
            </a:xfrm>
            <a:prstGeom prst="line">
              <a:avLst/>
            </a:prstGeom>
            <a:noFill/>
            <a:ln w="12700" cap="flat" cmpd="sng" algn="ctr">
              <a:solidFill>
                <a:srgbClr val="000000"/>
              </a:solidFill>
              <a:prstDash val="solid"/>
              <a:headEnd type="oval"/>
            </a:ln>
            <a:effectLst/>
          </p:spPr>
        </p:cxnSp>
        <p:cxnSp>
          <p:nvCxnSpPr>
            <p:cNvPr id="54" name="Straight Connector 53">
              <a:extLst>
                <a:ext uri="{FF2B5EF4-FFF2-40B4-BE49-F238E27FC236}">
                  <a16:creationId xmlns:a16="http://schemas.microsoft.com/office/drawing/2014/main" id="{DAEF3EF4-F8E7-4CE7-BA0D-BFD618967561}"/>
                </a:ext>
              </a:extLst>
            </p:cNvPr>
            <p:cNvCxnSpPr>
              <a:cxnSpLocks/>
            </p:cNvCxnSpPr>
            <p:nvPr/>
          </p:nvCxnSpPr>
          <p:spPr>
            <a:xfrm>
              <a:off x="3982600" y="5305149"/>
              <a:ext cx="7624968" cy="0"/>
            </a:xfrm>
            <a:prstGeom prst="line">
              <a:avLst/>
            </a:prstGeom>
            <a:noFill/>
            <a:ln w="12700" cap="flat" cmpd="sng" algn="ctr">
              <a:solidFill>
                <a:srgbClr val="000000"/>
              </a:solidFill>
              <a:prstDash val="solid"/>
              <a:headEnd type="oval"/>
            </a:ln>
            <a:effectLst/>
          </p:spPr>
        </p:cxnSp>
        <p:cxnSp>
          <p:nvCxnSpPr>
            <p:cNvPr id="55" name="Straight Connector 54">
              <a:extLst>
                <a:ext uri="{FF2B5EF4-FFF2-40B4-BE49-F238E27FC236}">
                  <a16:creationId xmlns:a16="http://schemas.microsoft.com/office/drawing/2014/main" id="{5AE61135-9D71-4850-B5BC-CB0D35D41B66}"/>
                </a:ext>
              </a:extLst>
            </p:cNvPr>
            <p:cNvCxnSpPr>
              <a:cxnSpLocks/>
            </p:cNvCxnSpPr>
            <p:nvPr/>
          </p:nvCxnSpPr>
          <p:spPr>
            <a:xfrm>
              <a:off x="2882900" y="6386684"/>
              <a:ext cx="8724668" cy="0"/>
            </a:xfrm>
            <a:prstGeom prst="line">
              <a:avLst/>
            </a:prstGeom>
            <a:noFill/>
            <a:ln w="12700" cap="flat" cmpd="sng" algn="ctr">
              <a:solidFill>
                <a:srgbClr val="000000"/>
              </a:solidFill>
              <a:prstDash val="solid"/>
              <a:headEnd type="oval"/>
            </a:ln>
            <a:effectLst/>
          </p:spPr>
        </p:cxnSp>
        <p:pic>
          <p:nvPicPr>
            <p:cNvPr id="56" name="Picture 55">
              <a:extLst>
                <a:ext uri="{FF2B5EF4-FFF2-40B4-BE49-F238E27FC236}">
                  <a16:creationId xmlns:a16="http://schemas.microsoft.com/office/drawing/2014/main" id="{6D77D12D-82D6-4008-A9DF-788C6CF0F1C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33744" y="5483202"/>
              <a:ext cx="464402" cy="464402"/>
            </a:xfrm>
            <a:prstGeom prst="rect">
              <a:avLst/>
            </a:prstGeom>
          </p:spPr>
        </p:pic>
        <p:grpSp>
          <p:nvGrpSpPr>
            <p:cNvPr id="57" name="Group 56">
              <a:extLst>
                <a:ext uri="{FF2B5EF4-FFF2-40B4-BE49-F238E27FC236}">
                  <a16:creationId xmlns:a16="http://schemas.microsoft.com/office/drawing/2014/main" id="{AB1FC06A-8EB1-4A8C-A330-7D31DC068215}"/>
                </a:ext>
              </a:extLst>
            </p:cNvPr>
            <p:cNvGrpSpPr/>
            <p:nvPr/>
          </p:nvGrpSpPr>
          <p:grpSpPr>
            <a:xfrm>
              <a:off x="10537536" y="5495531"/>
              <a:ext cx="739496" cy="629362"/>
              <a:chOff x="10566510" y="5299573"/>
              <a:chExt cx="857120" cy="702412"/>
            </a:xfrm>
          </p:grpSpPr>
          <p:pic>
            <p:nvPicPr>
              <p:cNvPr id="78" name="Picture 77">
                <a:extLst>
                  <a:ext uri="{FF2B5EF4-FFF2-40B4-BE49-F238E27FC236}">
                    <a16:creationId xmlns:a16="http://schemas.microsoft.com/office/drawing/2014/main" id="{22D9EE7A-294B-4ECE-8394-F151B6B2CFE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19614" b="-10322"/>
              <a:stretch/>
            </p:blipFill>
            <p:spPr>
              <a:xfrm>
                <a:off x="10744069" y="5299573"/>
                <a:ext cx="440991" cy="447642"/>
              </a:xfrm>
              <a:prstGeom prst="rect">
                <a:avLst/>
              </a:prstGeom>
            </p:spPr>
          </p:pic>
          <p:pic>
            <p:nvPicPr>
              <p:cNvPr id="79" name="Picture 78">
                <a:extLst>
                  <a:ext uri="{FF2B5EF4-FFF2-40B4-BE49-F238E27FC236}">
                    <a16:creationId xmlns:a16="http://schemas.microsoft.com/office/drawing/2014/main" id="{8C05262A-05BB-4A29-B0A3-D42A01101771}"/>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0566510" y="5649461"/>
                <a:ext cx="857120" cy="352524"/>
              </a:xfrm>
              <a:prstGeom prst="rect">
                <a:avLst/>
              </a:prstGeom>
            </p:spPr>
          </p:pic>
        </p:grpSp>
        <p:pic>
          <p:nvPicPr>
            <p:cNvPr id="58" name="Picture 57">
              <a:extLst>
                <a:ext uri="{FF2B5EF4-FFF2-40B4-BE49-F238E27FC236}">
                  <a16:creationId xmlns:a16="http://schemas.microsoft.com/office/drawing/2014/main" id="{F8859B0D-9320-4BE2-95E6-CA96C07AAF8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1105446" y="5548604"/>
              <a:ext cx="380294" cy="380294"/>
            </a:xfrm>
            <a:prstGeom prst="rect">
              <a:avLst/>
            </a:prstGeom>
          </p:spPr>
        </p:pic>
        <p:sp>
          <p:nvSpPr>
            <p:cNvPr id="59" name="Rectangle 58">
              <a:extLst>
                <a:ext uri="{FF2B5EF4-FFF2-40B4-BE49-F238E27FC236}">
                  <a16:creationId xmlns:a16="http://schemas.microsoft.com/office/drawing/2014/main" id="{D341C280-B8B6-4B40-834E-2AE72D47AD2C}"/>
                </a:ext>
              </a:extLst>
            </p:cNvPr>
            <p:cNvSpPr/>
            <p:nvPr/>
          </p:nvSpPr>
          <p:spPr>
            <a:xfrm>
              <a:off x="7390095" y="5327033"/>
              <a:ext cx="2698593" cy="1040285"/>
            </a:xfrm>
            <a:prstGeom prst="rect">
              <a:avLst/>
            </a:prstGeom>
          </p:spPr>
          <p:txBody>
            <a:bodyPr wrap="square" anchor="t">
              <a:spAutoFit/>
            </a:bodyPr>
            <a:lstStyle/>
            <a:p>
              <a:pPr marL="285750" marR="0" lvl="0" indent="-285750" defTabSz="914323" eaLnBrk="1" fontAlgn="base" latinLnBrk="0" hangingPunct="1">
                <a:lnSpc>
                  <a:spcPct val="110000"/>
                </a:lnSpc>
                <a:spcBef>
                  <a:spcPct val="0"/>
                </a:spcBef>
                <a:spcAft>
                  <a:spcPct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ea typeface="Roboto" panose="02000000000000000000" pitchFamily="2" charset="0"/>
                  <a:cs typeface="Arial" panose="020B0604020202020204" pitchFamily="34" charset="0"/>
                </a:rPr>
                <a:t>Responsive ng templates</a:t>
              </a:r>
            </a:p>
            <a:p>
              <a:pPr marL="285750" marR="0" lvl="0" indent="-285750" defTabSz="914323" eaLnBrk="1" fontAlgn="base" latinLnBrk="0" hangingPunct="1">
                <a:lnSpc>
                  <a:spcPct val="110000"/>
                </a:lnSpc>
                <a:spcBef>
                  <a:spcPct val="0"/>
                </a:spcBef>
                <a:spcAft>
                  <a:spcPct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ea typeface="Roboto" panose="02000000000000000000" pitchFamily="2" charset="0"/>
                  <a:cs typeface="Arial" panose="020B0604020202020204" pitchFamily="34" charset="0"/>
                </a:rPr>
                <a:t>Components, Directives, Pipes</a:t>
              </a:r>
            </a:p>
            <a:p>
              <a:pPr marL="285750" marR="0" lvl="0" indent="-285750" defTabSz="914323" eaLnBrk="1" fontAlgn="base" latinLnBrk="0" hangingPunct="1">
                <a:lnSpc>
                  <a:spcPct val="110000"/>
                </a:lnSpc>
                <a:spcBef>
                  <a:spcPct val="0"/>
                </a:spcBef>
                <a:spcAft>
                  <a:spcPct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State Management</a:t>
              </a:r>
              <a:endParaRPr kumimoji="0" lang="en-US" sz="1400" b="0" i="0" u="none" strike="noStrike" kern="0" cap="none" spc="0" normalizeH="0" baseline="0" noProof="0" dirty="0">
                <a:ln>
                  <a:noFill/>
                </a:ln>
                <a:solidFill>
                  <a:srgbClr val="000000"/>
                </a:solidFill>
                <a:effectLst/>
                <a:uLnTx/>
                <a:uFillTx/>
                <a:latin typeface="Arial" charset="0"/>
                <a:cs typeface="Arial"/>
              </a:endParaRPr>
            </a:p>
          </p:txBody>
        </p:sp>
        <p:sp>
          <p:nvSpPr>
            <p:cNvPr id="60" name="Rectangle 59">
              <a:extLst>
                <a:ext uri="{FF2B5EF4-FFF2-40B4-BE49-F238E27FC236}">
                  <a16:creationId xmlns:a16="http://schemas.microsoft.com/office/drawing/2014/main" id="{208F0E20-3615-46F3-A566-C9BF309E8333}"/>
                </a:ext>
              </a:extLst>
            </p:cNvPr>
            <p:cNvSpPr/>
            <p:nvPr/>
          </p:nvSpPr>
          <p:spPr>
            <a:xfrm>
              <a:off x="7367236" y="3254673"/>
              <a:ext cx="2851184" cy="954107"/>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Angular CLI</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Deploy Pipelines &amp; CI</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ES Lint for Security</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Content Security Policy</a:t>
              </a:r>
              <a:endParaRPr kumimoji="0" lang="en-US" sz="1400" b="0" i="0" u="none" strike="noStrike" kern="0" cap="none" spc="0" normalizeH="0" baseline="0" noProof="0" dirty="0">
                <a:ln>
                  <a:noFill/>
                </a:ln>
                <a:solidFill>
                  <a:srgbClr val="000000"/>
                </a:solidFill>
                <a:effectLst/>
                <a:uLnTx/>
                <a:uFillTx/>
                <a:latin typeface="Arial"/>
              </a:endParaRPr>
            </a:p>
          </p:txBody>
        </p:sp>
        <p:sp>
          <p:nvSpPr>
            <p:cNvPr id="61" name="Rectangle 60">
              <a:extLst>
                <a:ext uri="{FF2B5EF4-FFF2-40B4-BE49-F238E27FC236}">
                  <a16:creationId xmlns:a16="http://schemas.microsoft.com/office/drawing/2014/main" id="{07CC517A-2375-4F1F-A4DA-02D0C9B2A191}"/>
                </a:ext>
              </a:extLst>
            </p:cNvPr>
            <p:cNvSpPr/>
            <p:nvPr/>
          </p:nvSpPr>
          <p:spPr>
            <a:xfrm>
              <a:off x="7390094" y="4391264"/>
              <a:ext cx="2959605" cy="867930"/>
            </a:xfrm>
            <a:prstGeom prst="rect">
              <a:avLst/>
            </a:prstGeom>
          </p:spPr>
          <p:txBody>
            <a:bodyPr wrap="square">
              <a:spAutoFit/>
            </a:bodyPr>
            <a:lstStyle/>
            <a:p>
              <a:pPr marL="285750" marR="0" lvl="0" indent="-285750" defTabSz="914323"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ea typeface="Roboto" panose="02000000000000000000" pitchFamily="2" charset="0"/>
                  <a:cs typeface="Arial" panose="020B0604020202020204" pitchFamily="34" charset="0"/>
                </a:rPr>
                <a:t>TS Linting</a:t>
              </a:r>
            </a:p>
            <a:p>
              <a:pPr marL="285750" marR="0" lvl="0" indent="-285750" defTabSz="914323"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ea typeface="Roboto" panose="02000000000000000000" pitchFamily="2" charset="0"/>
                  <a:cs typeface="Arial" panose="020B0604020202020204" pitchFamily="34" charset="0"/>
                </a:rPr>
                <a:t>Automated Unit Test Coverage</a:t>
              </a:r>
            </a:p>
            <a:p>
              <a:pPr marL="285750" marR="0" lvl="0" indent="-285750" defTabSz="914323"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Pa11y Accessibility Test</a:t>
              </a:r>
            </a:p>
            <a:p>
              <a:pPr marL="285750" marR="0" lvl="0" indent="-285750" defTabSz="914323"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Beautification</a:t>
              </a:r>
              <a:endParaRPr kumimoji="0" lang="en-US" sz="1400" b="0" i="0" u="none" strike="noStrike" kern="0" cap="none" spc="0" normalizeH="0" baseline="0" noProof="0" dirty="0">
                <a:ln>
                  <a:noFill/>
                </a:ln>
                <a:solidFill>
                  <a:srgbClr val="000000"/>
                </a:solidFill>
                <a:effectLst/>
                <a:uLnTx/>
                <a:uFillTx/>
                <a:latin typeface="Arial" charset="0"/>
                <a:cs typeface="Arial"/>
              </a:endParaRPr>
            </a:p>
          </p:txBody>
        </p:sp>
        <p:sp>
          <p:nvSpPr>
            <p:cNvPr id="62" name="Rectangle 61">
              <a:extLst>
                <a:ext uri="{FF2B5EF4-FFF2-40B4-BE49-F238E27FC236}">
                  <a16:creationId xmlns:a16="http://schemas.microsoft.com/office/drawing/2014/main" id="{6EB1A9E1-1274-4030-B8B3-67C024085572}"/>
                </a:ext>
              </a:extLst>
            </p:cNvPr>
            <p:cNvSpPr/>
            <p:nvPr/>
          </p:nvSpPr>
          <p:spPr>
            <a:xfrm>
              <a:off x="1981315" y="4908008"/>
              <a:ext cx="1640144" cy="221599"/>
            </a:xfrm>
            <a:prstGeom prst="rect">
              <a:avLst/>
            </a:prstGeom>
          </p:spPr>
          <p:txBody>
            <a:bodyPr wrap="square" lIns="0" tIns="0" rIns="0" bIns="0" anchor="ctr">
              <a:sp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600" b="0" i="0" u="none" strike="noStrike" kern="0" cap="all" spc="0" normalizeH="0" baseline="0" noProof="0" dirty="0">
                  <a:ln>
                    <a:noFill/>
                  </a:ln>
                  <a:solidFill>
                    <a:srgbClr val="C00000"/>
                  </a:solidFill>
                  <a:effectLst/>
                  <a:uLnTx/>
                  <a:uFillTx/>
                  <a:latin typeface="Arial Black" panose="020B0A04020102020204" pitchFamily="34" charset="0"/>
                  <a:cs typeface="Arial"/>
                </a:rPr>
                <a:t>DEV</a:t>
              </a:r>
            </a:p>
          </p:txBody>
        </p:sp>
        <p:pic>
          <p:nvPicPr>
            <p:cNvPr id="63" name="Picture 62">
              <a:extLst>
                <a:ext uri="{FF2B5EF4-FFF2-40B4-BE49-F238E27FC236}">
                  <a16:creationId xmlns:a16="http://schemas.microsoft.com/office/drawing/2014/main" id="{29FAE29D-82F3-474A-BDC2-6DDBF9C1F28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361319" y="4948987"/>
              <a:ext cx="1098593" cy="255753"/>
            </a:xfrm>
            <a:prstGeom prst="rect">
              <a:avLst/>
            </a:prstGeom>
          </p:spPr>
        </p:pic>
        <p:pic>
          <p:nvPicPr>
            <p:cNvPr id="64" name="Picture 63">
              <a:extLst>
                <a:ext uri="{FF2B5EF4-FFF2-40B4-BE49-F238E27FC236}">
                  <a16:creationId xmlns:a16="http://schemas.microsoft.com/office/drawing/2014/main" id="{A08CCB24-59FD-41F9-9B8A-97E705C91DC7}"/>
                </a:ext>
              </a:extLst>
            </p:cNvPr>
            <p:cNvPicPr>
              <a:picLocks noChangeAspect="1"/>
            </p:cNvPicPr>
            <p:nvPr/>
          </p:nvPicPr>
          <p:blipFill>
            <a:blip r:embed="rId7"/>
            <a:stretch>
              <a:fillRect/>
            </a:stretch>
          </p:blipFill>
          <p:spPr>
            <a:xfrm>
              <a:off x="10995625" y="4552792"/>
              <a:ext cx="348105" cy="348105"/>
            </a:xfrm>
            <a:prstGeom prst="rect">
              <a:avLst/>
            </a:prstGeom>
          </p:spPr>
        </p:pic>
        <p:pic>
          <p:nvPicPr>
            <p:cNvPr id="65" name="Picture 64">
              <a:extLst>
                <a:ext uri="{FF2B5EF4-FFF2-40B4-BE49-F238E27FC236}">
                  <a16:creationId xmlns:a16="http://schemas.microsoft.com/office/drawing/2014/main" id="{95AE57B1-91F4-4668-BE94-FD3900FE7CB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443710" y="4402709"/>
              <a:ext cx="410647" cy="410647"/>
            </a:xfrm>
            <a:prstGeom prst="rect">
              <a:avLst/>
            </a:prstGeom>
          </p:spPr>
        </p:pic>
        <p:sp>
          <p:nvSpPr>
            <p:cNvPr id="66" name="Rectangle 65">
              <a:extLst>
                <a:ext uri="{FF2B5EF4-FFF2-40B4-BE49-F238E27FC236}">
                  <a16:creationId xmlns:a16="http://schemas.microsoft.com/office/drawing/2014/main" id="{6DD9F474-8A62-4140-ABF8-B5D116D10232}"/>
                </a:ext>
              </a:extLst>
            </p:cNvPr>
            <p:cNvSpPr/>
            <p:nvPr/>
          </p:nvSpPr>
          <p:spPr>
            <a:xfrm>
              <a:off x="1874645" y="2245049"/>
              <a:ext cx="1900691" cy="387798"/>
            </a:xfrm>
            <a:prstGeom prst="rect">
              <a:avLst/>
            </a:prstGeom>
          </p:spPr>
          <p:txBody>
            <a:bodyPr wrap="square" lIns="0" tIns="0" rIns="0" bIns="0" anchor="ctr">
              <a:sp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400" b="0" i="0" u="none" strike="noStrike" kern="0" cap="all" spc="0" normalizeH="0" baseline="0" noProof="0" dirty="0">
                  <a:ln>
                    <a:noFill/>
                  </a:ln>
                  <a:solidFill>
                    <a:srgbClr val="FFFFFF"/>
                  </a:solidFill>
                  <a:effectLst/>
                  <a:uLnTx/>
                  <a:uFillTx/>
                  <a:latin typeface="Arial Black" panose="020B0A04020102020204" pitchFamily="34" charset="0"/>
                  <a:cs typeface="Arial"/>
                </a:rPr>
                <a:t>PERFORMANCE &amp; ARCHITECTURE</a:t>
              </a:r>
            </a:p>
          </p:txBody>
        </p:sp>
        <p:sp>
          <p:nvSpPr>
            <p:cNvPr id="67" name="Rectangle 66">
              <a:extLst>
                <a:ext uri="{FF2B5EF4-FFF2-40B4-BE49-F238E27FC236}">
                  <a16:creationId xmlns:a16="http://schemas.microsoft.com/office/drawing/2014/main" id="{63BD5D1E-42EA-497F-BD96-CC8BF60B7930}"/>
                </a:ext>
              </a:extLst>
            </p:cNvPr>
            <p:cNvSpPr/>
            <p:nvPr/>
          </p:nvSpPr>
          <p:spPr>
            <a:xfrm>
              <a:off x="5349795" y="2309009"/>
              <a:ext cx="2059737" cy="854957"/>
            </a:xfrm>
            <a:prstGeom prst="rect">
              <a:avLst/>
            </a:prstGeom>
          </p:spPr>
          <p:txBody>
            <a:bodyPr wrap="square" lIns="0" tIns="0" rIns="0" bIns="108000" anchor="ctr">
              <a:noAutofit/>
            </a:bodyPr>
            <a:lstStyle/>
            <a:p>
              <a:pPr marL="0" marR="0" lvl="0" indent="0" defTabSz="914323" eaLnBrk="1" fontAlgn="base" latinLnBrk="0" hangingPunct="1">
                <a:lnSpc>
                  <a:spcPct val="9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9500">
                      <a:lumMod val="75000"/>
                    </a:srgbClr>
                  </a:solidFill>
                  <a:effectLst/>
                  <a:uLnTx/>
                  <a:uFillTx/>
                  <a:latin typeface="Arial Black" panose="020B0A04020102020204" pitchFamily="34" charset="0"/>
                  <a:cs typeface="Arial"/>
                </a:rPr>
                <a:t>PERFORMANCE ARCHITECTURE ECOSYSTEM</a:t>
              </a:r>
              <a:endParaRPr kumimoji="0" lang="en-US" sz="1600" b="0" i="0" u="none" strike="noStrike" kern="0" cap="none" spc="0" normalizeH="0" baseline="0" noProof="0" dirty="0">
                <a:ln>
                  <a:noFill/>
                </a:ln>
                <a:solidFill>
                  <a:srgbClr val="FF9500">
                    <a:lumMod val="75000"/>
                  </a:srgbClr>
                </a:solidFill>
                <a:effectLst/>
                <a:uLnTx/>
                <a:uFillTx/>
                <a:latin typeface="Arial" panose="020B0604020202020204" pitchFamily="34" charset="0"/>
                <a:ea typeface="Roboto" panose="02000000000000000000" pitchFamily="2" charset="0"/>
                <a:cs typeface="Arial" panose="020B0604020202020204" pitchFamily="34" charset="0"/>
              </a:endParaRPr>
            </a:p>
          </p:txBody>
        </p:sp>
        <p:cxnSp>
          <p:nvCxnSpPr>
            <p:cNvPr id="68" name="Straight Connector 67">
              <a:extLst>
                <a:ext uri="{FF2B5EF4-FFF2-40B4-BE49-F238E27FC236}">
                  <a16:creationId xmlns:a16="http://schemas.microsoft.com/office/drawing/2014/main" id="{A63E1608-CC9C-4688-8597-9137DC7AF0C6}"/>
                </a:ext>
              </a:extLst>
            </p:cNvPr>
            <p:cNvCxnSpPr>
              <a:cxnSpLocks/>
            </p:cNvCxnSpPr>
            <p:nvPr/>
          </p:nvCxnSpPr>
          <p:spPr>
            <a:xfrm>
              <a:off x="4650000" y="3070403"/>
              <a:ext cx="6957568" cy="0"/>
            </a:xfrm>
            <a:prstGeom prst="line">
              <a:avLst/>
            </a:prstGeom>
            <a:noFill/>
            <a:ln w="12700" cap="flat" cmpd="sng" algn="ctr">
              <a:solidFill>
                <a:srgbClr val="000000"/>
              </a:solidFill>
              <a:prstDash val="solid"/>
              <a:headEnd type="oval"/>
            </a:ln>
            <a:effectLst/>
          </p:spPr>
        </p:cxnSp>
        <p:sp>
          <p:nvSpPr>
            <p:cNvPr id="69" name="Rectangle 68">
              <a:extLst>
                <a:ext uri="{FF2B5EF4-FFF2-40B4-BE49-F238E27FC236}">
                  <a16:creationId xmlns:a16="http://schemas.microsoft.com/office/drawing/2014/main" id="{E62B65AE-8E4D-4C60-BDF2-EE0C98784FA5}"/>
                </a:ext>
              </a:extLst>
            </p:cNvPr>
            <p:cNvSpPr/>
            <p:nvPr/>
          </p:nvSpPr>
          <p:spPr>
            <a:xfrm>
              <a:off x="7407136" y="2295293"/>
              <a:ext cx="2346464" cy="738664"/>
            </a:xfrm>
            <a:prstGeom prst="rect">
              <a:avLst/>
            </a:prstGeom>
          </p:spPr>
          <p:txBody>
            <a:bodyPr wrap="square" anchor="t">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Lazy Loading</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AOT Compilation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Angular Universal</a:t>
              </a:r>
              <a:endParaRPr kumimoji="0" lang="en-US" sz="1400" b="0" i="0" u="none" strike="noStrike" kern="0" cap="none" spc="0" normalizeH="0" baseline="0" noProof="0" dirty="0">
                <a:ln>
                  <a:noFill/>
                </a:ln>
                <a:solidFill>
                  <a:srgbClr val="000000"/>
                </a:solidFill>
                <a:effectLst/>
                <a:uLnTx/>
                <a:uFillTx/>
                <a:latin typeface="Arial"/>
              </a:endParaRPr>
            </a:p>
          </p:txBody>
        </p:sp>
        <p:pic>
          <p:nvPicPr>
            <p:cNvPr id="70" name="Picture 69">
              <a:extLst>
                <a:ext uri="{FF2B5EF4-FFF2-40B4-BE49-F238E27FC236}">
                  <a16:creationId xmlns:a16="http://schemas.microsoft.com/office/drawing/2014/main" id="{74E61569-E2F6-4359-AA7A-13C076DF9E28}"/>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877428" y="3225679"/>
              <a:ext cx="657080" cy="657080"/>
            </a:xfrm>
            <a:prstGeom prst="rect">
              <a:avLst/>
            </a:prstGeom>
          </p:spPr>
        </p:pic>
        <p:pic>
          <p:nvPicPr>
            <p:cNvPr id="71" name="Picture 70">
              <a:extLst>
                <a:ext uri="{FF2B5EF4-FFF2-40B4-BE49-F238E27FC236}">
                  <a16:creationId xmlns:a16="http://schemas.microsoft.com/office/drawing/2014/main" id="{387AF439-27D4-47B7-A16D-8E0E5353B6A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776310" y="3506545"/>
              <a:ext cx="293508" cy="649354"/>
            </a:xfrm>
            <a:prstGeom prst="rect">
              <a:avLst/>
            </a:prstGeom>
          </p:spPr>
        </p:pic>
        <p:pic>
          <p:nvPicPr>
            <p:cNvPr id="72" name="Picture 71">
              <a:extLst>
                <a:ext uri="{FF2B5EF4-FFF2-40B4-BE49-F238E27FC236}">
                  <a16:creationId xmlns:a16="http://schemas.microsoft.com/office/drawing/2014/main" id="{0F20BE17-8CEB-4A9D-AECD-F671F4593DF8}"/>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119984" y="3283521"/>
              <a:ext cx="457441" cy="492628"/>
            </a:xfrm>
            <a:prstGeom prst="rect">
              <a:avLst/>
            </a:prstGeom>
          </p:spPr>
        </p:pic>
        <p:pic>
          <p:nvPicPr>
            <p:cNvPr id="73" name="Picture 72">
              <a:extLst>
                <a:ext uri="{FF2B5EF4-FFF2-40B4-BE49-F238E27FC236}">
                  <a16:creationId xmlns:a16="http://schemas.microsoft.com/office/drawing/2014/main" id="{E591A2D2-67F4-4CEA-ABFF-DDB624099024}"/>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335976" y="5285923"/>
              <a:ext cx="919539" cy="931924"/>
            </a:xfrm>
            <a:prstGeom prst="rect">
              <a:avLst/>
            </a:prstGeom>
          </p:spPr>
        </p:pic>
        <p:pic>
          <p:nvPicPr>
            <p:cNvPr id="74" name="Picture 73">
              <a:extLst>
                <a:ext uri="{FF2B5EF4-FFF2-40B4-BE49-F238E27FC236}">
                  <a16:creationId xmlns:a16="http://schemas.microsoft.com/office/drawing/2014/main" id="{379D4CE0-597D-4B21-A8CD-0D1BB4EF3D42}"/>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228348" y="3829938"/>
              <a:ext cx="482368" cy="186918"/>
            </a:xfrm>
            <a:prstGeom prst="rect">
              <a:avLst/>
            </a:prstGeom>
          </p:spPr>
        </p:pic>
        <p:pic>
          <p:nvPicPr>
            <p:cNvPr id="75" name="Picture 74">
              <a:extLst>
                <a:ext uri="{FF2B5EF4-FFF2-40B4-BE49-F238E27FC236}">
                  <a16:creationId xmlns:a16="http://schemas.microsoft.com/office/drawing/2014/main" id="{A84E39EB-2594-41DD-B90A-675DB6E1BCD3}"/>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684468" y="2418244"/>
              <a:ext cx="578562" cy="563133"/>
            </a:xfrm>
            <a:prstGeom prst="rect">
              <a:avLst/>
            </a:prstGeom>
            <a:effectLst>
              <a:outerShdw blurRad="50800" dist="76200" dir="2700000" algn="tl" rotWithShape="0">
                <a:prstClr val="black">
                  <a:alpha val="40000"/>
                </a:prstClr>
              </a:outerShdw>
            </a:effectLst>
          </p:spPr>
        </p:pic>
        <p:pic>
          <p:nvPicPr>
            <p:cNvPr id="76" name="Picture 75">
              <a:extLst>
                <a:ext uri="{FF2B5EF4-FFF2-40B4-BE49-F238E27FC236}">
                  <a16:creationId xmlns:a16="http://schemas.microsoft.com/office/drawing/2014/main" id="{34F20A09-B957-48EA-B33C-4F67BA028378}"/>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318082" y="2014995"/>
              <a:ext cx="438908" cy="469294"/>
            </a:xfrm>
            <a:prstGeom prst="rect">
              <a:avLst/>
            </a:prstGeom>
          </p:spPr>
        </p:pic>
        <p:pic>
          <p:nvPicPr>
            <p:cNvPr id="77" name="Picture 76">
              <a:extLst>
                <a:ext uri="{FF2B5EF4-FFF2-40B4-BE49-F238E27FC236}">
                  <a16:creationId xmlns:a16="http://schemas.microsoft.com/office/drawing/2014/main" id="{44FBE05B-9B67-48E5-93B0-0C22E743991D}"/>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9904119" y="2029601"/>
              <a:ext cx="548640" cy="548640"/>
            </a:xfrm>
            <a:prstGeom prst="rect">
              <a:avLst/>
            </a:prstGeom>
          </p:spPr>
        </p:pic>
      </p:grpSp>
      <p:sp>
        <p:nvSpPr>
          <p:cNvPr id="80" name="Title 2">
            <a:extLst>
              <a:ext uri="{FF2B5EF4-FFF2-40B4-BE49-F238E27FC236}">
                <a16:creationId xmlns:a16="http://schemas.microsoft.com/office/drawing/2014/main" id="{B4E11B67-D9A0-4BD7-AE42-A7FB6CC01D21}"/>
              </a:ext>
            </a:extLst>
          </p:cNvPr>
          <p:cNvSpPr txBox="1">
            <a:spLocks/>
          </p:cNvSpPr>
          <p:nvPr/>
        </p:nvSpPr>
        <p:spPr>
          <a:xfrm>
            <a:off x="0" y="144221"/>
            <a:ext cx="12192001" cy="508926"/>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a:lstStyle>
          <a:p>
            <a:pPr marL="0" marR="0" lvl="0" indent="0" algn="ctr" defTabSz="914377" rtl="0" eaLnBrk="1" fontAlgn="auto" latinLnBrk="0" hangingPunct="1">
              <a:lnSpc>
                <a:spcPct val="70000"/>
              </a:lnSpc>
              <a:spcBef>
                <a:spcPct val="0"/>
              </a:spcBef>
              <a:spcAft>
                <a:spcPts val="0"/>
              </a:spcAft>
              <a:buClrTx/>
              <a:buSzTx/>
              <a:buFontTx/>
              <a:buNone/>
              <a:tabLst/>
              <a:defRPr/>
            </a:pPr>
            <a:r>
              <a:rPr kumimoji="0" lang="en-US" i="0" u="none" strike="noStrike" kern="1200" cap="all" spc="0" normalizeH="0" baseline="0" noProof="0" dirty="0">
                <a:ln>
                  <a:noFill/>
                </a:ln>
                <a:solidFill>
                  <a:srgbClr val="FFC000"/>
                </a:solidFill>
                <a:effectLst/>
                <a:uLnTx/>
                <a:uFillTx/>
                <a:latin typeface="Graphik"/>
                <a:ea typeface="+mj-ea"/>
                <a:cs typeface="+mj-cs"/>
              </a:rPr>
              <a:t>THE FULL SPA ECOSYSTEM</a:t>
            </a:r>
            <a:endParaRPr kumimoji="0" lang="en-GB" i="0" u="none" strike="noStrike" kern="1200" cap="all" spc="0" normalizeH="0" baseline="0" noProof="0" dirty="0">
              <a:ln>
                <a:noFill/>
              </a:ln>
              <a:solidFill>
                <a:srgbClr val="FFC000"/>
              </a:solidFill>
              <a:effectLst/>
              <a:uLnTx/>
              <a:uFillTx/>
              <a:latin typeface="Graphik"/>
              <a:ea typeface="+mj-ea"/>
              <a:cs typeface="+mj-cs"/>
            </a:endParaRPr>
          </a:p>
        </p:txBody>
      </p:sp>
    </p:spTree>
    <p:extLst>
      <p:ext uri="{BB962C8B-B14F-4D97-AF65-F5344CB8AC3E}">
        <p14:creationId xmlns:p14="http://schemas.microsoft.com/office/powerpoint/2010/main" val="3520021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24" id="{69D4258E-A287-814C-9B11-D4542ECBEDBB}" vid="{2D0AA7E2-133D-424D-A88D-FF0D87797E1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5736</TotalTime>
  <Words>2685</Words>
  <Application>Microsoft Office PowerPoint</Application>
  <PresentationFormat>Widescreen</PresentationFormat>
  <Paragraphs>594</Paragraphs>
  <Slides>18</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Arial Black</vt:lpstr>
      <vt:lpstr>Calibri</vt:lpstr>
      <vt:lpstr>Calibri Light</vt:lpstr>
      <vt:lpstr>Graphik</vt:lpstr>
      <vt:lpstr>Graphik Light</vt:lpstr>
      <vt:lpstr>Office Theme</vt:lpstr>
      <vt:lpstr>Content Layouts</vt:lpstr>
      <vt:lpstr>ABC Racing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Tools comparison</vt:lpstr>
      <vt:lpstr>Applied Use cases</vt:lpstr>
      <vt:lpstr>More applied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Racing Company</dc:title>
  <dc:creator>Sharma, Nikhil G.</dc:creator>
  <cp:lastModifiedBy>Sharma, Nikhil G.</cp:lastModifiedBy>
  <cp:revision>215</cp:revision>
  <dcterms:created xsi:type="dcterms:W3CDTF">2021-09-23T11:19:33Z</dcterms:created>
  <dcterms:modified xsi:type="dcterms:W3CDTF">2021-10-03T12:35:06Z</dcterms:modified>
</cp:coreProperties>
</file>