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70" r:id="rId9"/>
    <p:sldId id="271" r:id="rId10"/>
    <p:sldId id="269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A50C7-CB36-4F5B-AE4F-2D86DDE85A2C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187B-1449-42F3-90A7-F14719F8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site must be accessible across different channels – Mobile, Tablet, Desktop</a:t>
            </a:r>
          </a:p>
          <a:p>
            <a:r>
              <a:rPr lang="en-US" dirty="0"/>
              <a:t>The site must have different themes based on geography</a:t>
            </a:r>
          </a:p>
          <a:p>
            <a:r>
              <a:rPr lang="en-US" dirty="0"/>
              <a:t>The site must be accessible to all types of users</a:t>
            </a:r>
          </a:p>
          <a:p>
            <a:r>
              <a:rPr lang="en-US" dirty="0"/>
              <a:t>The site must be able to handle high volumes of traffic</a:t>
            </a:r>
          </a:p>
          <a:p>
            <a:r>
              <a:rPr lang="en-US" dirty="0"/>
              <a:t>The site must be scalable to support ever increasing user base</a:t>
            </a:r>
          </a:p>
          <a:p>
            <a:r>
              <a:rPr lang="en-US" dirty="0"/>
              <a:t>The site must be able to extend to connect with commerce and marketing integration</a:t>
            </a:r>
          </a:p>
          <a:p>
            <a:r>
              <a:rPr lang="en-US" dirty="0"/>
              <a:t>The site should be able to track user interactions and visits</a:t>
            </a:r>
          </a:p>
          <a:p>
            <a:r>
              <a:rPr lang="en-US" dirty="0"/>
              <a:t>The site should have offline capability</a:t>
            </a:r>
          </a:p>
          <a:p>
            <a:r>
              <a:rPr lang="en-US" dirty="0"/>
              <a:t>The site should be able to support digital assets like images/videos</a:t>
            </a:r>
          </a:p>
          <a:p>
            <a:r>
              <a:rPr lang="en-US" dirty="0"/>
              <a:t>The site should have ability to bookmark sections 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187B-1449-42F3-90A7-F14719F8C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E2D5-F45A-4B2F-A26C-1BB36F5AA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8CBF5-AD0D-401E-B3B8-DC2E0356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F136-DDA2-4CFC-AE14-9E0E63AB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3409-4B97-40DE-A9EB-918C2CBE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C5183-B889-4758-B8DD-76E1DD39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A44E-CBE7-4505-B068-6C3BB2F0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9D0B2-5ABE-492B-AE12-8A987FFF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116E-A073-4390-8E99-B29716D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AC20-4276-4B65-A4A2-33945B0F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3828-91C4-4077-8C23-21C6FC08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A8E8C-73E3-4D7E-8098-078221C52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32B3-6A06-4B8C-B1B3-711BABD44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C2DE-A95C-45B3-9BCF-2BCB1D55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3FC0-0724-4E86-AD19-1CDD37E8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46DF-E857-42C4-80C3-834EE239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7177-4D3D-4F1C-953C-DDA506DA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A51A-893D-4748-8AAA-35BD9237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8CC6-55DF-4255-9BF2-4E016D5F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F57A-6A40-4972-8636-61E6F4C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CAA0-010B-4DB5-8518-ACB8A5A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C57-0708-45EB-9523-67218C98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EB06-866E-43C3-A832-96F11CA3A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24A6-E31D-4CDF-9634-977CC41B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2866-53BC-431F-B88D-A4D4CA07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8819-8823-4D27-81DB-92AD0D43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33B-CF02-4B7C-B861-A6A93BC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9FF5-DB50-4E41-A955-F54918AAA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4794A-7436-4CA2-9DD4-D9C04965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AC0D-CD52-474B-9865-1C01EEA1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E3B64-6AB7-40CA-9F20-D3F5CEB3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1DB6-721A-4CED-B561-39939C3F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1F22-2ED7-47A5-A8DD-FC154583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1FDE2-23DA-4516-8F87-7B8A7E1D1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65DB-B555-40CA-A8A4-57CF3D0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6D000-61E3-4389-8566-B8063DBD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DDB4E-5D19-4A0C-8E65-0176493B3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EFB71-8BB9-4483-8C8E-72846F79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93B62-F248-4D61-97B4-BF7E0465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0A29B-32CF-4CE0-A2D3-6866E080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F29-5CFD-4EF6-8EAF-1F10E70C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5A84-0031-452E-9E2B-6B99E6DF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6BCCE-C1DC-480A-AC75-8D3BE1F8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CCA4A-524D-47A7-B397-EFD3D17E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97BA5-2A83-4127-A0CB-5A5F52D9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0638B-AABD-4E09-8D72-F54781D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2FDD-D446-4C46-84D2-6385E787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58BF-F924-4AF8-B610-B12672D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6A6-1BE9-4AD4-8055-C8248837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9B0DF-04FC-4D00-ADD6-A209F90D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3880-800A-4693-993D-00595505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66303-4D9C-4477-B6F9-AD77BB13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B015A-5507-40EC-AF1A-93F22AA7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D1F-CA4C-4F05-885B-D1DAFFF5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86D3B-2278-4E95-9927-142BDDC4F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9F48F-E2E8-41EF-AA28-A685D71D3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69491-B285-4D67-B509-E3152442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8B251-574D-45FD-8A48-A9188018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7D3B-95F9-49B9-8290-D1A7CA4A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57B8C-6B19-476E-8A88-35BD5E4A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AE7F-4059-4C38-BA6C-D669A7B1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92F-F47E-4F57-A965-0F2E21782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8B1C-84B8-4734-B338-92B6DE9A32C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9FDB-F46C-4118-A4B9-3493B93BF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0997-5085-40A6-8C6F-D8D77F224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0885-3F9A-4405-BFFD-A7CCC60C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62.png"/><Relationship Id="rId7" Type="http://schemas.openxmlformats.org/officeDocument/2006/relationships/image" Target="../media/image66.jpeg"/><Relationship Id="rId12" Type="http://schemas.openxmlformats.org/officeDocument/2006/relationships/image" Target="../media/image23.svg"/><Relationship Id="rId17" Type="http://schemas.openxmlformats.org/officeDocument/2006/relationships/image" Target="../media/image18.png"/><Relationship Id="rId2" Type="http://schemas.openxmlformats.org/officeDocument/2006/relationships/image" Target="../media/image6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22.png"/><Relationship Id="rId5" Type="http://schemas.openxmlformats.org/officeDocument/2006/relationships/image" Target="../media/image64.png"/><Relationship Id="rId15" Type="http://schemas.openxmlformats.org/officeDocument/2006/relationships/image" Target="../media/image16.png"/><Relationship Id="rId10" Type="http://schemas.openxmlformats.org/officeDocument/2006/relationships/image" Target="../media/image69.png"/><Relationship Id="rId19" Type="http://schemas.openxmlformats.org/officeDocument/2006/relationships/image" Target="../media/image7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72.png"/><Relationship Id="rId7" Type="http://schemas.openxmlformats.org/officeDocument/2006/relationships/image" Target="../media/image75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eg"/><Relationship Id="rId5" Type="http://schemas.openxmlformats.org/officeDocument/2006/relationships/image" Target="../media/image55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jpeg"/><Relationship Id="rId16" Type="http://schemas.openxmlformats.org/officeDocument/2006/relationships/image" Target="../media/image44.jpg"/><Relationship Id="rId20" Type="http://schemas.openxmlformats.org/officeDocument/2006/relationships/image" Target="../media/image48.jpe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tiff"/><Relationship Id="rId15" Type="http://schemas.openxmlformats.org/officeDocument/2006/relationships/image" Target="../media/image43.png"/><Relationship Id="rId23" Type="http://schemas.openxmlformats.org/officeDocument/2006/relationships/image" Target="../media/image51.jpe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jpe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ports-car racing | Britannica">
            <a:extLst>
              <a:ext uri="{FF2B5EF4-FFF2-40B4-BE49-F238E27FC236}">
                <a16:creationId xmlns:a16="http://schemas.microsoft.com/office/drawing/2014/main" id="{A16C4DA6-6E28-4B55-87C3-C418D1776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9091" r="1782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80522-6189-4022-AC14-6B0429C8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Graphik Light" panose="020B0403030202060203" pitchFamily="34" charset="0"/>
              </a:rPr>
              <a:t>ABC Racing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743E-FB7E-4737-9A38-EBF104B61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raphik" panose="020B0503030202060203" pitchFamily="34" charset="0"/>
              </a:rPr>
              <a:t>Technical Architecture Proposal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gular Architecture">
            <a:extLst>
              <a:ext uri="{FF2B5EF4-FFF2-40B4-BE49-F238E27FC236}">
                <a16:creationId xmlns:a16="http://schemas.microsoft.com/office/drawing/2014/main" id="{82F4F0A7-2226-4C33-B3C9-504ABA59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94" y="1260654"/>
            <a:ext cx="4376793" cy="23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eloper Icon - Download in Flat Style">
            <a:extLst>
              <a:ext uri="{FF2B5EF4-FFF2-40B4-BE49-F238E27FC236}">
                <a16:creationId xmlns:a16="http://schemas.microsoft.com/office/drawing/2014/main" id="{CA35BBE7-9490-4187-BDE2-6D71B159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4" y="4514383"/>
            <a:ext cx="743164" cy="7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D9C90D5-AF37-4353-BC86-E5E83651B8DC}"/>
              </a:ext>
            </a:extLst>
          </p:cNvPr>
          <p:cNvCxnSpPr>
            <a:stCxn id="2052" idx="3"/>
          </p:cNvCxnSpPr>
          <p:nvPr/>
        </p:nvCxnSpPr>
        <p:spPr>
          <a:xfrm flipV="1">
            <a:off x="1130158" y="3658202"/>
            <a:ext cx="1849348" cy="1227763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618FD-8D80-42B8-8E7A-4F0D39EA1E35}"/>
              </a:ext>
            </a:extLst>
          </p:cNvPr>
          <p:cNvSpPr txBox="1"/>
          <p:nvPr/>
        </p:nvSpPr>
        <p:spPr>
          <a:xfrm>
            <a:off x="337332" y="5257547"/>
            <a:ext cx="123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36C3B-3076-469D-AA97-DF0E6E44AECB}"/>
              </a:ext>
            </a:extLst>
          </p:cNvPr>
          <p:cNvSpPr txBox="1"/>
          <p:nvPr/>
        </p:nvSpPr>
        <p:spPr>
          <a:xfrm>
            <a:off x="1671260" y="4165240"/>
            <a:ext cx="1236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Developer makes changes to code</a:t>
            </a:r>
          </a:p>
        </p:txBody>
      </p:sp>
      <p:pic>
        <p:nvPicPr>
          <p:cNvPr id="2054" name="Picture 6" descr="Server Svg Png Icon Free Download (#569193) - OnlineWebFonts.COM">
            <a:extLst>
              <a:ext uri="{FF2B5EF4-FFF2-40B4-BE49-F238E27FC236}">
                <a16:creationId xmlns:a16="http://schemas.microsoft.com/office/drawing/2014/main" id="{D4E93F80-7E93-4396-8F45-902712E6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74" y="1260654"/>
            <a:ext cx="650694" cy="6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89D6FA0-7A2C-4E6A-A6C7-3857C66771A1}"/>
              </a:ext>
            </a:extLst>
          </p:cNvPr>
          <p:cNvCxnSpPr>
            <a:stCxn id="2050" idx="3"/>
            <a:endCxn id="2054" idx="1"/>
          </p:cNvCxnSpPr>
          <p:nvPr/>
        </p:nvCxnSpPr>
        <p:spPr>
          <a:xfrm flipV="1">
            <a:off x="5332287" y="1604213"/>
            <a:ext cx="1743187" cy="855215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0B7E58-EFDA-4B51-A867-2B341B755ABA}"/>
              </a:ext>
            </a:extLst>
          </p:cNvPr>
          <p:cNvSpPr txBox="1"/>
          <p:nvPr/>
        </p:nvSpPr>
        <p:spPr>
          <a:xfrm>
            <a:off x="5806618" y="1670773"/>
            <a:ext cx="123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Frontend Change to build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F77CF-D842-4011-BF93-11BD18EBD53D}"/>
              </a:ext>
            </a:extLst>
          </p:cNvPr>
          <p:cNvSpPr txBox="1"/>
          <p:nvPr/>
        </p:nvSpPr>
        <p:spPr>
          <a:xfrm>
            <a:off x="6899110" y="2011578"/>
            <a:ext cx="123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CI/CD SERVER</a:t>
            </a:r>
          </a:p>
        </p:txBody>
      </p:sp>
      <p:pic>
        <p:nvPicPr>
          <p:cNvPr id="2056" name="Picture 8" descr="Cms - Free marketing icons">
            <a:extLst>
              <a:ext uri="{FF2B5EF4-FFF2-40B4-BE49-F238E27FC236}">
                <a16:creationId xmlns:a16="http://schemas.microsoft.com/office/drawing/2014/main" id="{FC43886A-2BB9-4AB2-8623-E8C17D97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25" y="2134688"/>
            <a:ext cx="1118171" cy="11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A07738C-4F08-4F5B-BE99-6554DA1A03E0}"/>
              </a:ext>
            </a:extLst>
          </p:cNvPr>
          <p:cNvCxnSpPr>
            <a:stCxn id="2056" idx="0"/>
            <a:endCxn id="2054" idx="3"/>
          </p:cNvCxnSpPr>
          <p:nvPr/>
        </p:nvCxnSpPr>
        <p:spPr>
          <a:xfrm rot="16200000" flipV="1">
            <a:off x="8491353" y="839029"/>
            <a:ext cx="530475" cy="206084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Office, database Free Icon of Super Flat Remix V1.08">
            <a:extLst>
              <a:ext uri="{FF2B5EF4-FFF2-40B4-BE49-F238E27FC236}">
                <a16:creationId xmlns:a16="http://schemas.microsoft.com/office/drawing/2014/main" id="{4CD292E5-B093-4ADE-AC43-17AC55E0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794" y="1692177"/>
            <a:ext cx="545012" cy="5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B378942-861C-4F0E-8631-DEFF5C8F0F1E}"/>
              </a:ext>
            </a:extLst>
          </p:cNvPr>
          <p:cNvCxnSpPr>
            <a:stCxn id="2056" idx="3"/>
            <a:endCxn id="2058" idx="1"/>
          </p:cNvCxnSpPr>
          <p:nvPr/>
        </p:nvCxnSpPr>
        <p:spPr>
          <a:xfrm flipV="1">
            <a:off x="10346096" y="1964683"/>
            <a:ext cx="730698" cy="729091"/>
          </a:xfrm>
          <a:prstGeom prst="curved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9DB70-96C6-45DC-A174-2619457F0047}"/>
              </a:ext>
            </a:extLst>
          </p:cNvPr>
          <p:cNvSpPr txBox="1"/>
          <p:nvPr/>
        </p:nvSpPr>
        <p:spPr>
          <a:xfrm>
            <a:off x="8349858" y="1569160"/>
            <a:ext cx="123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Backend changes to build</a:t>
            </a:r>
          </a:p>
        </p:txBody>
      </p:sp>
      <p:pic>
        <p:nvPicPr>
          <p:cNvPr id="2060" name="Picture 12" descr="How to Add Author Images to Your WordPress Blog">
            <a:extLst>
              <a:ext uri="{FF2B5EF4-FFF2-40B4-BE49-F238E27FC236}">
                <a16:creationId xmlns:a16="http://schemas.microsoft.com/office/drawing/2014/main" id="{35D91718-3954-48E2-A918-F8F399952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18" y="4272083"/>
            <a:ext cx="810888" cy="5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4EDA14B-1EB4-4C5C-9B7E-9A4DE238EE65}"/>
              </a:ext>
            </a:extLst>
          </p:cNvPr>
          <p:cNvCxnSpPr>
            <a:stCxn id="2060" idx="0"/>
            <a:endCxn id="2056" idx="2"/>
          </p:cNvCxnSpPr>
          <p:nvPr/>
        </p:nvCxnSpPr>
        <p:spPr>
          <a:xfrm rot="16200000" flipV="1">
            <a:off x="10083675" y="2956195"/>
            <a:ext cx="1019224" cy="1612551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FAC512-5972-4B0C-8744-98194C40B6EC}"/>
              </a:ext>
            </a:extLst>
          </p:cNvPr>
          <p:cNvSpPr txBox="1"/>
          <p:nvPr/>
        </p:nvSpPr>
        <p:spPr>
          <a:xfrm>
            <a:off x="10093283" y="3562416"/>
            <a:ext cx="1236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Content author changes the content</a:t>
            </a:r>
          </a:p>
        </p:txBody>
      </p:sp>
      <p:pic>
        <p:nvPicPr>
          <p:cNvPr id="2066" name="Picture 18" descr="Icon of 4 Arrows in All Directions in Black Circle Stock Illustration -  Illustration of circle, graphic: 133784017">
            <a:extLst>
              <a:ext uri="{FF2B5EF4-FFF2-40B4-BE49-F238E27FC236}">
                <a16:creationId xmlns:a16="http://schemas.microsoft.com/office/drawing/2014/main" id="{E28A952C-EBEE-485D-A843-7DC3465E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02" y="3331997"/>
            <a:ext cx="652409" cy="6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CA4EF2E-52A8-4355-B5CB-67C912C2AFD5}"/>
              </a:ext>
            </a:extLst>
          </p:cNvPr>
          <p:cNvCxnSpPr>
            <a:stCxn id="13" idx="1"/>
            <a:endCxn id="2066" idx="1"/>
          </p:cNvCxnSpPr>
          <p:nvPr/>
        </p:nvCxnSpPr>
        <p:spPr>
          <a:xfrm rot="10800000" flipV="1">
            <a:off x="6334402" y="2134688"/>
            <a:ext cx="564708" cy="1523513"/>
          </a:xfrm>
          <a:prstGeom prst="curvedConnector3">
            <a:avLst>
              <a:gd name="adj1" fmla="val 14048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B787715-734C-4AE8-8CB5-EE3BACF43586}"/>
              </a:ext>
            </a:extLst>
          </p:cNvPr>
          <p:cNvCxnSpPr>
            <a:stCxn id="13" idx="3"/>
            <a:endCxn id="2066" idx="3"/>
          </p:cNvCxnSpPr>
          <p:nvPr/>
        </p:nvCxnSpPr>
        <p:spPr>
          <a:xfrm flipH="1">
            <a:off x="6986811" y="2134689"/>
            <a:ext cx="1148622" cy="1523513"/>
          </a:xfrm>
          <a:prstGeom prst="curvedConnector3">
            <a:avLst>
              <a:gd name="adj1" fmla="val -1990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9A01A8-0675-4370-BC22-120E960668FE}"/>
              </a:ext>
            </a:extLst>
          </p:cNvPr>
          <p:cNvSpPr txBox="1"/>
          <p:nvPr/>
        </p:nvSpPr>
        <p:spPr>
          <a:xfrm>
            <a:off x="6755279" y="2730258"/>
            <a:ext cx="123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Generate Static Site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F3D68-C7F5-436B-B1D7-DE0EF2740C82}"/>
              </a:ext>
            </a:extLst>
          </p:cNvPr>
          <p:cNvSpPr txBox="1"/>
          <p:nvPr/>
        </p:nvSpPr>
        <p:spPr>
          <a:xfrm>
            <a:off x="6280948" y="3920038"/>
            <a:ext cx="123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Static Site Builder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208DDF3-7FCB-4866-AC71-F4AC11409915}"/>
              </a:ext>
            </a:extLst>
          </p:cNvPr>
          <p:cNvCxnSpPr>
            <a:stCxn id="34" idx="3"/>
            <a:endCxn id="2056" idx="1"/>
          </p:cNvCxnSpPr>
          <p:nvPr/>
        </p:nvCxnSpPr>
        <p:spPr>
          <a:xfrm flipV="1">
            <a:off x="7517271" y="2693774"/>
            <a:ext cx="1710654" cy="14263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2AB557-30ED-42BF-BBF6-9EA730227368}"/>
              </a:ext>
            </a:extLst>
          </p:cNvPr>
          <p:cNvSpPr txBox="1"/>
          <p:nvPr/>
        </p:nvSpPr>
        <p:spPr>
          <a:xfrm>
            <a:off x="8169680" y="3344237"/>
            <a:ext cx="1236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Get data from CMS at build time</a:t>
            </a:r>
          </a:p>
        </p:txBody>
      </p:sp>
      <p:pic>
        <p:nvPicPr>
          <p:cNvPr id="2068" name="Picture 20" descr="Multiple Files Icon - 6243 - Dryicons">
            <a:extLst>
              <a:ext uri="{FF2B5EF4-FFF2-40B4-BE49-F238E27FC236}">
                <a16:creationId xmlns:a16="http://schemas.microsoft.com/office/drawing/2014/main" id="{1DB645B4-3FFA-40B1-939F-C424833D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94" y="5016297"/>
            <a:ext cx="365216" cy="3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B459969-B17E-4DE2-8A35-04D8D4F4572F}"/>
              </a:ext>
            </a:extLst>
          </p:cNvPr>
          <p:cNvSpPr txBox="1"/>
          <p:nvPr/>
        </p:nvSpPr>
        <p:spPr>
          <a:xfrm>
            <a:off x="7517271" y="4828170"/>
            <a:ext cx="123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Static Website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C8DA907-F160-4B45-9E2F-344A19ED64AF}"/>
              </a:ext>
            </a:extLst>
          </p:cNvPr>
          <p:cNvSpPr/>
          <p:nvPr/>
        </p:nvSpPr>
        <p:spPr>
          <a:xfrm rot="18415550">
            <a:off x="7237464" y="4068310"/>
            <a:ext cx="303314" cy="858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0" name="Picture 22" descr="Icon Cdn #269153 - Free Icons Library">
            <a:extLst>
              <a:ext uri="{FF2B5EF4-FFF2-40B4-BE49-F238E27FC236}">
                <a16:creationId xmlns:a16="http://schemas.microsoft.com/office/drawing/2014/main" id="{903D525E-31AB-4C05-B2F7-9F86C039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83" y="5179213"/>
            <a:ext cx="512853" cy="5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D783268-4A5E-4A4F-B840-663A1095434E}"/>
              </a:ext>
            </a:extLst>
          </p:cNvPr>
          <p:cNvSpPr txBox="1"/>
          <p:nvPr/>
        </p:nvSpPr>
        <p:spPr>
          <a:xfrm>
            <a:off x="9586181" y="5692066"/>
            <a:ext cx="123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CDN</a:t>
            </a:r>
          </a:p>
        </p:txBody>
      </p:sp>
      <p:pic>
        <p:nvPicPr>
          <p:cNvPr id="43" name="Graphic 42" descr="Male profile with solid fill">
            <a:extLst>
              <a:ext uri="{FF2B5EF4-FFF2-40B4-BE49-F238E27FC236}">
                <a16:creationId xmlns:a16="http://schemas.microsoft.com/office/drawing/2014/main" id="{DE167BE7-A49E-43C3-9AAF-23013E8F95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9506" y="5938287"/>
            <a:ext cx="457200" cy="457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7835CC3-06AA-4962-A985-4A7FE65813EE}"/>
              </a:ext>
            </a:extLst>
          </p:cNvPr>
          <p:cNvSpPr txBox="1"/>
          <p:nvPr/>
        </p:nvSpPr>
        <p:spPr>
          <a:xfrm>
            <a:off x="2684565" y="6381067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SITE VISITOR</a:t>
            </a:r>
          </a:p>
        </p:txBody>
      </p:sp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ED24EBA8-1B89-47F2-B6D0-F254EDF4FA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0666" y="5196398"/>
            <a:ext cx="614737" cy="614737"/>
          </a:xfrm>
          <a:prstGeom prst="rect">
            <a:avLst/>
          </a:prstGeom>
        </p:spPr>
      </p:pic>
      <p:pic>
        <p:nvPicPr>
          <p:cNvPr id="46" name="Graphic 45" descr="Laptop with solid fill">
            <a:extLst>
              <a:ext uri="{FF2B5EF4-FFF2-40B4-BE49-F238E27FC236}">
                <a16:creationId xmlns:a16="http://schemas.microsoft.com/office/drawing/2014/main" id="{32959641-5A84-4537-9926-014202EDC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0920" y="5264572"/>
            <a:ext cx="478391" cy="478391"/>
          </a:xfrm>
          <a:prstGeom prst="rect">
            <a:avLst/>
          </a:prstGeom>
        </p:spPr>
      </p:pic>
      <p:pic>
        <p:nvPicPr>
          <p:cNvPr id="47" name="Graphic 46" descr="Smart Phone with solid fill">
            <a:extLst>
              <a:ext uri="{FF2B5EF4-FFF2-40B4-BE49-F238E27FC236}">
                <a16:creationId xmlns:a16="http://schemas.microsoft.com/office/drawing/2014/main" id="{2E6E4F81-964D-4006-922D-567921EDAF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17658" y="5239680"/>
            <a:ext cx="498624" cy="498624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1E1E996-C112-4F73-ACD2-59D83DDBE7B9}"/>
              </a:ext>
            </a:extLst>
          </p:cNvPr>
          <p:cNvCxnSpPr>
            <a:stCxn id="43" idx="0"/>
            <a:endCxn id="46" idx="2"/>
          </p:cNvCxnSpPr>
          <p:nvPr/>
        </p:nvCxnSpPr>
        <p:spPr>
          <a:xfrm rot="5400000" flipH="1" flipV="1">
            <a:off x="3696449" y="5254620"/>
            <a:ext cx="195324" cy="117201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 descr="Cloud | Cisco Network Topology Icons 3015">
            <a:extLst>
              <a:ext uri="{FF2B5EF4-FFF2-40B4-BE49-F238E27FC236}">
                <a16:creationId xmlns:a16="http://schemas.microsoft.com/office/drawing/2014/main" id="{38AB2659-E763-426A-966F-7E87AF2A2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80" y="5527259"/>
            <a:ext cx="1219990" cy="7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B4CD32-AFFD-4593-8B42-33E2DF02DD6D}"/>
              </a:ext>
            </a:extLst>
          </p:cNvPr>
          <p:cNvSpPr txBox="1"/>
          <p:nvPr/>
        </p:nvSpPr>
        <p:spPr>
          <a:xfrm>
            <a:off x="5526574" y="5757738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Network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2459FDC-6208-40BB-9DF0-11750677225D}"/>
              </a:ext>
            </a:extLst>
          </p:cNvPr>
          <p:cNvCxnSpPr>
            <a:stCxn id="46" idx="0"/>
            <a:endCxn id="2072" idx="0"/>
          </p:cNvCxnSpPr>
          <p:nvPr/>
        </p:nvCxnSpPr>
        <p:spPr>
          <a:xfrm rot="16200000" flipH="1">
            <a:off x="5005301" y="4639386"/>
            <a:ext cx="262687" cy="1513059"/>
          </a:xfrm>
          <a:prstGeom prst="curvedConnector3">
            <a:avLst>
              <a:gd name="adj1" fmla="val -870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8D6921A-31AC-404B-A03B-A67470A69CE7}"/>
              </a:ext>
            </a:extLst>
          </p:cNvPr>
          <p:cNvCxnSpPr>
            <a:stCxn id="2072" idx="3"/>
            <a:endCxn id="2070" idx="1"/>
          </p:cNvCxnSpPr>
          <p:nvPr/>
        </p:nvCxnSpPr>
        <p:spPr>
          <a:xfrm flipV="1">
            <a:off x="6503170" y="5435640"/>
            <a:ext cx="3027413" cy="44521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4D2717E-7D5F-4C69-9D79-5EFD14C9C51F}"/>
              </a:ext>
            </a:extLst>
          </p:cNvPr>
          <p:cNvCxnSpPr>
            <a:stCxn id="39" idx="3"/>
            <a:endCxn id="2070" idx="0"/>
          </p:cNvCxnSpPr>
          <p:nvPr/>
        </p:nvCxnSpPr>
        <p:spPr>
          <a:xfrm>
            <a:off x="8753594" y="4951281"/>
            <a:ext cx="1033416" cy="2279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EA6EA3-7B8F-4142-9B3F-6AE56066B323}"/>
              </a:ext>
            </a:extLst>
          </p:cNvPr>
          <p:cNvSpPr txBox="1"/>
          <p:nvPr/>
        </p:nvSpPr>
        <p:spPr>
          <a:xfrm>
            <a:off x="11026675" y="2207456"/>
            <a:ext cx="1236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Graphik" panose="020B0503030202060203" pitchFamily="34" charset="0"/>
              </a:rPr>
              <a:t>Database</a:t>
            </a:r>
          </a:p>
        </p:txBody>
      </p:sp>
      <p:sp>
        <p:nvSpPr>
          <p:cNvPr id="59" name="Title 2">
            <a:extLst>
              <a:ext uri="{FF2B5EF4-FFF2-40B4-BE49-F238E27FC236}">
                <a16:creationId xmlns:a16="http://schemas.microsoft.com/office/drawing/2014/main" id="{7B29046F-E6C1-4CAE-BD9B-97FEC59ED426}"/>
              </a:ext>
            </a:extLst>
          </p:cNvPr>
          <p:cNvSpPr txBox="1">
            <a:spLocks/>
          </p:cNvSpPr>
          <p:nvPr/>
        </p:nvSpPr>
        <p:spPr>
          <a:xfrm>
            <a:off x="1" y="242188"/>
            <a:ext cx="12192000" cy="44361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TECHNICAL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1253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1D849-8F73-48A1-B5A9-78F25DE973A0}"/>
              </a:ext>
            </a:extLst>
          </p:cNvPr>
          <p:cNvSpPr txBox="1">
            <a:spLocks/>
          </p:cNvSpPr>
          <p:nvPr/>
        </p:nvSpPr>
        <p:spPr>
          <a:xfrm>
            <a:off x="1" y="407288"/>
            <a:ext cx="12192000" cy="44361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TEAM ROLES &amp; SKILLS</a:t>
            </a:r>
          </a:p>
        </p:txBody>
      </p:sp>
      <p:pic>
        <p:nvPicPr>
          <p:cNvPr id="3074" name="Picture 2" descr="manager Vector Icons free download in SVG, PNG Format">
            <a:extLst>
              <a:ext uri="{FF2B5EF4-FFF2-40B4-BE49-F238E27FC236}">
                <a16:creationId xmlns:a16="http://schemas.microsoft.com/office/drawing/2014/main" id="{673BAB30-1B1D-4171-BC57-0091048D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4" y="1315425"/>
            <a:ext cx="1582479" cy="15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AA39F-916A-4BC9-91E4-EBDB951E88D4}"/>
              </a:ext>
            </a:extLst>
          </p:cNvPr>
          <p:cNvSpPr txBox="1"/>
          <p:nvPr/>
        </p:nvSpPr>
        <p:spPr>
          <a:xfrm>
            <a:off x="1673716" y="1474128"/>
            <a:ext cx="205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Delivery Lead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Resource Planning,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Budget Planning, 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Help team deliver desired outcome,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Fill any gaps if exists</a:t>
            </a:r>
          </a:p>
        </p:txBody>
      </p:sp>
      <p:pic>
        <p:nvPicPr>
          <p:cNvPr id="3076" name="Picture 4" descr="Developer Icons - Download Free Vector Icons | Noun Project">
            <a:extLst>
              <a:ext uri="{FF2B5EF4-FFF2-40B4-BE49-F238E27FC236}">
                <a16:creationId xmlns:a16="http://schemas.microsoft.com/office/drawing/2014/main" id="{ABF25FA3-7234-4C33-B7F6-7A4582E2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81" y="4876038"/>
            <a:ext cx="1840268" cy="18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364D2-04AC-4A92-905F-DCD5B21FDA63}"/>
              </a:ext>
            </a:extLst>
          </p:cNvPr>
          <p:cNvSpPr txBox="1"/>
          <p:nvPr/>
        </p:nvSpPr>
        <p:spPr>
          <a:xfrm>
            <a:off x="1836723" y="4919009"/>
            <a:ext cx="2052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Scrum Master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Facilitator,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Collaborates with team,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Protects team from distractions,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Coach,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Help the team in following scrum principles</a:t>
            </a:r>
          </a:p>
        </p:txBody>
      </p:sp>
      <p:pic>
        <p:nvPicPr>
          <p:cNvPr id="3080" name="Picture 8" descr="Agile team, core team, product owner, scrum master, team icon - Download on  Iconfinder">
            <a:extLst>
              <a:ext uri="{FF2B5EF4-FFF2-40B4-BE49-F238E27FC236}">
                <a16:creationId xmlns:a16="http://schemas.microsoft.com/office/drawing/2014/main" id="{4779BC7C-8644-4B0A-AEC1-1072C7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0" y="3191425"/>
            <a:ext cx="1391093" cy="13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38822-FEF3-435B-B231-B1AC039DB726}"/>
              </a:ext>
            </a:extLst>
          </p:cNvPr>
          <p:cNvSpPr txBox="1"/>
          <p:nvPr/>
        </p:nvSpPr>
        <p:spPr>
          <a:xfrm>
            <a:off x="1836723" y="3009808"/>
            <a:ext cx="2052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Product Owner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Creates product vision,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Decision Maker,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Refines the backlog,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Sets the product roadmap,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Plans releases</a:t>
            </a:r>
          </a:p>
        </p:txBody>
      </p:sp>
      <p:pic>
        <p:nvPicPr>
          <p:cNvPr id="3082" name="Picture 10" descr="Ux Design Icons - Download Free Vector Icons | Noun Project">
            <a:extLst>
              <a:ext uri="{FF2B5EF4-FFF2-40B4-BE49-F238E27FC236}">
                <a16:creationId xmlns:a16="http://schemas.microsoft.com/office/drawing/2014/main" id="{A6C5E8DE-6C49-481B-84F6-C786C4E8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07" y="1367258"/>
            <a:ext cx="1478812" cy="15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E022E2-4E8F-43CD-B701-9F8F79DE18FA}"/>
              </a:ext>
            </a:extLst>
          </p:cNvPr>
          <p:cNvSpPr txBox="1"/>
          <p:nvPr/>
        </p:nvSpPr>
        <p:spPr>
          <a:xfrm>
            <a:off x="5553741" y="1255482"/>
            <a:ext cx="205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UX Designer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Wireframes,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Prototyping,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User research,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Empathy,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Communication,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Human computer interaction</a:t>
            </a:r>
          </a:p>
        </p:txBody>
      </p:sp>
      <p:pic>
        <p:nvPicPr>
          <p:cNvPr id="3086" name="Picture 14" descr="Developer Icon Vector Art, Icons, and Graphics for Free Download">
            <a:extLst>
              <a:ext uri="{FF2B5EF4-FFF2-40B4-BE49-F238E27FC236}">
                <a16:creationId xmlns:a16="http://schemas.microsoft.com/office/drawing/2014/main" id="{B0A82063-77DA-4D28-9C31-1AEB4F03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07" y="3103706"/>
            <a:ext cx="1478812" cy="1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DD3FDC-A21F-45B4-B2E8-9F5EADC07696}"/>
              </a:ext>
            </a:extLst>
          </p:cNvPr>
          <p:cNvSpPr txBox="1"/>
          <p:nvPr/>
        </p:nvSpPr>
        <p:spPr>
          <a:xfrm>
            <a:off x="5500605" y="3012858"/>
            <a:ext cx="205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Front End Developer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HTML,CSS,JS,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JS Frameworks,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RWD,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OOJS,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Testing/Debugging,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Web Performance</a:t>
            </a:r>
          </a:p>
          <a:p>
            <a:pPr algn="ctr"/>
            <a:endParaRPr lang="en-US" sz="1200" dirty="0">
              <a:latin typeface="Graphik" panose="020B0503030202060203" pitchFamily="34" charset="0"/>
            </a:endParaRPr>
          </a:p>
        </p:txBody>
      </p:sp>
      <p:pic>
        <p:nvPicPr>
          <p:cNvPr id="3088" name="Picture 16" descr="Developer Icon Vector Art, Icons, and Graphics for Free Download">
            <a:extLst>
              <a:ext uri="{FF2B5EF4-FFF2-40B4-BE49-F238E27FC236}">
                <a16:creationId xmlns:a16="http://schemas.microsoft.com/office/drawing/2014/main" id="{43FD1C5F-E8FB-41D1-9796-257B08005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82" y="4791788"/>
            <a:ext cx="1754327" cy="17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45B350-4298-4245-8A62-9C54FBA6A218}"/>
              </a:ext>
            </a:extLst>
          </p:cNvPr>
          <p:cNvSpPr txBox="1"/>
          <p:nvPr/>
        </p:nvSpPr>
        <p:spPr>
          <a:xfrm>
            <a:off x="5500604" y="4941407"/>
            <a:ext cx="20520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CMS Developer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* AEM is considered, if other CMS is used, then relevant expertise on product will be required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Develop &amp; implement AEM components,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Good Knowledge on AEM developer tools,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Java based development</a:t>
            </a:r>
          </a:p>
          <a:p>
            <a:pPr algn="ctr"/>
            <a:endParaRPr lang="en-US" sz="1200" dirty="0">
              <a:latin typeface="Graphik" panose="020B0503030202060203" pitchFamily="34" charset="0"/>
            </a:endParaRPr>
          </a:p>
        </p:txBody>
      </p:sp>
      <p:pic>
        <p:nvPicPr>
          <p:cNvPr id="3090" name="Picture 18" descr="Mobile App Developer Black Line Icon. the Software Engineer is Engaged in  Testing and Programming Applications. Icon for Web Page Stock Illustration  - Illustration of icons, element: 181192353">
            <a:extLst>
              <a:ext uri="{FF2B5EF4-FFF2-40B4-BE49-F238E27FC236}">
                <a16:creationId xmlns:a16="http://schemas.microsoft.com/office/drawing/2014/main" id="{CDE80883-5BFE-4FEF-A730-E16F4771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28" y="1197128"/>
            <a:ext cx="1754327" cy="17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B69C37-2D6C-4B0E-B1D9-8155D3FB5D49}"/>
              </a:ext>
            </a:extLst>
          </p:cNvPr>
          <p:cNvSpPr txBox="1"/>
          <p:nvPr/>
        </p:nvSpPr>
        <p:spPr>
          <a:xfrm>
            <a:off x="9329237" y="1212365"/>
            <a:ext cx="205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DevOps Engineer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Networking knowledge,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CI/CD,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Infrastructure,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DevOps tools &amp; techniques</a:t>
            </a:r>
          </a:p>
        </p:txBody>
      </p:sp>
      <p:pic>
        <p:nvPicPr>
          <p:cNvPr id="3092" name="Picture 20" descr="Tester icon PNG and SVG Vector Free Download">
            <a:extLst>
              <a:ext uri="{FF2B5EF4-FFF2-40B4-BE49-F238E27FC236}">
                <a16:creationId xmlns:a16="http://schemas.microsoft.com/office/drawing/2014/main" id="{7ACA6DF1-4C50-48C5-BF2B-14955875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90" y="3147565"/>
            <a:ext cx="1448001" cy="13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FAF36A-BCC0-4B2A-ADDA-EF004224F55F}"/>
              </a:ext>
            </a:extLst>
          </p:cNvPr>
          <p:cNvSpPr txBox="1"/>
          <p:nvPr/>
        </p:nvSpPr>
        <p:spPr>
          <a:xfrm>
            <a:off x="9590531" y="3004107"/>
            <a:ext cx="2052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QA Engineer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Test Plan &amp; Execution,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Writing &amp; Executing automated scripts,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Accepting &amp; clarifying requirements,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Conduct stress test</a:t>
            </a:r>
          </a:p>
        </p:txBody>
      </p:sp>
      <p:pic>
        <p:nvPicPr>
          <p:cNvPr id="3096" name="Picture 24" descr="Women In Technology Icons - Download Free Vector Icons | Noun Project">
            <a:extLst>
              <a:ext uri="{FF2B5EF4-FFF2-40B4-BE49-F238E27FC236}">
                <a16:creationId xmlns:a16="http://schemas.microsoft.com/office/drawing/2014/main" id="{2DB6A905-9891-4B71-B395-6ED1FE11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90" y="4817925"/>
            <a:ext cx="1754327" cy="17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37BC32-113C-4C6D-80C2-6FCD798C490B}"/>
              </a:ext>
            </a:extLst>
          </p:cNvPr>
          <p:cNvSpPr txBox="1"/>
          <p:nvPr/>
        </p:nvSpPr>
        <p:spPr>
          <a:xfrm>
            <a:off x="9590530" y="4955793"/>
            <a:ext cx="205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raphik" panose="020B0503030202060203" pitchFamily="34" charset="0"/>
              </a:rPr>
              <a:t>Microservices Developer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Frameworks,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Backend knowledge,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Containers,</a:t>
            </a:r>
          </a:p>
          <a:p>
            <a:pPr algn="ctr"/>
            <a:r>
              <a:rPr lang="en-US" sz="1200" dirty="0">
                <a:latin typeface="Graphik" panose="020B0503030202060203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687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3610A-A646-41C3-A3FE-9A6D34DB48B6}"/>
              </a:ext>
            </a:extLst>
          </p:cNvPr>
          <p:cNvSpPr txBox="1"/>
          <p:nvPr/>
        </p:nvSpPr>
        <p:spPr>
          <a:xfrm>
            <a:off x="1109609" y="801384"/>
            <a:ext cx="8753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" panose="020B0503030202060203" pitchFamily="34" charset="0"/>
              </a:rPr>
              <a:t>To Engage the Fans and transform the Fan experience before, during and after each race. 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r>
              <a:rPr lang="en-US" b="1" dirty="0">
                <a:latin typeface="Graphik" panose="020B0503030202060203" pitchFamily="34" charset="0"/>
              </a:rPr>
              <a:t>Race Strategy</a:t>
            </a:r>
            <a:r>
              <a:rPr lang="en-US" dirty="0">
                <a:latin typeface="Graphik" panose="020B0503030202060203" pitchFamily="34" charset="0"/>
              </a:rPr>
              <a:t>: Ability to create visual insights that allow fans to objectively analyze individual team and driver performance, strategy and tactics that will impact the overall race outcome.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r>
              <a:rPr lang="en-US" b="1" dirty="0">
                <a:latin typeface="Graphik" panose="020B0503030202060203" pitchFamily="34" charset="0"/>
              </a:rPr>
              <a:t>Car Performance</a:t>
            </a:r>
            <a:r>
              <a:rPr lang="en-US" dirty="0">
                <a:latin typeface="Graphik" panose="020B0503030202060203" pitchFamily="34" charset="0"/>
              </a:rPr>
              <a:t>: Provide information on aerodynamics, </a:t>
            </a:r>
            <a:r>
              <a:rPr lang="en-US" dirty="0" err="1">
                <a:latin typeface="Graphik" panose="020B0503030202060203" pitchFamily="34" charset="0"/>
              </a:rPr>
              <a:t>tyre</a:t>
            </a:r>
            <a:r>
              <a:rPr lang="en-US" dirty="0">
                <a:latin typeface="Graphik" panose="020B0503030202060203" pitchFamily="34" charset="0"/>
              </a:rPr>
              <a:t> performance, power unit, vehicle dynamics, and vehicle optimization to offer insights that help fans interpret overall car performance.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r>
              <a:rPr lang="en-US" b="1" dirty="0">
                <a:latin typeface="Graphik" panose="020B0503030202060203" pitchFamily="34" charset="0"/>
              </a:rPr>
              <a:t>Battle Forecast</a:t>
            </a:r>
            <a:r>
              <a:rPr lang="en-US" dirty="0">
                <a:latin typeface="Graphik" panose="020B0503030202060203" pitchFamily="34" charset="0"/>
              </a:rPr>
              <a:t>: Using track history and projected driver pace, Battle Forecast will predict how many laps before the chasing car is within ‘striking distance’ of the car in front.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r>
              <a:rPr lang="en-US" b="1" dirty="0">
                <a:latin typeface="Graphik" panose="020B0503030202060203" pitchFamily="34" charset="0"/>
              </a:rPr>
              <a:t>Gamification</a:t>
            </a:r>
            <a:r>
              <a:rPr lang="en-US" dirty="0">
                <a:latin typeface="Graphik" panose="020B0503030202060203" pitchFamily="34" charset="0"/>
              </a:rPr>
              <a:t>: Online Games, Badges, Leaderboard, Win Merchandise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3EF88-0511-4A38-ACCC-72961722C4FE}"/>
              </a:ext>
            </a:extLst>
          </p:cNvPr>
          <p:cNvSpPr txBox="1">
            <a:spLocks/>
          </p:cNvSpPr>
          <p:nvPr/>
        </p:nvSpPr>
        <p:spPr>
          <a:xfrm>
            <a:off x="1" y="242188"/>
            <a:ext cx="12192000" cy="44361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INNOVATIVE IDEAS TO BRING BACK FANS TO SPORT</a:t>
            </a:r>
          </a:p>
        </p:txBody>
      </p:sp>
    </p:spTree>
    <p:extLst>
      <p:ext uri="{BB962C8B-B14F-4D97-AF65-F5344CB8AC3E}">
        <p14:creationId xmlns:p14="http://schemas.microsoft.com/office/powerpoint/2010/main" val="9742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EB56B-32D3-446C-A8C2-90AAAD6D77B8}"/>
              </a:ext>
            </a:extLst>
          </p:cNvPr>
          <p:cNvSpPr txBox="1"/>
          <p:nvPr/>
        </p:nvSpPr>
        <p:spPr>
          <a:xfrm>
            <a:off x="472611" y="783318"/>
            <a:ext cx="11239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raphik" panose="020B0503030202060203" pitchFamily="34" charset="0"/>
              </a:rPr>
              <a:t>PROBLEM STATEMENT: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r>
              <a:rPr lang="en-US" dirty="0">
                <a:latin typeface="Graphik" panose="020B0503030202060203" pitchFamily="34" charset="0"/>
              </a:rPr>
              <a:t>ABC Racing Company is experiencing a downfall in the people showing interest in their sport. They have decided to increase the fan fare, by revamping their digital presence.</a:t>
            </a:r>
          </a:p>
          <a:p>
            <a:r>
              <a:rPr lang="en-US" dirty="0">
                <a:latin typeface="Graphik" panose="020B0503030202060203" pitchFamily="34" charset="0"/>
              </a:rPr>
              <a:t>They would like to recruit and increase their fan base by reaching out to fans wherever they are.</a:t>
            </a:r>
          </a:p>
          <a:p>
            <a:r>
              <a:rPr lang="en-US" dirty="0">
                <a:latin typeface="Graphik" panose="020B0503030202060203" pitchFamily="34" charset="0"/>
              </a:rPr>
              <a:t>They still want to connect to their ageing fan base and provide access to their content (like fixtures, top 5 racers etc.) across all digital platforms.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r>
              <a:rPr lang="en-US" b="1" u="sng" dirty="0">
                <a:latin typeface="Graphik" panose="020B0503030202060203" pitchFamily="34" charset="0"/>
              </a:rPr>
              <a:t>KEY FEATURES:</a:t>
            </a:r>
          </a:p>
          <a:p>
            <a:endParaRPr lang="en-US" b="1" u="sng" dirty="0">
              <a:latin typeface="Graphik" panose="020B0503030202060203" pitchFamily="34" charset="0"/>
            </a:endParaRPr>
          </a:p>
          <a:p>
            <a:endParaRPr lang="en-US" b="1" u="sng" dirty="0">
              <a:latin typeface="Graphik" panose="020B0503030202060203" pitchFamily="34" charset="0"/>
            </a:endParaRPr>
          </a:p>
          <a:p>
            <a:endParaRPr lang="en-US" dirty="0">
              <a:latin typeface="Graphik" panose="020B050303020206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3D39EF-3E8C-42FC-A06F-EF40E232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0570"/>
              </p:ext>
            </p:extLst>
          </p:nvPr>
        </p:nvGraphicFramePr>
        <p:xfrm>
          <a:off x="2028575" y="3569526"/>
          <a:ext cx="8128000" cy="28388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939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47745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3691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56837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397559"/>
                    </a:ext>
                  </a:extLst>
                </a:gridCol>
              </a:tblGrid>
              <a:tr h="1419447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Multichannel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Different Geo Themes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Accessible to all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Handle high traffic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Scalable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25736"/>
                  </a:ext>
                </a:extLst>
              </a:tr>
              <a:tr h="1419447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Extensible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Analytics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Offline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Digital Assets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Bookmark</a:t>
                      </a:r>
                      <a:endParaRPr lang="en-US" sz="1200" b="1" dirty="0">
                        <a:latin typeface="Graphik" panose="020B050303020206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607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C28FEB-D9EE-4457-8671-B798472D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56" y="3595869"/>
            <a:ext cx="776177" cy="776177"/>
          </a:xfrm>
          <a:prstGeom prst="rect">
            <a:avLst/>
          </a:prstGeom>
        </p:spPr>
      </p:pic>
      <p:pic>
        <p:nvPicPr>
          <p:cNvPr id="4098" name="Picture 2" descr="Borders, continent, geography, map, world, world map icon - Download on  Iconfinder">
            <a:extLst>
              <a:ext uri="{FF2B5EF4-FFF2-40B4-BE49-F238E27FC236}">
                <a16:creationId xmlns:a16="http://schemas.microsoft.com/office/drawing/2014/main" id="{9FF21306-55CE-40B4-9B0B-42328990D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04" y="3423974"/>
            <a:ext cx="1307805" cy="13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ccessibility, accessible, person icon - Download on Iconfinder">
            <a:extLst>
              <a:ext uri="{FF2B5EF4-FFF2-40B4-BE49-F238E27FC236}">
                <a16:creationId xmlns:a16="http://schemas.microsoft.com/office/drawing/2014/main" id="{755BCB5D-8409-4EC9-911E-94D7DC6F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59" y="3749640"/>
            <a:ext cx="566682" cy="5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o software, web analytics, website statistics, website traffic, website  traffic statistics icon - Download on Iconfinder">
            <a:extLst>
              <a:ext uri="{FF2B5EF4-FFF2-40B4-BE49-F238E27FC236}">
                <a16:creationId xmlns:a16="http://schemas.microsoft.com/office/drawing/2014/main" id="{ED689751-A58E-464B-B4BD-ACF3D3B7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50" y="3719641"/>
            <a:ext cx="625549" cy="6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gger, flexibility, resize, scalability, scalable, scale, upgrade icon -  Download on Iconfinder">
            <a:extLst>
              <a:ext uri="{FF2B5EF4-FFF2-40B4-BE49-F238E27FC236}">
                <a16:creationId xmlns:a16="http://schemas.microsoft.com/office/drawing/2014/main" id="{FA4195B6-0D9E-47DE-A151-BCCFFE94F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35" y="3677110"/>
            <a:ext cx="710609" cy="7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ame, puzzle, puzzles, thinking icon - Download on Iconfinder">
            <a:extLst>
              <a:ext uri="{FF2B5EF4-FFF2-40B4-BE49-F238E27FC236}">
                <a16:creationId xmlns:a16="http://schemas.microsoft.com/office/drawing/2014/main" id="{B994233C-2BCB-4D2F-B23B-7BB42ED1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21" y="5132274"/>
            <a:ext cx="678712" cy="6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dvanced, analytics, chart, data, results icon - Download on Iconfinder">
            <a:extLst>
              <a:ext uri="{FF2B5EF4-FFF2-40B4-BE49-F238E27FC236}">
                <a16:creationId xmlns:a16="http://schemas.microsoft.com/office/drawing/2014/main" id="{0E440582-EC3F-4164-A505-BB1ACC5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285" y="5132274"/>
            <a:ext cx="678712" cy="6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ffline, cloud icon - Download on Iconfinder on Iconfinder">
            <a:extLst>
              <a:ext uri="{FF2B5EF4-FFF2-40B4-BE49-F238E27FC236}">
                <a16:creationId xmlns:a16="http://schemas.microsoft.com/office/drawing/2014/main" id="{137F611C-93F7-4AD2-B4DB-AAFFE24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27" y="5084427"/>
            <a:ext cx="774405" cy="7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enima, entertainment, movie, play, video icon - Download on Iconfinder">
            <a:extLst>
              <a:ext uri="{FF2B5EF4-FFF2-40B4-BE49-F238E27FC236}">
                <a16:creationId xmlns:a16="http://schemas.microsoft.com/office/drawing/2014/main" id="{ACCC5981-B08F-48DB-8B5B-2DC65020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49" y="5315686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icon - Free download on Iconfinder">
            <a:extLst>
              <a:ext uri="{FF2B5EF4-FFF2-40B4-BE49-F238E27FC236}">
                <a16:creationId xmlns:a16="http://schemas.microsoft.com/office/drawing/2014/main" id="{76CB59A2-4E3F-44DF-BC4F-8E1734AA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50" y="5069605"/>
            <a:ext cx="391633" cy="3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Loud, volume, sound, audio icon - Download on Iconfinder">
            <a:extLst>
              <a:ext uri="{FF2B5EF4-FFF2-40B4-BE49-F238E27FC236}">
                <a16:creationId xmlns:a16="http://schemas.microsoft.com/office/drawing/2014/main" id="{1597A19B-229B-450F-B1D6-D9B160AA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03" y="5389708"/>
            <a:ext cx="434163" cy="43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Add, bookmark icon - Download on Iconfinder on Iconfinder">
            <a:extLst>
              <a:ext uri="{FF2B5EF4-FFF2-40B4-BE49-F238E27FC236}">
                <a16:creationId xmlns:a16="http://schemas.microsoft.com/office/drawing/2014/main" id="{BF636670-B88B-4628-91D0-6809381C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41" y="5237955"/>
            <a:ext cx="573031" cy="5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58343F1A-7B78-4F9F-B814-22FA9A59EA2A}"/>
              </a:ext>
            </a:extLst>
          </p:cNvPr>
          <p:cNvSpPr txBox="1">
            <a:spLocks/>
          </p:cNvSpPr>
          <p:nvPr/>
        </p:nvSpPr>
        <p:spPr>
          <a:xfrm>
            <a:off x="1" y="156793"/>
            <a:ext cx="12192000" cy="46487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OPPORTUNITY LEAN CANVAS</a:t>
            </a:r>
          </a:p>
        </p:txBody>
      </p:sp>
    </p:spTree>
    <p:extLst>
      <p:ext uri="{BB962C8B-B14F-4D97-AF65-F5344CB8AC3E}">
        <p14:creationId xmlns:p14="http://schemas.microsoft.com/office/powerpoint/2010/main" val="4565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FE2929-472B-4630-B5E4-A4DCF890EE0A}"/>
              </a:ext>
            </a:extLst>
          </p:cNvPr>
          <p:cNvSpPr txBox="1"/>
          <p:nvPr/>
        </p:nvSpPr>
        <p:spPr>
          <a:xfrm>
            <a:off x="545432" y="672832"/>
            <a:ext cx="116465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raphik" panose="020B0503030202060203" pitchFamily="34" charset="0"/>
              </a:rPr>
              <a:t>Technology Principles: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KISS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DRY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Separation of concerns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Prepare for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No Single</a:t>
            </a: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 point of failure</a:t>
            </a:r>
            <a:endParaRPr kumimoji="0" 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raphik" panose="020B050303020206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Key Design Decisions: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raphik" panose="020B050303020206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Use of a CMS which gives ability to manage digital assets</a:t>
            </a: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, provides authoring ability to give contextual content. – Publicly Accessible &amp; seamless experience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DevOps pipeline will be integral part of solution to manage and automate the builds and releases. – Faster feature releases, less errors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Cloud Native Architecture – Economical, Pay as you use, scalable, secured,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Graceful degradation – Support old browsers with some capability, keep best possible solution for new browsers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Single Page Application - Fast load, Optimized, Modular/scalable, Offline Support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Streaming servers – For Videos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Microservices Based Architecture – decoupled, flexible, scalable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raphik" panose="020B050303020206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raphik" panose="020B050303020206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raphik" panose="020B050303020206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raphik" panose="020B0503030202060203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0B70FF-2C0C-4E1E-BF37-817449F61FD9}"/>
              </a:ext>
            </a:extLst>
          </p:cNvPr>
          <p:cNvSpPr txBox="1">
            <a:spLocks/>
          </p:cNvSpPr>
          <p:nvPr/>
        </p:nvSpPr>
        <p:spPr>
          <a:xfrm>
            <a:off x="1" y="123742"/>
            <a:ext cx="12192000" cy="443613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TECHNOLOGY PRINCIPLES &amp; KDD</a:t>
            </a:r>
          </a:p>
        </p:txBody>
      </p:sp>
    </p:spTree>
    <p:extLst>
      <p:ext uri="{BB962C8B-B14F-4D97-AF65-F5344CB8AC3E}">
        <p14:creationId xmlns:p14="http://schemas.microsoft.com/office/powerpoint/2010/main" val="21778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C9232-1387-4520-B9D0-1450CEEDBFD4}"/>
              </a:ext>
            </a:extLst>
          </p:cNvPr>
          <p:cNvSpPr txBox="1"/>
          <p:nvPr/>
        </p:nvSpPr>
        <p:spPr>
          <a:xfrm>
            <a:off x="605928" y="476111"/>
            <a:ext cx="1131209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We’ll store data in cloud securely as part of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Design team must provide different layouts for responsive UI to support multichannel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Graphik" panose="020B0503030202060203" pitchFamily="34" charset="0"/>
                <a:ea typeface="+mn-lt"/>
                <a:cs typeface="+mn-lt"/>
              </a:rPr>
              <a:t>Component driven architecture using Angular making it easier to create and maintain larger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Graphik" panose="020B0503030202060203" pitchFamily="34" charset="0"/>
                <a:ea typeface="+mn-lt"/>
                <a:cs typeface="+mn-lt"/>
              </a:rPr>
              <a:t>Opinionated and structured framework helps developers keep a consistent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Graphik" panose="020B0503030202060203" pitchFamily="34" charset="0"/>
                <a:ea typeface="+mn-lt"/>
                <a:cs typeface="+mn-lt"/>
              </a:rPr>
              <a:t>Solution compatibility with different cloud providers (AWS, Azure, Google etc.,).</a:t>
            </a: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Availability and performance will be as per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Only Editors will be able to edit the content on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ABC Racing Company will provide information on the existing tools to achieve maximum benefits on the investments already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We shall provide recommendations on different tools and final choices will be made based on ABC Racing Company choice considering cost and fit to purpose of the specific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Support &amp; maintenance is out of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Multilingual support is in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Environments &amp; infrastructure are in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Offline support is in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Assumes SPA implementation based on Angular Latest Version and TypeScript.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Performance of render timing will vary for complex components based on browser JavaScript Engine capabilities and does not include server-response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The designs needs to approved for front end development to kick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Agile scrum methodology will be followed.</a:t>
            </a:r>
          </a:p>
          <a:p>
            <a:endParaRPr lang="en-US" dirty="0">
              <a:latin typeface="Graphik" panose="020B0503030202060203" pitchFamily="34" charset="0"/>
            </a:endParaRPr>
          </a:p>
          <a:p>
            <a:endParaRPr lang="en-US" dirty="0">
              <a:latin typeface="Graphik" panose="020B0503030202060203" pitchFamily="34" charset="0"/>
            </a:endParaRPr>
          </a:p>
          <a:p>
            <a:endParaRPr lang="en-US" dirty="0">
              <a:latin typeface="Graphik" panose="020B0503030202060203" pitchFamily="34" charset="0"/>
            </a:endParaRPr>
          </a:p>
          <a:p>
            <a:endParaRPr lang="en-US" dirty="0">
              <a:latin typeface="Graphik" panose="020B0503030202060203" pitchFamily="34" charset="0"/>
            </a:endParaRPr>
          </a:p>
          <a:p>
            <a:endParaRPr lang="en-US" dirty="0">
              <a:latin typeface="Graphik" panose="020B0503030202060203" pitchFamily="34" charset="0"/>
            </a:endParaRPr>
          </a:p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76228-5350-4E16-8CAB-CE1D8A97F15E}"/>
              </a:ext>
            </a:extLst>
          </p:cNvPr>
          <p:cNvSpPr txBox="1">
            <a:spLocks/>
          </p:cNvSpPr>
          <p:nvPr/>
        </p:nvSpPr>
        <p:spPr>
          <a:xfrm>
            <a:off x="1" y="112723"/>
            <a:ext cx="12192000" cy="471155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TECHNOLOGY ASSUMPTIONS</a:t>
            </a:r>
          </a:p>
        </p:txBody>
      </p:sp>
    </p:spTree>
    <p:extLst>
      <p:ext uri="{BB962C8B-B14F-4D97-AF65-F5344CB8AC3E}">
        <p14:creationId xmlns:p14="http://schemas.microsoft.com/office/powerpoint/2010/main" val="27264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88135018-2D57-4794-87B6-E626A388D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437" y="819022"/>
            <a:ext cx="614737" cy="61473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0B464E78-A1A6-4D6F-BF73-1789BF836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8691" y="887196"/>
            <a:ext cx="478391" cy="478391"/>
          </a:xfrm>
          <a:prstGeom prst="rect">
            <a:avLst/>
          </a:prstGeom>
        </p:spPr>
      </p:pic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FD2BC8F8-CB04-4657-A264-91FDBC021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5429" y="862304"/>
            <a:ext cx="498624" cy="498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7ADD55-D94B-41F7-A8B6-3E3946696395}"/>
              </a:ext>
            </a:extLst>
          </p:cNvPr>
          <p:cNvSpPr/>
          <p:nvPr/>
        </p:nvSpPr>
        <p:spPr>
          <a:xfrm>
            <a:off x="2499819" y="1534150"/>
            <a:ext cx="4109663" cy="17466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PRESENTATION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0B7537-9530-4DB8-AF53-DC70B80FF0A1}"/>
              </a:ext>
            </a:extLst>
          </p:cNvPr>
          <p:cNvSpPr/>
          <p:nvPr/>
        </p:nvSpPr>
        <p:spPr>
          <a:xfrm>
            <a:off x="4129986" y="1661932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1C45A6-C12E-4E6E-9B0B-8F0715C46441}"/>
              </a:ext>
            </a:extLst>
          </p:cNvPr>
          <p:cNvSpPr/>
          <p:nvPr/>
        </p:nvSpPr>
        <p:spPr>
          <a:xfrm>
            <a:off x="2590575" y="2140324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159215-E74B-4086-BEE1-1B76DF338D26}"/>
              </a:ext>
            </a:extLst>
          </p:cNvPr>
          <p:cNvSpPr/>
          <p:nvPr/>
        </p:nvSpPr>
        <p:spPr>
          <a:xfrm>
            <a:off x="3573469" y="2140323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39A730-0EA0-4A23-85EC-9AB662516077}"/>
              </a:ext>
            </a:extLst>
          </p:cNvPr>
          <p:cNvSpPr/>
          <p:nvPr/>
        </p:nvSpPr>
        <p:spPr>
          <a:xfrm>
            <a:off x="4583761" y="2140323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CFDBB8-178C-4CA0-9084-4FACA566347D}"/>
              </a:ext>
            </a:extLst>
          </p:cNvPr>
          <p:cNvSpPr/>
          <p:nvPr/>
        </p:nvSpPr>
        <p:spPr>
          <a:xfrm>
            <a:off x="5594053" y="2140319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STATISTICS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51A191-ED5C-44A0-977F-FA8074C9EF64}"/>
              </a:ext>
            </a:extLst>
          </p:cNvPr>
          <p:cNvSpPr/>
          <p:nvPr/>
        </p:nvSpPr>
        <p:spPr>
          <a:xfrm>
            <a:off x="5611177" y="2573117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72C6A7-4537-4230-AC21-7BA34AE172C7}"/>
              </a:ext>
            </a:extLst>
          </p:cNvPr>
          <p:cNvSpPr/>
          <p:nvPr/>
        </p:nvSpPr>
        <p:spPr>
          <a:xfrm>
            <a:off x="2590575" y="2573122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14A9A7-D404-425E-B5EA-CBF6A42DD041}"/>
              </a:ext>
            </a:extLst>
          </p:cNvPr>
          <p:cNvSpPr/>
          <p:nvPr/>
        </p:nvSpPr>
        <p:spPr>
          <a:xfrm>
            <a:off x="3573469" y="2573121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C9981D-B122-40C9-A0AA-87EF17CF6EAA}"/>
              </a:ext>
            </a:extLst>
          </p:cNvPr>
          <p:cNvSpPr/>
          <p:nvPr/>
        </p:nvSpPr>
        <p:spPr>
          <a:xfrm>
            <a:off x="4592323" y="2573121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5C0D5E-3DFA-4484-B7EB-C60B2D6BDF65}"/>
              </a:ext>
            </a:extLst>
          </p:cNvPr>
          <p:cNvSpPr/>
          <p:nvPr/>
        </p:nvSpPr>
        <p:spPr>
          <a:xfrm>
            <a:off x="8239649" y="1534150"/>
            <a:ext cx="1869897" cy="4462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SITE ANALYTICS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B10110-C0A0-4311-919A-B1B00C8B3485}"/>
              </a:ext>
            </a:extLst>
          </p:cNvPr>
          <p:cNvCxnSpPr>
            <a:endCxn id="18" idx="1"/>
          </p:cNvCxnSpPr>
          <p:nvPr/>
        </p:nvCxnSpPr>
        <p:spPr>
          <a:xfrm>
            <a:off x="6609482" y="1757290"/>
            <a:ext cx="1630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C65E5-9BE4-4343-BC0A-14903C60EF3E}"/>
              </a:ext>
            </a:extLst>
          </p:cNvPr>
          <p:cNvSpPr/>
          <p:nvPr/>
        </p:nvSpPr>
        <p:spPr>
          <a:xfrm>
            <a:off x="2499819" y="3497786"/>
            <a:ext cx="4109663" cy="11802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938D63-FEF0-486F-BBF6-5ABEF0228BD4}"/>
              </a:ext>
            </a:extLst>
          </p:cNvPr>
          <p:cNvSpPr/>
          <p:nvPr/>
        </p:nvSpPr>
        <p:spPr>
          <a:xfrm>
            <a:off x="2588865" y="3587267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MANAGEMENT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8DE4B9-CD6C-4BCB-86C1-D10B10BDE58E}"/>
              </a:ext>
            </a:extLst>
          </p:cNvPr>
          <p:cNvSpPr/>
          <p:nvPr/>
        </p:nvSpPr>
        <p:spPr>
          <a:xfrm>
            <a:off x="3571759" y="3587266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STATS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9FDD32-CFDE-4826-927A-A877800A39CE}"/>
              </a:ext>
            </a:extLst>
          </p:cNvPr>
          <p:cNvSpPr/>
          <p:nvPr/>
        </p:nvSpPr>
        <p:spPr>
          <a:xfrm>
            <a:off x="4582051" y="3587266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STATS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F4D9E31-23AE-4687-8CE6-879964E7AC1D}"/>
              </a:ext>
            </a:extLst>
          </p:cNvPr>
          <p:cNvSpPr/>
          <p:nvPr/>
        </p:nvSpPr>
        <p:spPr>
          <a:xfrm>
            <a:off x="5592343" y="3587262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2EEF38-E641-4E76-A9E5-5DDB70F18BEB}"/>
              </a:ext>
            </a:extLst>
          </p:cNvPr>
          <p:cNvSpPr/>
          <p:nvPr/>
        </p:nvSpPr>
        <p:spPr>
          <a:xfrm>
            <a:off x="2588865" y="4020065"/>
            <a:ext cx="924674" cy="31849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CONTENT INDEXING</a:t>
            </a:r>
          </a:p>
        </p:txBody>
      </p: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271E3045-9B9C-458F-B578-3DF0B4DD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9640" y="5717301"/>
            <a:ext cx="762000" cy="762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78AAA3-563C-413B-8D72-4F7FA53ED715}"/>
              </a:ext>
            </a:extLst>
          </p:cNvPr>
          <p:cNvSpPr txBox="1"/>
          <p:nvPr/>
        </p:nvSpPr>
        <p:spPr>
          <a:xfrm>
            <a:off x="8200264" y="5890375"/>
            <a:ext cx="17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DATABASE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EDFA14B-01A2-4060-AEB9-2B41984533A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09482" y="4087915"/>
            <a:ext cx="1250879" cy="1638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C5D169-3F9F-423C-81E6-76486CBB6821}"/>
              </a:ext>
            </a:extLst>
          </p:cNvPr>
          <p:cNvCxnSpPr/>
          <p:nvPr/>
        </p:nvCxnSpPr>
        <p:spPr>
          <a:xfrm>
            <a:off x="4205329" y="3280757"/>
            <a:ext cx="0" cy="2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BF895E-1A23-4E65-9D55-033368F96A35}"/>
              </a:ext>
            </a:extLst>
          </p:cNvPr>
          <p:cNvCxnSpPr/>
          <p:nvPr/>
        </p:nvCxnSpPr>
        <p:spPr>
          <a:xfrm flipV="1">
            <a:off x="4997082" y="3280757"/>
            <a:ext cx="0" cy="2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Male profile with solid fill">
            <a:extLst>
              <a:ext uri="{FF2B5EF4-FFF2-40B4-BE49-F238E27FC236}">
                <a16:creationId xmlns:a16="http://schemas.microsoft.com/office/drawing/2014/main" id="{2F65F5D6-251E-4480-8A72-78BB2794D3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9286" y="424541"/>
            <a:ext cx="457200" cy="4572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322A08A-8AF5-4685-BAA2-748205D786A8}"/>
              </a:ext>
            </a:extLst>
          </p:cNvPr>
          <p:cNvSpPr/>
          <p:nvPr/>
        </p:nvSpPr>
        <p:spPr>
          <a:xfrm>
            <a:off x="8239649" y="2519023"/>
            <a:ext cx="1869897" cy="76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COMMERCE/</a:t>
            </a:r>
          </a:p>
          <a:p>
            <a:pPr algn="ctr"/>
            <a:r>
              <a:rPr lang="en-US" b="1" dirty="0"/>
              <a:t>MARKETING INTEGRATION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283446-804C-4277-97B3-5723A7264F2D}"/>
              </a:ext>
            </a:extLst>
          </p:cNvPr>
          <p:cNvCxnSpPr/>
          <p:nvPr/>
        </p:nvCxnSpPr>
        <p:spPr>
          <a:xfrm>
            <a:off x="6609482" y="2808147"/>
            <a:ext cx="163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Cloud outline">
            <a:extLst>
              <a:ext uri="{FF2B5EF4-FFF2-40B4-BE49-F238E27FC236}">
                <a16:creationId xmlns:a16="http://schemas.microsoft.com/office/drawing/2014/main" id="{6A5C5CFE-1F82-4AE0-B09A-A46F66164D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84973" y="5532940"/>
            <a:ext cx="1250878" cy="125087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B077DF-0D5A-4C61-B476-7A36264FC6D7}"/>
              </a:ext>
            </a:extLst>
          </p:cNvPr>
          <p:cNvSpPr txBox="1"/>
          <p:nvPr/>
        </p:nvSpPr>
        <p:spPr>
          <a:xfrm>
            <a:off x="5516997" y="6098447"/>
            <a:ext cx="85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LIVE STATS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5986F9-6712-4A76-910F-1FF2ED8BA42D}"/>
              </a:ext>
            </a:extLst>
          </p:cNvPr>
          <p:cNvCxnSpPr/>
          <p:nvPr/>
        </p:nvCxnSpPr>
        <p:spPr>
          <a:xfrm>
            <a:off x="5191649" y="4678044"/>
            <a:ext cx="595901" cy="1109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Cloud outline">
            <a:extLst>
              <a:ext uri="{FF2B5EF4-FFF2-40B4-BE49-F238E27FC236}">
                <a16:creationId xmlns:a16="http://schemas.microsoft.com/office/drawing/2014/main" id="{BE6BFCE5-543F-4819-B7BB-469CF68F8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4668" y="5544071"/>
            <a:ext cx="1250878" cy="125087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66A8268-11F1-4DA2-B9AF-5723A356ABDD}"/>
              </a:ext>
            </a:extLst>
          </p:cNvPr>
          <p:cNvSpPr txBox="1"/>
          <p:nvPr/>
        </p:nvSpPr>
        <p:spPr>
          <a:xfrm>
            <a:off x="3643678" y="6109578"/>
            <a:ext cx="98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TOTAL STATS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DC2339-532D-4C4D-918A-84F2B5F1CA26}"/>
              </a:ext>
            </a:extLst>
          </p:cNvPr>
          <p:cNvCxnSpPr/>
          <p:nvPr/>
        </p:nvCxnSpPr>
        <p:spPr>
          <a:xfrm flipH="1">
            <a:off x="4129986" y="4780785"/>
            <a:ext cx="360715" cy="1006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Pencil with solid fill">
            <a:extLst>
              <a:ext uri="{FF2B5EF4-FFF2-40B4-BE49-F238E27FC236}">
                <a16:creationId xmlns:a16="http://schemas.microsoft.com/office/drawing/2014/main" id="{72AEF66C-34BA-4B79-8ABB-30674D7A8A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26295" y="4230577"/>
            <a:ext cx="369333" cy="369333"/>
          </a:xfrm>
          <a:prstGeom prst="rect">
            <a:avLst/>
          </a:prstGeom>
        </p:spPr>
      </p:pic>
      <p:pic>
        <p:nvPicPr>
          <p:cNvPr id="64" name="Graphic 63" descr="User with solid fill">
            <a:extLst>
              <a:ext uri="{FF2B5EF4-FFF2-40B4-BE49-F238E27FC236}">
                <a16:creationId xmlns:a16="http://schemas.microsoft.com/office/drawing/2014/main" id="{A934F311-0313-4473-B656-066831BA10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8964" y="4286138"/>
            <a:ext cx="511997" cy="51199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4358E44-BA43-45B3-93D2-1A06A92F7D8C}"/>
              </a:ext>
            </a:extLst>
          </p:cNvPr>
          <p:cNvSpPr/>
          <p:nvPr/>
        </p:nvSpPr>
        <p:spPr>
          <a:xfrm>
            <a:off x="7651136" y="3565479"/>
            <a:ext cx="788860" cy="3803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CMS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B65114-FB91-4B7F-8CB8-E4378AA93844}"/>
              </a:ext>
            </a:extLst>
          </p:cNvPr>
          <p:cNvCxnSpPr>
            <a:stCxn id="64" idx="0"/>
            <a:endCxn id="65" idx="2"/>
          </p:cNvCxnSpPr>
          <p:nvPr/>
        </p:nvCxnSpPr>
        <p:spPr>
          <a:xfrm flipH="1" flipV="1">
            <a:off x="8045566" y="3945855"/>
            <a:ext cx="309397" cy="34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35CB15F-192E-41E0-AA32-EC380320426F}"/>
              </a:ext>
            </a:extLst>
          </p:cNvPr>
          <p:cNvSpPr txBox="1"/>
          <p:nvPr/>
        </p:nvSpPr>
        <p:spPr>
          <a:xfrm>
            <a:off x="8509347" y="4423172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EDITOR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1349D73-EE6B-44BD-B94B-39D57D75B4F1}"/>
              </a:ext>
            </a:extLst>
          </p:cNvPr>
          <p:cNvCxnSpPr>
            <a:stCxn id="65" idx="0"/>
            <a:endCxn id="8" idx="3"/>
          </p:cNvCxnSpPr>
          <p:nvPr/>
        </p:nvCxnSpPr>
        <p:spPr>
          <a:xfrm rot="16200000" flipV="1">
            <a:off x="6748512" y="2268425"/>
            <a:ext cx="1158025" cy="143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3FC4B0-1527-4566-858B-29ED87314E76}"/>
              </a:ext>
            </a:extLst>
          </p:cNvPr>
          <p:cNvSpPr txBox="1"/>
          <p:nvPr/>
        </p:nvSpPr>
        <p:spPr>
          <a:xfrm rot="17447433">
            <a:off x="3750465" y="5176497"/>
            <a:ext cx="904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 REQ/RES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21D3FB-2CBD-46BF-B5AB-84C859BF0D03}"/>
              </a:ext>
            </a:extLst>
          </p:cNvPr>
          <p:cNvSpPr txBox="1"/>
          <p:nvPr/>
        </p:nvSpPr>
        <p:spPr>
          <a:xfrm rot="16200000">
            <a:off x="7282372" y="5047179"/>
            <a:ext cx="904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 REQ/RES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E86C31-2033-4D3F-A2AD-8B6F199E0983}"/>
              </a:ext>
            </a:extLst>
          </p:cNvPr>
          <p:cNvSpPr txBox="1"/>
          <p:nvPr/>
        </p:nvSpPr>
        <p:spPr>
          <a:xfrm rot="3713104">
            <a:off x="5196837" y="5101045"/>
            <a:ext cx="904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WEB SOCKETS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E85300-8609-4D8D-AF01-BC7BF76191DC}"/>
              </a:ext>
            </a:extLst>
          </p:cNvPr>
          <p:cNvSpPr txBox="1"/>
          <p:nvPr/>
        </p:nvSpPr>
        <p:spPr>
          <a:xfrm>
            <a:off x="4851747" y="444331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SITE VISITOR</a:t>
            </a:r>
          </a:p>
        </p:txBody>
      </p:sp>
      <p:sp>
        <p:nvSpPr>
          <p:cNvPr id="47" name="Title 2">
            <a:extLst>
              <a:ext uri="{FF2B5EF4-FFF2-40B4-BE49-F238E27FC236}">
                <a16:creationId xmlns:a16="http://schemas.microsoft.com/office/drawing/2014/main" id="{32A901D6-496E-476D-A69F-4A66EC44DC68}"/>
              </a:ext>
            </a:extLst>
          </p:cNvPr>
          <p:cNvSpPr txBox="1">
            <a:spLocks/>
          </p:cNvSpPr>
          <p:nvPr/>
        </p:nvSpPr>
        <p:spPr>
          <a:xfrm>
            <a:off x="0" y="133205"/>
            <a:ext cx="12192000" cy="44361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FUNCTIONAL ARCHITECTURE OVERVIEW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1FC25A-5EEB-4391-8A98-C7353278D8D6}"/>
              </a:ext>
            </a:extLst>
          </p:cNvPr>
          <p:cNvSpPr txBox="1"/>
          <p:nvPr/>
        </p:nvSpPr>
        <p:spPr>
          <a:xfrm>
            <a:off x="7240514" y="1584151"/>
            <a:ext cx="904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JS EMBED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79FCD6-5EDF-4319-936C-6BC37552C553}"/>
              </a:ext>
            </a:extLst>
          </p:cNvPr>
          <p:cNvSpPr txBox="1"/>
          <p:nvPr/>
        </p:nvSpPr>
        <p:spPr>
          <a:xfrm>
            <a:off x="7074441" y="2624644"/>
            <a:ext cx="904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14998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ACCA14-7C37-420F-8015-CF36569A0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38990"/>
              </p:ext>
            </p:extLst>
          </p:nvPr>
        </p:nvGraphicFramePr>
        <p:xfrm>
          <a:off x="2103913" y="644570"/>
          <a:ext cx="8127999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11228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34538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47153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6089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010692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67228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099952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569819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7646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Planning &amp; Project Management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Resource &amp; Collaboration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Agile Project Management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Analysis Enablement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Design Enablement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Software Generation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Build &amp; Integration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Test Management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Test Execution &amp; Automation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Delivery, Planning, Scope, Release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Team Collaboration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Backlog prioritization &amp;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Requirement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Process Design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Coding writing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Software Compilation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Test Case &amp; Script Creation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Functional Test Enablement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8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Progress Tracking &amp;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Training &amp; Competency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Burn down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User Story Definition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UI design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Code Generation &amp; Forward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Development Environment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Test Execution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Unit Test Enablement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Productivity Measurement &amp;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Staffing &amp; Resource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Retro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Requirement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Architecture Design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Build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Test Data Creation &amp;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UI Test Enablement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Issue &amp; 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Prototype/Mockups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Application Design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CI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Multi Channel Test Enablement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Change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Environment(s) Specification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Performance Test Enablement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8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Estimations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Security Test Enablement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51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B4EE5E-E417-4E05-BE4E-126481741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67503"/>
              </p:ext>
            </p:extLst>
          </p:nvPr>
        </p:nvGraphicFramePr>
        <p:xfrm>
          <a:off x="1047965" y="4517343"/>
          <a:ext cx="3133620" cy="150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10">
                  <a:extLst>
                    <a:ext uri="{9D8B030D-6E8A-4147-A177-3AD203B41FA5}">
                      <a16:colId xmlns:a16="http://schemas.microsoft.com/office/drawing/2014/main" val="3640881669"/>
                    </a:ext>
                  </a:extLst>
                </a:gridCol>
                <a:gridCol w="1566810">
                  <a:extLst>
                    <a:ext uri="{9D8B030D-6E8A-4147-A177-3AD203B41FA5}">
                      <a16:colId xmlns:a16="http://schemas.microsoft.com/office/drawing/2014/main" val="1800121383"/>
                    </a:ext>
                  </a:extLst>
                </a:gridCol>
              </a:tblGrid>
              <a:tr h="29255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Accessed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10829"/>
                  </a:ext>
                </a:extLst>
              </a:tr>
              <a:tr h="29255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04998"/>
                  </a:ext>
                </a:extLst>
              </a:tr>
              <a:tr h="29255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QA 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47674"/>
                  </a:ext>
                </a:extLst>
              </a:tr>
              <a:tr h="29255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QA Engineers/ Clients For 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6373"/>
                  </a:ext>
                </a:extLst>
              </a:tr>
              <a:tr h="29255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23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2F61F9-0957-4A3F-88BE-96CF8CC944A4}"/>
              </a:ext>
            </a:extLst>
          </p:cNvPr>
          <p:cNvSpPr txBox="1"/>
          <p:nvPr/>
        </p:nvSpPr>
        <p:spPr>
          <a:xfrm>
            <a:off x="1196959" y="6020861"/>
            <a:ext cx="283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Graphik" panose="020B0503030202060203" pitchFamily="34" charset="0"/>
              </a:rPr>
              <a:t>Development Architecture Logical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050CF-1E38-4140-967D-E8E47FC9E689}"/>
              </a:ext>
            </a:extLst>
          </p:cNvPr>
          <p:cNvSpPr txBox="1"/>
          <p:nvPr/>
        </p:nvSpPr>
        <p:spPr>
          <a:xfrm>
            <a:off x="4601144" y="4225019"/>
            <a:ext cx="283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Graphik" panose="020B0503030202060203" pitchFamily="34" charset="0"/>
              </a:rPr>
              <a:t>Development Architecture Capabilities Inventory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D8D8B17-1409-4888-B6C3-932FE4B96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91040"/>
              </p:ext>
            </p:extLst>
          </p:nvPr>
        </p:nvGraphicFramePr>
        <p:xfrm>
          <a:off x="5877434" y="4464517"/>
          <a:ext cx="5805715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90725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56837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7982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28219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037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Quality Management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Version, Release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Deployment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Security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System, Workstation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5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Quality Assurance Reviews (QA &amp; Peer reviews)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Version Management (Branching)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Deployment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Patch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Automation &amp; 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2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Defect Tracking &amp;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Release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Software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Anti Virus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Workstation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40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Static Analysis 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CD Pipeline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IT Capacity 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Env.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Graphik" panose="020B0503030202060203" pitchFamily="34" charset="0"/>
                        </a:rPr>
                        <a:t>Server configuration &amp; Management,</a:t>
                      </a:r>
                    </a:p>
                    <a:p>
                      <a:r>
                        <a:rPr lang="en-US" sz="800" dirty="0">
                          <a:latin typeface="Graphik" panose="020B0503030202060203" pitchFamily="34" charset="0"/>
                        </a:rPr>
                        <a:t>Backup,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261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9B5E91-AD79-4802-BEEA-7DD29CB5E870}"/>
              </a:ext>
            </a:extLst>
          </p:cNvPr>
          <p:cNvSpPr txBox="1"/>
          <p:nvPr/>
        </p:nvSpPr>
        <p:spPr>
          <a:xfrm>
            <a:off x="7709063" y="6652307"/>
            <a:ext cx="2835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Graphik" panose="020B0503030202060203" pitchFamily="34" charset="0"/>
              </a:rPr>
              <a:t>Operations Architecture Capabilities Inventory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EF11D23-E0D5-4344-BCBF-8BAC8ACAD036}"/>
              </a:ext>
            </a:extLst>
          </p:cNvPr>
          <p:cNvSpPr txBox="1">
            <a:spLocks/>
          </p:cNvSpPr>
          <p:nvPr/>
        </p:nvSpPr>
        <p:spPr>
          <a:xfrm>
            <a:off x="0" y="144221"/>
            <a:ext cx="12192001" cy="508926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DEVELOPMENT &amp; OPERATIONS ARCHITECTURE INVENTORY</a:t>
            </a:r>
            <a:endParaRPr kumimoji="0" lang="en-GB" i="0" u="none" strike="noStrike" kern="1200" cap="all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6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9A90537-8EEB-4B36-822D-3DFADD10CB6D}"/>
              </a:ext>
            </a:extLst>
          </p:cNvPr>
          <p:cNvCxnSpPr>
            <a:cxnSpLocks/>
          </p:cNvCxnSpPr>
          <p:nvPr/>
        </p:nvCxnSpPr>
        <p:spPr>
          <a:xfrm>
            <a:off x="5723693" y="5074545"/>
            <a:ext cx="2883326" cy="34430"/>
          </a:xfrm>
          <a:prstGeom prst="straightConnector1">
            <a:avLst/>
          </a:prstGeom>
          <a:noFill/>
          <a:ln w="22225" cap="flat" cmpd="sng" algn="ctr">
            <a:solidFill>
              <a:srgbClr val="FFFFFF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190E6B-C494-4C35-8BA5-7BF3801B8767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6682979" y="3500807"/>
            <a:ext cx="1898104" cy="10417"/>
          </a:xfrm>
          <a:prstGeom prst="straightConnector1">
            <a:avLst/>
          </a:prstGeom>
          <a:noFill/>
          <a:ln w="22225" cap="flat" cmpd="sng" algn="ctr">
            <a:solidFill>
              <a:srgbClr val="FFFFFF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96DBE27-E1CB-489D-A6B3-82CE0E2CD1BE}"/>
              </a:ext>
            </a:extLst>
          </p:cNvPr>
          <p:cNvCxnSpPr>
            <a:cxnSpLocks/>
          </p:cNvCxnSpPr>
          <p:nvPr/>
        </p:nvCxnSpPr>
        <p:spPr>
          <a:xfrm>
            <a:off x="3107756" y="1497997"/>
            <a:ext cx="5547698" cy="0"/>
          </a:xfrm>
          <a:prstGeom prst="straightConnector1">
            <a:avLst/>
          </a:prstGeom>
          <a:noFill/>
          <a:ln w="22225" cap="flat" cmpd="sng" algn="ctr">
            <a:solidFill>
              <a:srgbClr val="FFFFFF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27" name="Rounded Rectangle 118">
            <a:extLst>
              <a:ext uri="{FF2B5EF4-FFF2-40B4-BE49-F238E27FC236}">
                <a16:creationId xmlns:a16="http://schemas.microsoft.com/office/drawing/2014/main" id="{2F769ED8-D2E4-439E-B6EE-AE62E8E3E4BF}"/>
              </a:ext>
            </a:extLst>
          </p:cNvPr>
          <p:cNvSpPr/>
          <p:nvPr/>
        </p:nvSpPr>
        <p:spPr>
          <a:xfrm>
            <a:off x="8678339" y="1169645"/>
            <a:ext cx="2226891" cy="28237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0D2BC5A6-4F32-4941-B808-EFD8C7D2F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31" y="2831977"/>
            <a:ext cx="521480" cy="49044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CDE4F76A-9B20-4C66-97AF-46575A009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9" y="3970687"/>
            <a:ext cx="600074" cy="223655"/>
          </a:xfrm>
          <a:prstGeom prst="rect">
            <a:avLst/>
          </a:prstGeom>
        </p:spPr>
      </p:pic>
      <p:sp>
        <p:nvSpPr>
          <p:cNvPr id="130" name="Rounded Rectangle 6">
            <a:extLst>
              <a:ext uri="{FF2B5EF4-FFF2-40B4-BE49-F238E27FC236}">
                <a16:creationId xmlns:a16="http://schemas.microsoft.com/office/drawing/2014/main" id="{60763F23-07B3-413D-AEA9-7FDC68482FCB}"/>
              </a:ext>
            </a:extLst>
          </p:cNvPr>
          <p:cNvSpPr/>
          <p:nvPr/>
        </p:nvSpPr>
        <p:spPr>
          <a:xfrm>
            <a:off x="3640823" y="1158708"/>
            <a:ext cx="1493414" cy="6211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Calibri" panose="020F0502020204030204" pitchFamily="34" charset="0"/>
              </a:rPr>
              <a:t>Business requirement documented and assigned a JIRA ticket</a:t>
            </a:r>
          </a:p>
        </p:txBody>
      </p:sp>
      <p:sp>
        <p:nvSpPr>
          <p:cNvPr id="131" name="Rounded Rectangle 8">
            <a:extLst>
              <a:ext uri="{FF2B5EF4-FFF2-40B4-BE49-F238E27FC236}">
                <a16:creationId xmlns:a16="http://schemas.microsoft.com/office/drawing/2014/main" id="{43DEC8BA-FC77-48CB-B5AE-ED58A6D771F9}"/>
              </a:ext>
            </a:extLst>
          </p:cNvPr>
          <p:cNvSpPr/>
          <p:nvPr/>
        </p:nvSpPr>
        <p:spPr>
          <a:xfrm>
            <a:off x="5530183" y="1139986"/>
            <a:ext cx="1562503" cy="5743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28588" marR="0" lvl="0" indent="-128588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Calibri" panose="020F0502020204030204" pitchFamily="34" charset="0"/>
              </a:rPr>
              <a:t>JIRA Backlog grooming</a:t>
            </a:r>
          </a:p>
          <a:p>
            <a:pPr marL="128588" marR="0" lvl="0" indent="-128588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Calibri" panose="020F0502020204030204" pitchFamily="34" charset="0"/>
              </a:rPr>
              <a:t>JIRA Issues Sprint/Epic/</a:t>
            </a:r>
          </a:p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Calibri" panose="020F0502020204030204" pitchFamily="34" charset="0"/>
              </a:rPr>
              <a:t>Stories</a:t>
            </a:r>
          </a:p>
          <a:p>
            <a:pPr marL="128588" marR="0" lvl="0" indent="-128588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4DF5551-6938-45F4-BF34-CA763F208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46" y="1522602"/>
            <a:ext cx="391347" cy="3913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4" name="Down Arrow 23">
            <a:extLst>
              <a:ext uri="{FF2B5EF4-FFF2-40B4-BE49-F238E27FC236}">
                <a16:creationId xmlns:a16="http://schemas.microsoft.com/office/drawing/2014/main" id="{096178EE-335E-463D-A9E2-30F0062A9CB8}"/>
              </a:ext>
            </a:extLst>
          </p:cNvPr>
          <p:cNvSpPr/>
          <p:nvPr/>
        </p:nvSpPr>
        <p:spPr bwMode="auto">
          <a:xfrm rot="10800000" flipV="1">
            <a:off x="9459314" y="2462408"/>
            <a:ext cx="565907" cy="223454"/>
          </a:xfrm>
          <a:prstGeom prst="downArrow">
            <a:avLst/>
          </a:prstGeom>
          <a:gradFill rotWithShape="1">
            <a:gsLst>
              <a:gs pos="0">
                <a:srgbClr val="000000">
                  <a:lumMod val="110000"/>
                  <a:satMod val="105000"/>
                  <a:tint val="67000"/>
                </a:srgbClr>
              </a:gs>
              <a:gs pos="50000">
                <a:srgbClr val="000000">
                  <a:lumMod val="105000"/>
                  <a:satMod val="103000"/>
                  <a:tint val="73000"/>
                </a:srgbClr>
              </a:gs>
              <a:gs pos="100000">
                <a:srgbClr val="000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51435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raphik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5" name="Down Arrow 24">
            <a:extLst>
              <a:ext uri="{FF2B5EF4-FFF2-40B4-BE49-F238E27FC236}">
                <a16:creationId xmlns:a16="http://schemas.microsoft.com/office/drawing/2014/main" id="{EF611C94-A241-449C-8614-238167843F77}"/>
              </a:ext>
            </a:extLst>
          </p:cNvPr>
          <p:cNvSpPr/>
          <p:nvPr/>
        </p:nvSpPr>
        <p:spPr bwMode="auto">
          <a:xfrm rot="16200000" flipH="1" flipV="1">
            <a:off x="9630901" y="3127369"/>
            <a:ext cx="211502" cy="206108"/>
          </a:xfrm>
          <a:prstGeom prst="downArrow">
            <a:avLst/>
          </a:prstGeom>
          <a:gradFill rotWithShape="1">
            <a:gsLst>
              <a:gs pos="0">
                <a:srgbClr val="000000">
                  <a:lumMod val="110000"/>
                  <a:satMod val="105000"/>
                  <a:tint val="67000"/>
                </a:srgbClr>
              </a:gs>
              <a:gs pos="50000">
                <a:srgbClr val="000000">
                  <a:lumMod val="105000"/>
                  <a:satMod val="103000"/>
                  <a:tint val="73000"/>
                </a:srgbClr>
              </a:gs>
              <a:gs pos="100000">
                <a:srgbClr val="000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51435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raphik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E7B16C-8744-4C09-BC75-80E4A485FE22}"/>
              </a:ext>
            </a:extLst>
          </p:cNvPr>
          <p:cNvSpPr txBox="1"/>
          <p:nvPr/>
        </p:nvSpPr>
        <p:spPr>
          <a:xfrm>
            <a:off x="9980197" y="3418093"/>
            <a:ext cx="92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800" dirty="0">
                <a:solidFill>
                  <a:srgbClr val="000000"/>
                </a:solidFill>
                <a:cs typeface="Calibri" panose="020F0502020204030204" pitchFamily="34" charset="0"/>
              </a:rPr>
              <a:t>runs code quality tests  locally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ADA5EE-8334-48AA-B0EC-581F8F2E21BF}"/>
              </a:ext>
            </a:extLst>
          </p:cNvPr>
          <p:cNvSpPr txBox="1"/>
          <p:nvPr/>
        </p:nvSpPr>
        <p:spPr>
          <a:xfrm>
            <a:off x="8711726" y="3539382"/>
            <a:ext cx="80344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cs typeface="Calibri" panose="020F0502020204030204" pitchFamily="34" charset="0"/>
              </a:rPr>
              <a:t>Code is committed to </a:t>
            </a:r>
            <a:r>
              <a:rPr lang="en-US" sz="675" dirty="0">
                <a:solidFill>
                  <a:srgbClr val="C00000"/>
                </a:solidFill>
                <a:cs typeface="Calibri" panose="020F0502020204030204" pitchFamily="34" charset="0"/>
              </a:rPr>
              <a:t>GIT </a:t>
            </a: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cs typeface="Calibri" panose="020F0502020204030204" pitchFamily="34" charset="0"/>
              </a:rPr>
              <a:t>branch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B31909-B964-4B81-A908-E5B19B8763CC}"/>
              </a:ext>
            </a:extLst>
          </p:cNvPr>
          <p:cNvSpPr txBox="1"/>
          <p:nvPr/>
        </p:nvSpPr>
        <p:spPr>
          <a:xfrm>
            <a:off x="5961783" y="4248735"/>
            <a:ext cx="653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Repository Manager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84C46D0-ABFA-4A2B-BE89-226E0FE1E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017" y="3118992"/>
            <a:ext cx="825072" cy="27931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92AC79C-55DB-48BB-A7BE-BCDCB4D57C17}"/>
              </a:ext>
            </a:extLst>
          </p:cNvPr>
          <p:cNvSpPr txBox="1"/>
          <p:nvPr/>
        </p:nvSpPr>
        <p:spPr>
          <a:xfrm>
            <a:off x="4853993" y="3407621"/>
            <a:ext cx="10557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Code Review</a:t>
            </a:r>
            <a:endParaRPr lang="en-US" sz="675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90A6C18-7C08-4C2C-86AD-D5D56CD95151}"/>
              </a:ext>
            </a:extLst>
          </p:cNvPr>
          <p:cNvSpPr txBox="1"/>
          <p:nvPr/>
        </p:nvSpPr>
        <p:spPr>
          <a:xfrm>
            <a:off x="6018988" y="3492112"/>
            <a:ext cx="76998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Unit Test </a:t>
            </a:r>
          </a:p>
          <a:p>
            <a:pPr algn="ctr" defTabSz="514350">
              <a:defRPr/>
            </a:pPr>
            <a:r>
              <a:rPr lang="en-US" sz="675" b="1" dirty="0">
                <a:solidFill>
                  <a:srgbClr val="C00000"/>
                </a:solidFill>
                <a:cs typeface="Calibri" panose="020F0502020204030204" pitchFamily="34" charset="0"/>
              </a:rPr>
              <a:t>Junit</a:t>
            </a:r>
          </a:p>
          <a:p>
            <a:pPr algn="ctr" defTabSz="514350">
              <a:defRPr/>
            </a:pPr>
            <a:r>
              <a:rPr lang="en-US" sz="675" b="1" dirty="0">
                <a:solidFill>
                  <a:srgbClr val="C00000"/>
                </a:solidFill>
                <a:cs typeface="Calibri" panose="020F0502020204030204" pitchFamily="34" charset="0"/>
              </a:rPr>
              <a:t>Jasmine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8E9AF88-D8E6-4312-8C21-6459CEDE4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08" y="3180716"/>
            <a:ext cx="791598" cy="187303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D790135F-E9F1-4858-8193-04E843E3686A}"/>
              </a:ext>
            </a:extLst>
          </p:cNvPr>
          <p:cNvSpPr txBox="1"/>
          <p:nvPr/>
        </p:nvSpPr>
        <p:spPr>
          <a:xfrm>
            <a:off x="3210195" y="3379158"/>
            <a:ext cx="87056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build package  and upload to Nexus</a:t>
            </a:r>
          </a:p>
          <a:p>
            <a:pPr algn="ctr" defTabSz="514350">
              <a:defRPr/>
            </a:pPr>
            <a:r>
              <a:rPr lang="en-US" sz="675" b="1" dirty="0">
                <a:solidFill>
                  <a:srgbClr val="C00000"/>
                </a:solidFill>
                <a:cs typeface="Calibri" panose="020F0502020204030204" pitchFamily="34" charset="0"/>
              </a:rPr>
              <a:t>Maven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137077F-F11F-4958-8DA4-28C986BBA2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42" y="3145007"/>
            <a:ext cx="287734" cy="26039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E3EDD339-F254-4E4A-B259-FB70F848C53F}"/>
              </a:ext>
            </a:extLst>
          </p:cNvPr>
          <p:cNvSpPr txBox="1"/>
          <p:nvPr/>
        </p:nvSpPr>
        <p:spPr>
          <a:xfrm>
            <a:off x="2328180" y="3458326"/>
            <a:ext cx="104409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Deploy and Test functionality in Dev</a:t>
            </a:r>
          </a:p>
          <a:p>
            <a:pPr algn="ctr" defTabSz="514350">
              <a:defRPr/>
            </a:pPr>
            <a:r>
              <a:rPr lang="en-US" sz="675" b="1" dirty="0">
                <a:solidFill>
                  <a:srgbClr val="C00000"/>
                </a:solidFill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147" name="Can 39">
            <a:extLst>
              <a:ext uri="{FF2B5EF4-FFF2-40B4-BE49-F238E27FC236}">
                <a16:creationId xmlns:a16="http://schemas.microsoft.com/office/drawing/2014/main" id="{658ED848-B057-4757-AE3B-2DD681C79ED9}"/>
              </a:ext>
            </a:extLst>
          </p:cNvPr>
          <p:cNvSpPr/>
          <p:nvPr/>
        </p:nvSpPr>
        <p:spPr>
          <a:xfrm>
            <a:off x="5954876" y="4851744"/>
            <a:ext cx="667265" cy="568355"/>
          </a:xfrm>
          <a:prstGeom prst="can">
            <a:avLst/>
          </a:prstGeom>
          <a:solidFill>
            <a:srgbClr val="AD37F6">
              <a:lumMod val="20000"/>
              <a:lumOff val="80000"/>
            </a:srgbClr>
          </a:solidFill>
          <a:ln w="12700" cap="flat" cmpd="sng" algn="ctr">
            <a:solidFill>
              <a:srgbClr val="48137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Calibri" panose="020F0502020204030204" pitchFamily="34" charset="0"/>
              </a:rPr>
              <a:t>Upload/Fetch artifacts rom Nexus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74FFE8-A561-459A-A557-D591E903BBE9}"/>
              </a:ext>
            </a:extLst>
          </p:cNvPr>
          <p:cNvSpPr txBox="1"/>
          <p:nvPr/>
        </p:nvSpPr>
        <p:spPr>
          <a:xfrm>
            <a:off x="1879198" y="5922758"/>
            <a:ext cx="3649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CD - Jenkins to orchestrate continuous deployment and trigger  deploy  from Nexus repository Manager</a:t>
            </a:r>
          </a:p>
        </p:txBody>
      </p:sp>
      <p:sp>
        <p:nvSpPr>
          <p:cNvPr id="149" name="Rounded Rectangle 135">
            <a:extLst>
              <a:ext uri="{FF2B5EF4-FFF2-40B4-BE49-F238E27FC236}">
                <a16:creationId xmlns:a16="http://schemas.microsoft.com/office/drawing/2014/main" id="{E360EA91-5DAD-4D2A-8138-F415F33E3239}"/>
              </a:ext>
            </a:extLst>
          </p:cNvPr>
          <p:cNvSpPr/>
          <p:nvPr/>
        </p:nvSpPr>
        <p:spPr>
          <a:xfrm>
            <a:off x="2419925" y="3081510"/>
            <a:ext cx="4263054" cy="859427"/>
          </a:xfrm>
          <a:prstGeom prst="roundRect">
            <a:avLst/>
          </a:prstGeom>
          <a:noFill/>
          <a:ln w="22225" cap="flat" cmpd="sng" algn="ctr">
            <a:solidFill>
              <a:srgbClr val="000000">
                <a:lumMod val="50000"/>
                <a:lumOff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016C5140-748E-4E22-8D12-D6B5C62014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1" y="4844831"/>
            <a:ext cx="548521" cy="201514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5EA13CD2-A3EA-4AEC-9BB4-FF1000935B6B}"/>
              </a:ext>
            </a:extLst>
          </p:cNvPr>
          <p:cNvSpPr txBox="1"/>
          <p:nvPr/>
        </p:nvSpPr>
        <p:spPr>
          <a:xfrm>
            <a:off x="2103585" y="5019331"/>
            <a:ext cx="9396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Compile / build package  and upload to Nexus</a:t>
            </a:r>
          </a:p>
          <a:p>
            <a:pPr algn="ctr" defTabSz="514350">
              <a:defRPr/>
            </a:pPr>
            <a:r>
              <a:rPr lang="en-US" sz="675" b="1" dirty="0">
                <a:solidFill>
                  <a:srgbClr val="C00000"/>
                </a:solidFill>
                <a:cs typeface="Calibri" panose="020F0502020204030204" pitchFamily="34" charset="0"/>
              </a:rPr>
              <a:t>Maven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39821266-3DD0-4C59-B892-B81EB65FB1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60" y="4921303"/>
            <a:ext cx="287734" cy="260399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1EAB45F5-12C7-48DA-A2DB-E7DE96F41B99}"/>
              </a:ext>
            </a:extLst>
          </p:cNvPr>
          <p:cNvSpPr txBox="1"/>
          <p:nvPr/>
        </p:nvSpPr>
        <p:spPr>
          <a:xfrm>
            <a:off x="3639300" y="5181631"/>
            <a:ext cx="11275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Test</a:t>
            </a:r>
          </a:p>
          <a:p>
            <a:pPr algn="ctr" defTabSz="514350">
              <a:defRPr/>
            </a:pPr>
            <a:r>
              <a:rPr lang="en-US" sz="675" b="1" dirty="0">
                <a:solidFill>
                  <a:srgbClr val="C00000"/>
                </a:solidFill>
                <a:cs typeface="Calibri" panose="020F0502020204030204" pitchFamily="34" charset="0"/>
              </a:rPr>
              <a:t>Selenium and JMeter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86FDF7DF-4470-42A9-BFC9-7B74DEDB7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03" y="4403235"/>
            <a:ext cx="348926" cy="313691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4A817F6-1940-41AA-904E-C1B2DD6653D7}"/>
              </a:ext>
            </a:extLst>
          </p:cNvPr>
          <p:cNvSpPr txBox="1"/>
          <p:nvPr/>
        </p:nvSpPr>
        <p:spPr>
          <a:xfrm>
            <a:off x="1792070" y="4175518"/>
            <a:ext cx="824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75" b="1" dirty="0">
                <a:solidFill>
                  <a:srgbClr val="000000"/>
                </a:solidFill>
                <a:cs typeface="Calibri" panose="020F0502020204030204" pitchFamily="34" charset="0"/>
              </a:rPr>
              <a:t>Scheduled Job – CD </a:t>
            </a:r>
            <a:r>
              <a:rPr lang="en-US" sz="675" b="1" dirty="0">
                <a:solidFill>
                  <a:srgbClr val="00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675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D5E2638E-7E7C-41EB-AE5D-275E786C79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771" y="1488072"/>
            <a:ext cx="391320" cy="39132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8DDEF7BF-DDD4-4280-9935-0DBA8E262A97}"/>
              </a:ext>
            </a:extLst>
          </p:cNvPr>
          <p:cNvSpPr txBox="1"/>
          <p:nvPr/>
        </p:nvSpPr>
        <p:spPr>
          <a:xfrm>
            <a:off x="8844304" y="1273051"/>
            <a:ext cx="76998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b="1" dirty="0">
                <a:solidFill>
                  <a:srgbClr val="000000"/>
                </a:solidFill>
                <a:cs typeface="Calibri" panose="020F0502020204030204" pitchFamily="34" charset="0"/>
              </a:rPr>
              <a:t>DEV</a:t>
            </a:r>
            <a:endParaRPr lang="en-US" sz="675" b="1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DE6705C-B715-4711-A9C8-1F15E041ABED}"/>
              </a:ext>
            </a:extLst>
          </p:cNvPr>
          <p:cNvSpPr txBox="1"/>
          <p:nvPr/>
        </p:nvSpPr>
        <p:spPr>
          <a:xfrm>
            <a:off x="9884492" y="1278125"/>
            <a:ext cx="76998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b="1" dirty="0">
                <a:solidFill>
                  <a:srgbClr val="000000"/>
                </a:solidFill>
                <a:cs typeface="Calibri" panose="020F0502020204030204" pitchFamily="34" charset="0"/>
              </a:rPr>
              <a:t>TEST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63101C5F-25D5-4DE2-AD1D-C569460986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2967770" y="2770668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4" name="Picture 17">
            <a:extLst>
              <a:ext uri="{FF2B5EF4-FFF2-40B4-BE49-F238E27FC236}">
                <a16:creationId xmlns:a16="http://schemas.microsoft.com/office/drawing/2014/main" id="{8184C38E-FB29-4686-AB87-ACD073EB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5276" y="1317889"/>
            <a:ext cx="132542" cy="3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7">
            <a:extLst>
              <a:ext uri="{FF2B5EF4-FFF2-40B4-BE49-F238E27FC236}">
                <a16:creationId xmlns:a16="http://schemas.microsoft.com/office/drawing/2014/main" id="{2CA03ED7-3EAE-468D-809C-DB79F60E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9403" y="1412869"/>
            <a:ext cx="132542" cy="3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17">
            <a:extLst>
              <a:ext uri="{FF2B5EF4-FFF2-40B4-BE49-F238E27FC236}">
                <a16:creationId xmlns:a16="http://schemas.microsoft.com/office/drawing/2014/main" id="{F3D8131A-DEFB-4D8E-B26B-046C96552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0018" y="1317889"/>
            <a:ext cx="132542" cy="3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3DD4615-DC1E-4146-B8FE-630ADA1798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91" y="3044790"/>
            <a:ext cx="519344" cy="486999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90CE06E5-5E08-4F53-8D34-43F645A141B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13" y="942314"/>
            <a:ext cx="944080" cy="174943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C79D905D-B552-4BF8-ADF4-2A87455D35B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50" y="937697"/>
            <a:ext cx="494211" cy="20229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1F59C1C-A548-45E6-9C1F-8B8B78D1256A}"/>
              </a:ext>
            </a:extLst>
          </p:cNvPr>
          <p:cNvSpPr txBox="1"/>
          <p:nvPr/>
        </p:nvSpPr>
        <p:spPr>
          <a:xfrm>
            <a:off x="9992841" y="1894750"/>
            <a:ext cx="63858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cs typeface="Calibri" panose="020F0502020204030204" pitchFamily="34" charset="0"/>
              </a:rPr>
              <a:t>Test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cs typeface="Calibri" panose="020F0502020204030204" pitchFamily="34" charset="0"/>
              </a:rPr>
              <a:t>automation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DB27174-ACCC-4849-B811-1D05D2EDA94C}"/>
              </a:ext>
            </a:extLst>
          </p:cNvPr>
          <p:cNvSpPr txBox="1"/>
          <p:nvPr/>
        </p:nvSpPr>
        <p:spPr>
          <a:xfrm>
            <a:off x="4838067" y="5293506"/>
            <a:ext cx="8738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Monitor INT/UAT env.</a:t>
            </a:r>
            <a:endParaRPr lang="en-US" sz="675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F49F1245-B21A-4639-8C09-99280DBB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08" y="3000088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81463248-2D77-41A8-ACBE-441E055A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71" y="4394944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74937DE-E506-438E-B427-E6BB38FD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71" y="4547344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A235E488-022D-4401-875C-5B619199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625" y="4784028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9FEDE6C4-0A53-4EF1-B02F-625DB8DD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599" y="4806803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69475B75-2B13-40C4-8AF8-72C8451F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79" y="4624730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27350B9-3786-4592-AA97-CE05C2F4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52" y="4595248"/>
            <a:ext cx="227917" cy="29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B3926BFB-983E-42BC-8E5B-3B8C046E9ABB}"/>
              </a:ext>
            </a:extLst>
          </p:cNvPr>
          <p:cNvSpPr txBox="1"/>
          <p:nvPr/>
        </p:nvSpPr>
        <p:spPr>
          <a:xfrm>
            <a:off x="7974526" y="4460866"/>
            <a:ext cx="944577" cy="20649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cs typeface="Calibri" panose="020F0502020204030204" pitchFamily="34" charset="0"/>
              </a:rPr>
              <a:t>APP and WEB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9F7CB49-D27C-4EDF-A502-01C3B464E2C1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1922441" y="3501940"/>
            <a:ext cx="497484" cy="9284"/>
          </a:xfrm>
          <a:prstGeom prst="straightConnector1">
            <a:avLst/>
          </a:prstGeom>
          <a:noFill/>
          <a:ln w="22225" cap="flat" cmpd="sng" algn="ctr">
            <a:solidFill>
              <a:srgbClr val="FFFFFF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0CD2D73-4666-4AF4-B15C-5F2268A0F2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4042307" y="2752767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8D493203-DBB4-4020-A9FD-2C8BEA5E52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5163593" y="2777486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D5F8909E-2EEC-4D1D-B56A-63F3E7222C6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2354700" y="5648993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C290E4F0-9360-4B42-A523-65508267E7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3201110" y="5647016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BC9A04A-E66D-4EF0-8BA5-93BCB9BE06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4161940" y="5646389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AA2D2B93-3EF3-435E-87CC-BA1AE97D04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5108050" y="5664086"/>
            <a:ext cx="219452" cy="2194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A6435A4-81ED-436C-80C8-824BCC4918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4166">
            <a:off x="8381012" y="5765664"/>
            <a:ext cx="219452" cy="2194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9D085F63-C7A0-4351-99BD-A0AB7D541253}"/>
              </a:ext>
            </a:extLst>
          </p:cNvPr>
          <p:cNvSpPr txBox="1"/>
          <p:nvPr/>
        </p:nvSpPr>
        <p:spPr>
          <a:xfrm>
            <a:off x="7262915" y="857364"/>
            <a:ext cx="12011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Branch created by Admin and work starts on same.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BB54618-C001-4EFF-A3C6-707DBC1BE147}"/>
              </a:ext>
            </a:extLst>
          </p:cNvPr>
          <p:cNvSpPr txBox="1"/>
          <p:nvPr/>
        </p:nvSpPr>
        <p:spPr>
          <a:xfrm>
            <a:off x="2396272" y="2747296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DEV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FA4241A-CE91-4D93-A30C-246702D43509}"/>
              </a:ext>
            </a:extLst>
          </p:cNvPr>
          <p:cNvSpPr txBox="1"/>
          <p:nvPr/>
        </p:nvSpPr>
        <p:spPr>
          <a:xfrm>
            <a:off x="5396889" y="415312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SIT/UAT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EB60484-5BAF-4F20-A875-CD40373C2462}"/>
              </a:ext>
            </a:extLst>
          </p:cNvPr>
          <p:cNvSpPr txBox="1"/>
          <p:nvPr/>
        </p:nvSpPr>
        <p:spPr>
          <a:xfrm>
            <a:off x="8063077" y="418017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PROD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61DCE0A-5DE0-4D57-AEE3-6F88FCD6C85D}"/>
              </a:ext>
            </a:extLst>
          </p:cNvPr>
          <p:cNvCxnSpPr>
            <a:cxnSpLocks/>
          </p:cNvCxnSpPr>
          <p:nvPr/>
        </p:nvCxnSpPr>
        <p:spPr>
          <a:xfrm>
            <a:off x="2341342" y="2536772"/>
            <a:ext cx="6296203" cy="21575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7826BCE-B4B3-44E6-88E2-5CFD230B2E2C}"/>
              </a:ext>
            </a:extLst>
          </p:cNvPr>
          <p:cNvSpPr txBox="1"/>
          <p:nvPr/>
        </p:nvSpPr>
        <p:spPr>
          <a:xfrm>
            <a:off x="4797502" y="2259754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D700">
                    <a:lumMod val="75000"/>
                  </a:srgbClr>
                </a:solidFill>
                <a:cs typeface="Calibri" panose="020F0502020204030204" pitchFamily="34" charset="0"/>
              </a:rPr>
              <a:t>CI Pipeline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67D898-C59B-4E5E-A6E7-F6CD7B58C20B}"/>
              </a:ext>
            </a:extLst>
          </p:cNvPr>
          <p:cNvSpPr txBox="1"/>
          <p:nvPr/>
        </p:nvSpPr>
        <p:spPr>
          <a:xfrm>
            <a:off x="3052307" y="6330408"/>
            <a:ext cx="914400" cy="21576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D700">
                    <a:lumMod val="75000"/>
                  </a:srgbClr>
                </a:solidFill>
                <a:cs typeface="Calibri" panose="020F0502020204030204" pitchFamily="34" charset="0"/>
              </a:rPr>
              <a:t>CD Pipeline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3E06C57-4D94-4AA7-A7B5-A8766FB2DED2}"/>
              </a:ext>
            </a:extLst>
          </p:cNvPr>
          <p:cNvCxnSpPr>
            <a:cxnSpLocks/>
          </p:cNvCxnSpPr>
          <p:nvPr/>
        </p:nvCxnSpPr>
        <p:spPr>
          <a:xfrm flipV="1">
            <a:off x="1811313" y="6222840"/>
            <a:ext cx="7166164" cy="3818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FC2DA05-5CCA-4C7F-A33F-DC84E40B37F4}"/>
              </a:ext>
            </a:extLst>
          </p:cNvPr>
          <p:cNvSpPr txBox="1"/>
          <p:nvPr/>
        </p:nvSpPr>
        <p:spPr>
          <a:xfrm>
            <a:off x="7677458" y="6322534"/>
            <a:ext cx="1818992" cy="8927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D700">
                    <a:lumMod val="75000"/>
                  </a:srgbClr>
                </a:solidFill>
                <a:cs typeface="Calibri" panose="020F0502020204030204" pitchFamily="34" charset="0"/>
              </a:rPr>
              <a:t>CD Pipeline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C7A8DA7D-817D-4DC9-975C-A9BE51CB5F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2300" y="4099084"/>
            <a:ext cx="1554757" cy="410273"/>
          </a:xfrm>
          <a:prstGeom prst="bentConnector2">
            <a:avLst/>
          </a:prstGeom>
          <a:noFill/>
          <a:ln w="22225" cap="flat" cmpd="sng" algn="ctr">
            <a:solidFill>
              <a:srgbClr val="AD37F6">
                <a:lumMod val="60000"/>
                <a:lumOff val="40000"/>
              </a:srgbClr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840E7E8-8D03-4897-AC5D-DFD67797163B}"/>
              </a:ext>
            </a:extLst>
          </p:cNvPr>
          <p:cNvGrpSpPr/>
          <p:nvPr/>
        </p:nvGrpSpPr>
        <p:grpSpPr>
          <a:xfrm>
            <a:off x="7228763" y="1337147"/>
            <a:ext cx="250192" cy="338516"/>
            <a:chOff x="3915987" y="2374780"/>
            <a:chExt cx="314196" cy="425116"/>
          </a:xfrm>
        </p:grpSpPr>
        <p:sp>
          <p:nvSpPr>
            <p:cNvPr id="200" name="Chevron 35">
              <a:extLst>
                <a:ext uri="{FF2B5EF4-FFF2-40B4-BE49-F238E27FC236}">
                  <a16:creationId xmlns:a16="http://schemas.microsoft.com/office/drawing/2014/main" id="{FCFCAC60-E73F-4F49-8FB7-58E16057A769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1" name="Chevron 33">
              <a:extLst>
                <a:ext uri="{FF2B5EF4-FFF2-40B4-BE49-F238E27FC236}">
                  <a16:creationId xmlns:a16="http://schemas.microsoft.com/office/drawing/2014/main" id="{9627E0EA-F81C-4DCD-9DE0-9520BBCFA855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A806D97-9C17-4215-8A52-5EDCB39431B9}"/>
              </a:ext>
            </a:extLst>
          </p:cNvPr>
          <p:cNvGrpSpPr/>
          <p:nvPr/>
        </p:nvGrpSpPr>
        <p:grpSpPr>
          <a:xfrm flipH="1">
            <a:off x="6850231" y="3273909"/>
            <a:ext cx="247535" cy="338516"/>
            <a:chOff x="3915987" y="2374780"/>
            <a:chExt cx="314196" cy="425116"/>
          </a:xfrm>
        </p:grpSpPr>
        <p:sp>
          <p:nvSpPr>
            <p:cNvPr id="203" name="Chevron 35">
              <a:extLst>
                <a:ext uri="{FF2B5EF4-FFF2-40B4-BE49-F238E27FC236}">
                  <a16:creationId xmlns:a16="http://schemas.microsoft.com/office/drawing/2014/main" id="{D746CF4C-FEB0-4398-BDD0-495CD5C0BDCA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4" name="Chevron 33">
              <a:extLst>
                <a:ext uri="{FF2B5EF4-FFF2-40B4-BE49-F238E27FC236}">
                  <a16:creationId xmlns:a16="http://schemas.microsoft.com/office/drawing/2014/main" id="{A0FBBDD0-D72B-4CE4-B523-C3308A772AA8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8B16C8C-0F8C-458B-AFA0-4CBDFEEBBC15}"/>
              </a:ext>
            </a:extLst>
          </p:cNvPr>
          <p:cNvGrpSpPr/>
          <p:nvPr/>
        </p:nvGrpSpPr>
        <p:grpSpPr>
          <a:xfrm flipH="1">
            <a:off x="2149668" y="3298983"/>
            <a:ext cx="247535" cy="338516"/>
            <a:chOff x="3915987" y="2374780"/>
            <a:chExt cx="314196" cy="425116"/>
          </a:xfrm>
        </p:grpSpPr>
        <p:sp>
          <p:nvSpPr>
            <p:cNvPr id="206" name="Chevron 35">
              <a:extLst>
                <a:ext uri="{FF2B5EF4-FFF2-40B4-BE49-F238E27FC236}">
                  <a16:creationId xmlns:a16="http://schemas.microsoft.com/office/drawing/2014/main" id="{C49B2193-6915-4E39-8C2A-1C7AC5FCDBC1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7" name="Chevron 33">
              <a:extLst>
                <a:ext uri="{FF2B5EF4-FFF2-40B4-BE49-F238E27FC236}">
                  <a16:creationId xmlns:a16="http://schemas.microsoft.com/office/drawing/2014/main" id="{035C7214-925D-4EC2-BD46-BC9ABA2E6F31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BFE78BE-051E-4D9F-9D62-E323CB983D73}"/>
              </a:ext>
            </a:extLst>
          </p:cNvPr>
          <p:cNvGrpSpPr/>
          <p:nvPr/>
        </p:nvGrpSpPr>
        <p:grpSpPr>
          <a:xfrm rot="16200000" flipH="1">
            <a:off x="2556824" y="3991012"/>
            <a:ext cx="247535" cy="338516"/>
            <a:chOff x="3915987" y="2374780"/>
            <a:chExt cx="314196" cy="425116"/>
          </a:xfrm>
        </p:grpSpPr>
        <p:sp>
          <p:nvSpPr>
            <p:cNvPr id="209" name="Chevron 35">
              <a:extLst>
                <a:ext uri="{FF2B5EF4-FFF2-40B4-BE49-F238E27FC236}">
                  <a16:creationId xmlns:a16="http://schemas.microsoft.com/office/drawing/2014/main" id="{138C2647-31A7-4C59-83CC-C89BCAB5F7E7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0" name="Chevron 33">
              <a:extLst>
                <a:ext uri="{FF2B5EF4-FFF2-40B4-BE49-F238E27FC236}">
                  <a16:creationId xmlns:a16="http://schemas.microsoft.com/office/drawing/2014/main" id="{51703358-58A4-4B22-BA13-D3C19F92D242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86706C-EB6D-449E-B90A-DE136CDE8FFD}"/>
              </a:ext>
            </a:extLst>
          </p:cNvPr>
          <p:cNvGrpSpPr/>
          <p:nvPr/>
        </p:nvGrpSpPr>
        <p:grpSpPr>
          <a:xfrm>
            <a:off x="6761719" y="4919636"/>
            <a:ext cx="250192" cy="338516"/>
            <a:chOff x="3915987" y="2374780"/>
            <a:chExt cx="314196" cy="425116"/>
          </a:xfrm>
        </p:grpSpPr>
        <p:sp>
          <p:nvSpPr>
            <p:cNvPr id="212" name="Chevron 35">
              <a:extLst>
                <a:ext uri="{FF2B5EF4-FFF2-40B4-BE49-F238E27FC236}">
                  <a16:creationId xmlns:a16="http://schemas.microsoft.com/office/drawing/2014/main" id="{EF06B755-C954-488E-9F64-83AADAF23D18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3" name="Chevron 33">
              <a:extLst>
                <a:ext uri="{FF2B5EF4-FFF2-40B4-BE49-F238E27FC236}">
                  <a16:creationId xmlns:a16="http://schemas.microsoft.com/office/drawing/2014/main" id="{5E313D2C-B4A6-4DBB-ABC8-E302EAC91AD4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C3F68A2-C8DF-4808-BEC3-679CFD24D3EF}"/>
              </a:ext>
            </a:extLst>
          </p:cNvPr>
          <p:cNvGrpSpPr/>
          <p:nvPr/>
        </p:nvGrpSpPr>
        <p:grpSpPr>
          <a:xfrm>
            <a:off x="1742434" y="4872279"/>
            <a:ext cx="250192" cy="338516"/>
            <a:chOff x="3915987" y="2374780"/>
            <a:chExt cx="314196" cy="425116"/>
          </a:xfrm>
        </p:grpSpPr>
        <p:sp>
          <p:nvSpPr>
            <p:cNvPr id="215" name="Chevron 35">
              <a:extLst>
                <a:ext uri="{FF2B5EF4-FFF2-40B4-BE49-F238E27FC236}">
                  <a16:creationId xmlns:a16="http://schemas.microsoft.com/office/drawing/2014/main" id="{66AEDBF3-AF0F-4340-8406-071D5BE506B9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6" name="Chevron 33">
              <a:extLst>
                <a:ext uri="{FF2B5EF4-FFF2-40B4-BE49-F238E27FC236}">
                  <a16:creationId xmlns:a16="http://schemas.microsoft.com/office/drawing/2014/main" id="{61FC7F73-CB0E-4FBA-86D6-D82CC9FE45D6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89B9EAB-85FE-4D3C-8B04-1930CC03D6FD}"/>
              </a:ext>
            </a:extLst>
          </p:cNvPr>
          <p:cNvGrpSpPr/>
          <p:nvPr/>
        </p:nvGrpSpPr>
        <p:grpSpPr>
          <a:xfrm>
            <a:off x="7817506" y="4923601"/>
            <a:ext cx="250192" cy="338516"/>
            <a:chOff x="3915987" y="2374780"/>
            <a:chExt cx="314196" cy="425116"/>
          </a:xfrm>
        </p:grpSpPr>
        <p:sp>
          <p:nvSpPr>
            <p:cNvPr id="218" name="Chevron 35">
              <a:extLst>
                <a:ext uri="{FF2B5EF4-FFF2-40B4-BE49-F238E27FC236}">
                  <a16:creationId xmlns:a16="http://schemas.microsoft.com/office/drawing/2014/main" id="{9FA936EF-3A81-4852-BB46-63B1393176C9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9" name="Chevron 33">
              <a:extLst>
                <a:ext uri="{FF2B5EF4-FFF2-40B4-BE49-F238E27FC236}">
                  <a16:creationId xmlns:a16="http://schemas.microsoft.com/office/drawing/2014/main" id="{D30B4F64-D7C8-46A9-AAE8-7FB9B119824F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5058E5E-202D-4DE0-9A2E-152C2503213F}"/>
              </a:ext>
            </a:extLst>
          </p:cNvPr>
          <p:cNvGrpSpPr/>
          <p:nvPr/>
        </p:nvGrpSpPr>
        <p:grpSpPr>
          <a:xfrm>
            <a:off x="3026588" y="1328739"/>
            <a:ext cx="250192" cy="338516"/>
            <a:chOff x="3915987" y="2374780"/>
            <a:chExt cx="314196" cy="425116"/>
          </a:xfrm>
        </p:grpSpPr>
        <p:sp>
          <p:nvSpPr>
            <p:cNvPr id="221" name="Chevron 35">
              <a:extLst>
                <a:ext uri="{FF2B5EF4-FFF2-40B4-BE49-F238E27FC236}">
                  <a16:creationId xmlns:a16="http://schemas.microsoft.com/office/drawing/2014/main" id="{E312EE75-A181-4F33-931D-43CEBE35D4BC}"/>
                </a:ext>
              </a:extLst>
            </p:cNvPr>
            <p:cNvSpPr/>
            <p:nvPr/>
          </p:nvSpPr>
          <p:spPr>
            <a:xfrm>
              <a:off x="3915987" y="2374780"/>
              <a:ext cx="272962" cy="425116"/>
            </a:xfrm>
            <a:prstGeom prst="chevron">
              <a:avLst/>
            </a:prstGeom>
            <a:solidFill>
              <a:srgbClr val="4ABAF9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2" name="Chevron 33">
              <a:extLst>
                <a:ext uri="{FF2B5EF4-FFF2-40B4-BE49-F238E27FC236}">
                  <a16:creationId xmlns:a16="http://schemas.microsoft.com/office/drawing/2014/main" id="{713411BF-FCFD-4B51-89C8-B3E9D455FE9C}"/>
                </a:ext>
              </a:extLst>
            </p:cNvPr>
            <p:cNvSpPr/>
            <p:nvPr/>
          </p:nvSpPr>
          <p:spPr>
            <a:xfrm>
              <a:off x="3957221" y="2374780"/>
              <a:ext cx="272962" cy="425116"/>
            </a:xfrm>
            <a:prstGeom prst="chevron">
              <a:avLst/>
            </a:prstGeom>
            <a:solidFill>
              <a:srgbClr val="4ABAF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226" name="Picture 225">
            <a:extLst>
              <a:ext uri="{FF2B5EF4-FFF2-40B4-BE49-F238E27FC236}">
                <a16:creationId xmlns:a16="http://schemas.microsoft.com/office/drawing/2014/main" id="{39C621BE-8FC3-4861-BF8D-3254355E55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44" y="4997317"/>
            <a:ext cx="483151" cy="327324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48686916-6058-4264-B1AE-F008ABFFF7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81" y="4636860"/>
            <a:ext cx="551553" cy="373665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6058B8C2-8D07-4445-B9AE-E5CD616B7FCA}"/>
              </a:ext>
            </a:extLst>
          </p:cNvPr>
          <p:cNvSpPr txBox="1"/>
          <p:nvPr/>
        </p:nvSpPr>
        <p:spPr>
          <a:xfrm>
            <a:off x="7003841" y="4364925"/>
            <a:ext cx="8738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Monitors Prod. server and appl.</a:t>
            </a:r>
            <a:endParaRPr lang="en-US" sz="675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229" name="Rounded Rectangle 90">
            <a:extLst>
              <a:ext uri="{FF2B5EF4-FFF2-40B4-BE49-F238E27FC236}">
                <a16:creationId xmlns:a16="http://schemas.microsoft.com/office/drawing/2014/main" id="{9B82F987-7527-41D8-9FC9-BACAFBEF76D6}"/>
              </a:ext>
            </a:extLst>
          </p:cNvPr>
          <p:cNvSpPr/>
          <p:nvPr/>
        </p:nvSpPr>
        <p:spPr>
          <a:xfrm>
            <a:off x="2084133" y="4745014"/>
            <a:ext cx="3629716" cy="902004"/>
          </a:xfrm>
          <a:prstGeom prst="roundRect">
            <a:avLst/>
          </a:prstGeom>
          <a:noFill/>
          <a:ln w="22225" cap="flat" cmpd="sng" algn="ctr">
            <a:solidFill>
              <a:srgbClr val="000000">
                <a:lumMod val="50000"/>
                <a:lumOff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0" name="Can 39">
            <a:extLst>
              <a:ext uri="{FF2B5EF4-FFF2-40B4-BE49-F238E27FC236}">
                <a16:creationId xmlns:a16="http://schemas.microsoft.com/office/drawing/2014/main" id="{DBB293B2-3E82-4488-A5F6-8D40AC170CDE}"/>
              </a:ext>
            </a:extLst>
          </p:cNvPr>
          <p:cNvSpPr/>
          <p:nvPr/>
        </p:nvSpPr>
        <p:spPr>
          <a:xfrm>
            <a:off x="3768174" y="4256881"/>
            <a:ext cx="667265" cy="421503"/>
          </a:xfrm>
          <a:prstGeom prst="can">
            <a:avLst/>
          </a:prstGeom>
          <a:solidFill>
            <a:srgbClr val="AD37F6">
              <a:lumMod val="20000"/>
              <a:lumOff val="80000"/>
            </a:srgbClr>
          </a:solidFill>
          <a:ln w="12700" cap="flat" cmpd="sng" algn="ctr">
            <a:solidFill>
              <a:srgbClr val="48137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Calibri" panose="020F0502020204030204" pitchFamily="34" charset="0"/>
              </a:rPr>
              <a:t>Upload artifacts to Nexus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39B36EE3-B9BE-4BAC-99A7-5C9C52DC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16" y="4529008"/>
            <a:ext cx="600074" cy="223655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DB507AC1-6361-46CB-8596-2BD9EC775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570" y="3080750"/>
            <a:ext cx="825072" cy="27931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3E0367A0-AA80-4EA9-8C4F-2E62767914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32" y="3216312"/>
            <a:ext cx="772247" cy="329061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CF47C22B-C69D-43A5-8986-6AB371F862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52" y="4774369"/>
            <a:ext cx="589753" cy="27689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06FAEC1B-F0BD-49E4-A6CC-38C75E2A4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78" y="5150625"/>
            <a:ext cx="589753" cy="276896"/>
          </a:xfrm>
          <a:prstGeom prst="rect">
            <a:avLst/>
          </a:prstGeom>
        </p:spPr>
      </p:pic>
      <p:pic>
        <p:nvPicPr>
          <p:cNvPr id="242" name="Picture 4" descr="What is Git? An overview of Git and why you should use it | by Jatin  Varlyani | Level Up Coding">
            <a:extLst>
              <a:ext uri="{FF2B5EF4-FFF2-40B4-BE49-F238E27FC236}">
                <a16:creationId xmlns:a16="http://schemas.microsoft.com/office/drawing/2014/main" id="{D2EE8F6D-C49C-45EB-BAE3-F4395FD7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97" y="1325289"/>
            <a:ext cx="602473" cy="3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4" descr="What is Git? An overview of Git and why you should use it | by Jatin  Varlyani | Level Up Coding">
            <a:extLst>
              <a:ext uri="{FF2B5EF4-FFF2-40B4-BE49-F238E27FC236}">
                <a16:creationId xmlns:a16="http://schemas.microsoft.com/office/drawing/2014/main" id="{08DD762C-280F-4A1A-87BC-248ADA58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99" y="3091082"/>
            <a:ext cx="602473" cy="3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 descr="Press kit | GitLab">
            <a:extLst>
              <a:ext uri="{FF2B5EF4-FFF2-40B4-BE49-F238E27FC236}">
                <a16:creationId xmlns:a16="http://schemas.microsoft.com/office/drawing/2014/main" id="{36E58845-4ADC-47A9-94E5-FEDB75DE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19" y="2187064"/>
            <a:ext cx="728772" cy="6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st Visual Studio Code Extensions. - DEV Community">
            <a:extLst>
              <a:ext uri="{FF2B5EF4-FFF2-40B4-BE49-F238E27FC236}">
                <a16:creationId xmlns:a16="http://schemas.microsoft.com/office/drawing/2014/main" id="{94FBDFA7-2BE0-4122-B372-997C18BC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011" y="1870417"/>
            <a:ext cx="819986" cy="46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Press kit | GitLab">
            <a:extLst>
              <a:ext uri="{FF2B5EF4-FFF2-40B4-BE49-F238E27FC236}">
                <a16:creationId xmlns:a16="http://schemas.microsoft.com/office/drawing/2014/main" id="{0B264F55-F3B7-4A5D-B779-7A23688D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77" y="5141425"/>
            <a:ext cx="516186" cy="4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ormance Testing An API, How To Start Doing It With JMeter? - Blog IT">
            <a:extLst>
              <a:ext uri="{FF2B5EF4-FFF2-40B4-BE49-F238E27FC236}">
                <a16:creationId xmlns:a16="http://schemas.microsoft.com/office/drawing/2014/main" id="{07B10682-2F8C-4E5C-B22E-165ED6B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50" y="4869823"/>
            <a:ext cx="597464" cy="3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State of the Web Browser in 2020 | CurrentWare">
            <a:extLst>
              <a:ext uri="{FF2B5EF4-FFF2-40B4-BE49-F238E27FC236}">
                <a16:creationId xmlns:a16="http://schemas.microsoft.com/office/drawing/2014/main" id="{D6BF9DF7-6A60-4A56-804A-85F8BC9A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58" y="2315107"/>
            <a:ext cx="704288" cy="2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dobe Experience Manager | Adobe Wiki | Fandom">
            <a:extLst>
              <a:ext uri="{FF2B5EF4-FFF2-40B4-BE49-F238E27FC236}">
                <a16:creationId xmlns:a16="http://schemas.microsoft.com/office/drawing/2014/main" id="{150D5B83-0E9E-4DC9-8279-484FDC6D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47" y="1779809"/>
            <a:ext cx="349062" cy="3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smine unit testing tutorial with examples - HowToDoInJava">
            <a:extLst>
              <a:ext uri="{FF2B5EF4-FFF2-40B4-BE49-F238E27FC236}">
                <a16:creationId xmlns:a16="http://schemas.microsoft.com/office/drawing/2014/main" id="{B9697AF0-3BD0-495C-ACB6-85523607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004" y="2156664"/>
            <a:ext cx="343927" cy="2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Jasmine unit testing tutorial with examples - HowToDoInJava">
            <a:extLst>
              <a:ext uri="{FF2B5EF4-FFF2-40B4-BE49-F238E27FC236}">
                <a16:creationId xmlns:a16="http://schemas.microsoft.com/office/drawing/2014/main" id="{9164E15D-9A06-45B6-A6C8-6DB2852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38" y="3460193"/>
            <a:ext cx="343927" cy="2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stanbul Code Coverage · GitHub">
            <a:extLst>
              <a:ext uri="{FF2B5EF4-FFF2-40B4-BE49-F238E27FC236}">
                <a16:creationId xmlns:a16="http://schemas.microsoft.com/office/drawing/2014/main" id="{A2F0C990-1ACA-4065-9718-F6DDECE89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58" y="3534718"/>
            <a:ext cx="368734" cy="3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E334238-7EC4-4B9F-88AA-CBA8D539159D}"/>
              </a:ext>
            </a:extLst>
          </p:cNvPr>
          <p:cNvSpPr txBox="1"/>
          <p:nvPr/>
        </p:nvSpPr>
        <p:spPr>
          <a:xfrm>
            <a:off x="4377155" y="3589572"/>
            <a:ext cx="7973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dirty="0">
                <a:solidFill>
                  <a:srgbClr val="000000"/>
                </a:solidFill>
                <a:cs typeface="Calibri" panose="020F0502020204030204" pitchFamily="34" charset="0"/>
              </a:rPr>
              <a:t>Istanbul / Plato JS Code coverage</a:t>
            </a:r>
            <a:endParaRPr lang="en-US" sz="675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117" name="Title 2">
            <a:extLst>
              <a:ext uri="{FF2B5EF4-FFF2-40B4-BE49-F238E27FC236}">
                <a16:creationId xmlns:a16="http://schemas.microsoft.com/office/drawing/2014/main" id="{810BF19E-E98B-48F1-8F62-792CBE0D962C}"/>
              </a:ext>
            </a:extLst>
          </p:cNvPr>
          <p:cNvSpPr txBox="1">
            <a:spLocks/>
          </p:cNvSpPr>
          <p:nvPr/>
        </p:nvSpPr>
        <p:spPr>
          <a:xfrm>
            <a:off x="0" y="254888"/>
            <a:ext cx="12192001" cy="439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Dev-OPS Tools and architecture logical environments</a:t>
            </a:r>
            <a:endParaRPr kumimoji="0" lang="en-GB" i="0" u="none" strike="noStrike" kern="1200" cap="all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pic>
        <p:nvPicPr>
          <p:cNvPr id="118" name="Picture 10" descr="Ux Design Icons - Download Free Vector Icons | Noun Project">
            <a:extLst>
              <a:ext uri="{FF2B5EF4-FFF2-40B4-BE49-F238E27FC236}">
                <a16:creationId xmlns:a16="http://schemas.microsoft.com/office/drawing/2014/main" id="{2AB70146-A785-4E60-8FE1-0F300A58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04" y="2513895"/>
            <a:ext cx="398044" cy="4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D5ACA663-1AB7-4941-AF54-E1713855E5D9}"/>
              </a:ext>
            </a:extLst>
          </p:cNvPr>
          <p:cNvSpPr txBox="1"/>
          <p:nvPr/>
        </p:nvSpPr>
        <p:spPr>
          <a:xfrm>
            <a:off x="9986372" y="2357766"/>
            <a:ext cx="76998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defRPr/>
            </a:pPr>
            <a:r>
              <a:rPr lang="en-US" sz="675" b="1" dirty="0">
                <a:solidFill>
                  <a:srgbClr val="000000"/>
                </a:solidFill>
                <a:cs typeface="Calibri" panose="020F0502020204030204" pitchFamily="34" charset="0"/>
              </a:rPr>
              <a:t>UX Designer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AE0028-F2F0-482A-A401-0B7BE4D7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718" y="2739233"/>
            <a:ext cx="317459" cy="30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eliver on the Promise of Design">
            <a:extLst>
              <a:ext uri="{FF2B5EF4-FFF2-40B4-BE49-F238E27FC236}">
                <a16:creationId xmlns:a16="http://schemas.microsoft.com/office/drawing/2014/main" id="{A33F7EA6-D47D-40F5-8DE7-DE20F288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116" y="2647237"/>
            <a:ext cx="317460" cy="3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C2B95-8488-4E56-A799-7938E09D06C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86513" y="4786868"/>
            <a:ext cx="481830" cy="481830"/>
          </a:xfrm>
          <a:prstGeom prst="rect">
            <a:avLst/>
          </a:prstGeom>
        </p:spPr>
      </p:pic>
      <p:pic>
        <p:nvPicPr>
          <p:cNvPr id="1034" name="Picture 10" descr="appdynamics/cluster-agent - Certified Container Image - Red Hat Ecosystem  Catalog">
            <a:extLst>
              <a:ext uri="{FF2B5EF4-FFF2-40B4-BE49-F238E27FC236}">
                <a16:creationId xmlns:a16="http://schemas.microsoft.com/office/drawing/2014/main" id="{5BB9F31B-EB0B-4DDC-9518-269CFA3A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6" y="5163746"/>
            <a:ext cx="280929" cy="30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se study: Browser stack&amp;#39;s journey of becoming a Unicorn | Passionate In  Marketing">
            <a:extLst>
              <a:ext uri="{FF2B5EF4-FFF2-40B4-BE49-F238E27FC236}">
                <a16:creationId xmlns:a16="http://schemas.microsoft.com/office/drawing/2014/main" id="{16A5D679-BF5C-4CBC-BBED-D86A6475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82" y="3058446"/>
            <a:ext cx="464589" cy="4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Case study: Browser stack&amp;#39;s journey of becoming a Unicorn | Passionate In  Marketing">
            <a:extLst>
              <a:ext uri="{FF2B5EF4-FFF2-40B4-BE49-F238E27FC236}">
                <a16:creationId xmlns:a16="http://schemas.microsoft.com/office/drawing/2014/main" id="{16393259-D2E7-4B6C-B0F9-53F2F366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2" y="4837510"/>
            <a:ext cx="464589" cy="4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6092AD5-D029-4716-BA9E-D14D460E630D}"/>
              </a:ext>
            </a:extLst>
          </p:cNvPr>
          <p:cNvSpPr txBox="1"/>
          <p:nvPr/>
        </p:nvSpPr>
        <p:spPr>
          <a:xfrm>
            <a:off x="9338210" y="4138204"/>
            <a:ext cx="2835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Graphik" panose="020B0503030202060203" pitchFamily="34" charset="0"/>
            </a:endParaRPr>
          </a:p>
          <a:p>
            <a:r>
              <a:rPr lang="en-US" sz="1200" b="1" u="sng" dirty="0">
                <a:latin typeface="Graphik" panose="020B0503030202060203" pitchFamily="34" charset="0"/>
              </a:rPr>
              <a:t>Selection Criteria:</a:t>
            </a:r>
          </a:p>
          <a:p>
            <a:endParaRPr lang="en-US" sz="1200" dirty="0">
              <a:latin typeface="Graphik" panose="020B0503030202060203" pitchFamily="34" charset="0"/>
            </a:endParaRPr>
          </a:p>
          <a:p>
            <a:r>
              <a:rPr lang="en-US" sz="1200" b="1" dirty="0">
                <a:latin typeface="Graphik" panose="020B0503030202060203" pitchFamily="34" charset="0"/>
              </a:rPr>
              <a:t>Proven Success</a:t>
            </a:r>
          </a:p>
          <a:p>
            <a:r>
              <a:rPr lang="en-US" sz="1200" b="1" dirty="0">
                <a:latin typeface="Graphik" panose="020B0503030202060203" pitchFamily="34" charset="0"/>
              </a:rPr>
              <a:t>Available Skilled Resource</a:t>
            </a:r>
          </a:p>
          <a:p>
            <a:r>
              <a:rPr lang="en-US" sz="1200" b="1" dirty="0">
                <a:latin typeface="Graphik" panose="020B0503030202060203" pitchFamily="34" charset="0"/>
              </a:rPr>
              <a:t>Pricing</a:t>
            </a:r>
          </a:p>
          <a:p>
            <a:r>
              <a:rPr lang="en-US" sz="1200" b="1" dirty="0">
                <a:latin typeface="Graphik" panose="020B0503030202060203" pitchFamily="34" charset="0"/>
              </a:rPr>
              <a:t>Licensing</a:t>
            </a:r>
          </a:p>
          <a:p>
            <a:r>
              <a:rPr lang="en-US" sz="1200" b="1" dirty="0">
                <a:latin typeface="Graphik" panose="020B0503030202060203" pitchFamily="34" charset="0"/>
              </a:rPr>
              <a:t>Client Preferences</a:t>
            </a:r>
          </a:p>
          <a:p>
            <a:r>
              <a:rPr lang="en-US" sz="1200" b="1" dirty="0">
                <a:latin typeface="Graphik" panose="020B0503030202060203" pitchFamily="34" charset="0"/>
              </a:rPr>
              <a:t>Support</a:t>
            </a:r>
          </a:p>
          <a:p>
            <a:r>
              <a:rPr lang="en-US" sz="1200" b="1" dirty="0">
                <a:latin typeface="Graphik" panose="020B0503030202060203" pitchFamily="34" charset="0"/>
              </a:rPr>
              <a:t>Extensibility</a:t>
            </a:r>
          </a:p>
          <a:p>
            <a:endParaRPr lang="en-US" sz="1200" b="1" dirty="0">
              <a:latin typeface="Graphik" panose="020B0503030202060203" pitchFamily="34" charset="0"/>
            </a:endParaRPr>
          </a:p>
          <a:p>
            <a:r>
              <a:rPr lang="en-US" sz="1200" b="1" dirty="0">
                <a:latin typeface="Graphik" panose="020B0503030202060203" pitchFamily="34" charset="0"/>
              </a:rPr>
              <a:t>*These tools have worked well based on experience, can be changed based on criteria above</a:t>
            </a:r>
          </a:p>
        </p:txBody>
      </p:sp>
    </p:spTree>
    <p:extLst>
      <p:ext uri="{BB962C8B-B14F-4D97-AF65-F5344CB8AC3E}">
        <p14:creationId xmlns:p14="http://schemas.microsoft.com/office/powerpoint/2010/main" val="1418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7718C8-F193-4737-8BEF-AFA008A2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10888"/>
              </p:ext>
            </p:extLst>
          </p:nvPr>
        </p:nvGraphicFramePr>
        <p:xfrm>
          <a:off x="481263" y="1112084"/>
          <a:ext cx="11277602" cy="532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310079438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8498387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924659776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64303097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19128229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31580595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679291416"/>
                    </a:ext>
                  </a:extLst>
                </a:gridCol>
              </a:tblGrid>
              <a:tr h="4931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Performance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Localization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0739"/>
                  </a:ext>
                </a:extLst>
              </a:tr>
              <a:tr h="9159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Minimize HTTP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Microservices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PWA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Use of AXE, Wave, Lighthouse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Use of JS embed analytics like google or chart beat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CMS Support for Multilingual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28361"/>
                  </a:ext>
                </a:extLst>
              </a:tr>
              <a:tr h="65813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Enable browser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VPN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Service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Create checklist of AAA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Design components to support LTR and RTL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07590"/>
                  </a:ext>
                </a:extLst>
              </a:tr>
              <a:tr h="4606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Optimize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XSS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Support by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Ensure Char limits and Expansion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54161"/>
                  </a:ext>
                </a:extLst>
              </a:tr>
              <a:tr h="65813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Lazy load images/modules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Identity &amp; Access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7766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Use of 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Authentication &amp; 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02281"/>
                  </a:ext>
                </a:extLst>
              </a:tr>
              <a:tr h="4931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Bundling &amp; minification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7936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6523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75410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raphik" panose="020B0503030202060203" pitchFamily="34" charset="0"/>
                        </a:rPr>
                        <a:t>http2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raphik" panose="020B0503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9573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1E0C7C-D8A4-4330-AC1F-47EFC2449B20}"/>
              </a:ext>
            </a:extLst>
          </p:cNvPr>
          <p:cNvSpPr txBox="1">
            <a:spLocks/>
          </p:cNvSpPr>
          <p:nvPr/>
        </p:nvSpPr>
        <p:spPr>
          <a:xfrm>
            <a:off x="1" y="178688"/>
            <a:ext cx="12192000" cy="44361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06387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2">
            <a:extLst>
              <a:ext uri="{FF2B5EF4-FFF2-40B4-BE49-F238E27FC236}">
                <a16:creationId xmlns:a16="http://schemas.microsoft.com/office/drawing/2014/main" id="{7B29046F-E6C1-4CAE-BD9B-97FEC59ED426}"/>
              </a:ext>
            </a:extLst>
          </p:cNvPr>
          <p:cNvSpPr txBox="1">
            <a:spLocks/>
          </p:cNvSpPr>
          <p:nvPr/>
        </p:nvSpPr>
        <p:spPr>
          <a:xfrm>
            <a:off x="1" y="242188"/>
            <a:ext cx="12192000" cy="44361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C000"/>
                </a:solidFill>
                <a:latin typeface="Graphik"/>
              </a:rPr>
              <a:t>TECH STACK</a:t>
            </a:r>
            <a:endParaRPr kumimoji="0" lang="en-GB" sz="2800" b="1" i="0" u="none" strike="noStrike" kern="1200" cap="all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031408-8133-42F7-B9E7-1F032150B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05468"/>
              </p:ext>
            </p:extLst>
          </p:nvPr>
        </p:nvGraphicFramePr>
        <p:xfrm>
          <a:off x="533400" y="719666"/>
          <a:ext cx="11150601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867">
                  <a:extLst>
                    <a:ext uri="{9D8B030D-6E8A-4147-A177-3AD203B41FA5}">
                      <a16:colId xmlns:a16="http://schemas.microsoft.com/office/drawing/2014/main" val="2293175117"/>
                    </a:ext>
                  </a:extLst>
                </a:gridCol>
                <a:gridCol w="3716867">
                  <a:extLst>
                    <a:ext uri="{9D8B030D-6E8A-4147-A177-3AD203B41FA5}">
                      <a16:colId xmlns:a16="http://schemas.microsoft.com/office/drawing/2014/main" val="848901851"/>
                    </a:ext>
                  </a:extLst>
                </a:gridCol>
                <a:gridCol w="3716867">
                  <a:extLst>
                    <a:ext uri="{9D8B030D-6E8A-4147-A177-3AD203B41FA5}">
                      <a16:colId xmlns:a16="http://schemas.microsoft.com/office/drawing/2014/main" val="491262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6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Scalable, Modular, Offline Support, a11y CDK, component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2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Popular, customizable, lots of plugins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Modular, Reusable, DRY, CSS Preprocessor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write, lots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AXE, WAVE, Lighthouse, Angular CDK a11y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accessibility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1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TSLint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 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identification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9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Adobe AEM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Authoring, Analytics, Multilingual, Search, DAM, Commerce integration, Content as service, SPA Editor, Community Support, Product Support, Contextual, workflow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0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Jasmine, Protractor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Test, E2E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by Angular for unit and E2E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1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Analytics, Omniture, Chart 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Scripts to embed for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1655</Words>
  <Application>Microsoft Office PowerPoint</Application>
  <PresentationFormat>Widescreen</PresentationFormat>
  <Paragraphs>434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Graphik</vt:lpstr>
      <vt:lpstr>Graphik Light</vt:lpstr>
      <vt:lpstr>Office Theme</vt:lpstr>
      <vt:lpstr>ABC Racing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Racing Company</dc:title>
  <dc:creator>Sharma, Nikhil G.</dc:creator>
  <cp:lastModifiedBy>Sharma, Nikhil G.</cp:lastModifiedBy>
  <cp:revision>180</cp:revision>
  <dcterms:created xsi:type="dcterms:W3CDTF">2021-09-23T11:19:33Z</dcterms:created>
  <dcterms:modified xsi:type="dcterms:W3CDTF">2021-10-01T03:57:45Z</dcterms:modified>
</cp:coreProperties>
</file>