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0" r:id="rId1"/>
  </p:sldMasterIdLst>
  <p:notesMasterIdLst>
    <p:notesMasterId r:id="rId10"/>
  </p:notesMasterIdLst>
  <p:sldIdLst>
    <p:sldId id="262" r:id="rId2"/>
    <p:sldId id="257" r:id="rId3"/>
    <p:sldId id="265" r:id="rId4"/>
    <p:sldId id="261" r:id="rId5"/>
    <p:sldId id="266" r:id="rId6"/>
    <p:sldId id="267" r:id="rId7"/>
    <p:sldId id="263" r:id="rId8"/>
    <p:sldId id="264" r:id="rId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FB42245-F836-4B86-9A9C-6DBA8A34D02F}" type="datetimeFigureOut">
              <a:rPr lang="en-IN" smtClean="0"/>
              <a:t>24-01-2025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8FC1516-8198-4909-9943-7DED6270AE56}" type="slidenum">
              <a:rPr lang="en-IN" smtClean="0"/>
              <a:t>‹#›</a:t>
            </a:fld>
            <a:endParaRPr lang="en-IN"/>
          </a:p>
        </p:txBody>
      </p:sp>
    </p:spTree>
    <p:extLst>
      <p:ext uri="{BB962C8B-B14F-4D97-AF65-F5344CB8AC3E}">
        <p14:creationId xmlns:p14="http://schemas.microsoft.com/office/powerpoint/2010/main" val="3763973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FC1516-8198-4909-9943-7DED6270AE56}" type="slidenum">
              <a:rPr lang="en-IN" smtClean="0"/>
              <a:t>1</a:t>
            </a:fld>
            <a:endParaRPr lang="en-IN"/>
          </a:p>
        </p:txBody>
      </p:sp>
    </p:spTree>
    <p:extLst>
      <p:ext uri="{BB962C8B-B14F-4D97-AF65-F5344CB8AC3E}">
        <p14:creationId xmlns:p14="http://schemas.microsoft.com/office/powerpoint/2010/main" val="213455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9823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3949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1866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87986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5203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72038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18372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63202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37303" y="-13334"/>
            <a:ext cx="2026920" cy="629285"/>
          </a:xfrm>
          <a:prstGeom prst="rect">
            <a:avLst/>
          </a:prstGeom>
        </p:spPr>
        <p:txBody>
          <a:bodyPr wrap="square" lIns="0" tIns="0" rIns="0" bIns="0">
            <a:spAutoFit/>
          </a:bodyPr>
          <a:lstStyle>
            <a:lvl1pPr>
              <a:defRPr sz="285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176971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0989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73376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072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1/24/2025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2990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9350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1/24/2025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5298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9290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91245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1/24/2025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60907160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335987-3961-5506-7F23-D3EE64795033}"/>
              </a:ext>
            </a:extLst>
          </p:cNvPr>
          <p:cNvSpPr txBox="1"/>
          <p:nvPr/>
        </p:nvSpPr>
        <p:spPr>
          <a:xfrm>
            <a:off x="685800" y="2514600"/>
            <a:ext cx="7696200" cy="2246769"/>
          </a:xfrm>
          <a:prstGeom prst="rect">
            <a:avLst/>
          </a:prstGeom>
          <a:noFill/>
        </p:spPr>
        <p:txBody>
          <a:bodyPr wrap="square" rtlCol="0">
            <a:spAutoFit/>
          </a:bodyPr>
          <a:lstStyle/>
          <a:p>
            <a:r>
              <a:rPr lang="en-IN" sz="2000" b="1" dirty="0">
                <a:solidFill>
                  <a:schemeClr val="accent2"/>
                </a:solidFill>
              </a:rPr>
              <a:t>Problem Statement</a:t>
            </a:r>
            <a:r>
              <a:rPr lang="en-IN" sz="2000" dirty="0">
                <a:solidFill>
                  <a:schemeClr val="accent2"/>
                </a:solidFill>
              </a:rPr>
              <a:t>:</a:t>
            </a:r>
            <a:r>
              <a:rPr lang="en-US" sz="2000" dirty="0">
                <a:solidFill>
                  <a:schemeClr val="tx1"/>
                </a:solidFill>
              </a:rPr>
              <a:t>Using  AI to build an emergency                               response system that directs patients in remote areas to the nearest healthcare facility based on real-time conditions.</a:t>
            </a:r>
            <a:br>
              <a:rPr lang="en-US" sz="2000" dirty="0">
                <a:solidFill>
                  <a:schemeClr val="tx1"/>
                </a:solidFill>
              </a:rPr>
            </a:br>
            <a:r>
              <a:rPr lang="en-US" sz="2000" dirty="0">
                <a:solidFill>
                  <a:schemeClr val="accent2"/>
                </a:solidFill>
              </a:rPr>
              <a:t>Team Name:</a:t>
            </a:r>
            <a:r>
              <a:rPr lang="en-US" sz="2000" dirty="0"/>
              <a:t> </a:t>
            </a:r>
            <a:r>
              <a:rPr lang="en-US" sz="2000" dirty="0">
                <a:solidFill>
                  <a:schemeClr val="tx1"/>
                </a:solidFill>
              </a:rPr>
              <a:t>Code Crafters</a:t>
            </a:r>
          </a:p>
          <a:p>
            <a:r>
              <a:rPr lang="en-US" sz="2000" dirty="0">
                <a:solidFill>
                  <a:schemeClr val="accent2"/>
                </a:solidFill>
              </a:rPr>
              <a:t>Team Leader Name: </a:t>
            </a:r>
            <a:r>
              <a:rPr lang="en-US" sz="2000" dirty="0" err="1">
                <a:solidFill>
                  <a:schemeClr val="tx1"/>
                </a:solidFill>
              </a:rPr>
              <a:t>G.Nikhil</a:t>
            </a:r>
            <a:r>
              <a:rPr lang="en-US" sz="2000" dirty="0">
                <a:solidFill>
                  <a:schemeClr val="tx1"/>
                </a:solidFill>
              </a:rPr>
              <a:t> Sagar</a:t>
            </a:r>
            <a:br>
              <a:rPr lang="en-US" sz="2000" dirty="0">
                <a:solidFill>
                  <a:schemeClr val="tx1"/>
                </a:solidFill>
              </a:rPr>
            </a:br>
            <a:r>
              <a:rPr lang="en-US" sz="2000" dirty="0">
                <a:solidFill>
                  <a:schemeClr val="accent2"/>
                </a:solidFill>
              </a:rPr>
              <a:t>Institution Code: </a:t>
            </a:r>
            <a:r>
              <a:rPr lang="en-US" sz="2000" dirty="0">
                <a:solidFill>
                  <a:schemeClr val="tx1"/>
                </a:solidFill>
              </a:rPr>
              <a:t>Q9</a:t>
            </a:r>
            <a:br>
              <a:rPr lang="en-US" sz="2000" dirty="0">
                <a:solidFill>
                  <a:schemeClr val="tx1"/>
                </a:solidFill>
              </a:rPr>
            </a:br>
            <a:r>
              <a:rPr lang="en-US" sz="2000" dirty="0">
                <a:solidFill>
                  <a:schemeClr val="accent2"/>
                </a:solidFill>
              </a:rPr>
              <a:t>Institution name: </a:t>
            </a:r>
            <a:r>
              <a:rPr lang="en-US" sz="2000" dirty="0">
                <a:solidFill>
                  <a:schemeClr val="tx1"/>
                </a:solidFill>
              </a:rPr>
              <a:t>Malla Reddy College of Engineering</a:t>
            </a:r>
            <a:endParaRPr lang="en-IN" sz="2000" dirty="0"/>
          </a:p>
        </p:txBody>
      </p:sp>
      <p:pic>
        <p:nvPicPr>
          <p:cNvPr id="3" name="Picture 2">
            <a:extLst>
              <a:ext uri="{FF2B5EF4-FFF2-40B4-BE49-F238E27FC236}">
                <a16:creationId xmlns:a16="http://schemas.microsoft.com/office/drawing/2014/main" id="{AE768C3F-1856-BA5A-AFE5-B399BBDDFAAC}"/>
              </a:ext>
            </a:extLst>
          </p:cNvPr>
          <p:cNvPicPr>
            <a:picLocks noChangeAspect="1"/>
          </p:cNvPicPr>
          <p:nvPr/>
        </p:nvPicPr>
        <p:blipFill>
          <a:blip r:embed="rId3"/>
          <a:stretch>
            <a:fillRect/>
          </a:stretch>
        </p:blipFill>
        <p:spPr>
          <a:xfrm>
            <a:off x="152400" y="457200"/>
            <a:ext cx="1400175" cy="1304925"/>
          </a:xfrm>
          <a:prstGeom prst="rect">
            <a:avLst/>
          </a:prstGeom>
        </p:spPr>
      </p:pic>
      <p:sp>
        <p:nvSpPr>
          <p:cNvPr id="4" name="TextBox 3">
            <a:extLst>
              <a:ext uri="{FF2B5EF4-FFF2-40B4-BE49-F238E27FC236}">
                <a16:creationId xmlns:a16="http://schemas.microsoft.com/office/drawing/2014/main" id="{BD8B128C-05B3-229B-C153-EABF46425EBB}"/>
              </a:ext>
            </a:extLst>
          </p:cNvPr>
          <p:cNvSpPr txBox="1"/>
          <p:nvPr/>
        </p:nvSpPr>
        <p:spPr>
          <a:xfrm>
            <a:off x="1523078" y="561796"/>
            <a:ext cx="8141909" cy="1246495"/>
          </a:xfrm>
          <a:prstGeom prst="rect">
            <a:avLst/>
          </a:prstGeom>
          <a:noFill/>
        </p:spPr>
        <p:txBody>
          <a:bodyPr wrap="none" rtlCol="0">
            <a:spAutoFit/>
          </a:bodyPr>
          <a:lstStyle/>
          <a:p>
            <a:r>
              <a:rPr lang="en-US" sz="3600" b="1" i="0" dirty="0">
                <a:solidFill>
                  <a:srgbClr val="002E76"/>
                </a:solidFill>
                <a:effectLst/>
                <a:latin typeface="rubik"/>
              </a:rPr>
              <a:t>MALLA REDDY COLLEGE OF ENGINEERING</a:t>
            </a:r>
            <a:endParaRPr lang="en-US" sz="3600" b="0" i="0" dirty="0">
              <a:solidFill>
                <a:srgbClr val="002E76"/>
              </a:solidFill>
              <a:effectLst/>
              <a:latin typeface="rubik"/>
            </a:endParaRPr>
          </a:p>
          <a:p>
            <a:pPr algn="ctr"/>
            <a:r>
              <a:rPr lang="en-US" sz="1400" b="0" i="0" dirty="0">
                <a:solidFill>
                  <a:srgbClr val="F7801B"/>
                </a:solidFill>
                <a:effectLst/>
                <a:latin typeface="rubik"/>
              </a:rPr>
              <a:t>(Approved by AICTE(New Delhi), Permanently Affiliated to JNTUH)</a:t>
            </a:r>
          </a:p>
          <a:p>
            <a:pPr algn="ctr"/>
            <a:r>
              <a:rPr lang="en-US" sz="1400" b="0" i="0" dirty="0" err="1">
                <a:solidFill>
                  <a:srgbClr val="666666"/>
                </a:solidFill>
                <a:effectLst/>
                <a:latin typeface="rubik"/>
              </a:rPr>
              <a:t>Recognised</a:t>
            </a:r>
            <a:r>
              <a:rPr lang="en-US" sz="1400" b="0" i="0" dirty="0">
                <a:solidFill>
                  <a:srgbClr val="666666"/>
                </a:solidFill>
                <a:effectLst/>
                <a:latin typeface="rubik"/>
              </a:rPr>
              <a:t> under Section 2(f) &amp; 12(B) of the UGC Act 1956, An ISO 9001:2015 Certified Institution.</a:t>
            </a:r>
          </a:p>
          <a:p>
            <a:endParaRPr lang="en-IN" sz="1100" dirty="0"/>
          </a:p>
        </p:txBody>
      </p:sp>
    </p:spTree>
    <p:extLst>
      <p:ext uri="{BB962C8B-B14F-4D97-AF65-F5344CB8AC3E}">
        <p14:creationId xmlns:p14="http://schemas.microsoft.com/office/powerpoint/2010/main" val="177868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1183639" y="381000"/>
            <a:ext cx="3945890" cy="513080"/>
          </a:xfrm>
          <a:prstGeom prst="rect">
            <a:avLst/>
          </a:prstGeom>
        </p:spPr>
        <p:txBody>
          <a:bodyPr vert="horz" wrap="square" lIns="0" tIns="12700" rIns="0" bIns="0" rtlCol="0">
            <a:spAutoFit/>
          </a:bodyPr>
          <a:lstStyle/>
          <a:p>
            <a:pPr marL="12700">
              <a:lnSpc>
                <a:spcPct val="100000"/>
              </a:lnSpc>
              <a:spcBef>
                <a:spcPts val="100"/>
              </a:spcBef>
            </a:pPr>
            <a:r>
              <a:rPr sz="3200" b="1" spc="-145" dirty="0">
                <a:latin typeface="Arial" panose="020B0604020202020204"/>
                <a:cs typeface="Arial" panose="020B0604020202020204"/>
              </a:rPr>
              <a:t>Idea/Approach</a:t>
            </a:r>
            <a:r>
              <a:rPr sz="3200" b="1" spc="5" dirty="0">
                <a:latin typeface="Arial" panose="020B0604020202020204"/>
                <a:cs typeface="Arial" panose="020B0604020202020204"/>
              </a:rPr>
              <a:t> </a:t>
            </a:r>
            <a:r>
              <a:rPr sz="3200" b="1" spc="-114" dirty="0">
                <a:latin typeface="Arial" panose="020B0604020202020204"/>
                <a:cs typeface="Arial" panose="020B0604020202020204"/>
              </a:rPr>
              <a:t>Details</a:t>
            </a:r>
            <a:endParaRPr sz="3200" dirty="0">
              <a:latin typeface="Arial" panose="020B0604020202020204"/>
              <a:cs typeface="Arial" panose="020B0604020202020204"/>
            </a:endParaRPr>
          </a:p>
        </p:txBody>
      </p:sp>
      <p:sp>
        <p:nvSpPr>
          <p:cNvPr id="11" name="object 11"/>
          <p:cNvSpPr txBox="1"/>
          <p:nvPr/>
        </p:nvSpPr>
        <p:spPr>
          <a:xfrm>
            <a:off x="914400" y="984473"/>
            <a:ext cx="9132571" cy="936154"/>
          </a:xfrm>
          <a:prstGeom prst="rect">
            <a:avLst/>
          </a:prstGeom>
        </p:spPr>
        <p:txBody>
          <a:bodyPr vert="horz" wrap="square" lIns="0" tIns="12700" rIns="0" bIns="0" rtlCol="0">
            <a:spAutoFit/>
          </a:bodyPr>
          <a:lstStyle/>
          <a:p>
            <a:pPr marL="12700">
              <a:lnSpc>
                <a:spcPct val="100000"/>
              </a:lnSpc>
              <a:spcBef>
                <a:spcPts val="100"/>
              </a:spcBef>
            </a:pPr>
            <a:r>
              <a:rPr lang="en-US" sz="2000" dirty="0">
                <a:solidFill>
                  <a:schemeClr val="accent2"/>
                </a:solidFill>
              </a:rPr>
              <a:t>Building an emergency response system to direct patients in remote areas to the nearest healthcare facility based on real-time conditions is an impactful use of AI</a:t>
            </a:r>
            <a:r>
              <a:rPr lang="en-US" sz="2000" spc="-10" dirty="0">
                <a:solidFill>
                  <a:schemeClr val="accent2"/>
                </a:solidFill>
                <a:latin typeface="Tahoma" panose="020B0604030504040204"/>
                <a:cs typeface="Tahoma" panose="020B0604030504040204"/>
              </a:rPr>
              <a:t>:</a:t>
            </a:r>
            <a:endParaRPr sz="2000" dirty="0">
              <a:solidFill>
                <a:schemeClr val="accent2"/>
              </a:solidFill>
              <a:latin typeface="Tahoma" panose="020B0604030504040204"/>
              <a:cs typeface="Tahoma" panose="020B0604030504040204"/>
            </a:endParaRPr>
          </a:p>
        </p:txBody>
      </p:sp>
      <p:pic>
        <p:nvPicPr>
          <p:cNvPr id="14" name="object 14"/>
          <p:cNvPicPr/>
          <p:nvPr/>
        </p:nvPicPr>
        <p:blipFill>
          <a:blip r:embed="rId2" cstate="print"/>
          <a:stretch>
            <a:fillRect/>
          </a:stretch>
        </p:blipFill>
        <p:spPr>
          <a:xfrm>
            <a:off x="236855" y="106045"/>
            <a:ext cx="930274" cy="930274"/>
          </a:xfrm>
          <a:prstGeom prst="rect">
            <a:avLst/>
          </a:prstGeom>
        </p:spPr>
      </p:pic>
      <p:sp>
        <p:nvSpPr>
          <p:cNvPr id="17" name="TextBox 16">
            <a:extLst>
              <a:ext uri="{FF2B5EF4-FFF2-40B4-BE49-F238E27FC236}">
                <a16:creationId xmlns:a16="http://schemas.microsoft.com/office/drawing/2014/main" id="{2F649357-89BE-BF3F-B2DB-4C50662C80EA}"/>
              </a:ext>
            </a:extLst>
          </p:cNvPr>
          <p:cNvSpPr txBox="1"/>
          <p:nvPr/>
        </p:nvSpPr>
        <p:spPr>
          <a:xfrm>
            <a:off x="914400" y="2229683"/>
            <a:ext cx="9525000" cy="4247317"/>
          </a:xfrm>
          <a:prstGeom prst="rect">
            <a:avLst/>
          </a:prstGeom>
          <a:noFill/>
        </p:spPr>
        <p:txBody>
          <a:bodyPr wrap="square" rtlCol="0">
            <a:spAutoFit/>
          </a:bodyPr>
          <a:lstStyle/>
          <a:p>
            <a:pPr marL="342900" indent="-342900">
              <a:buAutoNum type="arabicPeriod"/>
            </a:pPr>
            <a:r>
              <a:rPr lang="en-IN" b="1" dirty="0"/>
              <a:t>Geolocation &amp; Mapping:</a:t>
            </a:r>
          </a:p>
          <a:p>
            <a:r>
              <a:rPr lang="en-US" b="1" dirty="0"/>
              <a:t>  </a:t>
            </a:r>
            <a:r>
              <a:rPr lang="en-US" dirty="0"/>
              <a:t>Real-Time Location Tracking: The system should integrate GPS to track the patient’s    exact location in real-time.</a:t>
            </a:r>
          </a:p>
          <a:p>
            <a:r>
              <a:rPr lang="en-IN" dirty="0"/>
              <a:t>2. </a:t>
            </a:r>
            <a:r>
              <a:rPr lang="en-IN" b="1" dirty="0"/>
              <a:t>Healthcare Facility Database</a:t>
            </a:r>
            <a:endParaRPr lang="en-US" b="1" dirty="0"/>
          </a:p>
          <a:p>
            <a:r>
              <a:rPr lang="en-US" b="1" dirty="0"/>
              <a:t>Dynamic Data</a:t>
            </a:r>
            <a:r>
              <a:rPr lang="en-US" dirty="0"/>
              <a:t>: Collect and maintain a real-time database of healthcare facilities, including hospitals, clinics, and mobile healthcare units.</a:t>
            </a:r>
            <a:endParaRPr lang="en-US" b="1" dirty="0"/>
          </a:p>
          <a:p>
            <a:r>
              <a:rPr lang="en-IN" dirty="0"/>
              <a:t>3. </a:t>
            </a:r>
            <a:r>
              <a:rPr lang="en-IN" b="1" dirty="0"/>
              <a:t>AI-Powered Decision Making</a:t>
            </a:r>
            <a:endParaRPr lang="en-US" b="1" dirty="0"/>
          </a:p>
          <a:p>
            <a:r>
              <a:rPr lang="en-US" dirty="0"/>
              <a:t>AI can be used to assess the urgency of the patient’s condition based on information provided via the app (or through emergency services)</a:t>
            </a:r>
            <a:endParaRPr lang="en-US" b="1" dirty="0"/>
          </a:p>
          <a:p>
            <a:r>
              <a:rPr lang="en-IN" dirty="0"/>
              <a:t>4. </a:t>
            </a:r>
            <a:r>
              <a:rPr lang="en-IN" b="1" dirty="0"/>
              <a:t>Real-Time Conditions Integration</a:t>
            </a:r>
            <a:endParaRPr lang="en-US" b="1" dirty="0"/>
          </a:p>
          <a:p>
            <a:r>
              <a:rPr lang="en-US" b="1" dirty="0"/>
              <a:t>Weather &amp; Traffic Data</a:t>
            </a:r>
            <a:r>
              <a:rPr lang="en-US" dirty="0"/>
              <a:t>: Integrate with real-time traffic and weather APIs (e.g., from Google Maps, Waze, or local transportation authorities) to predict and avoid potential delays in transportation due to adverse weather or road conditions (floods, snow, landslides, etc.).</a:t>
            </a:r>
          </a:p>
          <a:p>
            <a:endParaRPr lang="en-IN" dirty="0"/>
          </a:p>
        </p:txBody>
      </p:sp>
      <p:pic>
        <p:nvPicPr>
          <p:cNvPr id="18" name="Picture 17">
            <a:extLst>
              <a:ext uri="{FF2B5EF4-FFF2-40B4-BE49-F238E27FC236}">
                <a16:creationId xmlns:a16="http://schemas.microsoft.com/office/drawing/2014/main" id="{F0434231-B33D-5AE7-BD15-E9ECFBEEC31E}"/>
              </a:ext>
            </a:extLst>
          </p:cNvPr>
          <p:cNvPicPr>
            <a:picLocks noChangeAspect="1"/>
          </p:cNvPicPr>
          <p:nvPr/>
        </p:nvPicPr>
        <p:blipFill>
          <a:blip r:embed="rId3"/>
          <a:stretch>
            <a:fillRect/>
          </a:stretch>
        </p:blipFill>
        <p:spPr>
          <a:xfrm flipH="1" flipV="1">
            <a:off x="8627860" y="-1"/>
            <a:ext cx="3564139" cy="2819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CBF2A-6311-7B11-4AAD-D354FE42B418}"/>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2F213BA1-5D98-E0F5-5F0A-C5D617CF7634}"/>
              </a:ext>
            </a:extLst>
          </p:cNvPr>
          <p:cNvSpPr txBox="1"/>
          <p:nvPr/>
        </p:nvSpPr>
        <p:spPr>
          <a:xfrm>
            <a:off x="1183639" y="381000"/>
            <a:ext cx="3945890" cy="513080"/>
          </a:xfrm>
          <a:prstGeom prst="rect">
            <a:avLst/>
          </a:prstGeom>
        </p:spPr>
        <p:txBody>
          <a:bodyPr vert="horz" wrap="square" lIns="0" tIns="12700" rIns="0" bIns="0" rtlCol="0">
            <a:spAutoFit/>
          </a:bodyPr>
          <a:lstStyle/>
          <a:p>
            <a:pPr marL="12700">
              <a:lnSpc>
                <a:spcPct val="100000"/>
              </a:lnSpc>
              <a:spcBef>
                <a:spcPts val="100"/>
              </a:spcBef>
            </a:pPr>
            <a:r>
              <a:rPr sz="3200" b="1" spc="-145" dirty="0">
                <a:latin typeface="Arial" panose="020B0604020202020204"/>
                <a:cs typeface="Arial" panose="020B0604020202020204"/>
              </a:rPr>
              <a:t>Idea/Approach</a:t>
            </a:r>
            <a:r>
              <a:rPr sz="3200" b="1" spc="5" dirty="0">
                <a:latin typeface="Arial" panose="020B0604020202020204"/>
                <a:cs typeface="Arial" panose="020B0604020202020204"/>
              </a:rPr>
              <a:t> </a:t>
            </a:r>
            <a:r>
              <a:rPr sz="3200" b="1" spc="-114" dirty="0">
                <a:latin typeface="Arial" panose="020B0604020202020204"/>
                <a:cs typeface="Arial" panose="020B0604020202020204"/>
              </a:rPr>
              <a:t>Details</a:t>
            </a:r>
            <a:endParaRPr sz="3200" dirty="0">
              <a:latin typeface="Arial" panose="020B0604020202020204"/>
              <a:cs typeface="Arial" panose="020B0604020202020204"/>
            </a:endParaRPr>
          </a:p>
        </p:txBody>
      </p:sp>
      <p:pic>
        <p:nvPicPr>
          <p:cNvPr id="14" name="object 14">
            <a:extLst>
              <a:ext uri="{FF2B5EF4-FFF2-40B4-BE49-F238E27FC236}">
                <a16:creationId xmlns:a16="http://schemas.microsoft.com/office/drawing/2014/main" id="{B9344EA0-55C9-1547-21E7-1BD6C3F9B89B}"/>
              </a:ext>
            </a:extLst>
          </p:cNvPr>
          <p:cNvPicPr/>
          <p:nvPr/>
        </p:nvPicPr>
        <p:blipFill>
          <a:blip r:embed="rId2" cstate="print"/>
          <a:stretch>
            <a:fillRect/>
          </a:stretch>
        </p:blipFill>
        <p:spPr>
          <a:xfrm>
            <a:off x="236855" y="106045"/>
            <a:ext cx="930274" cy="930274"/>
          </a:xfrm>
          <a:prstGeom prst="rect">
            <a:avLst/>
          </a:prstGeom>
        </p:spPr>
      </p:pic>
      <p:sp>
        <p:nvSpPr>
          <p:cNvPr id="2" name="TextBox 1">
            <a:extLst>
              <a:ext uri="{FF2B5EF4-FFF2-40B4-BE49-F238E27FC236}">
                <a16:creationId xmlns:a16="http://schemas.microsoft.com/office/drawing/2014/main" id="{2FBD8C8A-0564-6793-E130-7843D3455846}"/>
              </a:ext>
            </a:extLst>
          </p:cNvPr>
          <p:cNvSpPr txBox="1"/>
          <p:nvPr/>
        </p:nvSpPr>
        <p:spPr>
          <a:xfrm>
            <a:off x="685800" y="1676400"/>
            <a:ext cx="8229600" cy="4801314"/>
          </a:xfrm>
          <a:prstGeom prst="rect">
            <a:avLst/>
          </a:prstGeom>
          <a:noFill/>
        </p:spPr>
        <p:txBody>
          <a:bodyPr wrap="square" rtlCol="0">
            <a:spAutoFit/>
          </a:bodyPr>
          <a:lstStyle/>
          <a:p>
            <a:r>
              <a:rPr lang="en-IN" dirty="0"/>
              <a:t>5. </a:t>
            </a:r>
            <a:r>
              <a:rPr lang="en-IN" b="1" dirty="0"/>
              <a:t>Communication System</a:t>
            </a:r>
          </a:p>
          <a:p>
            <a:r>
              <a:rPr lang="en-US" b="1" dirty="0"/>
              <a:t>App Interface</a:t>
            </a:r>
            <a:r>
              <a:rPr lang="en-US" dirty="0"/>
              <a:t>: A mobile app could serve as the main interface for patients. It should be user-friendly, with an option to input symptoms or request help via voice commands (especially useful if the patient is unable to type).</a:t>
            </a:r>
            <a:endParaRPr lang="en-IN" b="1" dirty="0"/>
          </a:p>
          <a:p>
            <a:r>
              <a:rPr lang="en-IN" dirty="0"/>
              <a:t>6. </a:t>
            </a:r>
            <a:r>
              <a:rPr lang="en-IN" b="1" dirty="0"/>
              <a:t>AI-Driven Resource Allocation</a:t>
            </a:r>
          </a:p>
          <a:p>
            <a:r>
              <a:rPr lang="en-US" b="1" dirty="0"/>
              <a:t>Prioritization</a:t>
            </a:r>
            <a:r>
              <a:rPr lang="en-US" dirty="0"/>
              <a:t>: AI can help triage patients and prioritize care based on severity, guiding less critical cases to facilities with lower capacity while directing severe cases to specialized centers.</a:t>
            </a:r>
          </a:p>
          <a:p>
            <a:r>
              <a:rPr lang="en-IN" dirty="0"/>
              <a:t>7. </a:t>
            </a:r>
            <a:r>
              <a:rPr lang="en-IN" b="1" dirty="0"/>
              <a:t>Security and Privacy</a:t>
            </a:r>
            <a:endParaRPr lang="en-US" b="1" dirty="0"/>
          </a:p>
          <a:p>
            <a:r>
              <a:rPr lang="en-US" b="1" dirty="0"/>
              <a:t>Encryption</a:t>
            </a:r>
            <a:r>
              <a:rPr lang="en-US" dirty="0"/>
              <a:t>: Use secure communication channels (e.g., end-to-end encryption) to ensure that all patient data shared between the app, healthcare facility, and emergency responders is protected.</a:t>
            </a:r>
            <a:endParaRPr lang="en-US" b="1" dirty="0"/>
          </a:p>
          <a:p>
            <a:r>
              <a:rPr lang="en-IN" dirty="0"/>
              <a:t>8. </a:t>
            </a:r>
            <a:r>
              <a:rPr lang="en-IN" b="1" dirty="0"/>
              <a:t>Challenges and Considerations</a:t>
            </a:r>
            <a:endParaRPr lang="en-US" b="1" dirty="0"/>
          </a:p>
          <a:p>
            <a:pPr marL="285750" indent="-285750">
              <a:buFont typeface="Arial" panose="020B0604020202020204" pitchFamily="34" charset="0"/>
              <a:buChar char="•"/>
            </a:pPr>
            <a:r>
              <a:rPr lang="en-IN" b="1" dirty="0"/>
              <a:t>Data Quality &amp; Availability</a:t>
            </a:r>
          </a:p>
          <a:p>
            <a:pPr marL="285750" indent="-285750">
              <a:buFont typeface="Arial" panose="020B0604020202020204" pitchFamily="34" charset="0"/>
              <a:buChar char="•"/>
            </a:pPr>
            <a:r>
              <a:rPr lang="en-IN" dirty="0"/>
              <a:t>AI Model Accuracy</a:t>
            </a:r>
          </a:p>
          <a:p>
            <a:pPr marL="285750" indent="-285750">
              <a:buFont typeface="Arial" panose="020B0604020202020204" pitchFamily="34" charset="0"/>
              <a:buChar char="•"/>
            </a:pPr>
            <a:r>
              <a:rPr lang="en-IN" dirty="0"/>
              <a:t>Technology Access</a:t>
            </a:r>
          </a:p>
          <a:p>
            <a:pPr marL="285750" indent="-285750">
              <a:buFont typeface="Arial" panose="020B0604020202020204" pitchFamily="34" charset="0"/>
              <a:buChar char="•"/>
            </a:pPr>
            <a:r>
              <a:rPr lang="en-IN" dirty="0"/>
              <a:t>Real-Time Communication</a:t>
            </a:r>
          </a:p>
        </p:txBody>
      </p:sp>
    </p:spTree>
    <p:extLst>
      <p:ext uri="{BB962C8B-B14F-4D97-AF65-F5344CB8AC3E}">
        <p14:creationId xmlns:p14="http://schemas.microsoft.com/office/powerpoint/2010/main" val="332128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552766" y="1227325"/>
            <a:ext cx="4581525" cy="2804795"/>
            <a:chOff x="552766" y="1227325"/>
            <a:chExt cx="4581525" cy="2804795"/>
          </a:xfrm>
        </p:grpSpPr>
        <p:sp>
          <p:nvSpPr>
            <p:cNvPr id="7" name="object 7"/>
            <p:cNvSpPr/>
            <p:nvPr/>
          </p:nvSpPr>
          <p:spPr>
            <a:xfrm>
              <a:off x="952500" y="1939107"/>
              <a:ext cx="2133600" cy="4445"/>
            </a:xfrm>
            <a:custGeom>
              <a:avLst/>
              <a:gdLst/>
              <a:ahLst/>
              <a:cxnLst/>
              <a:rect l="l" t="t" r="r" b="b"/>
              <a:pathLst>
                <a:path w="2133600" h="4444">
                  <a:moveTo>
                    <a:pt x="0" y="0"/>
                  </a:moveTo>
                  <a:lnTo>
                    <a:pt x="2133599" y="3991"/>
                  </a:lnTo>
                </a:path>
              </a:pathLst>
            </a:custGeom>
            <a:ln w="101599">
              <a:solidFill>
                <a:srgbClr val="7BA655"/>
              </a:solidFill>
            </a:ln>
          </p:spPr>
          <p:txBody>
            <a:bodyPr wrap="square" lIns="0" tIns="0" rIns="0" bIns="0" rtlCol="0"/>
            <a:lstStyle/>
            <a:p>
              <a:endParaRPr/>
            </a:p>
          </p:txBody>
        </p:sp>
        <p:pic>
          <p:nvPicPr>
            <p:cNvPr id="8" name="object 8"/>
            <p:cNvPicPr/>
            <p:nvPr/>
          </p:nvPicPr>
          <p:blipFill>
            <a:blip r:embed="rId2" cstate="print"/>
            <a:stretch>
              <a:fillRect/>
            </a:stretch>
          </p:blipFill>
          <p:spPr>
            <a:xfrm>
              <a:off x="638810" y="1724025"/>
              <a:ext cx="2465069" cy="396239"/>
            </a:xfrm>
            <a:prstGeom prst="rect">
              <a:avLst/>
            </a:prstGeom>
          </p:spPr>
        </p:pic>
        <p:sp>
          <p:nvSpPr>
            <p:cNvPr id="9" name="object 9"/>
            <p:cNvSpPr/>
            <p:nvPr/>
          </p:nvSpPr>
          <p:spPr>
            <a:xfrm>
              <a:off x="557529" y="1232087"/>
              <a:ext cx="4572000" cy="2795270"/>
            </a:xfrm>
            <a:custGeom>
              <a:avLst/>
              <a:gdLst/>
              <a:ahLst/>
              <a:cxnLst/>
              <a:rect l="l" t="t" r="r" b="b"/>
              <a:pathLst>
                <a:path w="4572000" h="2795270">
                  <a:moveTo>
                    <a:pt x="0" y="0"/>
                  </a:moveTo>
                  <a:lnTo>
                    <a:pt x="4572000" y="0"/>
                  </a:lnTo>
                  <a:lnTo>
                    <a:pt x="4572000" y="2795231"/>
                  </a:lnTo>
                  <a:lnTo>
                    <a:pt x="0" y="2795231"/>
                  </a:lnTo>
                  <a:lnTo>
                    <a:pt x="0" y="0"/>
                  </a:lnTo>
                  <a:close/>
                </a:path>
              </a:pathLst>
            </a:custGeom>
            <a:ln w="9524">
              <a:solidFill>
                <a:srgbClr val="FFFFFF"/>
              </a:solidFill>
            </a:ln>
          </p:spPr>
          <p:txBody>
            <a:bodyPr wrap="square" lIns="0" tIns="0" rIns="0" bIns="0" rtlCol="0"/>
            <a:lstStyle/>
            <a:p>
              <a:endParaRPr/>
            </a:p>
          </p:txBody>
        </p:sp>
      </p:grpSp>
      <p:sp>
        <p:nvSpPr>
          <p:cNvPr id="16" name="object 16"/>
          <p:cNvSpPr txBox="1"/>
          <p:nvPr/>
        </p:nvSpPr>
        <p:spPr>
          <a:xfrm>
            <a:off x="228608" y="838387"/>
            <a:ext cx="5610225" cy="492443"/>
          </a:xfrm>
          <a:prstGeom prst="rect">
            <a:avLst/>
          </a:prstGeom>
        </p:spPr>
        <p:txBody>
          <a:bodyPr vert="horz" wrap="square" lIns="0" tIns="0" rIns="0" bIns="0" rtlCol="0">
            <a:spAutoFit/>
          </a:bodyPr>
          <a:lstStyle/>
          <a:p>
            <a:pPr marL="2578735">
              <a:lnSpc>
                <a:spcPct val="100000"/>
              </a:lnSpc>
              <a:spcBef>
                <a:spcPts val="180"/>
              </a:spcBef>
            </a:pPr>
            <a:r>
              <a:rPr sz="3200" b="1" spc="-280" dirty="0">
                <a:latin typeface="Arial" panose="020B0604020202020204"/>
                <a:cs typeface="Arial" panose="020B0604020202020204"/>
              </a:rPr>
              <a:t>Technology</a:t>
            </a:r>
            <a:r>
              <a:rPr sz="3200" b="1" spc="-85" dirty="0">
                <a:latin typeface="Arial" panose="020B0604020202020204"/>
                <a:cs typeface="Arial" panose="020B0604020202020204"/>
              </a:rPr>
              <a:t> </a:t>
            </a:r>
            <a:r>
              <a:rPr sz="3200" b="1" spc="-130" dirty="0">
                <a:latin typeface="Arial" panose="020B0604020202020204"/>
                <a:cs typeface="Arial" panose="020B0604020202020204"/>
              </a:rPr>
              <a:t>Stack</a:t>
            </a:r>
            <a:endParaRPr sz="3200" dirty="0">
              <a:latin typeface="Arial" panose="020B0604020202020204"/>
              <a:cs typeface="Arial" panose="020B0604020202020204"/>
            </a:endParaRPr>
          </a:p>
        </p:txBody>
      </p:sp>
      <p:graphicFrame>
        <p:nvGraphicFramePr>
          <p:cNvPr id="10" name="Table 9">
            <a:extLst>
              <a:ext uri="{FF2B5EF4-FFF2-40B4-BE49-F238E27FC236}">
                <a16:creationId xmlns:a16="http://schemas.microsoft.com/office/drawing/2014/main" id="{9AAAB733-CD95-F499-4E18-3EB420A2B6BC}"/>
              </a:ext>
            </a:extLst>
          </p:cNvPr>
          <p:cNvGraphicFramePr>
            <a:graphicFrameLocks noGrp="1"/>
          </p:cNvGraphicFramePr>
          <p:nvPr>
            <p:extLst>
              <p:ext uri="{D42A27DB-BD31-4B8C-83A1-F6EECF244321}">
                <p14:modId xmlns:p14="http://schemas.microsoft.com/office/powerpoint/2010/main" val="3941788602"/>
              </p:ext>
            </p:extLst>
          </p:nvPr>
        </p:nvGraphicFramePr>
        <p:xfrm>
          <a:off x="557529" y="1524000"/>
          <a:ext cx="8102600" cy="3918349"/>
        </p:xfrm>
        <a:graphic>
          <a:graphicData uri="http://schemas.openxmlformats.org/drawingml/2006/table">
            <a:tbl>
              <a:tblPr firstRow="1" bandRow="1">
                <a:tableStyleId>{5C22544A-7EE6-4342-B048-85BDC9FD1C3A}</a:tableStyleId>
              </a:tblPr>
              <a:tblGrid>
                <a:gridCol w="4051300">
                  <a:extLst>
                    <a:ext uri="{9D8B030D-6E8A-4147-A177-3AD203B41FA5}">
                      <a16:colId xmlns:a16="http://schemas.microsoft.com/office/drawing/2014/main" val="1568521720"/>
                    </a:ext>
                  </a:extLst>
                </a:gridCol>
                <a:gridCol w="4051300">
                  <a:extLst>
                    <a:ext uri="{9D8B030D-6E8A-4147-A177-3AD203B41FA5}">
                      <a16:colId xmlns:a16="http://schemas.microsoft.com/office/drawing/2014/main" val="737010054"/>
                    </a:ext>
                  </a:extLst>
                </a:gridCol>
              </a:tblGrid>
              <a:tr h="424315">
                <a:tc>
                  <a:txBody>
                    <a:bodyPr/>
                    <a:lstStyle/>
                    <a:p>
                      <a:r>
                        <a:rPr lang="en-IN" dirty="0"/>
                        <a:t>Components</a:t>
                      </a:r>
                    </a:p>
                  </a:txBody>
                  <a:tcPr/>
                </a:tc>
                <a:tc>
                  <a:txBody>
                    <a:bodyPr/>
                    <a:lstStyle/>
                    <a:p>
                      <a:r>
                        <a:rPr lang="en-IN" dirty="0"/>
                        <a:t>Technologies/Tools</a:t>
                      </a:r>
                    </a:p>
                  </a:txBody>
                  <a:tcPr/>
                </a:tc>
                <a:extLst>
                  <a:ext uri="{0D108BD9-81ED-4DB2-BD59-A6C34878D82A}">
                    <a16:rowId xmlns:a16="http://schemas.microsoft.com/office/drawing/2014/main" val="760373425"/>
                  </a:ext>
                </a:extLst>
              </a:tr>
              <a:tr h="424315">
                <a:tc>
                  <a:txBody>
                    <a:bodyPr/>
                    <a:lstStyle/>
                    <a:p>
                      <a:r>
                        <a:rPr lang="en-IN" dirty="0"/>
                        <a:t>Mobile App(frontend)</a:t>
                      </a:r>
                    </a:p>
                  </a:txBody>
                  <a:tcPr/>
                </a:tc>
                <a:tc>
                  <a:txBody>
                    <a:bodyPr/>
                    <a:lstStyle/>
                    <a:p>
                      <a:r>
                        <a:rPr lang="en-IN" dirty="0" err="1"/>
                        <a:t>Swift,kotlin</a:t>
                      </a:r>
                      <a:endParaRPr lang="en-IN" dirty="0"/>
                    </a:p>
                  </a:txBody>
                  <a:tcPr/>
                </a:tc>
                <a:extLst>
                  <a:ext uri="{0D108BD9-81ED-4DB2-BD59-A6C34878D82A}">
                    <a16:rowId xmlns:a16="http://schemas.microsoft.com/office/drawing/2014/main" val="4248346846"/>
                  </a:ext>
                </a:extLst>
              </a:tr>
              <a:tr h="424315">
                <a:tc>
                  <a:txBody>
                    <a:bodyPr/>
                    <a:lstStyle/>
                    <a:p>
                      <a:r>
                        <a:rPr lang="en-IN" dirty="0"/>
                        <a:t>Backend </a:t>
                      </a:r>
                    </a:p>
                  </a:txBody>
                  <a:tcPr/>
                </a:tc>
                <a:tc>
                  <a:txBody>
                    <a:bodyPr/>
                    <a:lstStyle/>
                    <a:p>
                      <a:r>
                        <a:rPr lang="en-IN" dirty="0" err="1"/>
                        <a:t>Python,Django,Java.MangoDB</a:t>
                      </a:r>
                      <a:endParaRPr lang="en-IN" dirty="0"/>
                    </a:p>
                  </a:txBody>
                  <a:tcPr/>
                </a:tc>
                <a:extLst>
                  <a:ext uri="{0D108BD9-81ED-4DB2-BD59-A6C34878D82A}">
                    <a16:rowId xmlns:a16="http://schemas.microsoft.com/office/drawing/2014/main" val="2610070699"/>
                  </a:ext>
                </a:extLst>
              </a:tr>
              <a:tr h="424315">
                <a:tc>
                  <a:txBody>
                    <a:bodyPr/>
                    <a:lstStyle/>
                    <a:p>
                      <a:r>
                        <a:rPr lang="en-IN" dirty="0"/>
                        <a:t>AI&amp;ML</a:t>
                      </a:r>
                    </a:p>
                  </a:txBody>
                  <a:tcPr/>
                </a:tc>
                <a:tc>
                  <a:txBody>
                    <a:bodyPr/>
                    <a:lstStyle/>
                    <a:p>
                      <a:r>
                        <a:rPr lang="en-IN" dirty="0" err="1"/>
                        <a:t>TensorFLow,pyTorch,Sckit</a:t>
                      </a:r>
                      <a:r>
                        <a:rPr lang="en-IN" dirty="0"/>
                        <a:t>-learn</a:t>
                      </a:r>
                    </a:p>
                  </a:txBody>
                  <a:tcPr/>
                </a:tc>
                <a:extLst>
                  <a:ext uri="{0D108BD9-81ED-4DB2-BD59-A6C34878D82A}">
                    <a16:rowId xmlns:a16="http://schemas.microsoft.com/office/drawing/2014/main" val="2991606681"/>
                  </a:ext>
                </a:extLst>
              </a:tr>
              <a:tr h="732379">
                <a:tc>
                  <a:txBody>
                    <a:bodyPr/>
                    <a:lstStyle/>
                    <a:p>
                      <a:r>
                        <a:rPr lang="en-IN" dirty="0"/>
                        <a:t>Real-Time Data Integration</a:t>
                      </a:r>
                    </a:p>
                  </a:txBody>
                  <a:tcPr/>
                </a:tc>
                <a:tc>
                  <a:txBody>
                    <a:bodyPr/>
                    <a:lstStyle/>
                    <a:p>
                      <a:r>
                        <a:rPr lang="en-IN" dirty="0"/>
                        <a:t>Google Maps API, Open </a:t>
                      </a:r>
                      <a:r>
                        <a:rPr lang="en-IN" dirty="0" err="1"/>
                        <a:t>WeatherMap</a:t>
                      </a:r>
                      <a:r>
                        <a:rPr lang="en-IN" dirty="0"/>
                        <a:t> API</a:t>
                      </a:r>
                    </a:p>
                  </a:txBody>
                  <a:tcPr/>
                </a:tc>
                <a:extLst>
                  <a:ext uri="{0D108BD9-81ED-4DB2-BD59-A6C34878D82A}">
                    <a16:rowId xmlns:a16="http://schemas.microsoft.com/office/drawing/2014/main" val="2619483509"/>
                  </a:ext>
                </a:extLst>
              </a:tr>
              <a:tr h="424315">
                <a:tc>
                  <a:txBody>
                    <a:bodyPr/>
                    <a:lstStyle/>
                    <a:p>
                      <a:r>
                        <a:rPr lang="en-IN" dirty="0"/>
                        <a:t>Cloud Infrastructure</a:t>
                      </a:r>
                    </a:p>
                  </a:txBody>
                  <a:tcPr/>
                </a:tc>
                <a:tc>
                  <a:txBody>
                    <a:bodyPr/>
                    <a:lstStyle/>
                    <a:p>
                      <a:r>
                        <a:rPr lang="en-IN" dirty="0"/>
                        <a:t>AWS, Google Cloud, Microsoft Azure</a:t>
                      </a:r>
                    </a:p>
                  </a:txBody>
                  <a:tcPr/>
                </a:tc>
                <a:extLst>
                  <a:ext uri="{0D108BD9-81ED-4DB2-BD59-A6C34878D82A}">
                    <a16:rowId xmlns:a16="http://schemas.microsoft.com/office/drawing/2014/main" val="1328601044"/>
                  </a:ext>
                </a:extLst>
              </a:tr>
              <a:tr h="424315">
                <a:tc>
                  <a:txBody>
                    <a:bodyPr/>
                    <a:lstStyle/>
                    <a:p>
                      <a:r>
                        <a:rPr lang="en-IN" dirty="0"/>
                        <a:t>Real-Time Communication</a:t>
                      </a:r>
                    </a:p>
                  </a:txBody>
                  <a:tcPr/>
                </a:tc>
                <a:tc>
                  <a:txBody>
                    <a:bodyPr/>
                    <a:lstStyle/>
                    <a:p>
                      <a:r>
                        <a:rPr lang="en-US" dirty="0"/>
                        <a:t>Firebase Cloud Messaging, Twilio, Socket.io, Pusher</a:t>
                      </a:r>
                      <a:endParaRPr lang="en-IN" dirty="0"/>
                    </a:p>
                  </a:txBody>
                  <a:tcPr/>
                </a:tc>
                <a:extLst>
                  <a:ext uri="{0D108BD9-81ED-4DB2-BD59-A6C34878D82A}">
                    <a16:rowId xmlns:a16="http://schemas.microsoft.com/office/drawing/2014/main" val="1536868657"/>
                  </a:ext>
                </a:extLst>
              </a:tr>
              <a:tr h="424315">
                <a:tc>
                  <a:txBody>
                    <a:bodyPr/>
                    <a:lstStyle/>
                    <a:p>
                      <a:r>
                        <a:rPr lang="en-IN" dirty="0"/>
                        <a:t>Security &amp; Privacy</a:t>
                      </a:r>
                    </a:p>
                  </a:txBody>
                  <a:tcPr/>
                </a:tc>
                <a:tc>
                  <a:txBody>
                    <a:bodyPr/>
                    <a:lstStyle/>
                    <a:p>
                      <a:r>
                        <a:rPr lang="en-US" dirty="0"/>
                        <a:t>SSL/TLS, AES, OAuth 2.0</a:t>
                      </a:r>
                      <a:endParaRPr lang="en-IN" dirty="0"/>
                    </a:p>
                  </a:txBody>
                  <a:tcPr/>
                </a:tc>
                <a:extLst>
                  <a:ext uri="{0D108BD9-81ED-4DB2-BD59-A6C34878D82A}">
                    <a16:rowId xmlns:a16="http://schemas.microsoft.com/office/drawing/2014/main" val="1029117080"/>
                  </a:ext>
                </a:extLst>
              </a:tr>
            </a:tbl>
          </a:graphicData>
        </a:graphic>
      </p:graphicFrame>
      <p:pic>
        <p:nvPicPr>
          <p:cNvPr id="11" name="Picture 10">
            <a:extLst>
              <a:ext uri="{FF2B5EF4-FFF2-40B4-BE49-F238E27FC236}">
                <a16:creationId xmlns:a16="http://schemas.microsoft.com/office/drawing/2014/main" id="{337FD008-9482-1A91-77C5-A8B9ABFB7F53}"/>
              </a:ext>
            </a:extLst>
          </p:cNvPr>
          <p:cNvPicPr>
            <a:picLocks noChangeAspect="1"/>
          </p:cNvPicPr>
          <p:nvPr/>
        </p:nvPicPr>
        <p:blipFill>
          <a:blip r:embed="rId3"/>
          <a:stretch>
            <a:fillRect/>
          </a:stretch>
        </p:blipFill>
        <p:spPr>
          <a:xfrm>
            <a:off x="1066800" y="5708742"/>
            <a:ext cx="707197" cy="707197"/>
          </a:xfrm>
          <a:prstGeom prst="rect">
            <a:avLst/>
          </a:prstGeom>
        </p:spPr>
      </p:pic>
      <p:pic>
        <p:nvPicPr>
          <p:cNvPr id="12" name="Picture 11">
            <a:extLst>
              <a:ext uri="{FF2B5EF4-FFF2-40B4-BE49-F238E27FC236}">
                <a16:creationId xmlns:a16="http://schemas.microsoft.com/office/drawing/2014/main" id="{CEAF8B68-5B20-ACBA-5DFF-978EF4BFE7ED}"/>
              </a:ext>
            </a:extLst>
          </p:cNvPr>
          <p:cNvPicPr>
            <a:picLocks noChangeAspect="1"/>
          </p:cNvPicPr>
          <p:nvPr/>
        </p:nvPicPr>
        <p:blipFill>
          <a:blip r:embed="rId4"/>
          <a:stretch>
            <a:fillRect/>
          </a:stretch>
        </p:blipFill>
        <p:spPr>
          <a:xfrm>
            <a:off x="2866114" y="5657431"/>
            <a:ext cx="475529" cy="627942"/>
          </a:xfrm>
          <a:prstGeom prst="rect">
            <a:avLst/>
          </a:prstGeom>
        </p:spPr>
      </p:pic>
      <p:pic>
        <p:nvPicPr>
          <p:cNvPr id="13" name="Picture 12">
            <a:extLst>
              <a:ext uri="{FF2B5EF4-FFF2-40B4-BE49-F238E27FC236}">
                <a16:creationId xmlns:a16="http://schemas.microsoft.com/office/drawing/2014/main" id="{E9B53585-8CC6-9291-5185-959B77698564}"/>
              </a:ext>
            </a:extLst>
          </p:cNvPr>
          <p:cNvPicPr>
            <a:picLocks noChangeAspect="1"/>
          </p:cNvPicPr>
          <p:nvPr/>
        </p:nvPicPr>
        <p:blipFill>
          <a:blip r:embed="rId5"/>
          <a:stretch>
            <a:fillRect/>
          </a:stretch>
        </p:blipFill>
        <p:spPr>
          <a:xfrm>
            <a:off x="4254654" y="5679245"/>
            <a:ext cx="1816765" cy="6645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4B85-E351-0C57-55E7-F6660AA2FAE1}"/>
              </a:ext>
            </a:extLst>
          </p:cNvPr>
          <p:cNvSpPr>
            <a:spLocks noGrp="1"/>
          </p:cNvSpPr>
          <p:nvPr>
            <p:ph type="ctrTitle"/>
          </p:nvPr>
        </p:nvSpPr>
        <p:spPr>
          <a:xfrm>
            <a:off x="304800" y="152400"/>
            <a:ext cx="10968897" cy="877163"/>
          </a:xfrm>
        </p:spPr>
        <p:txBody>
          <a:bodyPr/>
          <a:lstStyle/>
          <a:p>
            <a:r>
              <a:rPr lang="en-US" dirty="0">
                <a:solidFill>
                  <a:schemeClr val="accent1"/>
                </a:solidFill>
              </a:rPr>
              <a:t>Step-by-Step explanation of how the AI-driven emergency response system work </a:t>
            </a:r>
            <a:endParaRPr lang="en-IN" dirty="0">
              <a:solidFill>
                <a:schemeClr val="accent1"/>
              </a:solidFill>
            </a:endParaRPr>
          </a:p>
        </p:txBody>
      </p:sp>
      <p:sp>
        <p:nvSpPr>
          <p:cNvPr id="3" name="Subtitle 2">
            <a:extLst>
              <a:ext uri="{FF2B5EF4-FFF2-40B4-BE49-F238E27FC236}">
                <a16:creationId xmlns:a16="http://schemas.microsoft.com/office/drawing/2014/main" id="{21B42E83-D092-276C-B254-43D4357DE654}"/>
              </a:ext>
            </a:extLst>
          </p:cNvPr>
          <p:cNvSpPr>
            <a:spLocks noGrp="1"/>
          </p:cNvSpPr>
          <p:nvPr>
            <p:ph type="subTitle" idx="4"/>
          </p:nvPr>
        </p:nvSpPr>
        <p:spPr>
          <a:xfrm>
            <a:off x="277761" y="1295400"/>
            <a:ext cx="8534400" cy="5350183"/>
          </a:xfrm>
        </p:spPr>
        <p:txBody>
          <a:bodyPr/>
          <a:lstStyle/>
          <a:p>
            <a:pPr marL="0" indent="0">
              <a:buNone/>
            </a:pPr>
            <a:r>
              <a:rPr lang="en-US" b="1" dirty="0"/>
              <a:t>Step 1: Patient Identifies Emergency:</a:t>
            </a:r>
          </a:p>
          <a:p>
            <a:pPr>
              <a:buFont typeface="Arial" panose="020B0604020202020204" pitchFamily="34" charset="0"/>
              <a:buChar char="•"/>
            </a:pPr>
            <a:r>
              <a:rPr lang="en-US" b="1" dirty="0"/>
              <a:t>Input via Mobile App</a:t>
            </a:r>
            <a:r>
              <a:rPr lang="en-US" dirty="0"/>
              <a:t>: The patient (or a bystander) opens the emergency response app on their phone. The app allows them to </a:t>
            </a:r>
            <a:r>
              <a:rPr lang="en-US" dirty="0" err="1"/>
              <a:t>either:</a:t>
            </a:r>
            <a:r>
              <a:rPr lang="en-US" b="1" dirty="0" err="1"/>
              <a:t>Manually</a:t>
            </a:r>
            <a:r>
              <a:rPr lang="en-US" b="1" dirty="0"/>
              <a:t> input symptoms</a:t>
            </a:r>
            <a:r>
              <a:rPr lang="en-US" dirty="0"/>
              <a:t> (e.g., chest pain, difficulty breathing, broken bones, etc.), or</a:t>
            </a:r>
          </a:p>
          <a:p>
            <a:pPr>
              <a:buFont typeface="Arial" panose="020B0604020202020204" pitchFamily="34" charset="0"/>
              <a:buChar char="•"/>
            </a:pPr>
            <a:r>
              <a:rPr lang="en-US" b="1" dirty="0"/>
              <a:t>Use voice commands</a:t>
            </a:r>
            <a:r>
              <a:rPr lang="en-US" dirty="0"/>
              <a:t> to describe the situation</a:t>
            </a:r>
          </a:p>
          <a:p>
            <a:pPr marL="0" indent="0">
              <a:buNone/>
            </a:pPr>
            <a:r>
              <a:rPr lang="en-US" b="1" dirty="0"/>
              <a:t>Step 2: Geolocation &amp; Emergency Type </a:t>
            </a:r>
            <a:r>
              <a:rPr lang="en-US" b="1" dirty="0" err="1"/>
              <a:t>Analysis:</a:t>
            </a:r>
            <a:r>
              <a:rPr lang="en-US" dirty="0" err="1"/>
              <a:t>The</a:t>
            </a:r>
            <a:r>
              <a:rPr lang="en-US" dirty="0"/>
              <a:t> app uses GPS to detect the patient's location, especially in remote areas. It also uses AI to classify emergency types (e.g., cardiac, trauma, stroke) based on the patient's description and health data, helping to quickly identify urgent cases.</a:t>
            </a:r>
          </a:p>
          <a:p>
            <a:pPr marL="0" indent="0">
              <a:buNone/>
            </a:pPr>
            <a:r>
              <a:rPr lang="en-US" b="1" dirty="0"/>
              <a:t>Step 3: Data Integration (Roads, Weather, Traffic):</a:t>
            </a:r>
            <a:r>
              <a:rPr lang="en-US" dirty="0"/>
              <a:t>The system integrates real-time data, including traffic, weather, and local emergency updates, to assess potential delays caused by roadblocks, storms, or disasters, ensuring optimal route planning for healthcare services.</a:t>
            </a:r>
          </a:p>
          <a:p>
            <a:pPr marL="0" indent="0">
              <a:buNone/>
            </a:pPr>
            <a:r>
              <a:rPr lang="en-US" b="1" dirty="0"/>
              <a:t>Step 4: Healthcare Facility Assessment:</a:t>
            </a:r>
            <a:br>
              <a:rPr lang="en-US" b="1" dirty="0"/>
            </a:br>
            <a:r>
              <a:rPr lang="en-US" b="1" dirty="0"/>
              <a:t>Real-Time Facility Status</a:t>
            </a:r>
            <a:r>
              <a:rPr lang="en-US" dirty="0"/>
              <a:t>: The system pulls real-time information from these facilities (either through direct integration with hospital systems or manually maintained data)</a:t>
            </a:r>
            <a:endParaRPr lang="en-IN" b="1" dirty="0"/>
          </a:p>
        </p:txBody>
      </p:sp>
    </p:spTree>
    <p:extLst>
      <p:ext uri="{BB962C8B-B14F-4D97-AF65-F5344CB8AC3E}">
        <p14:creationId xmlns:p14="http://schemas.microsoft.com/office/powerpoint/2010/main" val="1206266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FFA52-A336-514D-BE4A-9CF7BEE3CF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A94CC-488F-84D8-E34A-FBEFAB1A82EF}"/>
              </a:ext>
            </a:extLst>
          </p:cNvPr>
          <p:cNvSpPr>
            <a:spLocks noGrp="1"/>
          </p:cNvSpPr>
          <p:nvPr>
            <p:ph type="ctrTitle"/>
          </p:nvPr>
        </p:nvSpPr>
        <p:spPr>
          <a:xfrm>
            <a:off x="304800" y="152400"/>
            <a:ext cx="10968897" cy="877163"/>
          </a:xfrm>
        </p:spPr>
        <p:txBody>
          <a:bodyPr/>
          <a:lstStyle/>
          <a:p>
            <a:r>
              <a:rPr lang="en-US" dirty="0">
                <a:solidFill>
                  <a:schemeClr val="accent1"/>
                </a:solidFill>
              </a:rPr>
              <a:t>Step-by-Step explanation of how the AI-driven emergency response system work </a:t>
            </a:r>
            <a:endParaRPr lang="en-IN" dirty="0">
              <a:solidFill>
                <a:schemeClr val="accent1"/>
              </a:solidFill>
            </a:endParaRPr>
          </a:p>
        </p:txBody>
      </p:sp>
      <p:sp>
        <p:nvSpPr>
          <p:cNvPr id="3" name="Subtitle 2">
            <a:extLst>
              <a:ext uri="{FF2B5EF4-FFF2-40B4-BE49-F238E27FC236}">
                <a16:creationId xmlns:a16="http://schemas.microsoft.com/office/drawing/2014/main" id="{227BA615-396C-FF5F-652C-0BBF814481F6}"/>
              </a:ext>
            </a:extLst>
          </p:cNvPr>
          <p:cNvSpPr>
            <a:spLocks noGrp="1"/>
          </p:cNvSpPr>
          <p:nvPr>
            <p:ph type="subTitle" idx="4"/>
          </p:nvPr>
        </p:nvSpPr>
        <p:spPr>
          <a:xfrm>
            <a:off x="277761" y="1295401"/>
            <a:ext cx="8534400" cy="5562600"/>
          </a:xfrm>
        </p:spPr>
        <p:txBody>
          <a:bodyPr/>
          <a:lstStyle/>
          <a:p>
            <a:pPr marL="0" indent="0">
              <a:buNone/>
            </a:pPr>
            <a:r>
              <a:rPr lang="en-US" b="1" dirty="0"/>
              <a:t>Step 5: AI-Powered Routing &amp; Recommendations:</a:t>
            </a:r>
          </a:p>
          <a:p>
            <a:pPr>
              <a:buFont typeface="Arial" panose="020B0604020202020204" pitchFamily="34" charset="0"/>
              <a:buChar char="•"/>
            </a:pPr>
            <a:r>
              <a:rPr lang="en-US" b="1" dirty="0"/>
              <a:t>Optimal Route Calculation</a:t>
            </a:r>
            <a:r>
              <a:rPr lang="en-US" dirty="0"/>
              <a:t>: Using AI algorithms, the system calculates the best route from the patient’s current location to the selected healthcare facility, factoring </a:t>
            </a:r>
            <a:r>
              <a:rPr lang="en-US" dirty="0" err="1"/>
              <a:t>in:</a:t>
            </a:r>
            <a:r>
              <a:rPr lang="en-US" b="1" dirty="0" err="1"/>
              <a:t>Travel</a:t>
            </a:r>
            <a:r>
              <a:rPr lang="en-US" b="1" dirty="0"/>
              <a:t> time</a:t>
            </a:r>
            <a:r>
              <a:rPr lang="en-US" dirty="0"/>
              <a:t>: Estimated time to reach the facility, accounting for current traffic, weather, and road conditions.</a:t>
            </a:r>
          </a:p>
          <a:p>
            <a:pPr>
              <a:buFont typeface="Arial" panose="020B0604020202020204" pitchFamily="34" charset="0"/>
              <a:buChar char="•"/>
            </a:pPr>
            <a:r>
              <a:rPr lang="en-US" b="1" dirty="0"/>
              <a:t>Safety</a:t>
            </a:r>
            <a:r>
              <a:rPr lang="en-US" dirty="0"/>
              <a:t>: Avoiding hazardous routes or areas affected by natural disasters.</a:t>
            </a:r>
          </a:p>
          <a:p>
            <a:pPr marL="0" indent="0">
              <a:buNone/>
            </a:pPr>
            <a:r>
              <a:rPr lang="en-US" b="1" dirty="0"/>
              <a:t>Step 6: Communication and </a:t>
            </a:r>
            <a:r>
              <a:rPr lang="en-US" b="1" dirty="0" err="1"/>
              <a:t>Updates:</a:t>
            </a:r>
            <a:r>
              <a:rPr lang="en-US" dirty="0" err="1"/>
              <a:t>The</a:t>
            </a:r>
            <a:r>
              <a:rPr lang="en-US" dirty="0"/>
              <a:t> app gives real-time voice and text updates with directions, continuously adjusting as the situation changes to guide the patient to the healthcare facility.</a:t>
            </a:r>
          </a:p>
          <a:p>
            <a:pPr marL="0" indent="0">
              <a:buNone/>
            </a:pPr>
            <a:br>
              <a:rPr lang="en-US" dirty="0"/>
            </a:br>
            <a:r>
              <a:rPr lang="en-US" b="1" dirty="0"/>
              <a:t>Step 7: Continuous Monitoring and </a:t>
            </a:r>
            <a:r>
              <a:rPr lang="en-US" b="1" dirty="0" err="1"/>
              <a:t>Support:</a:t>
            </a:r>
            <a:r>
              <a:rPr lang="en-US" dirty="0" err="1"/>
              <a:t>The</a:t>
            </a:r>
            <a:r>
              <a:rPr lang="en-US" dirty="0"/>
              <a:t> app tracks the patient's location and ETA, alerts emergency services if needed, and shares vital health data with the hospital before arrival to prepare the medical team.</a:t>
            </a:r>
          </a:p>
          <a:p>
            <a:pPr marL="0" indent="0">
              <a:buNone/>
            </a:pPr>
            <a:r>
              <a:rPr lang="en-US" b="1" dirty="0"/>
              <a:t>Step 9: Patient Arrival &amp; Treatment</a:t>
            </a:r>
          </a:p>
          <a:p>
            <a:pPr>
              <a:buFont typeface="Arial" panose="020B0604020202020204" pitchFamily="34" charset="0"/>
              <a:buChar char="•"/>
            </a:pPr>
            <a:r>
              <a:rPr lang="en-US" dirty="0"/>
              <a:t>The patient arrives at the healthcare facility, and the staff is prepared for their condition based on the data sent ahead of time. They’re promptly triaged and treated.</a:t>
            </a:r>
          </a:p>
          <a:p>
            <a:pPr marL="0" indent="0">
              <a:buNone/>
            </a:pPr>
            <a:br>
              <a:rPr lang="en-US" b="1" dirty="0"/>
            </a:br>
            <a:endParaRPr lang="en-IN" b="1" dirty="0"/>
          </a:p>
        </p:txBody>
      </p:sp>
    </p:spTree>
    <p:extLst>
      <p:ext uri="{BB962C8B-B14F-4D97-AF65-F5344CB8AC3E}">
        <p14:creationId xmlns:p14="http://schemas.microsoft.com/office/powerpoint/2010/main" val="239251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A2A910F-48E3-7A7D-F34B-E7890024EA1D}"/>
              </a:ext>
            </a:extLst>
          </p:cNvPr>
          <p:cNvSpPr>
            <a:spLocks noGrp="1"/>
          </p:cNvSpPr>
          <p:nvPr>
            <p:ph type="subTitle" idx="4"/>
          </p:nvPr>
        </p:nvSpPr>
        <p:spPr>
          <a:xfrm>
            <a:off x="7848600" y="2571750"/>
            <a:ext cx="411480" cy="857250"/>
          </a:xfrm>
        </p:spPr>
        <p:txBody>
          <a:bodyPr/>
          <a:lstStyle/>
          <a:p>
            <a:endParaRPr lang="en-IN" dirty="0"/>
          </a:p>
        </p:txBody>
      </p:sp>
      <p:pic>
        <p:nvPicPr>
          <p:cNvPr id="7" name="Picture 6">
            <a:extLst>
              <a:ext uri="{FF2B5EF4-FFF2-40B4-BE49-F238E27FC236}">
                <a16:creationId xmlns:a16="http://schemas.microsoft.com/office/drawing/2014/main" id="{E99059C3-BDD1-282F-479F-4157FEBE2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9"/>
            <a:ext cx="9296936" cy="6858000"/>
          </a:xfrm>
          <a:prstGeom prst="rect">
            <a:avLst/>
          </a:prstGeom>
        </p:spPr>
      </p:pic>
      <p:sp>
        <p:nvSpPr>
          <p:cNvPr id="8" name="TextBox 7">
            <a:extLst>
              <a:ext uri="{FF2B5EF4-FFF2-40B4-BE49-F238E27FC236}">
                <a16:creationId xmlns:a16="http://schemas.microsoft.com/office/drawing/2014/main" id="{9C0DFE34-A1DF-10F4-1626-6D761E6B9114}"/>
              </a:ext>
            </a:extLst>
          </p:cNvPr>
          <p:cNvSpPr txBox="1"/>
          <p:nvPr/>
        </p:nvSpPr>
        <p:spPr>
          <a:xfrm>
            <a:off x="3124200" y="304800"/>
            <a:ext cx="2133600" cy="461665"/>
          </a:xfrm>
          <a:prstGeom prst="rect">
            <a:avLst/>
          </a:prstGeom>
          <a:noFill/>
        </p:spPr>
        <p:txBody>
          <a:bodyPr wrap="square" rtlCol="0">
            <a:spAutoFit/>
          </a:bodyPr>
          <a:lstStyle/>
          <a:p>
            <a:r>
              <a:rPr lang="en-IN" sz="2400" b="1" dirty="0"/>
              <a:t>Flow Chat</a:t>
            </a:r>
          </a:p>
        </p:txBody>
      </p:sp>
      <p:sp>
        <p:nvSpPr>
          <p:cNvPr id="9" name="TextBox 8">
            <a:extLst>
              <a:ext uri="{FF2B5EF4-FFF2-40B4-BE49-F238E27FC236}">
                <a16:creationId xmlns:a16="http://schemas.microsoft.com/office/drawing/2014/main" id="{15BADFCF-D39F-87C8-14F0-C877C74A8561}"/>
              </a:ext>
            </a:extLst>
          </p:cNvPr>
          <p:cNvSpPr txBox="1"/>
          <p:nvPr/>
        </p:nvSpPr>
        <p:spPr>
          <a:xfrm>
            <a:off x="9525000" y="1828800"/>
            <a:ext cx="2514600" cy="646331"/>
          </a:xfrm>
          <a:prstGeom prst="rect">
            <a:avLst/>
          </a:prstGeom>
          <a:noFill/>
        </p:spPr>
        <p:txBody>
          <a:bodyPr wrap="square" rtlCol="0">
            <a:spAutoFit/>
          </a:bodyPr>
          <a:lstStyle/>
          <a:p>
            <a:r>
              <a:rPr lang="en-IN" dirty="0">
                <a:solidFill>
                  <a:schemeClr val="accent2"/>
                </a:solidFill>
              </a:rPr>
              <a:t>Download Flow chat here:</a:t>
            </a:r>
          </a:p>
        </p:txBody>
      </p:sp>
      <p:pic>
        <p:nvPicPr>
          <p:cNvPr id="10" name="Picture 9">
            <a:extLst>
              <a:ext uri="{FF2B5EF4-FFF2-40B4-BE49-F238E27FC236}">
                <a16:creationId xmlns:a16="http://schemas.microsoft.com/office/drawing/2014/main" id="{3E7A4A87-E630-4BED-8BA0-56CDCB7BA01E}"/>
              </a:ext>
            </a:extLst>
          </p:cNvPr>
          <p:cNvPicPr>
            <a:picLocks noChangeAspect="1"/>
          </p:cNvPicPr>
          <p:nvPr/>
        </p:nvPicPr>
        <p:blipFill>
          <a:blip r:embed="rId3"/>
          <a:stretch>
            <a:fillRect/>
          </a:stretch>
        </p:blipFill>
        <p:spPr>
          <a:xfrm>
            <a:off x="9296400" y="2475131"/>
            <a:ext cx="2895600" cy="2895600"/>
          </a:xfrm>
          <a:prstGeom prst="rect">
            <a:avLst/>
          </a:prstGeom>
        </p:spPr>
      </p:pic>
    </p:spTree>
    <p:extLst>
      <p:ext uri="{BB962C8B-B14F-4D97-AF65-F5344CB8AC3E}">
        <p14:creationId xmlns:p14="http://schemas.microsoft.com/office/powerpoint/2010/main" val="11266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8AA370-419F-F3CB-CEB3-FCFD0FDCD9F2}"/>
              </a:ext>
            </a:extLst>
          </p:cNvPr>
          <p:cNvSpPr txBox="1"/>
          <p:nvPr/>
        </p:nvSpPr>
        <p:spPr>
          <a:xfrm>
            <a:off x="457200" y="1219200"/>
            <a:ext cx="5334000" cy="769441"/>
          </a:xfrm>
          <a:prstGeom prst="rect">
            <a:avLst/>
          </a:prstGeom>
          <a:noFill/>
        </p:spPr>
        <p:txBody>
          <a:bodyPr wrap="square" rtlCol="0">
            <a:spAutoFit/>
          </a:bodyPr>
          <a:lstStyle/>
          <a:p>
            <a:r>
              <a:rPr lang="en-IN" sz="4400" spc="-300" dirty="0">
                <a:solidFill>
                  <a:schemeClr val="accent2"/>
                </a:solidFill>
              </a:rPr>
              <a:t>Team</a:t>
            </a:r>
            <a:r>
              <a:rPr lang="en-IN" sz="4400" spc="-105" dirty="0">
                <a:solidFill>
                  <a:schemeClr val="accent2"/>
                </a:solidFill>
              </a:rPr>
              <a:t> </a:t>
            </a:r>
            <a:r>
              <a:rPr lang="en-IN" sz="4400" spc="-204" dirty="0">
                <a:solidFill>
                  <a:schemeClr val="accent2"/>
                </a:solidFill>
              </a:rPr>
              <a:t>Member</a:t>
            </a:r>
            <a:r>
              <a:rPr lang="en-IN" sz="4400" spc="-105" dirty="0">
                <a:solidFill>
                  <a:schemeClr val="accent2"/>
                </a:solidFill>
              </a:rPr>
              <a:t> </a:t>
            </a:r>
            <a:r>
              <a:rPr lang="en-IN" sz="4400" spc="-170" dirty="0">
                <a:solidFill>
                  <a:schemeClr val="accent2"/>
                </a:solidFill>
              </a:rPr>
              <a:t>Details</a:t>
            </a:r>
            <a:endParaRPr lang="en-IN" sz="4400" dirty="0">
              <a:solidFill>
                <a:schemeClr val="accent2"/>
              </a:solidFill>
            </a:endParaRPr>
          </a:p>
        </p:txBody>
      </p:sp>
      <p:sp>
        <p:nvSpPr>
          <p:cNvPr id="5" name="TextBox 4">
            <a:extLst>
              <a:ext uri="{FF2B5EF4-FFF2-40B4-BE49-F238E27FC236}">
                <a16:creationId xmlns:a16="http://schemas.microsoft.com/office/drawing/2014/main" id="{5EDC854E-5905-67C8-5845-CD6655706901}"/>
              </a:ext>
            </a:extLst>
          </p:cNvPr>
          <p:cNvSpPr txBox="1"/>
          <p:nvPr/>
        </p:nvSpPr>
        <p:spPr>
          <a:xfrm>
            <a:off x="685800" y="2493900"/>
            <a:ext cx="5105400" cy="3144900"/>
          </a:xfrm>
          <a:prstGeom prst="rect">
            <a:avLst/>
          </a:prstGeom>
          <a:noFill/>
        </p:spPr>
        <p:txBody>
          <a:bodyPr wrap="square" rtlCol="0">
            <a:spAutoFit/>
          </a:bodyPr>
          <a:lstStyle/>
          <a:p>
            <a:pPr marL="12700">
              <a:lnSpc>
                <a:spcPct val="100000"/>
              </a:lnSpc>
              <a:spcBef>
                <a:spcPts val="100"/>
              </a:spcBef>
            </a:pPr>
            <a:r>
              <a:rPr lang="en-IN" b="1" spc="-50" dirty="0">
                <a:solidFill>
                  <a:srgbClr val="5D7B3E"/>
                </a:solidFill>
                <a:latin typeface="Tahoma" panose="020B0604030504040204"/>
                <a:cs typeface="Tahoma" panose="020B0604030504040204"/>
              </a:rPr>
              <a:t>Team</a:t>
            </a:r>
            <a:r>
              <a:rPr lang="en-IN" b="1" spc="-60" dirty="0">
                <a:solidFill>
                  <a:srgbClr val="5D7B3E"/>
                </a:solidFill>
                <a:latin typeface="Tahoma" panose="020B0604030504040204"/>
                <a:cs typeface="Tahoma" panose="020B0604030504040204"/>
              </a:rPr>
              <a:t> </a:t>
            </a:r>
            <a:r>
              <a:rPr lang="en-IN" b="1" spc="-20" dirty="0">
                <a:solidFill>
                  <a:srgbClr val="5D7B3E"/>
                </a:solidFill>
                <a:latin typeface="Tahoma" panose="020B0604030504040204"/>
                <a:cs typeface="Tahoma" panose="020B0604030504040204"/>
              </a:rPr>
              <a:t>Leader</a:t>
            </a:r>
            <a:r>
              <a:rPr lang="en-IN" b="1" spc="-60" dirty="0">
                <a:solidFill>
                  <a:srgbClr val="5D7B3E"/>
                </a:solidFill>
                <a:latin typeface="Tahoma" panose="020B0604030504040204"/>
                <a:cs typeface="Tahoma" panose="020B0604030504040204"/>
              </a:rPr>
              <a:t> </a:t>
            </a:r>
            <a:r>
              <a:rPr lang="en-IN" b="1" spc="-65" dirty="0">
                <a:solidFill>
                  <a:srgbClr val="5D7B3E"/>
                </a:solidFill>
                <a:latin typeface="Tahoma" panose="020B0604030504040204"/>
                <a:cs typeface="Tahoma" panose="020B0604030504040204"/>
              </a:rPr>
              <a:t>Name: </a:t>
            </a:r>
            <a:r>
              <a:rPr lang="en-IN" spc="-65" dirty="0">
                <a:latin typeface="Tahoma" panose="020B0604030504040204"/>
                <a:cs typeface="Tahoma" panose="020B0604030504040204"/>
              </a:rPr>
              <a:t>G. Nikhil Sagar</a:t>
            </a:r>
            <a:endParaRPr lang="en-IN" dirty="0">
              <a:latin typeface="Tahoma" panose="020B0604030504040204"/>
              <a:cs typeface="Tahoma" panose="020B0604030504040204"/>
            </a:endParaRPr>
          </a:p>
          <a:p>
            <a:pPr marL="12700" marR="661035">
              <a:lnSpc>
                <a:spcPct val="159000"/>
              </a:lnSpc>
              <a:tabLst>
                <a:tab pos="1840230" algn="l"/>
              </a:tabLst>
            </a:pPr>
            <a:r>
              <a:rPr lang="en-IN" spc="50" dirty="0">
                <a:latin typeface="Tahoma" panose="020B0604030504040204"/>
                <a:cs typeface="Tahoma" panose="020B0604030504040204"/>
              </a:rPr>
              <a:t>Branch</a:t>
            </a:r>
            <a:r>
              <a:rPr lang="en-IN" spc="-114" dirty="0">
                <a:latin typeface="Tahoma" panose="020B0604030504040204"/>
                <a:cs typeface="Tahoma" panose="020B0604030504040204"/>
              </a:rPr>
              <a:t> </a:t>
            </a:r>
            <a:r>
              <a:rPr lang="en-IN" spc="-180" dirty="0">
                <a:latin typeface="Tahoma" panose="020B0604030504040204"/>
                <a:cs typeface="Tahoma" panose="020B0604030504040204"/>
              </a:rPr>
              <a:t>: CSE-DS</a:t>
            </a:r>
            <a:endParaRPr lang="en-IN" spc="-114" dirty="0">
              <a:latin typeface="Tahoma" panose="020B0604030504040204"/>
              <a:cs typeface="Tahoma" panose="020B0604030504040204"/>
            </a:endParaRPr>
          </a:p>
          <a:p>
            <a:pPr marL="12700" marR="661035">
              <a:lnSpc>
                <a:spcPct val="159000"/>
              </a:lnSpc>
              <a:tabLst>
                <a:tab pos="1840230" algn="l"/>
              </a:tabLst>
            </a:pPr>
            <a:r>
              <a:rPr lang="en-IN" b="1" spc="-50" dirty="0">
                <a:solidFill>
                  <a:srgbClr val="5D7B3E"/>
                </a:solidFill>
                <a:latin typeface="Tahoma" panose="020B0604030504040204"/>
                <a:cs typeface="Tahoma" panose="020B0604030504040204"/>
              </a:rPr>
              <a:t>Team</a:t>
            </a:r>
            <a:r>
              <a:rPr lang="en-IN" b="1" spc="-70" dirty="0">
                <a:solidFill>
                  <a:srgbClr val="5D7B3E"/>
                </a:solidFill>
                <a:latin typeface="Tahoma" panose="020B0604030504040204"/>
                <a:cs typeface="Tahoma" panose="020B0604030504040204"/>
              </a:rPr>
              <a:t> </a:t>
            </a:r>
            <a:r>
              <a:rPr lang="en-IN" b="1" spc="-10" dirty="0">
                <a:solidFill>
                  <a:srgbClr val="5D7B3E"/>
                </a:solidFill>
                <a:latin typeface="Tahoma" panose="020B0604030504040204"/>
                <a:cs typeface="Tahoma" panose="020B0604030504040204"/>
              </a:rPr>
              <a:t>Member</a:t>
            </a:r>
            <a:r>
              <a:rPr lang="en-IN" b="1" spc="-60" dirty="0">
                <a:solidFill>
                  <a:srgbClr val="5D7B3E"/>
                </a:solidFill>
                <a:latin typeface="Tahoma" panose="020B0604030504040204"/>
                <a:cs typeface="Tahoma" panose="020B0604030504040204"/>
              </a:rPr>
              <a:t> </a:t>
            </a:r>
            <a:r>
              <a:rPr lang="en-IN" b="1" spc="-160" dirty="0">
                <a:solidFill>
                  <a:srgbClr val="5D7B3E"/>
                </a:solidFill>
                <a:latin typeface="Tahoma" panose="020B0604030504040204"/>
                <a:cs typeface="Tahoma" panose="020B0604030504040204"/>
              </a:rPr>
              <a:t>1</a:t>
            </a:r>
            <a:r>
              <a:rPr lang="en-IN" b="1" spc="-60" dirty="0">
                <a:solidFill>
                  <a:srgbClr val="5D7B3E"/>
                </a:solidFill>
                <a:latin typeface="Tahoma" panose="020B0604030504040204"/>
                <a:cs typeface="Tahoma" panose="020B0604030504040204"/>
              </a:rPr>
              <a:t> </a:t>
            </a:r>
            <a:r>
              <a:rPr lang="en-IN" b="1" spc="-65" dirty="0">
                <a:solidFill>
                  <a:srgbClr val="5D7B3E"/>
                </a:solidFill>
                <a:latin typeface="Tahoma" panose="020B0604030504040204"/>
                <a:cs typeface="Tahoma" panose="020B0604030504040204"/>
              </a:rPr>
              <a:t>Name:</a:t>
            </a:r>
            <a:r>
              <a:rPr lang="en-IN" b="1" spc="-60" dirty="0">
                <a:solidFill>
                  <a:srgbClr val="5D7B3E"/>
                </a:solidFill>
                <a:latin typeface="Tahoma" panose="020B0604030504040204"/>
                <a:cs typeface="Tahoma" panose="020B0604030504040204"/>
              </a:rPr>
              <a:t> </a:t>
            </a:r>
            <a:r>
              <a:rPr lang="en-IN" spc="-60" dirty="0" err="1">
                <a:latin typeface="Tahoma" panose="020B0604030504040204"/>
                <a:cs typeface="Tahoma" panose="020B0604030504040204"/>
              </a:rPr>
              <a:t>B.Pranay</a:t>
            </a:r>
            <a:endParaRPr lang="en-IN" spc="-60" dirty="0">
              <a:latin typeface="Tahoma" panose="020B0604030504040204"/>
              <a:cs typeface="Tahoma" panose="020B0604030504040204"/>
            </a:endParaRPr>
          </a:p>
          <a:p>
            <a:pPr marL="12700" marR="661035">
              <a:lnSpc>
                <a:spcPct val="159000"/>
              </a:lnSpc>
              <a:tabLst>
                <a:tab pos="1840230" algn="l"/>
              </a:tabLst>
            </a:pPr>
            <a:r>
              <a:rPr lang="en-IN" spc="50" dirty="0">
                <a:latin typeface="Tahoma" panose="020B0604030504040204"/>
                <a:cs typeface="Tahoma" panose="020B0604030504040204"/>
              </a:rPr>
              <a:t>Branch</a:t>
            </a:r>
            <a:r>
              <a:rPr lang="en-IN" spc="-114" dirty="0">
                <a:latin typeface="Tahoma" panose="020B0604030504040204"/>
                <a:cs typeface="Tahoma" panose="020B0604030504040204"/>
              </a:rPr>
              <a:t> </a:t>
            </a:r>
            <a:r>
              <a:rPr lang="en-IN" spc="-180" dirty="0">
                <a:latin typeface="Tahoma" panose="020B0604030504040204"/>
                <a:cs typeface="Tahoma" panose="020B0604030504040204"/>
              </a:rPr>
              <a:t>:CSE-DS</a:t>
            </a:r>
            <a:endParaRPr lang="en-IN" dirty="0">
              <a:latin typeface="Tahoma" panose="020B0604030504040204"/>
              <a:cs typeface="Tahoma" panose="020B0604030504040204"/>
            </a:endParaRPr>
          </a:p>
          <a:p>
            <a:pPr marL="12700">
              <a:lnSpc>
                <a:spcPct val="100000"/>
              </a:lnSpc>
              <a:spcBef>
                <a:spcPts val="855"/>
              </a:spcBef>
            </a:pPr>
            <a:r>
              <a:rPr lang="en-IN" b="1" spc="-50" dirty="0">
                <a:solidFill>
                  <a:srgbClr val="5D7B3E"/>
                </a:solidFill>
                <a:latin typeface="Tahoma" panose="020B0604030504040204"/>
                <a:cs typeface="Tahoma" panose="020B0604030504040204"/>
              </a:rPr>
              <a:t>Team</a:t>
            </a:r>
            <a:r>
              <a:rPr lang="en-IN" b="1" spc="-85" dirty="0">
                <a:solidFill>
                  <a:srgbClr val="5D7B3E"/>
                </a:solidFill>
                <a:latin typeface="Tahoma" panose="020B0604030504040204"/>
                <a:cs typeface="Tahoma" panose="020B0604030504040204"/>
              </a:rPr>
              <a:t> </a:t>
            </a:r>
            <a:r>
              <a:rPr lang="en-IN" b="1" spc="-10" dirty="0">
                <a:solidFill>
                  <a:srgbClr val="5D7B3E"/>
                </a:solidFill>
                <a:latin typeface="Tahoma" panose="020B0604030504040204"/>
                <a:cs typeface="Tahoma" panose="020B0604030504040204"/>
              </a:rPr>
              <a:t>Member</a:t>
            </a:r>
            <a:r>
              <a:rPr lang="en-IN" b="1" spc="-85" dirty="0">
                <a:solidFill>
                  <a:srgbClr val="5D7B3E"/>
                </a:solidFill>
                <a:latin typeface="Tahoma" panose="020B0604030504040204"/>
                <a:cs typeface="Tahoma" panose="020B0604030504040204"/>
              </a:rPr>
              <a:t> </a:t>
            </a:r>
            <a:r>
              <a:rPr lang="en-IN" b="1" dirty="0">
                <a:solidFill>
                  <a:srgbClr val="5D7B3E"/>
                </a:solidFill>
                <a:latin typeface="Tahoma" panose="020B0604030504040204"/>
                <a:cs typeface="Tahoma" panose="020B0604030504040204"/>
              </a:rPr>
              <a:t>2</a:t>
            </a:r>
            <a:r>
              <a:rPr lang="en-IN" b="1" spc="-85" dirty="0">
                <a:solidFill>
                  <a:srgbClr val="5D7B3E"/>
                </a:solidFill>
                <a:latin typeface="Tahoma" panose="020B0604030504040204"/>
                <a:cs typeface="Tahoma" panose="020B0604030504040204"/>
              </a:rPr>
              <a:t> </a:t>
            </a:r>
            <a:r>
              <a:rPr lang="en-IN" b="1" spc="-65" dirty="0">
                <a:solidFill>
                  <a:srgbClr val="5D7B3E"/>
                </a:solidFill>
                <a:latin typeface="Tahoma" panose="020B0604030504040204"/>
                <a:cs typeface="Tahoma" panose="020B0604030504040204"/>
              </a:rPr>
              <a:t>Name:</a:t>
            </a:r>
            <a:r>
              <a:rPr lang="en-IN" b="1" spc="-85" dirty="0">
                <a:solidFill>
                  <a:srgbClr val="5D7B3E"/>
                </a:solidFill>
                <a:latin typeface="Tahoma" panose="020B0604030504040204"/>
                <a:cs typeface="Tahoma" panose="020B0604030504040204"/>
              </a:rPr>
              <a:t> </a:t>
            </a:r>
            <a:r>
              <a:rPr lang="en-IN" b="1" spc="-25" dirty="0">
                <a:solidFill>
                  <a:srgbClr val="5D7B3E"/>
                </a:solidFill>
                <a:latin typeface="Tahoma" panose="020B0604030504040204"/>
                <a:cs typeface="Tahoma" panose="020B0604030504040204"/>
              </a:rPr>
              <a:t>Type</a:t>
            </a:r>
            <a:r>
              <a:rPr lang="en-IN" b="1" spc="-85" dirty="0">
                <a:solidFill>
                  <a:srgbClr val="5D7B3E"/>
                </a:solidFill>
                <a:latin typeface="Tahoma" panose="020B0604030504040204"/>
                <a:cs typeface="Tahoma" panose="020B0604030504040204"/>
              </a:rPr>
              <a:t> </a:t>
            </a:r>
            <a:r>
              <a:rPr lang="en-IN" b="1" spc="-140" dirty="0">
                <a:solidFill>
                  <a:srgbClr val="5D7B3E"/>
                </a:solidFill>
                <a:latin typeface="Tahoma" panose="020B0604030504040204"/>
                <a:cs typeface="Tahoma" panose="020B0604030504040204"/>
              </a:rPr>
              <a:t>:</a:t>
            </a:r>
            <a:r>
              <a:rPr lang="en-IN" b="1" spc="-90" dirty="0">
                <a:solidFill>
                  <a:srgbClr val="5D7B3E"/>
                </a:solidFill>
                <a:latin typeface="Tahoma" panose="020B0604030504040204"/>
                <a:cs typeface="Tahoma" panose="020B0604030504040204"/>
              </a:rPr>
              <a:t> </a:t>
            </a:r>
            <a:r>
              <a:rPr lang="en-IN" spc="-90" dirty="0" err="1">
                <a:latin typeface="Tahoma" panose="020B0604030504040204"/>
                <a:cs typeface="Tahoma" panose="020B0604030504040204"/>
              </a:rPr>
              <a:t>K.SaiKiran</a:t>
            </a:r>
            <a:endParaRPr lang="en-IN" dirty="0">
              <a:latin typeface="Tahoma" panose="020B0604030504040204"/>
              <a:cs typeface="Tahoma" panose="020B0604030504040204"/>
            </a:endParaRPr>
          </a:p>
          <a:p>
            <a:pPr marL="12700">
              <a:lnSpc>
                <a:spcPct val="100000"/>
              </a:lnSpc>
              <a:spcBef>
                <a:spcPts val="855"/>
              </a:spcBef>
              <a:tabLst>
                <a:tab pos="1840230" algn="l"/>
              </a:tabLst>
            </a:pPr>
            <a:r>
              <a:rPr lang="en-IN" spc="50" dirty="0">
                <a:latin typeface="Tahoma" panose="020B0604030504040204"/>
                <a:cs typeface="Tahoma" panose="020B0604030504040204"/>
              </a:rPr>
              <a:t>Branch</a:t>
            </a:r>
            <a:r>
              <a:rPr lang="en-IN" spc="-114" dirty="0">
                <a:latin typeface="Tahoma" panose="020B0604030504040204"/>
                <a:cs typeface="Tahoma" panose="020B0604030504040204"/>
              </a:rPr>
              <a:t> </a:t>
            </a:r>
            <a:r>
              <a:rPr lang="en-IN" spc="-180" dirty="0">
                <a:latin typeface="Tahoma" panose="020B0604030504040204"/>
                <a:cs typeface="Tahoma" panose="020B0604030504040204"/>
              </a:rPr>
              <a:t>:</a:t>
            </a:r>
            <a:r>
              <a:rPr lang="en-IN" spc="-114" dirty="0">
                <a:latin typeface="Tahoma" panose="020B0604030504040204"/>
                <a:cs typeface="Tahoma" panose="020B0604030504040204"/>
              </a:rPr>
              <a:t> CSE-DS</a:t>
            </a:r>
            <a:r>
              <a:rPr lang="en-IN" dirty="0">
                <a:latin typeface="Tahoma" panose="020B0604030504040204"/>
                <a:cs typeface="Tahoma" panose="020B0604030504040204"/>
              </a:rPr>
              <a:t>	</a:t>
            </a:r>
          </a:p>
          <a:p>
            <a:pPr marL="12700">
              <a:lnSpc>
                <a:spcPct val="100000"/>
              </a:lnSpc>
              <a:spcBef>
                <a:spcPts val="855"/>
              </a:spcBef>
            </a:pPr>
            <a:endParaRPr lang="en-IN" dirty="0">
              <a:latin typeface="Tahoma" panose="020B0604030504040204"/>
              <a:cs typeface="Tahoma" panose="020B0604030504040204"/>
            </a:endParaRPr>
          </a:p>
          <a:p>
            <a:endParaRPr lang="en-IN" dirty="0"/>
          </a:p>
        </p:txBody>
      </p:sp>
      <p:sp>
        <p:nvSpPr>
          <p:cNvPr id="6" name="TextBox 5">
            <a:extLst>
              <a:ext uri="{FF2B5EF4-FFF2-40B4-BE49-F238E27FC236}">
                <a16:creationId xmlns:a16="http://schemas.microsoft.com/office/drawing/2014/main" id="{273D61EE-7C76-CE10-D9C5-9CA94614738C}"/>
              </a:ext>
            </a:extLst>
          </p:cNvPr>
          <p:cNvSpPr txBox="1"/>
          <p:nvPr/>
        </p:nvSpPr>
        <p:spPr>
          <a:xfrm>
            <a:off x="2743200" y="5638800"/>
            <a:ext cx="4419600" cy="830997"/>
          </a:xfrm>
          <a:prstGeom prst="rect">
            <a:avLst/>
          </a:prstGeom>
          <a:noFill/>
        </p:spPr>
        <p:txBody>
          <a:bodyPr wrap="square" rtlCol="0">
            <a:spAutoFit/>
          </a:bodyPr>
          <a:lstStyle/>
          <a:p>
            <a:r>
              <a:rPr lang="en-IN" sz="4800" dirty="0"/>
              <a:t>Thank You</a:t>
            </a:r>
          </a:p>
        </p:txBody>
      </p:sp>
    </p:spTree>
    <p:extLst>
      <p:ext uri="{BB962C8B-B14F-4D97-AF65-F5344CB8AC3E}">
        <p14:creationId xmlns:p14="http://schemas.microsoft.com/office/powerpoint/2010/main" val="13338005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203</TotalTime>
  <Words>934</Words>
  <Application>Microsoft Office PowerPoint</Application>
  <PresentationFormat>Widescreen</PresentationFormat>
  <Paragraphs>71</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rubik</vt:lpstr>
      <vt:lpstr>Tahoma</vt:lpstr>
      <vt:lpstr>Trebuchet MS</vt:lpstr>
      <vt:lpstr>Wingdings 3</vt:lpstr>
      <vt:lpstr>Facet</vt:lpstr>
      <vt:lpstr>PowerPoint Presentation</vt:lpstr>
      <vt:lpstr>PowerPoint Presentation</vt:lpstr>
      <vt:lpstr>PowerPoint Presentation</vt:lpstr>
      <vt:lpstr>PowerPoint Presentation</vt:lpstr>
      <vt:lpstr>Step-by-Step explanation of how the AI-driven emergency response system work </vt:lpstr>
      <vt:lpstr>Step-by-Step explanation of how the AI-driven emergency response system work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nikhil sagar</dc:creator>
  <cp:lastModifiedBy>nikhil sagar</cp:lastModifiedBy>
  <cp:revision>12</cp:revision>
  <dcterms:created xsi:type="dcterms:W3CDTF">2025-01-20T09:35:00Z</dcterms:created>
  <dcterms:modified xsi:type="dcterms:W3CDTF">2025-01-24T17:35:53Z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2025-01-20T11:00:00Z</vt:filetime>
  </property>
  <property fmtid="{D5CDD505-2E9C-101B-9397-08002B2CF9AE}" pid="3" name="Creator">
    <vt:lpwstr>Google</vt:lpwstr>
  </property>
  <property fmtid="{D5CDD505-2E9C-101B-9397-08002B2CF9AE}" pid="4" name="LastSaved">
    <vt:filetime>2025-01-20T11:00:00Z</vt:filetime>
  </property>
  <property fmtid="{D5CDD505-2E9C-101B-9397-08002B2CF9AE}" pid="5" name="ICV">
    <vt:lpwstr>AD90E0DEE25B47EC8EFC3E1371E49D3F_13</vt:lpwstr>
  </property>
  <property fmtid="{D5CDD505-2E9C-101B-9397-08002B2CF9AE}" pid="6" name="KSOProductBuildVer">
    <vt:lpwstr>1033-12.2.0.19821</vt:lpwstr>
  </property>
</Properties>
</file>