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14"/>
  </p:notesMasterIdLst>
  <p:sldIdLst>
    <p:sldId id="256" r:id="rId2"/>
    <p:sldId id="257" r:id="rId3"/>
    <p:sldId id="264" r:id="rId4"/>
    <p:sldId id="258" r:id="rId5"/>
    <p:sldId id="259" r:id="rId6"/>
    <p:sldId id="267" r:id="rId7"/>
    <p:sldId id="268" r:id="rId8"/>
    <p:sldId id="260" r:id="rId9"/>
    <p:sldId id="265" r:id="rId10"/>
    <p:sldId id="261" r:id="rId11"/>
    <p:sldId id="262"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3" d="100"/>
          <a:sy n="63" d="100"/>
        </p:scale>
        <p:origin x="76"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pPr/>
              <a:t>16-06-2020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pPr/>
              <a:t>‹#›</a:t>
            </a:fld>
            <a:endParaRPr lang="en-IN" dirty="0"/>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DE8718-E0DE-48E9-850A-2E7F52044918}" type="datetime1">
              <a:rPr lang="en-US" smtClean="0"/>
              <a:pPr/>
              <a:t>6/16/2020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47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2E2F2-EABC-4FFF-A106-E79FFEF28AEF}"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809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B1CF5-D904-40EA-83D1-00B6680808D1}"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521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5C58D-740D-4B36-A1A6-6DB367983BF6}"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14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A9F33-4DCD-4F50-93E8-207332CDB8A9}"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43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AF7-7A18-4A4A-BB5E-60523C30E23B}" type="datetime1">
              <a:rPr lang="en-US" smtClean="0"/>
              <a:pPr/>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86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17BDE-1E7E-463A-A58F-F66DF11B30E5}" type="datetime1">
              <a:rPr lang="en-US" smtClean="0"/>
              <a:pPr/>
              <a:t>6/16/2020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FD749-99E7-4AB3-AE6D-2C6D1563C1AC}" type="datetime1">
              <a:rPr lang="en-US" smtClean="0"/>
              <a:pPr/>
              <a:t>6/16/2020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10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pPr/>
              <a:t>6/16/2020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162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DF604-B3C1-45D3-985E-DE9E8785C877}" type="datetime1">
              <a:rPr lang="en-US" smtClean="0"/>
              <a:pPr/>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379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D1CCE9A-D860-42C2-B0D6-B58CA184E92B}" type="datetime1">
              <a:rPr lang="en-US" smtClean="0"/>
              <a:pPr/>
              <a:t>6/16/2020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447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BEEA5B-9FF1-4F59-9393-6A1B7F739090}" type="datetime1">
              <a:rPr lang="en-US" smtClean="0"/>
              <a:pPr/>
              <a:t>6/16/2020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89840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Routing_protocol" TargetMode="External"/><Relationship Id="rId3" Type="http://schemas.openxmlformats.org/officeDocument/2006/relationships/hyperlink" Target="https://scholar.google.com/citations?user=EAXc_K4AAAAJ&amp;hl=en&amp;oi=sra" TargetMode="External"/><Relationship Id="rId7" Type="http://schemas.openxmlformats.org/officeDocument/2006/relationships/hyperlink" Target="https://www.geeksforgeeks.org/classes-of-routing-protocols/" TargetMode="External"/><Relationship Id="rId2" Type="http://schemas.openxmlformats.org/officeDocument/2006/relationships/hyperlink" Target="https://scholar.google.com/citations?user=JbDLLakAAAAJ&amp;hl=en&amp;oi=sra" TargetMode="External"/><Relationship Id="rId1" Type="http://schemas.openxmlformats.org/officeDocument/2006/relationships/slideLayout" Target="../slideLayouts/slideLayout2.xml"/><Relationship Id="rId6" Type="http://schemas.openxmlformats.org/officeDocument/2006/relationships/hyperlink" Target="https://scholar.google.com/citations?user=L3qpRP4AAAAJ&amp;hl=en&amp;oi=sra" TargetMode="External"/><Relationship Id="rId5" Type="http://schemas.openxmlformats.org/officeDocument/2006/relationships/hyperlink" Target="https://scholar.google.com/citations?user=8rbOGyYAAAAJ&amp;hl=en&amp;oi=sra" TargetMode="External"/><Relationship Id="rId4" Type="http://schemas.openxmlformats.org/officeDocument/2006/relationships/hyperlink" Target="https://scholar.google.com/citations?user=IfWxnY8AAAAJ&amp;hl=en&amp;oi=sra"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b="13000"/>
          </a:stretch>
        </a:blip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4654296" y="4950269"/>
            <a:ext cx="7508776" cy="1264264"/>
          </a:xfrm>
        </p:spPr>
        <p:txBody>
          <a:bodyPr>
            <a:normAutofit fontScale="55000" lnSpcReduction="20000"/>
          </a:bodyPr>
          <a:lstStyle/>
          <a:p>
            <a:pPr>
              <a:lnSpc>
                <a:spcPct val="110000"/>
              </a:lnSpc>
            </a:pPr>
            <a:r>
              <a:rPr lang="en-IN" sz="1400" b="1" dirty="0">
                <a:solidFill>
                  <a:srgbClr val="FFFFFF"/>
                </a:solidFill>
              </a:rPr>
              <a:t>TEAM Name : PROTOCOLS</a:t>
            </a:r>
          </a:p>
          <a:p>
            <a:pPr>
              <a:lnSpc>
                <a:spcPct val="110000"/>
              </a:lnSpc>
            </a:pPr>
            <a:r>
              <a:rPr lang="en-IN" sz="1400" b="1" dirty="0">
                <a:solidFill>
                  <a:srgbClr val="FFFFFF"/>
                </a:solidFill>
              </a:rPr>
              <a:t>NEHAL VARSHNEY E18CSE116</a:t>
            </a:r>
          </a:p>
          <a:p>
            <a:pPr>
              <a:lnSpc>
                <a:spcPct val="110000"/>
              </a:lnSpc>
            </a:pPr>
            <a:r>
              <a:rPr lang="en-IN" sz="1400" b="1" dirty="0">
                <a:solidFill>
                  <a:srgbClr val="FFFFFF"/>
                </a:solidFill>
              </a:rPr>
              <a:t>NIKHIL AGARWAL E18CSE117</a:t>
            </a:r>
          </a:p>
          <a:p>
            <a:pPr>
              <a:lnSpc>
                <a:spcPct val="110000"/>
              </a:lnSpc>
            </a:pPr>
            <a:r>
              <a:rPr lang="en-IN" sz="1400" b="1" dirty="0">
                <a:solidFill>
                  <a:srgbClr val="FFFFFF"/>
                </a:solidFill>
              </a:rPr>
              <a:t>PRACHI GANDHI  E18CSE128</a:t>
            </a:r>
          </a:p>
          <a:p>
            <a:pPr>
              <a:lnSpc>
                <a:spcPct val="110000"/>
              </a:lnSpc>
            </a:pPr>
            <a:r>
              <a:rPr lang="en-IN" sz="1400" b="1" dirty="0">
                <a:solidFill>
                  <a:srgbClr val="FFFFFF"/>
                </a:solidFill>
              </a:rPr>
              <a:t>………………………………………..</a:t>
            </a:r>
          </a:p>
          <a:p>
            <a:pPr>
              <a:lnSpc>
                <a:spcPct val="110000"/>
              </a:lnSpc>
            </a:pPr>
            <a:endParaRPr lang="en-IN" sz="1000" dirty="0">
              <a:solidFill>
                <a:srgbClr val="FFFFFF"/>
              </a:solidFill>
            </a:endParaRPr>
          </a:p>
          <a:p>
            <a:pPr>
              <a:lnSpc>
                <a:spcPct val="110000"/>
              </a:lnSpc>
            </a:pPr>
            <a:endParaRPr lang="en-IN" sz="1000" dirty="0">
              <a:solidFill>
                <a:srgbClr val="FFFFFF"/>
              </a:solidFill>
            </a:endParaRPr>
          </a:p>
        </p:txBody>
      </p:sp>
      <p:sp>
        <p:nvSpPr>
          <p:cNvPr id="6" name="TextBox 5">
            <a:extLst>
              <a:ext uri="{FF2B5EF4-FFF2-40B4-BE49-F238E27FC236}">
                <a16:creationId xmlns:a16="http://schemas.microsoft.com/office/drawing/2014/main" id="{9CF2135B-2F95-477C-A023-9C40C3274C55}"/>
              </a:ext>
            </a:extLst>
          </p:cNvPr>
          <p:cNvSpPr txBox="1"/>
          <p:nvPr/>
        </p:nvSpPr>
        <p:spPr>
          <a:xfrm>
            <a:off x="10405392" y="5947303"/>
            <a:ext cx="1625600" cy="646331"/>
          </a:xfrm>
          <a:prstGeom prst="rect">
            <a:avLst/>
          </a:prstGeom>
          <a:noFill/>
        </p:spPr>
        <p:txBody>
          <a:bodyPr wrap="square" rtlCol="0">
            <a:spAutoFit/>
          </a:bodyPr>
          <a:lstStyle/>
          <a:p>
            <a:r>
              <a:rPr lang="en-IN" dirty="0"/>
              <a:t>Date : 16/06/2020</a:t>
            </a:r>
          </a:p>
        </p:txBody>
      </p:sp>
      <p:sp>
        <p:nvSpPr>
          <p:cNvPr id="39" name="Subtitle 2">
            <a:extLst>
              <a:ext uri="{FF2B5EF4-FFF2-40B4-BE49-F238E27FC236}">
                <a16:creationId xmlns:a16="http://schemas.microsoft.com/office/drawing/2014/main" id="{08B16DB7-D310-42A8-A3F1-360E43CC53BF}"/>
              </a:ext>
            </a:extLst>
          </p:cNvPr>
          <p:cNvSpPr txBox="1">
            <a:spLocks/>
          </p:cNvSpPr>
          <p:nvPr/>
        </p:nvSpPr>
        <p:spPr>
          <a:xfrm>
            <a:off x="4654296" y="6214533"/>
            <a:ext cx="5854248" cy="629399"/>
          </a:xfrm>
          <a:prstGeom prst="rect">
            <a:avLst/>
          </a:prstGeom>
        </p:spPr>
        <p:txBody>
          <a:bodyPr vert="horz" lIns="91440" tIns="91440" rIns="91440" bIns="91440" rtlCol="0">
            <a:normAutofit fontScale="70000" lnSpcReduction="2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a:lnSpc>
                <a:spcPct val="110000"/>
              </a:lnSpc>
            </a:pPr>
            <a:r>
              <a:rPr lang="en-IN" sz="1600" b="1" dirty="0">
                <a:solidFill>
                  <a:srgbClr val="FFFFFF"/>
                </a:solidFill>
              </a:rPr>
              <a:t>Computer Science Engineering Department</a:t>
            </a:r>
          </a:p>
          <a:p>
            <a:pPr algn="ctr">
              <a:lnSpc>
                <a:spcPct val="110000"/>
              </a:lnSpc>
            </a:pPr>
            <a:r>
              <a:rPr lang="en-IN" sz="1600" b="1" dirty="0">
                <a:solidFill>
                  <a:srgbClr val="FFFFFF"/>
                </a:solidFill>
              </a:rPr>
              <a:t>Bennett University, Greater Noida, U.P.</a:t>
            </a:r>
          </a:p>
          <a:p>
            <a:pPr>
              <a:lnSpc>
                <a:spcPct val="110000"/>
              </a:lnSpc>
            </a:pPr>
            <a:endParaRPr lang="en-IN" sz="1600" b="1" dirty="0">
              <a:solidFill>
                <a:srgbClr val="FFFFFF"/>
              </a:solidFill>
            </a:endParaRPr>
          </a:p>
          <a:p>
            <a:pPr>
              <a:lnSpc>
                <a:spcPct val="110000"/>
              </a:lnSpc>
            </a:pPr>
            <a:endParaRPr lang="en-IN" sz="1000" dirty="0">
              <a:solidFill>
                <a:srgbClr val="FFFFFF"/>
              </a:solidFill>
            </a:endParaRPr>
          </a:p>
        </p:txBody>
      </p:sp>
      <p:sp>
        <p:nvSpPr>
          <p:cNvPr id="8" name="TextBox 7">
            <a:extLst>
              <a:ext uri="{FF2B5EF4-FFF2-40B4-BE49-F238E27FC236}">
                <a16:creationId xmlns:a16="http://schemas.microsoft.com/office/drawing/2014/main" id="{4439DC0F-7973-42FB-A277-690295FC525C}"/>
              </a:ext>
            </a:extLst>
          </p:cNvPr>
          <p:cNvSpPr txBox="1"/>
          <p:nvPr/>
        </p:nvSpPr>
        <p:spPr>
          <a:xfrm>
            <a:off x="284480" y="5177062"/>
            <a:ext cx="3738880" cy="132343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sz="4000" b="1" u="sng" dirty="0">
                <a:latin typeface="Bahnschrift SemiBold" panose="020B0502040204020203" pitchFamily="34" charset="0"/>
              </a:rPr>
              <a:t>ROUTING PROTOCOLS</a:t>
            </a:r>
          </a:p>
        </p:txBody>
      </p:sp>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4705594" y="1240077"/>
            <a:ext cx="6034827" cy="4916465"/>
          </a:xfrm>
        </p:spPr>
        <p:txBody>
          <a:bodyPr anchor="t">
            <a:normAutofit/>
          </a:bodyPr>
          <a:lstStyle/>
          <a:p>
            <a:pPr>
              <a:buClr>
                <a:schemeClr val="bg1"/>
              </a:buClr>
              <a:buFont typeface="Wingdings" panose="05000000000000000000" pitchFamily="2" charset="2"/>
              <a:buChar char="Ø"/>
            </a:pPr>
            <a:r>
              <a:rPr lang="en-US" dirty="0">
                <a:solidFill>
                  <a:schemeClr val="bg1"/>
                </a:solidFill>
              </a:rPr>
              <a:t>The main purpose as we can see from the results is to give a brief idea of the working of the static as well as the dynamic routing protocols that are used for delivering the message(data) form sender to the receiver. </a:t>
            </a:r>
          </a:p>
          <a:p>
            <a:pPr>
              <a:buClr>
                <a:schemeClr val="bg1"/>
              </a:buClr>
              <a:buFont typeface="Wingdings" panose="05000000000000000000" pitchFamily="2" charset="2"/>
              <a:buChar char="Ø"/>
            </a:pPr>
            <a:r>
              <a:rPr lang="en-US" dirty="0">
                <a:solidFill>
                  <a:schemeClr val="bg1"/>
                </a:solidFill>
              </a:rPr>
              <a:t>Through this project we have tried to show how the various algorithms work to select the shortest(best) path possible to transmit the data .</a:t>
            </a:r>
          </a:p>
          <a:p>
            <a:pPr>
              <a:buClr>
                <a:schemeClr val="bg1"/>
              </a:buClr>
              <a:buFont typeface="Wingdings" panose="05000000000000000000" pitchFamily="2" charset="2"/>
              <a:buChar char="Ø"/>
            </a:pPr>
            <a:r>
              <a:rPr lang="en-US" dirty="0">
                <a:solidFill>
                  <a:schemeClr val="bg1"/>
                </a:solidFill>
              </a:rPr>
              <a:t>The path is chosen  automatically in the case of dynamic routing protocols and manually(usually by the user) in case of static routing protocol.</a:t>
            </a:r>
            <a:endParaRPr lang="en-IN" dirty="0">
              <a:solidFill>
                <a:schemeClr val="bg1"/>
              </a:solidFill>
            </a:endParaRPr>
          </a:p>
          <a:p>
            <a:pPr marL="0" indent="0">
              <a:buNone/>
            </a:pPr>
            <a:endParaRPr lang="en-IN" dirty="0"/>
          </a:p>
        </p:txBody>
      </p:sp>
      <p:sp>
        <p:nvSpPr>
          <p:cNvPr id="4" name="Rectangle 3">
            <a:extLst>
              <a:ext uri="{FF2B5EF4-FFF2-40B4-BE49-F238E27FC236}">
                <a16:creationId xmlns:a16="http://schemas.microsoft.com/office/drawing/2014/main" id="{ECC21A04-B302-4671-B950-564048BE7F32}"/>
              </a:ext>
            </a:extLst>
          </p:cNvPr>
          <p:cNvSpPr/>
          <p:nvPr/>
        </p:nvSpPr>
        <p:spPr>
          <a:xfrm>
            <a:off x="145771" y="2774979"/>
            <a:ext cx="3770584" cy="923330"/>
          </a:xfrm>
          <a:prstGeom prst="rect">
            <a:avLst/>
          </a:prstGeom>
          <a:noFill/>
        </p:spPr>
        <p:txBody>
          <a:bodyPr wrap="non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p>
        </p:txBody>
      </p:sp>
    </p:spTree>
    <p:extLst>
      <p:ext uri="{BB962C8B-B14F-4D97-AF65-F5344CB8AC3E}">
        <p14:creationId xmlns:p14="http://schemas.microsoft.com/office/powerpoint/2010/main" val="714093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3788AAF-8FBA-4394-A1D5-EDEF76297B4E}"/>
              </a:ext>
            </a:extLst>
          </p:cNvPr>
          <p:cNvSpPr>
            <a:spLocks noGrp="1"/>
          </p:cNvSpPr>
          <p:nvPr>
            <p:ph idx="1"/>
          </p:nvPr>
        </p:nvSpPr>
        <p:spPr>
          <a:xfrm>
            <a:off x="4673600" y="386081"/>
            <a:ext cx="6066821" cy="5770462"/>
          </a:xfrm>
          <a:solidFill>
            <a:schemeClr val="tx1">
              <a:lumMod val="95000"/>
              <a:lumOff val="5000"/>
            </a:schemeClr>
          </a:solidFill>
        </p:spPr>
        <p:txBody>
          <a:bodyPr anchor="t">
            <a:normAutofit fontScale="70000" lnSpcReduction="20000"/>
          </a:bodyPr>
          <a:lstStyle/>
          <a:p>
            <a:pPr marL="457200" lvl="0" indent="-457200">
              <a:buClr>
                <a:schemeClr val="bg1"/>
              </a:buClr>
              <a:buFont typeface="+mj-lt"/>
              <a:buAutoNum type="arabicPeriod"/>
            </a:pPr>
            <a:r>
              <a:rPr lang="en-US" dirty="0">
                <a:solidFill>
                  <a:schemeClr val="bg1"/>
                </a:solidFill>
              </a:rPr>
              <a:t>D Sidhu, T Fu, S Abdallah, R Nair… - ACM SIGCOMM Computer …, 1993 - dl.acm.org</a:t>
            </a:r>
            <a:endParaRPr lang="en-IN" dirty="0">
              <a:solidFill>
                <a:schemeClr val="bg1"/>
              </a:solidFill>
            </a:endParaRPr>
          </a:p>
          <a:p>
            <a:pPr marL="457200" lvl="0" indent="-457200">
              <a:buClr>
                <a:schemeClr val="bg1"/>
              </a:buClr>
              <a:buFont typeface="+mj-lt"/>
              <a:buAutoNum type="arabicPeriod"/>
            </a:pPr>
            <a:r>
              <a:rPr lang="en-US" dirty="0">
                <a:solidFill>
                  <a:schemeClr val="bg1"/>
                </a:solidFill>
              </a:rPr>
              <a:t>SL Murphy, MR Badger - Proceedings of Internet Society …, 1996 - ieeexplore.ieee.org</a:t>
            </a:r>
            <a:endParaRPr lang="en-IN" dirty="0">
              <a:solidFill>
                <a:schemeClr val="bg1"/>
              </a:solidFill>
            </a:endParaRPr>
          </a:p>
          <a:p>
            <a:pPr marL="457200" lvl="0" indent="-457200">
              <a:buClr>
                <a:schemeClr val="bg1"/>
              </a:buClr>
              <a:buFont typeface="+mj-lt"/>
              <a:buAutoNum type="arabicPeriod"/>
            </a:pPr>
            <a:r>
              <a:rPr lang="en-US" dirty="0">
                <a:solidFill>
                  <a:schemeClr val="bg1"/>
                </a:solidFill>
              </a:rPr>
              <a:t>D Xu, </a:t>
            </a:r>
            <a:r>
              <a:rPr lang="en-US" u="sng" dirty="0">
                <a:solidFill>
                  <a:schemeClr val="bg1"/>
                </a:solidFill>
                <a:hlinkClick r:id="rId2">
                  <a:extLst>
                    <a:ext uri="{A12FA001-AC4F-418D-AE19-62706E023703}">
                      <ahyp:hlinkClr xmlns:ahyp="http://schemas.microsoft.com/office/drawing/2018/hyperlinkcolor" val="tx"/>
                    </a:ext>
                  </a:extLst>
                </a:hlinkClick>
              </a:rPr>
              <a:t>L </a:t>
            </a:r>
            <a:r>
              <a:rPr lang="en-US" u="sng" dirty="0" err="1">
                <a:solidFill>
                  <a:schemeClr val="bg1"/>
                </a:solidFill>
                <a:hlinkClick r:id="rId2">
                  <a:extLst>
                    <a:ext uri="{A12FA001-AC4F-418D-AE19-62706E023703}">
                      <ahyp:hlinkClr xmlns:ahyp="http://schemas.microsoft.com/office/drawing/2018/hyperlinkcolor" val="tx"/>
                    </a:ext>
                  </a:extLst>
                </a:hlinkClick>
              </a:rPr>
              <a:t>Trajkovic</a:t>
            </a:r>
            <a:r>
              <a:rPr lang="en-US" dirty="0">
                <a:solidFill>
                  <a:schemeClr val="bg1"/>
                </a:solidFill>
              </a:rPr>
              <a:t> - 2011 - summit.sfu.ca</a:t>
            </a:r>
            <a:endParaRPr lang="en-IN" dirty="0">
              <a:solidFill>
                <a:schemeClr val="bg1"/>
              </a:solidFill>
            </a:endParaRPr>
          </a:p>
          <a:p>
            <a:pPr marL="457200" lvl="0" indent="-457200">
              <a:buClr>
                <a:schemeClr val="bg1"/>
              </a:buClr>
              <a:buFont typeface="+mj-lt"/>
              <a:buAutoNum type="arabicPeriod"/>
            </a:pPr>
            <a:r>
              <a:rPr lang="en-US" dirty="0">
                <a:solidFill>
                  <a:schemeClr val="bg1"/>
                </a:solidFill>
              </a:rPr>
              <a:t>V </a:t>
            </a:r>
            <a:r>
              <a:rPr lang="en-US" dirty="0" err="1">
                <a:solidFill>
                  <a:schemeClr val="bg1"/>
                </a:solidFill>
              </a:rPr>
              <a:t>Vetriselvan</a:t>
            </a:r>
            <a:r>
              <a:rPr lang="en-US" dirty="0">
                <a:solidFill>
                  <a:schemeClr val="bg1"/>
                </a:solidFill>
              </a:rPr>
              <a:t>, </a:t>
            </a:r>
            <a:r>
              <a:rPr lang="en-US" u="sng" dirty="0">
                <a:solidFill>
                  <a:schemeClr val="bg1"/>
                </a:solidFill>
                <a:hlinkClick r:id="rId3">
                  <a:extLst>
                    <a:ext uri="{A12FA001-AC4F-418D-AE19-62706E023703}">
                      <ahyp:hlinkClr xmlns:ahyp="http://schemas.microsoft.com/office/drawing/2018/hyperlinkcolor" val="tx"/>
                    </a:ext>
                  </a:extLst>
                </a:hlinkClick>
              </a:rPr>
              <a:t>PR Patil</a:t>
            </a:r>
            <a:r>
              <a:rPr lang="en-US" dirty="0">
                <a:solidFill>
                  <a:schemeClr val="bg1"/>
                </a:solidFill>
              </a:rPr>
              <a:t>, M Mahendran - International Journal of Computer …, 2014 - </a:t>
            </a:r>
            <a:r>
              <a:rPr lang="en-US" dirty="0" err="1">
                <a:solidFill>
                  <a:schemeClr val="bg1"/>
                </a:solidFill>
              </a:rPr>
              <a:t>Citeseer</a:t>
            </a:r>
            <a:endParaRPr lang="en-IN" dirty="0">
              <a:solidFill>
                <a:schemeClr val="bg1"/>
              </a:solidFill>
            </a:endParaRPr>
          </a:p>
          <a:p>
            <a:pPr marL="457200" lvl="0" indent="-457200">
              <a:buClr>
                <a:schemeClr val="bg1"/>
              </a:buClr>
              <a:buFont typeface="+mj-lt"/>
              <a:buAutoNum type="arabicPeriod"/>
            </a:pPr>
            <a:r>
              <a:rPr lang="en-US" dirty="0">
                <a:solidFill>
                  <a:schemeClr val="bg1"/>
                </a:solidFill>
              </a:rPr>
              <a:t>Loan </a:t>
            </a:r>
            <a:r>
              <a:rPr lang="en-US" dirty="0" err="1">
                <a:solidFill>
                  <a:schemeClr val="bg1"/>
                </a:solidFill>
              </a:rPr>
              <a:t>fitigau</a:t>
            </a:r>
            <a:r>
              <a:rPr lang="en-US" dirty="0">
                <a:solidFill>
                  <a:schemeClr val="bg1"/>
                </a:solidFill>
              </a:rPr>
              <a:t> and Gavril </a:t>
            </a:r>
            <a:r>
              <a:rPr lang="en-US" dirty="0" err="1">
                <a:solidFill>
                  <a:schemeClr val="bg1"/>
                </a:solidFill>
              </a:rPr>
              <a:t>Toderean</a:t>
            </a:r>
            <a:r>
              <a:rPr lang="en-US" dirty="0">
                <a:solidFill>
                  <a:schemeClr val="bg1"/>
                </a:solidFill>
              </a:rPr>
              <a:t>, "Network Performance Evaluation for RIP, OSPF and EIGRP Routing Protocols", IEEE 2013</a:t>
            </a:r>
            <a:endParaRPr lang="en-IN" dirty="0">
              <a:solidFill>
                <a:schemeClr val="bg1"/>
              </a:solidFill>
            </a:endParaRPr>
          </a:p>
          <a:p>
            <a:pPr marL="457200" lvl="0" indent="-457200">
              <a:buClr>
                <a:schemeClr val="bg1"/>
              </a:buClr>
              <a:buFont typeface="+mj-lt"/>
              <a:buAutoNum type="arabicPeriod"/>
            </a:pPr>
            <a:r>
              <a:rPr lang="en-US" dirty="0" err="1">
                <a:solidFill>
                  <a:schemeClr val="bg1"/>
                </a:solidFill>
              </a:rPr>
              <a:t>IKram</a:t>
            </a:r>
            <a:r>
              <a:rPr lang="en-US" dirty="0">
                <a:solidFill>
                  <a:schemeClr val="bg1"/>
                </a:solidFill>
              </a:rPr>
              <a:t> </a:t>
            </a:r>
            <a:r>
              <a:rPr lang="en-US" dirty="0" err="1">
                <a:solidFill>
                  <a:schemeClr val="bg1"/>
                </a:solidFill>
              </a:rPr>
              <a:t>Ud</a:t>
            </a:r>
            <a:r>
              <a:rPr lang="en-US" dirty="0">
                <a:solidFill>
                  <a:schemeClr val="bg1"/>
                </a:solidFill>
              </a:rPr>
              <a:t> Din, Saeed </a:t>
            </a:r>
            <a:r>
              <a:rPr lang="en-US" dirty="0" err="1">
                <a:solidFill>
                  <a:schemeClr val="bg1"/>
                </a:solidFill>
              </a:rPr>
              <a:t>Mahfooz</a:t>
            </a:r>
            <a:r>
              <a:rPr lang="en-US" dirty="0">
                <a:solidFill>
                  <a:schemeClr val="bg1"/>
                </a:solidFill>
              </a:rPr>
              <a:t> and Muhammad Adnan, “Analysis of the routing protocols in the Real Time Transmission: A Comparative study”, Global Journal of Computer Science and Technology, Vol. 10, Issue 5, Ver. 1.0, July 2010, pages 18-22.</a:t>
            </a:r>
            <a:endParaRPr lang="en-IN" dirty="0">
              <a:solidFill>
                <a:schemeClr val="bg1"/>
              </a:solidFill>
            </a:endParaRPr>
          </a:p>
          <a:p>
            <a:pPr marL="457200" lvl="0" indent="-457200">
              <a:buClr>
                <a:schemeClr val="bg1"/>
              </a:buClr>
              <a:buFont typeface="+mj-lt"/>
              <a:buAutoNum type="arabicPeriod"/>
            </a:pPr>
            <a:r>
              <a:rPr lang="en-US" u="sng" dirty="0">
                <a:solidFill>
                  <a:schemeClr val="bg1"/>
                </a:solidFill>
                <a:hlinkClick r:id="rId4">
                  <a:extLst>
                    <a:ext uri="{A12FA001-AC4F-418D-AE19-62706E023703}">
                      <ahyp:hlinkClr xmlns:ahyp="http://schemas.microsoft.com/office/drawing/2018/hyperlinkcolor" val="tx"/>
                    </a:ext>
                  </a:extLst>
                </a:hlinkClick>
              </a:rPr>
              <a:t>P </a:t>
            </a:r>
            <a:r>
              <a:rPr lang="en-US" u="sng" dirty="0" err="1">
                <a:solidFill>
                  <a:schemeClr val="bg1"/>
                </a:solidFill>
                <a:hlinkClick r:id="rId4">
                  <a:extLst>
                    <a:ext uri="{A12FA001-AC4F-418D-AE19-62706E023703}">
                      <ahyp:hlinkClr xmlns:ahyp="http://schemas.microsoft.com/office/drawing/2018/hyperlinkcolor" val="tx"/>
                    </a:ext>
                  </a:extLst>
                </a:hlinkClick>
              </a:rPr>
              <a:t>Rakheja</a:t>
            </a:r>
            <a:r>
              <a:rPr lang="en-US" dirty="0">
                <a:solidFill>
                  <a:schemeClr val="bg1"/>
                </a:solidFill>
              </a:rPr>
              <a:t>, </a:t>
            </a:r>
            <a:r>
              <a:rPr lang="en-US" u="sng" dirty="0">
                <a:solidFill>
                  <a:schemeClr val="bg1"/>
                </a:solidFill>
                <a:hlinkClick r:id="rId5">
                  <a:extLst>
                    <a:ext uri="{A12FA001-AC4F-418D-AE19-62706E023703}">
                      <ahyp:hlinkClr xmlns:ahyp="http://schemas.microsoft.com/office/drawing/2018/hyperlinkcolor" val="tx"/>
                    </a:ext>
                  </a:extLst>
                </a:hlinkClick>
              </a:rPr>
              <a:t>P Kaur</a:t>
            </a:r>
            <a:r>
              <a:rPr lang="en-US" dirty="0">
                <a:solidFill>
                  <a:schemeClr val="bg1"/>
                </a:solidFill>
              </a:rPr>
              <a:t>, A Gupta, </a:t>
            </a:r>
            <a:r>
              <a:rPr lang="en-US" u="sng" dirty="0">
                <a:solidFill>
                  <a:schemeClr val="bg1"/>
                </a:solidFill>
                <a:hlinkClick r:id="rId6">
                  <a:extLst>
                    <a:ext uri="{A12FA001-AC4F-418D-AE19-62706E023703}">
                      <ahyp:hlinkClr xmlns:ahyp="http://schemas.microsoft.com/office/drawing/2018/hyperlinkcolor" val="tx"/>
                    </a:ext>
                  </a:extLst>
                </a:hlinkClick>
              </a:rPr>
              <a:t>A Sharma</a:t>
            </a:r>
            <a:r>
              <a:rPr lang="en-US" dirty="0">
                <a:solidFill>
                  <a:schemeClr val="bg1"/>
                </a:solidFill>
              </a:rPr>
              <a:t> - International Journal of Computer …, 2012 – </a:t>
            </a:r>
            <a:r>
              <a:rPr lang="en-US" dirty="0" err="1">
                <a:solidFill>
                  <a:schemeClr val="bg1"/>
                </a:solidFill>
              </a:rPr>
              <a:t>Citeseer</a:t>
            </a:r>
            <a:endParaRPr lang="en-IN" dirty="0">
              <a:solidFill>
                <a:schemeClr val="bg1"/>
              </a:solidFill>
            </a:endParaRPr>
          </a:p>
          <a:p>
            <a:pPr marL="457200" lvl="0" indent="-457200">
              <a:buClr>
                <a:schemeClr val="bg1"/>
              </a:buClr>
              <a:buFont typeface="+mj-lt"/>
              <a:buAutoNum type="arabicPeriod"/>
            </a:pPr>
            <a:r>
              <a:rPr lang="en-US" dirty="0">
                <a:solidFill>
                  <a:schemeClr val="bg1"/>
                </a:solidFill>
              </a:rPr>
              <a:t>Shah. A and Waqas J. Rana, "Performance Analysis of RIP and OSPF in Network Using OPNET", IJCSI International Journal of Computer Science Issues, Vol. 10, Issue 6, No.2, </a:t>
            </a:r>
            <a:r>
              <a:rPr lang="en-US" dirty="0" err="1">
                <a:solidFill>
                  <a:schemeClr val="bg1"/>
                </a:solidFill>
              </a:rPr>
              <a:t>Novermber</a:t>
            </a:r>
            <a:r>
              <a:rPr lang="en-US" dirty="0">
                <a:solidFill>
                  <a:schemeClr val="bg1"/>
                </a:solidFill>
              </a:rPr>
              <a:t> 2013</a:t>
            </a:r>
          </a:p>
          <a:p>
            <a:pPr marL="457200" lvl="0" indent="-457200">
              <a:buClr>
                <a:schemeClr val="bg1"/>
              </a:buClr>
              <a:buFont typeface="+mj-lt"/>
              <a:buAutoNum type="arabicPeriod"/>
            </a:pPr>
            <a:r>
              <a:rPr lang="en-IN" dirty="0">
                <a:solidFill>
                  <a:schemeClr val="bg1"/>
                </a:solidFill>
                <a:hlinkClick r:id="rId7">
                  <a:extLst>
                    <a:ext uri="{A12FA001-AC4F-418D-AE19-62706E023703}">
                      <ahyp:hlinkClr xmlns:ahyp="http://schemas.microsoft.com/office/drawing/2018/hyperlinkcolor" val="tx"/>
                    </a:ext>
                  </a:extLst>
                </a:hlinkClick>
              </a:rPr>
              <a:t>https://www.geeksforgeeks.org/classes-of-routing-protocols/</a:t>
            </a:r>
            <a:endParaRPr lang="en-IN" dirty="0">
              <a:solidFill>
                <a:schemeClr val="bg1"/>
              </a:solidFill>
            </a:endParaRPr>
          </a:p>
          <a:p>
            <a:pPr marL="457200" lvl="0" indent="-457200">
              <a:buClr>
                <a:schemeClr val="bg1"/>
              </a:buClr>
              <a:buFont typeface="+mj-lt"/>
              <a:buAutoNum type="arabicPeriod"/>
            </a:pPr>
            <a:r>
              <a:rPr lang="en-IN" dirty="0">
                <a:solidFill>
                  <a:schemeClr val="bg1"/>
                </a:solidFill>
                <a:hlinkClick r:id="rId8">
                  <a:extLst>
                    <a:ext uri="{A12FA001-AC4F-418D-AE19-62706E023703}">
                      <ahyp:hlinkClr xmlns:ahyp="http://schemas.microsoft.com/office/drawing/2018/hyperlinkcolor" val="tx"/>
                    </a:ext>
                  </a:extLst>
                </a:hlinkClick>
              </a:rPr>
              <a:t>https://en.wikipedia.org/wiki/Routing_protocol</a:t>
            </a:r>
            <a:endParaRPr lang="en-IN" dirty="0">
              <a:solidFill>
                <a:schemeClr val="bg1"/>
              </a:solidFill>
            </a:endParaRPr>
          </a:p>
        </p:txBody>
      </p:sp>
      <p:sp>
        <p:nvSpPr>
          <p:cNvPr id="3" name="Rectangle 2">
            <a:extLst>
              <a:ext uri="{FF2B5EF4-FFF2-40B4-BE49-F238E27FC236}">
                <a16:creationId xmlns:a16="http://schemas.microsoft.com/office/drawing/2014/main" id="{A13170CB-508C-4EEC-85BB-9F529153C3D8}"/>
              </a:ext>
            </a:extLst>
          </p:cNvPr>
          <p:cNvSpPr/>
          <p:nvPr/>
        </p:nvSpPr>
        <p:spPr>
          <a:xfrm>
            <a:off x="169688" y="2967334"/>
            <a:ext cx="3722750" cy="923330"/>
          </a:xfrm>
          <a:prstGeom prst="rect">
            <a:avLst/>
          </a:prstGeom>
          <a:noFill/>
        </p:spPr>
        <p:txBody>
          <a:bodyPr wrap="non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References</a:t>
            </a:r>
          </a:p>
        </p:txBody>
      </p:sp>
    </p:spTree>
    <p:extLst>
      <p:ext uri="{BB962C8B-B14F-4D97-AF65-F5344CB8AC3E}">
        <p14:creationId xmlns:p14="http://schemas.microsoft.com/office/powerpoint/2010/main" val="128176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D42B88D7-708C-4F12-9BE8-A124C88DC378}"/>
              </a:ext>
            </a:extLst>
          </p:cNvPr>
          <p:cNvSpPr/>
          <p:nvPr/>
        </p:nvSpPr>
        <p:spPr>
          <a:xfrm>
            <a:off x="1717040" y="1270000"/>
            <a:ext cx="9174480" cy="4572000"/>
          </a:xfrm>
          <a:prstGeom prst="fram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69337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grayscl/>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451579" y="804519"/>
            <a:ext cx="9603275" cy="719481"/>
          </a:xfrm>
        </p:spPr>
        <p:txBody>
          <a:bodyPr/>
          <a:lstStyle/>
          <a:p>
            <a:r>
              <a:rPr lang="en-IN" b="1" dirty="0">
                <a:solidFill>
                  <a:srgbClr val="C00000"/>
                </a:solidFill>
              </a:rPr>
              <a:t>Introduction</a:t>
            </a:r>
          </a:p>
        </p:txBody>
      </p:sp>
      <p:sp>
        <p:nvSpPr>
          <p:cNvPr id="7" name="Content Placeholder 6">
            <a:extLst>
              <a:ext uri="{FF2B5EF4-FFF2-40B4-BE49-F238E27FC236}">
                <a16:creationId xmlns:a16="http://schemas.microsoft.com/office/drawing/2014/main" id="{C5F7B8D6-A6F7-4D7B-958A-5213BAAA7CCC}"/>
              </a:ext>
            </a:extLst>
          </p:cNvPr>
          <p:cNvSpPr>
            <a:spLocks noGrp="1"/>
          </p:cNvSpPr>
          <p:nvPr>
            <p:ph idx="1"/>
          </p:nvPr>
        </p:nvSpPr>
        <p:spPr>
          <a:xfrm>
            <a:off x="1097280" y="1615441"/>
            <a:ext cx="9957574" cy="3992880"/>
          </a:xfrm>
        </p:spPr>
        <p:txBody>
          <a:bodyPr>
            <a:normAutofit fontScale="92500" lnSpcReduction="20000"/>
          </a:bodyPr>
          <a:lstStyle/>
          <a:p>
            <a:pPr>
              <a:buClr>
                <a:schemeClr val="bg1"/>
              </a:buClr>
              <a:buSzPct val="102000"/>
              <a:buFont typeface="Wingdings" panose="05000000000000000000" pitchFamily="2" charset="2"/>
              <a:buChar char="Ø"/>
            </a:pPr>
            <a:r>
              <a:rPr lang="en-US" dirty="0">
                <a:solidFill>
                  <a:schemeClr val="bg1"/>
                </a:solidFill>
              </a:rPr>
              <a:t>protocol is a set of rules that reveals how computer systems communicate with each other across network.</a:t>
            </a:r>
          </a:p>
          <a:p>
            <a:pPr>
              <a:buClr>
                <a:schemeClr val="bg1"/>
              </a:buClr>
              <a:buSzPct val="102000"/>
              <a:buFont typeface="Wingdings" panose="05000000000000000000" pitchFamily="2" charset="2"/>
              <a:buChar char="Ø"/>
            </a:pPr>
            <a:r>
              <a:rPr lang="en-US" dirty="0">
                <a:solidFill>
                  <a:schemeClr val="bg1"/>
                </a:solidFill>
              </a:rPr>
              <a:t>It is a combination of rules and procedures that lets routers in the Internet inform each other about any changes that have taken place and delivers messages(data) from the sender to the receiver.</a:t>
            </a:r>
          </a:p>
          <a:p>
            <a:pPr>
              <a:buClr>
                <a:schemeClr val="bg1"/>
              </a:buClr>
              <a:buSzPct val="102000"/>
              <a:buFont typeface="Wingdings" panose="05000000000000000000" pitchFamily="2" charset="2"/>
              <a:buChar char="Ø"/>
            </a:pPr>
            <a:r>
              <a:rPr lang="en-US" dirty="0">
                <a:solidFill>
                  <a:schemeClr val="bg1"/>
                </a:solidFill>
              </a:rPr>
              <a:t>Routing protocols are of two types static and dynamic routing protocols.</a:t>
            </a:r>
          </a:p>
          <a:p>
            <a:pPr>
              <a:buClr>
                <a:schemeClr val="bg1"/>
              </a:buClr>
              <a:buSzPct val="102000"/>
              <a:buFont typeface="Wingdings" panose="05000000000000000000" pitchFamily="2" charset="2"/>
              <a:buChar char="Ø"/>
            </a:pPr>
            <a:r>
              <a:rPr lang="en-US" dirty="0">
                <a:solidFill>
                  <a:schemeClr val="bg1"/>
                </a:solidFill>
              </a:rPr>
              <a:t>In static routing protocols all the routes between nodes are entered manually and if any changes take place between he routes of two nodes , the information is updated manually</a:t>
            </a:r>
          </a:p>
          <a:p>
            <a:pPr>
              <a:buClr>
                <a:schemeClr val="bg1"/>
              </a:buClr>
              <a:buSzPct val="102000"/>
              <a:buFont typeface="Wingdings" panose="05000000000000000000" pitchFamily="2" charset="2"/>
              <a:buChar char="Ø"/>
            </a:pPr>
            <a:r>
              <a:rPr lang="en-US" dirty="0">
                <a:solidFill>
                  <a:schemeClr val="bg1"/>
                </a:solidFill>
              </a:rPr>
              <a:t>In dynamic protocols the changes (In routes) are updated automatically and the best path is chosen for the transfer of data.</a:t>
            </a:r>
          </a:p>
          <a:p>
            <a:pPr>
              <a:buClr>
                <a:schemeClr val="bg1"/>
              </a:buClr>
              <a:buSzPct val="102000"/>
              <a:buFont typeface="Wingdings" panose="05000000000000000000" pitchFamily="2" charset="2"/>
              <a:buChar char="Ø"/>
            </a:pPr>
            <a:r>
              <a:rPr lang="en-US" dirty="0">
                <a:solidFill>
                  <a:schemeClr val="bg1"/>
                </a:solidFill>
              </a:rPr>
              <a:t>We will be discussing three types of dynamic protocols , namely RIP , OSPF and BGP protocols.</a:t>
            </a:r>
          </a:p>
          <a:p>
            <a:pPr>
              <a:buClr>
                <a:schemeClr val="bg1"/>
              </a:buClr>
              <a:buSzPct val="102000"/>
              <a:buFont typeface="Wingdings" panose="05000000000000000000" pitchFamily="2" charset="2"/>
              <a:buChar char="Ø"/>
            </a:pPr>
            <a:endParaRPr lang="en-US" dirty="0">
              <a:solidFill>
                <a:schemeClr val="bg1"/>
              </a:solidFill>
            </a:endParaRPr>
          </a:p>
          <a:p>
            <a:pPr>
              <a:buClr>
                <a:schemeClr val="bg1"/>
              </a:buClr>
              <a:buSzPct val="102000"/>
              <a:buFont typeface="Wingdings" panose="05000000000000000000" pitchFamily="2" charset="2"/>
              <a:buChar char="Ø"/>
            </a:pPr>
            <a:endParaRPr lang="en-US" dirty="0">
              <a:solidFill>
                <a:schemeClr val="bg1"/>
              </a:solidFill>
            </a:endParaRPr>
          </a:p>
          <a:p>
            <a:pPr>
              <a:buClr>
                <a:schemeClr val="bg1"/>
              </a:buClr>
              <a:buSzPct val="102000"/>
              <a:buFont typeface="Wingdings" panose="05000000000000000000" pitchFamily="2" charset="2"/>
              <a:buChar char="Ø"/>
            </a:pPr>
            <a:endParaRPr lang="en-US" dirty="0">
              <a:solidFill>
                <a:schemeClr val="bg1"/>
              </a:solidFill>
            </a:endParaRPr>
          </a:p>
          <a:p>
            <a:pPr>
              <a:buClr>
                <a:schemeClr val="bg1"/>
              </a:buClr>
            </a:pPr>
            <a:endParaRPr lang="en-IN" dirty="0">
              <a:solidFill>
                <a:schemeClr val="bg1"/>
              </a:solidFill>
            </a:endParaRPr>
          </a:p>
        </p:txBody>
      </p:sp>
      <p:sp>
        <p:nvSpPr>
          <p:cNvPr id="9" name="Rectangle 8">
            <a:extLst>
              <a:ext uri="{FF2B5EF4-FFF2-40B4-BE49-F238E27FC236}">
                <a16:creationId xmlns:a16="http://schemas.microsoft.com/office/drawing/2014/main" id="{4A456B92-9F8A-429F-B131-F93A6CB09958}"/>
              </a:ext>
            </a:extLst>
          </p:cNvPr>
          <p:cNvSpPr/>
          <p:nvPr/>
        </p:nvSpPr>
        <p:spPr>
          <a:xfrm>
            <a:off x="0" y="6053481"/>
            <a:ext cx="12192000" cy="80451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5455920" y="2448560"/>
            <a:ext cx="5284501" cy="3707982"/>
          </a:xfrm>
        </p:spPr>
        <p:txBody>
          <a:bodyPr anchor="t">
            <a:normAutofit/>
          </a:bodyPr>
          <a:lstStyle/>
          <a:p>
            <a:pPr marL="0" indent="0">
              <a:buNone/>
            </a:pPr>
            <a:r>
              <a:rPr lang="en-IN" dirty="0">
                <a:solidFill>
                  <a:schemeClr val="bg1"/>
                </a:solidFill>
              </a:rPr>
              <a:t>Our objective is to create a simulation of the Routing Protocols for a better understanding , by visualizing the working of these Routing protocols</a:t>
            </a:r>
          </a:p>
        </p:txBody>
      </p:sp>
      <p:sp>
        <p:nvSpPr>
          <p:cNvPr id="4" name="Rectangle 3">
            <a:extLst>
              <a:ext uri="{FF2B5EF4-FFF2-40B4-BE49-F238E27FC236}">
                <a16:creationId xmlns:a16="http://schemas.microsoft.com/office/drawing/2014/main" id="{026E5FC9-E5C2-4FB8-84CD-AB352723EEB7}"/>
              </a:ext>
            </a:extLst>
          </p:cNvPr>
          <p:cNvSpPr/>
          <p:nvPr/>
        </p:nvSpPr>
        <p:spPr>
          <a:xfrm>
            <a:off x="133786" y="3081818"/>
            <a:ext cx="3593228" cy="923330"/>
          </a:xfrm>
          <a:prstGeom prst="rect">
            <a:avLst/>
          </a:prstGeom>
          <a:noFill/>
        </p:spPr>
        <p:txBody>
          <a:bodyPr wrap="non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Objectives</a:t>
            </a:r>
          </a:p>
        </p:txBody>
      </p:sp>
      <p:sp>
        <p:nvSpPr>
          <p:cNvPr id="7" name="Rectangle 6">
            <a:extLst>
              <a:ext uri="{FF2B5EF4-FFF2-40B4-BE49-F238E27FC236}">
                <a16:creationId xmlns:a16="http://schemas.microsoft.com/office/drawing/2014/main" id="{834E2C8E-B0A1-4959-9758-2091360E0045}"/>
              </a:ext>
            </a:extLst>
          </p:cNvPr>
          <p:cNvSpPr/>
          <p:nvPr/>
        </p:nvSpPr>
        <p:spPr>
          <a:xfrm>
            <a:off x="5232400" y="2011680"/>
            <a:ext cx="6146800" cy="2438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45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5445760" y="2468880"/>
            <a:ext cx="5638800" cy="1859280"/>
          </a:xfrm>
        </p:spPr>
        <p:txBody>
          <a:bodyPr anchor="t">
            <a:normAutofit lnSpcReduction="10000"/>
          </a:bodyPr>
          <a:lstStyle/>
          <a:p>
            <a:pPr marL="0" indent="0">
              <a:buNone/>
            </a:pPr>
            <a:r>
              <a:rPr lang="en-US" dirty="0">
                <a:solidFill>
                  <a:schemeClr val="bg1"/>
                </a:solidFill>
              </a:rPr>
              <a:t>For the implementation of our stimulation we will be using  our own data set which will be generated by        user randomly. To make our simulative project we have used html, canvas , JavaScript and sublime as  our text editor.  </a:t>
            </a:r>
            <a:endParaRPr lang="en-IN" dirty="0">
              <a:solidFill>
                <a:schemeClr val="bg1"/>
              </a:solidFill>
            </a:endParaRPr>
          </a:p>
          <a:p>
            <a:pPr marL="0" indent="0">
              <a:buNone/>
            </a:pPr>
            <a:endParaRPr lang="en-IN" dirty="0"/>
          </a:p>
        </p:txBody>
      </p:sp>
      <p:sp>
        <p:nvSpPr>
          <p:cNvPr id="4" name="Rectangle 3">
            <a:extLst>
              <a:ext uri="{FF2B5EF4-FFF2-40B4-BE49-F238E27FC236}">
                <a16:creationId xmlns:a16="http://schemas.microsoft.com/office/drawing/2014/main" id="{851FC869-48AB-4700-9414-B2EFDCD4EF90}"/>
              </a:ext>
            </a:extLst>
          </p:cNvPr>
          <p:cNvSpPr/>
          <p:nvPr/>
        </p:nvSpPr>
        <p:spPr>
          <a:xfrm>
            <a:off x="325120" y="2225040"/>
            <a:ext cx="3352800" cy="2585323"/>
          </a:xfrm>
          <a:prstGeom prst="rect">
            <a:avLst/>
          </a:prstGeom>
          <a:noFill/>
        </p:spPr>
        <p:txBody>
          <a:bodyPr wrap="squar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Data resources </a:t>
            </a:r>
            <a:r>
              <a:rPr lang="en-IN" sz="5400" b="1" dirty="0">
                <a:ln w="9525">
                  <a:solidFill>
                    <a:schemeClr val="bg1"/>
                  </a:solidFill>
                  <a:prstDash val="solid"/>
                </a:ln>
                <a:effectLst>
                  <a:outerShdw blurRad="12700" dist="38100" dir="2700000" algn="tl" rotWithShape="0">
                    <a:schemeClr val="bg1">
                      <a:lumMod val="50000"/>
                    </a:schemeClr>
                  </a:outerShdw>
                </a:effectLst>
              </a:rPr>
              <a:t>u</a:t>
            </a: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sed</a:t>
            </a:r>
          </a:p>
        </p:txBody>
      </p:sp>
      <p:sp>
        <p:nvSpPr>
          <p:cNvPr id="5" name="Rectangle 4">
            <a:extLst>
              <a:ext uri="{FF2B5EF4-FFF2-40B4-BE49-F238E27FC236}">
                <a16:creationId xmlns:a16="http://schemas.microsoft.com/office/drawing/2014/main" id="{65565B9E-9634-4055-97DE-6E335387A5AD}"/>
              </a:ext>
            </a:extLst>
          </p:cNvPr>
          <p:cNvSpPr/>
          <p:nvPr/>
        </p:nvSpPr>
        <p:spPr>
          <a:xfrm>
            <a:off x="5206608" y="2255520"/>
            <a:ext cx="6177280" cy="24282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007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D9A59B5-E618-4E77-9E22-61BF02B1C499}"/>
              </a:ext>
            </a:extLst>
          </p:cNvPr>
          <p:cNvSpPr>
            <a:spLocks noGrp="1"/>
          </p:cNvSpPr>
          <p:nvPr>
            <p:ph idx="1"/>
          </p:nvPr>
        </p:nvSpPr>
        <p:spPr>
          <a:xfrm>
            <a:off x="4518056" y="680721"/>
            <a:ext cx="7257384" cy="5943600"/>
          </a:xfrm>
        </p:spPr>
        <p:txBody>
          <a:bodyPr anchor="t">
            <a:normAutofit fontScale="92500" lnSpcReduction="20000"/>
          </a:bodyPr>
          <a:lstStyle/>
          <a:p>
            <a:pPr>
              <a:buClr>
                <a:schemeClr val="bg1"/>
              </a:buClr>
              <a:buFont typeface="Wingdings" panose="05000000000000000000" pitchFamily="2" charset="2"/>
              <a:buChar char="Ø"/>
            </a:pPr>
            <a:r>
              <a:rPr lang="en-US" dirty="0">
                <a:solidFill>
                  <a:schemeClr val="bg1"/>
                </a:solidFill>
              </a:rPr>
              <a:t>Static Routing Protocol: For the implementation of static protocol we have used canvas as the base for making our model in which we have taken 5 nodes (representing the routers) and the edges between them representing the distance between the routers.</a:t>
            </a:r>
          </a:p>
          <a:p>
            <a:pPr>
              <a:buClr>
                <a:schemeClr val="bg1"/>
              </a:buClr>
              <a:buFont typeface="Wingdings" panose="05000000000000000000" pitchFamily="2" charset="2"/>
              <a:buChar char="Ø"/>
            </a:pPr>
            <a:r>
              <a:rPr lang="en-US" dirty="0">
                <a:solidFill>
                  <a:schemeClr val="bg1"/>
                </a:solidFill>
              </a:rPr>
              <a:t> Below the nodes we have shown 5 tables (each table for each node), as of now we are generating the graph by ourselves, </a:t>
            </a:r>
            <a:r>
              <a:rPr lang="en-US" dirty="0" err="1">
                <a:solidFill>
                  <a:schemeClr val="bg1"/>
                </a:solidFill>
              </a:rPr>
              <a:t>i.e</a:t>
            </a:r>
            <a:r>
              <a:rPr lang="en-US" dirty="0">
                <a:solidFill>
                  <a:schemeClr val="bg1"/>
                </a:solidFill>
              </a:rPr>
              <a:t> when the graph button has been clicked by the user, a graph will be generated by itself and also the tables will be filled automatically , making the job convenient for the user (our future prospect aims at taking the information from the user as well).</a:t>
            </a:r>
          </a:p>
          <a:p>
            <a:pPr>
              <a:buClr>
                <a:schemeClr val="bg1"/>
              </a:buClr>
              <a:buFont typeface="Wingdings" panose="05000000000000000000" pitchFamily="2" charset="2"/>
              <a:buChar char="Ø"/>
            </a:pPr>
            <a:r>
              <a:rPr lang="en-US" dirty="0">
                <a:solidFill>
                  <a:schemeClr val="bg1"/>
                </a:solidFill>
              </a:rPr>
              <a:t> In  the table we can see that the value 0 has been used for depicting self loop and the value 1000 has been used to show that there is no connection between those two nodes.</a:t>
            </a:r>
          </a:p>
          <a:p>
            <a:pPr>
              <a:buClr>
                <a:schemeClr val="bg1"/>
              </a:buClr>
              <a:buFont typeface="Wingdings" panose="05000000000000000000" pitchFamily="2" charset="2"/>
              <a:buChar char="Ø"/>
            </a:pPr>
            <a:r>
              <a:rPr lang="en-US" dirty="0">
                <a:solidFill>
                  <a:schemeClr val="bg1"/>
                </a:solidFill>
              </a:rPr>
              <a:t> The user can now decide between which two nodes they wish to see the shortest path, as soon as the user will enter the two nodes it wishes to check and then clicks on the submit option, the user will see a visual of the shortest path being chosen between the two nodes they selected and the distance between them.</a:t>
            </a:r>
            <a:endParaRPr lang="en-IN" dirty="0">
              <a:solidFill>
                <a:schemeClr val="bg1"/>
              </a:solidFill>
            </a:endParaRPr>
          </a:p>
          <a:p>
            <a:pPr marL="0" indent="0">
              <a:buNone/>
            </a:pPr>
            <a:endParaRPr lang="en-IN" dirty="0"/>
          </a:p>
        </p:txBody>
      </p:sp>
      <p:sp>
        <p:nvSpPr>
          <p:cNvPr id="3" name="Rectangle 2">
            <a:extLst>
              <a:ext uri="{FF2B5EF4-FFF2-40B4-BE49-F238E27FC236}">
                <a16:creationId xmlns:a16="http://schemas.microsoft.com/office/drawing/2014/main" id="{20054EB5-241F-4220-95DF-8DC556E0B18D}"/>
              </a:ext>
            </a:extLst>
          </p:cNvPr>
          <p:cNvSpPr/>
          <p:nvPr/>
        </p:nvSpPr>
        <p:spPr>
          <a:xfrm>
            <a:off x="-281335" y="3013501"/>
            <a:ext cx="4518056" cy="830997"/>
          </a:xfrm>
          <a:prstGeom prst="rect">
            <a:avLst/>
          </a:prstGeom>
          <a:noFill/>
        </p:spPr>
        <p:txBody>
          <a:bodyPr wrap="square" lIns="91440" tIns="45720" rIns="91440" bIns="45720">
            <a:spAutoFit/>
          </a:bodyPr>
          <a:lstStyle/>
          <a:p>
            <a:pPr algn="ctr"/>
            <a:r>
              <a:rPr lang="en-IN"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Methodology</a:t>
            </a:r>
          </a:p>
        </p:txBody>
      </p:sp>
    </p:spTree>
    <p:extLst>
      <p:ext uri="{BB962C8B-B14F-4D97-AF65-F5344CB8AC3E}">
        <p14:creationId xmlns:p14="http://schemas.microsoft.com/office/powerpoint/2010/main" val="374225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D9A59B5-E618-4E77-9E22-61BF02B1C499}"/>
              </a:ext>
            </a:extLst>
          </p:cNvPr>
          <p:cNvSpPr>
            <a:spLocks noGrp="1"/>
          </p:cNvSpPr>
          <p:nvPr>
            <p:ph idx="1"/>
          </p:nvPr>
        </p:nvSpPr>
        <p:spPr>
          <a:xfrm>
            <a:off x="4632960" y="477521"/>
            <a:ext cx="7101840" cy="6075680"/>
          </a:xfrm>
        </p:spPr>
        <p:txBody>
          <a:bodyPr anchor="t">
            <a:normAutofit fontScale="77500" lnSpcReduction="20000"/>
          </a:bodyPr>
          <a:lstStyle/>
          <a:p>
            <a:pPr lvl="0">
              <a:buClr>
                <a:schemeClr val="bg1"/>
              </a:buClr>
              <a:buFont typeface="Wingdings" panose="05000000000000000000" pitchFamily="2" charset="2"/>
              <a:buChar char="Ø"/>
            </a:pPr>
            <a:r>
              <a:rPr lang="en-US" dirty="0">
                <a:solidFill>
                  <a:schemeClr val="bg1"/>
                </a:solidFill>
              </a:rPr>
              <a:t>Routing Information Protocol: To visualize the working of this protocol the user can click on the graph option which will generate a graph, now the user can also add additional edges along with their weights between the nodes if they wish to. </a:t>
            </a:r>
          </a:p>
          <a:p>
            <a:pPr lvl="0">
              <a:buClr>
                <a:schemeClr val="bg1"/>
              </a:buClr>
              <a:buFont typeface="Wingdings" panose="05000000000000000000" pitchFamily="2" charset="2"/>
              <a:buChar char="Ø"/>
            </a:pPr>
            <a:r>
              <a:rPr lang="en-US" dirty="0">
                <a:solidFill>
                  <a:schemeClr val="bg1"/>
                </a:solidFill>
              </a:rPr>
              <a:t>Five tables have been used to depict the connections of each node in the graph. In  the table we can see that the value 0 has been used for depicting self loop and the value 1000 has been used to show that there is no connection between those two nodes .</a:t>
            </a:r>
          </a:p>
          <a:p>
            <a:pPr lvl="0">
              <a:buClr>
                <a:schemeClr val="bg1"/>
              </a:buClr>
              <a:buFont typeface="Wingdings" panose="05000000000000000000" pitchFamily="2" charset="2"/>
              <a:buChar char="Ø"/>
            </a:pPr>
            <a:r>
              <a:rPr lang="en-US" dirty="0">
                <a:solidFill>
                  <a:schemeClr val="bg1"/>
                </a:solidFill>
              </a:rPr>
              <a:t> If the user enters a new edge along with the weight, the table will get updated accordingly by acquiring the information from the table of it’s neighboring node. For the working of this protocol Bellman Ford algorithm has been used. Using this algorithm, we will find the shortest path between the source node and destination node (as chosen by the user) in the following way-</a:t>
            </a:r>
          </a:p>
          <a:p>
            <a:pPr lvl="0">
              <a:buClr>
                <a:schemeClr val="bg1"/>
              </a:buClr>
              <a:buFont typeface="Wingdings" panose="05000000000000000000" pitchFamily="2" charset="2"/>
              <a:buChar char="Ø"/>
            </a:pPr>
            <a:r>
              <a:rPr lang="en-US" dirty="0">
                <a:solidFill>
                  <a:schemeClr val="bg1"/>
                </a:solidFill>
              </a:rPr>
              <a:t>This algorithm finds the shortest path from every node to every other node. in the first step we initialize the distance from the source to all vertices as infinite and distance to the source itself as 0. Then we relax the node V-1 times (where V is the number of vertices), in relaxation we perform the following step:</a:t>
            </a:r>
            <a:endParaRPr lang="en-IN" dirty="0">
              <a:solidFill>
                <a:schemeClr val="bg1"/>
              </a:solidFill>
            </a:endParaRPr>
          </a:p>
          <a:p>
            <a:pPr>
              <a:buClr>
                <a:schemeClr val="bg1"/>
              </a:buClr>
              <a:buFont typeface="Wingdings" panose="05000000000000000000" pitchFamily="2" charset="2"/>
              <a:buChar char="Ø"/>
            </a:pPr>
            <a:r>
              <a:rPr lang="en-US" dirty="0">
                <a:solidFill>
                  <a:schemeClr val="bg1"/>
                </a:solidFill>
              </a:rPr>
              <a:t>Do following for each edge u-v</a:t>
            </a:r>
            <a:r>
              <a:rPr lang="en-IN" dirty="0">
                <a:solidFill>
                  <a:schemeClr val="bg1"/>
                </a:solidFill>
              </a:rPr>
              <a:t> </a:t>
            </a:r>
          </a:p>
          <a:p>
            <a:pPr>
              <a:buClr>
                <a:schemeClr val="bg1"/>
              </a:buClr>
              <a:buFont typeface="Wingdings" panose="05000000000000000000" pitchFamily="2" charset="2"/>
              <a:buChar char="Ø"/>
            </a:pPr>
            <a:r>
              <a:rPr lang="en-US" dirty="0">
                <a:solidFill>
                  <a:schemeClr val="bg1"/>
                </a:solidFill>
              </a:rPr>
              <a:t>If </a:t>
            </a:r>
            <a:r>
              <a:rPr lang="en-US" dirty="0" err="1">
                <a:solidFill>
                  <a:schemeClr val="bg1"/>
                </a:solidFill>
              </a:rPr>
              <a:t>dist</a:t>
            </a:r>
            <a:r>
              <a:rPr lang="en-US" dirty="0">
                <a:solidFill>
                  <a:schemeClr val="bg1"/>
                </a:solidFill>
              </a:rPr>
              <a:t>[v] &gt; </a:t>
            </a:r>
            <a:r>
              <a:rPr lang="en-US" dirty="0" err="1">
                <a:solidFill>
                  <a:schemeClr val="bg1"/>
                </a:solidFill>
              </a:rPr>
              <a:t>dist</a:t>
            </a:r>
            <a:r>
              <a:rPr lang="en-US" dirty="0">
                <a:solidFill>
                  <a:schemeClr val="bg1"/>
                </a:solidFill>
              </a:rPr>
              <a:t>[u] + weight of edge </a:t>
            </a:r>
            <a:r>
              <a:rPr lang="en-US" dirty="0" err="1">
                <a:solidFill>
                  <a:schemeClr val="bg1"/>
                </a:solidFill>
              </a:rPr>
              <a:t>uv</a:t>
            </a:r>
            <a:r>
              <a:rPr lang="en-US" dirty="0">
                <a:solidFill>
                  <a:schemeClr val="bg1"/>
                </a:solidFill>
              </a:rPr>
              <a:t>, then update </a:t>
            </a:r>
            <a:br>
              <a:rPr lang="en-US" dirty="0">
                <a:solidFill>
                  <a:schemeClr val="bg1"/>
                </a:solidFill>
              </a:rPr>
            </a:br>
            <a:r>
              <a:rPr lang="en-US" dirty="0">
                <a:solidFill>
                  <a:schemeClr val="bg1"/>
                </a:solidFill>
              </a:rPr>
              <a:t>therefore, </a:t>
            </a:r>
            <a:r>
              <a:rPr lang="en-US" dirty="0" err="1">
                <a:solidFill>
                  <a:schemeClr val="bg1"/>
                </a:solidFill>
              </a:rPr>
              <a:t>dist</a:t>
            </a:r>
            <a:r>
              <a:rPr lang="en-US" dirty="0">
                <a:solidFill>
                  <a:schemeClr val="bg1"/>
                </a:solidFill>
              </a:rPr>
              <a:t>[v] = </a:t>
            </a:r>
            <a:r>
              <a:rPr lang="en-US" dirty="0" err="1">
                <a:solidFill>
                  <a:schemeClr val="bg1"/>
                </a:solidFill>
              </a:rPr>
              <a:t>dist</a:t>
            </a:r>
            <a:r>
              <a:rPr lang="en-US" dirty="0">
                <a:solidFill>
                  <a:schemeClr val="bg1"/>
                </a:solidFill>
              </a:rPr>
              <a:t>[u] + weight of edge </a:t>
            </a:r>
            <a:r>
              <a:rPr lang="en-US" dirty="0" err="1">
                <a:solidFill>
                  <a:schemeClr val="bg1"/>
                </a:solidFill>
              </a:rPr>
              <a:t>uv</a:t>
            </a:r>
            <a:endParaRPr lang="en-IN" dirty="0">
              <a:solidFill>
                <a:schemeClr val="bg1"/>
              </a:solidFill>
            </a:endParaRPr>
          </a:p>
          <a:p>
            <a:pPr>
              <a:buClr>
                <a:schemeClr val="bg1"/>
              </a:buClr>
              <a:buFont typeface="Wingdings" panose="05000000000000000000" pitchFamily="2" charset="2"/>
              <a:buChar char="Ø"/>
            </a:pPr>
            <a:r>
              <a:rPr lang="en-US" dirty="0">
                <a:solidFill>
                  <a:schemeClr val="bg1"/>
                </a:solidFill>
              </a:rPr>
              <a:t>By following this algorithm, the RIP returns the shortest path to the user.</a:t>
            </a:r>
            <a:endParaRPr lang="en-IN" dirty="0">
              <a:solidFill>
                <a:schemeClr val="bg1"/>
              </a:solidFill>
            </a:endParaRPr>
          </a:p>
          <a:p>
            <a:pPr marL="0" indent="0">
              <a:buClr>
                <a:schemeClr val="bg1"/>
              </a:buClr>
              <a:buNone/>
            </a:pPr>
            <a:endParaRPr lang="en-IN" dirty="0">
              <a:solidFill>
                <a:schemeClr val="bg1"/>
              </a:solidFill>
            </a:endParaRPr>
          </a:p>
        </p:txBody>
      </p:sp>
      <p:sp>
        <p:nvSpPr>
          <p:cNvPr id="3" name="Rectangle 2">
            <a:extLst>
              <a:ext uri="{FF2B5EF4-FFF2-40B4-BE49-F238E27FC236}">
                <a16:creationId xmlns:a16="http://schemas.microsoft.com/office/drawing/2014/main" id="{20054EB5-241F-4220-95DF-8DC556E0B18D}"/>
              </a:ext>
            </a:extLst>
          </p:cNvPr>
          <p:cNvSpPr/>
          <p:nvPr/>
        </p:nvSpPr>
        <p:spPr>
          <a:xfrm>
            <a:off x="-281335" y="3013501"/>
            <a:ext cx="4518056" cy="830997"/>
          </a:xfrm>
          <a:prstGeom prst="rect">
            <a:avLst/>
          </a:prstGeom>
          <a:noFill/>
        </p:spPr>
        <p:txBody>
          <a:bodyPr wrap="square" lIns="91440" tIns="45720" rIns="91440" bIns="45720">
            <a:spAutoFit/>
          </a:bodyPr>
          <a:lstStyle/>
          <a:p>
            <a:pPr algn="ctr"/>
            <a:r>
              <a:rPr lang="en-IN"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Methodology</a:t>
            </a:r>
          </a:p>
        </p:txBody>
      </p:sp>
    </p:spTree>
    <p:extLst>
      <p:ext uri="{BB962C8B-B14F-4D97-AF65-F5344CB8AC3E}">
        <p14:creationId xmlns:p14="http://schemas.microsoft.com/office/powerpoint/2010/main" val="15020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D9A59B5-E618-4E77-9E22-61BF02B1C499}"/>
              </a:ext>
            </a:extLst>
          </p:cNvPr>
          <p:cNvSpPr>
            <a:spLocks noGrp="1"/>
          </p:cNvSpPr>
          <p:nvPr>
            <p:ph idx="1"/>
          </p:nvPr>
        </p:nvSpPr>
        <p:spPr>
          <a:xfrm>
            <a:off x="4705594" y="1240077"/>
            <a:ext cx="6927606" cy="5140403"/>
          </a:xfrm>
        </p:spPr>
        <p:txBody>
          <a:bodyPr anchor="t">
            <a:normAutofit fontScale="85000" lnSpcReduction="10000"/>
          </a:bodyPr>
          <a:lstStyle/>
          <a:p>
            <a:pPr marL="0" indent="0">
              <a:buNone/>
            </a:pPr>
            <a:r>
              <a:rPr lang="en-US" u="sng" dirty="0">
                <a:solidFill>
                  <a:schemeClr val="bg1"/>
                </a:solidFill>
              </a:rPr>
              <a:t>Open Shortest Path First:</a:t>
            </a:r>
            <a:endParaRPr lang="en-US" dirty="0">
              <a:solidFill>
                <a:schemeClr val="bg1"/>
              </a:solidFill>
            </a:endParaRPr>
          </a:p>
          <a:p>
            <a:pPr>
              <a:buClr>
                <a:schemeClr val="bg1"/>
              </a:buClr>
              <a:buFont typeface="Wingdings" panose="05000000000000000000" pitchFamily="2" charset="2"/>
              <a:buChar char="Ø"/>
            </a:pPr>
            <a:r>
              <a:rPr lang="en-US" dirty="0">
                <a:solidFill>
                  <a:schemeClr val="bg1"/>
                </a:solidFill>
              </a:rPr>
              <a:t>The algorithm used here to find the shortest path between the nodes is </a:t>
            </a:r>
            <a:r>
              <a:rPr lang="en-US" dirty="0" err="1">
                <a:solidFill>
                  <a:schemeClr val="bg1"/>
                </a:solidFill>
              </a:rPr>
              <a:t>Djikstra</a:t>
            </a:r>
            <a:r>
              <a:rPr lang="en-US" dirty="0">
                <a:solidFill>
                  <a:schemeClr val="bg1"/>
                </a:solidFill>
              </a:rPr>
              <a:t> algorithm which works as follows-</a:t>
            </a:r>
            <a:endParaRPr lang="en-IN" dirty="0">
              <a:solidFill>
                <a:schemeClr val="bg1"/>
              </a:solidFill>
            </a:endParaRPr>
          </a:p>
          <a:p>
            <a:pPr>
              <a:buClr>
                <a:schemeClr val="bg1"/>
              </a:buClr>
              <a:buFont typeface="Wingdings" panose="05000000000000000000" pitchFamily="2" charset="2"/>
              <a:buChar char="Ø"/>
            </a:pPr>
            <a:r>
              <a:rPr lang="en-US" dirty="0">
                <a:solidFill>
                  <a:schemeClr val="bg1"/>
                </a:solidFill>
              </a:rPr>
              <a:t>We create a empty array (suppose min[])</a:t>
            </a:r>
            <a:endParaRPr lang="en-IN" dirty="0">
              <a:solidFill>
                <a:schemeClr val="bg1"/>
              </a:solidFill>
            </a:endParaRPr>
          </a:p>
          <a:p>
            <a:pPr>
              <a:buClr>
                <a:schemeClr val="bg1"/>
              </a:buClr>
              <a:buFont typeface="Wingdings" panose="05000000000000000000" pitchFamily="2" charset="2"/>
              <a:buChar char="Ø"/>
            </a:pPr>
            <a:r>
              <a:rPr lang="en-US" dirty="0">
                <a:solidFill>
                  <a:schemeClr val="bg1"/>
                </a:solidFill>
              </a:rPr>
              <a:t>The algorithm assigns a distance value to all vertices in the input graph it initializes all distance values as infinite and assigns distance value as 0 for the source vertex so that it is picked first.</a:t>
            </a:r>
            <a:endParaRPr lang="en-IN" dirty="0">
              <a:solidFill>
                <a:schemeClr val="bg1"/>
              </a:solidFill>
            </a:endParaRPr>
          </a:p>
          <a:p>
            <a:pPr lvl="0">
              <a:buClr>
                <a:schemeClr val="bg1"/>
              </a:buClr>
              <a:buFont typeface="Wingdings" panose="05000000000000000000" pitchFamily="2" charset="2"/>
              <a:buChar char="Ø"/>
            </a:pPr>
            <a:r>
              <a:rPr lang="en-US" dirty="0">
                <a:solidFill>
                  <a:schemeClr val="bg1"/>
                </a:solidFill>
              </a:rPr>
              <a:t>While </a:t>
            </a:r>
            <a:r>
              <a:rPr lang="en-IN" i="1" dirty="0">
                <a:solidFill>
                  <a:schemeClr val="bg1"/>
                </a:solidFill>
              </a:rPr>
              <a:t>min[]</a:t>
            </a:r>
            <a:r>
              <a:rPr lang="en-IN" dirty="0">
                <a:solidFill>
                  <a:schemeClr val="bg1"/>
                </a:solidFill>
              </a:rPr>
              <a:t> doesn’t include all vertices</a:t>
            </a:r>
          </a:p>
          <a:p>
            <a:pPr lvl="0">
              <a:buClr>
                <a:schemeClr val="bg1"/>
              </a:buClr>
              <a:buFont typeface="Wingdings" panose="05000000000000000000" pitchFamily="2" charset="2"/>
              <a:buChar char="Ø"/>
            </a:pPr>
            <a:r>
              <a:rPr lang="en-US" dirty="0">
                <a:solidFill>
                  <a:schemeClr val="bg1"/>
                </a:solidFill>
              </a:rPr>
              <a:t>Pick a vertex u which is not there in </a:t>
            </a:r>
            <a:r>
              <a:rPr lang="en-IN" i="1" dirty="0">
                <a:solidFill>
                  <a:schemeClr val="bg1"/>
                </a:solidFill>
              </a:rPr>
              <a:t>min[] </a:t>
            </a:r>
            <a:r>
              <a:rPr lang="en-IN" dirty="0">
                <a:solidFill>
                  <a:schemeClr val="bg1"/>
                </a:solidFill>
              </a:rPr>
              <a:t>and has minimum distance value.</a:t>
            </a:r>
          </a:p>
          <a:p>
            <a:pPr lvl="0">
              <a:buClr>
                <a:schemeClr val="bg1"/>
              </a:buClr>
              <a:buFont typeface="Wingdings" panose="05000000000000000000" pitchFamily="2" charset="2"/>
              <a:buChar char="Ø"/>
            </a:pPr>
            <a:r>
              <a:rPr lang="en-US" dirty="0">
                <a:solidFill>
                  <a:schemeClr val="bg1"/>
                </a:solidFill>
              </a:rPr>
              <a:t>Update distance value of all the adjacent vertices of the vertex u. To update the distance values, iterate through all the adjacent vertices. For every adjacent vertex v, if sum of distance value of u (from source) and weight of edge u-v, is less than the distance value of v, then update the distance value of v.</a:t>
            </a:r>
            <a:endParaRPr lang="en-IN" dirty="0">
              <a:solidFill>
                <a:schemeClr val="bg1"/>
              </a:solidFill>
            </a:endParaRPr>
          </a:p>
          <a:p>
            <a:pPr marL="0" indent="0">
              <a:buNone/>
            </a:pPr>
            <a:endParaRPr lang="en-IN" dirty="0">
              <a:solidFill>
                <a:schemeClr val="bg1"/>
              </a:solidFill>
            </a:endParaRPr>
          </a:p>
          <a:p>
            <a:pPr>
              <a:buClr>
                <a:schemeClr val="bg1"/>
              </a:buClr>
              <a:buFont typeface="Wingdings" panose="05000000000000000000" pitchFamily="2" charset="2"/>
              <a:buChar char="Ø"/>
            </a:pPr>
            <a:endParaRPr lang="en-IN" dirty="0">
              <a:solidFill>
                <a:schemeClr val="bg1"/>
              </a:solidFill>
            </a:endParaRPr>
          </a:p>
        </p:txBody>
      </p:sp>
      <p:sp>
        <p:nvSpPr>
          <p:cNvPr id="3" name="Rectangle 2">
            <a:extLst>
              <a:ext uri="{FF2B5EF4-FFF2-40B4-BE49-F238E27FC236}">
                <a16:creationId xmlns:a16="http://schemas.microsoft.com/office/drawing/2014/main" id="{20054EB5-241F-4220-95DF-8DC556E0B18D}"/>
              </a:ext>
            </a:extLst>
          </p:cNvPr>
          <p:cNvSpPr/>
          <p:nvPr/>
        </p:nvSpPr>
        <p:spPr>
          <a:xfrm>
            <a:off x="-281335" y="3013501"/>
            <a:ext cx="4518056" cy="830997"/>
          </a:xfrm>
          <a:prstGeom prst="rect">
            <a:avLst/>
          </a:prstGeom>
          <a:noFill/>
        </p:spPr>
        <p:txBody>
          <a:bodyPr wrap="square" lIns="91440" tIns="45720" rIns="91440" bIns="45720">
            <a:spAutoFit/>
          </a:bodyPr>
          <a:lstStyle/>
          <a:p>
            <a:pPr algn="ctr"/>
            <a:r>
              <a:rPr lang="en-IN"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Methodology</a:t>
            </a:r>
          </a:p>
        </p:txBody>
      </p:sp>
    </p:spTree>
    <p:extLst>
      <p:ext uri="{BB962C8B-B14F-4D97-AF65-F5344CB8AC3E}">
        <p14:creationId xmlns:p14="http://schemas.microsoft.com/office/powerpoint/2010/main" val="214017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77DB16C2-53E1-4516-A2EA-39A9CBCCA27C}"/>
              </a:ext>
            </a:extLst>
          </p:cNvPr>
          <p:cNvSpPr>
            <a:spLocks noGrp="1"/>
          </p:cNvSpPr>
          <p:nvPr>
            <p:ph idx="1"/>
          </p:nvPr>
        </p:nvSpPr>
        <p:spPr>
          <a:xfrm>
            <a:off x="4705594" y="1240077"/>
            <a:ext cx="6034827" cy="4916465"/>
          </a:xfrm>
        </p:spPr>
        <p:txBody>
          <a:bodyPr anchor="t">
            <a:normAutofit/>
          </a:bodyPr>
          <a:lstStyle/>
          <a:p>
            <a:pPr marL="0" indent="0">
              <a:buNone/>
            </a:pPr>
            <a:r>
              <a:rPr lang="en-IN" dirty="0">
                <a:solidFill>
                  <a:schemeClr val="bg1"/>
                </a:solidFill>
              </a:rPr>
              <a:t>Through our simulation we are able to depict the shortest path between the source node and the destination node using the various routing protocols , </a:t>
            </a:r>
            <a:r>
              <a:rPr lang="en-IN" dirty="0" err="1">
                <a:solidFill>
                  <a:schemeClr val="bg1"/>
                </a:solidFill>
              </a:rPr>
              <a:t>i.e</a:t>
            </a:r>
            <a:r>
              <a:rPr lang="en-IN" dirty="0">
                <a:solidFill>
                  <a:schemeClr val="bg1"/>
                </a:solidFill>
              </a:rPr>
              <a:t> the static as well as the dynamic routing protocols.</a:t>
            </a:r>
          </a:p>
          <a:p>
            <a:pPr marL="0" indent="0">
              <a:buNone/>
            </a:pPr>
            <a:r>
              <a:rPr lang="en-IN" dirty="0">
                <a:solidFill>
                  <a:schemeClr val="bg1"/>
                </a:solidFill>
              </a:rPr>
              <a:t>Our result achievement is shown by the </a:t>
            </a:r>
            <a:r>
              <a:rPr lang="en-IN" dirty="0" err="1">
                <a:solidFill>
                  <a:schemeClr val="bg1"/>
                </a:solidFill>
              </a:rPr>
              <a:t>updation</a:t>
            </a:r>
            <a:r>
              <a:rPr lang="en-IN" dirty="0">
                <a:solidFill>
                  <a:schemeClr val="bg1"/>
                </a:solidFill>
              </a:rPr>
              <a:t> of the tables as well as the path is depicted through a red marking.</a:t>
            </a:r>
          </a:p>
          <a:p>
            <a:pPr marL="0" indent="0">
              <a:buNone/>
            </a:pPr>
            <a:endParaRPr lang="en-IN" dirty="0">
              <a:solidFill>
                <a:schemeClr val="bg1"/>
              </a:solidFill>
            </a:endParaRPr>
          </a:p>
        </p:txBody>
      </p:sp>
      <p:sp>
        <p:nvSpPr>
          <p:cNvPr id="3" name="Rectangle 2">
            <a:extLst>
              <a:ext uri="{FF2B5EF4-FFF2-40B4-BE49-F238E27FC236}">
                <a16:creationId xmlns:a16="http://schemas.microsoft.com/office/drawing/2014/main" id="{EFCAA65A-15F7-4CEF-A64F-34FDC2736381}"/>
              </a:ext>
            </a:extLst>
          </p:cNvPr>
          <p:cNvSpPr/>
          <p:nvPr/>
        </p:nvSpPr>
        <p:spPr>
          <a:xfrm>
            <a:off x="-129261" y="2641599"/>
            <a:ext cx="4191388" cy="1754326"/>
          </a:xfrm>
          <a:prstGeom prst="rect">
            <a:avLst/>
          </a:prstGeom>
          <a:noFill/>
        </p:spPr>
        <p:txBody>
          <a:bodyPr wrap="squar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Results Achieved</a:t>
            </a:r>
          </a:p>
        </p:txBody>
      </p:sp>
    </p:spTree>
    <p:extLst>
      <p:ext uri="{BB962C8B-B14F-4D97-AF65-F5344CB8AC3E}">
        <p14:creationId xmlns:p14="http://schemas.microsoft.com/office/powerpoint/2010/main" val="2724278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E56076F9-7DF0-41F1-BD5A-70D42C0A944E}"/>
              </a:ext>
            </a:extLst>
          </p:cNvPr>
          <p:cNvPicPr>
            <a:picLocks noGrp="1" noChangeAspect="1"/>
          </p:cNvPicPr>
          <p:nvPr>
            <p:ph idx="1"/>
          </p:nvPr>
        </p:nvPicPr>
        <p:blipFill>
          <a:blip r:embed="rId2"/>
          <a:stretch>
            <a:fillRect/>
          </a:stretch>
        </p:blipFill>
        <p:spPr>
          <a:xfrm>
            <a:off x="4511040" y="325121"/>
            <a:ext cx="7247736" cy="3516284"/>
          </a:xfrm>
        </p:spPr>
      </p:pic>
      <p:sp>
        <p:nvSpPr>
          <p:cNvPr id="3" name="Rectangle 2">
            <a:extLst>
              <a:ext uri="{FF2B5EF4-FFF2-40B4-BE49-F238E27FC236}">
                <a16:creationId xmlns:a16="http://schemas.microsoft.com/office/drawing/2014/main" id="{2A1BBE5B-A160-4736-978D-30F615B6FE7C}"/>
              </a:ext>
            </a:extLst>
          </p:cNvPr>
          <p:cNvSpPr/>
          <p:nvPr/>
        </p:nvSpPr>
        <p:spPr>
          <a:xfrm>
            <a:off x="-213360" y="2967334"/>
            <a:ext cx="4511040" cy="1569660"/>
          </a:xfrm>
          <a:prstGeom prst="rect">
            <a:avLst/>
          </a:prstGeom>
          <a:noFill/>
        </p:spPr>
        <p:txBody>
          <a:bodyPr wrap="square" lIns="91440" tIns="45720" rIns="91440" bIns="45720">
            <a:spAutoFit/>
          </a:bodyPr>
          <a:lstStyle/>
          <a:p>
            <a:pPr algn="ctr"/>
            <a:r>
              <a:rPr lang="en-IN"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Performance evaluation</a:t>
            </a:r>
          </a:p>
        </p:txBody>
      </p:sp>
      <p:sp>
        <p:nvSpPr>
          <p:cNvPr id="9" name="TextBox 8">
            <a:extLst>
              <a:ext uri="{FF2B5EF4-FFF2-40B4-BE49-F238E27FC236}">
                <a16:creationId xmlns:a16="http://schemas.microsoft.com/office/drawing/2014/main" id="{87D2814A-5548-45D7-8753-0CDF30A002B9}"/>
              </a:ext>
            </a:extLst>
          </p:cNvPr>
          <p:cNvSpPr txBox="1"/>
          <p:nvPr/>
        </p:nvSpPr>
        <p:spPr>
          <a:xfrm>
            <a:off x="4275487" y="4536994"/>
            <a:ext cx="7347553" cy="1477328"/>
          </a:xfrm>
          <a:prstGeom prst="rect">
            <a:avLst/>
          </a:prstGeom>
          <a:noFill/>
        </p:spPr>
        <p:txBody>
          <a:bodyPr wrap="square" rtlCol="0">
            <a:spAutoFit/>
          </a:bodyPr>
          <a:lstStyle/>
          <a:p>
            <a:r>
              <a:rPr lang="en-IN" dirty="0">
                <a:solidFill>
                  <a:schemeClr val="bg1"/>
                </a:solidFill>
              </a:rPr>
              <a:t>In our model the desired result ,  that is of the shortest path is being evaluated correctly in all the protocols demonstrated by us.</a:t>
            </a:r>
          </a:p>
          <a:p>
            <a:pPr marL="285750" indent="-285750">
              <a:buFont typeface="Wingdings" panose="05000000000000000000" pitchFamily="2" charset="2"/>
              <a:buChar char="Ø"/>
            </a:pPr>
            <a:r>
              <a:rPr lang="en-IN" dirty="0">
                <a:solidFill>
                  <a:schemeClr val="bg1"/>
                </a:solidFill>
              </a:rPr>
              <a:t>The red lines depict the shortest path chosen between the desired nodes.</a:t>
            </a:r>
          </a:p>
          <a:p>
            <a:pPr marL="285750" indent="-285750">
              <a:buFont typeface="Wingdings" panose="05000000000000000000" pitchFamily="2" charset="2"/>
              <a:buChar char="Ø"/>
            </a:pPr>
            <a:r>
              <a:rPr lang="en-IN" dirty="0">
                <a:solidFill>
                  <a:schemeClr val="bg1"/>
                </a:solidFill>
              </a:rPr>
              <a:t>The table gets updated accordingly as the new information is entered or any changes take place.</a:t>
            </a:r>
          </a:p>
        </p:txBody>
      </p:sp>
    </p:spTree>
    <p:extLst>
      <p:ext uri="{BB962C8B-B14F-4D97-AF65-F5344CB8AC3E}">
        <p14:creationId xmlns:p14="http://schemas.microsoft.com/office/powerpoint/2010/main" val="37998110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545</TotalTime>
  <Words>1369</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SemiBold</vt:lpstr>
      <vt:lpstr>Calibri</vt:lpstr>
      <vt:lpstr>Gill Sans MT</vt:lpstr>
      <vt:lpstr>Wingdings</vt:lpstr>
      <vt:lpstr>Gallery</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Kuldeep</dc:creator>
  <cp:lastModifiedBy>nehal varshney</cp:lastModifiedBy>
  <cp:revision>19</cp:revision>
  <dcterms:created xsi:type="dcterms:W3CDTF">2020-05-20T08:26:36Z</dcterms:created>
  <dcterms:modified xsi:type="dcterms:W3CDTF">2020-06-16T17:45:49Z</dcterms:modified>
</cp:coreProperties>
</file>