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13"/>
  </p:notesMasterIdLst>
  <p:handoutMasterIdLst>
    <p:handoutMasterId r:id="rId114"/>
  </p:handoutMasterIdLst>
  <p:sldIdLst>
    <p:sldId id="400"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4" r:id="rId37"/>
    <p:sldId id="343" r:id="rId38"/>
    <p:sldId id="258" r:id="rId39"/>
    <p:sldId id="259" r:id="rId40"/>
    <p:sldId id="260" r:id="rId41"/>
    <p:sldId id="346" r:id="rId42"/>
    <p:sldId id="311" r:id="rId43"/>
    <p:sldId id="312" r:id="rId44"/>
    <p:sldId id="347" r:id="rId45"/>
    <p:sldId id="313" r:id="rId46"/>
    <p:sldId id="314" r:id="rId47"/>
    <p:sldId id="348" r:id="rId48"/>
    <p:sldId id="316" r:id="rId49"/>
    <p:sldId id="349" r:id="rId50"/>
    <p:sldId id="318" r:id="rId51"/>
    <p:sldId id="350" r:id="rId52"/>
    <p:sldId id="351" r:id="rId53"/>
    <p:sldId id="321" r:id="rId54"/>
    <p:sldId id="322" r:id="rId55"/>
    <p:sldId id="323" r:id="rId56"/>
    <p:sldId id="324" r:id="rId57"/>
    <p:sldId id="325" r:id="rId58"/>
    <p:sldId id="326" r:id="rId59"/>
    <p:sldId id="327" r:id="rId60"/>
    <p:sldId id="256" r:id="rId61"/>
    <p:sldId id="283" r:id="rId62"/>
    <p:sldId id="257" r:id="rId63"/>
    <p:sldId id="284" r:id="rId64"/>
    <p:sldId id="285" r:id="rId65"/>
    <p:sldId id="286" r:id="rId66"/>
    <p:sldId id="287" r:id="rId67"/>
    <p:sldId id="288" r:id="rId68"/>
    <p:sldId id="353" r:id="rId69"/>
    <p:sldId id="289" r:id="rId70"/>
    <p:sldId id="290" r:id="rId71"/>
    <p:sldId id="291" r:id="rId72"/>
    <p:sldId id="292" r:id="rId73"/>
    <p:sldId id="293" r:id="rId74"/>
    <p:sldId id="294" r:id="rId75"/>
    <p:sldId id="295" r:id="rId76"/>
    <p:sldId id="296" r:id="rId77"/>
    <p:sldId id="297" r:id="rId78"/>
    <p:sldId id="354" r:id="rId79"/>
    <p:sldId id="366"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423" r:id="rId95"/>
    <p:sldId id="383" r:id="rId96"/>
    <p:sldId id="384" r:id="rId97"/>
    <p:sldId id="385" r:id="rId98"/>
    <p:sldId id="386" r:id="rId99"/>
    <p:sldId id="387" r:id="rId100"/>
    <p:sldId id="388" r:id="rId101"/>
    <p:sldId id="389" r:id="rId102"/>
    <p:sldId id="390" r:id="rId103"/>
    <p:sldId id="391" r:id="rId104"/>
    <p:sldId id="392" r:id="rId105"/>
    <p:sldId id="393" r:id="rId106"/>
    <p:sldId id="394" r:id="rId107"/>
    <p:sldId id="395" r:id="rId108"/>
    <p:sldId id="396" r:id="rId109"/>
    <p:sldId id="397" r:id="rId110"/>
    <p:sldId id="398" r:id="rId111"/>
    <p:sldId id="399" r:id="rId112"/>
  </p:sldIdLst>
  <p:sldSz cx="9144000" cy="6858000" type="screen4x3"/>
  <p:notesSz cx="7034213"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19" autoAdjust="0"/>
  </p:normalViewPr>
  <p:slideViewPr>
    <p:cSldViewPr>
      <p:cViewPr varScale="1">
        <p:scale>
          <a:sx n="65" d="100"/>
          <a:sy n="65" d="100"/>
        </p:scale>
        <p:origin x="19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5" name="Rectangle 3"/>
          <p:cNvSpPr>
            <a:spLocks noGrp="1" noChangeArrowheads="1"/>
          </p:cNvSpPr>
          <p:nvPr>
            <p:ph type="dt" sz="quarter" idx="1"/>
          </p:nvPr>
        </p:nvSpPr>
        <p:spPr bwMode="auto">
          <a:xfrm>
            <a:off x="3990975"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algn="r" defTabSz="912813" eaLnBrk="0" hangingPunct="0">
              <a:defRPr sz="1200">
                <a:latin typeface="Helvetica" pitchFamily="34" charset="0"/>
              </a:defRPr>
            </a:lvl1pPr>
          </a:lstStyle>
          <a:p>
            <a:endParaRPr lang="en-US"/>
          </a:p>
        </p:txBody>
      </p:sp>
      <p:sp>
        <p:nvSpPr>
          <p:cNvPr id="125956" name="Rectangle 4"/>
          <p:cNvSpPr>
            <a:spLocks noGrp="1" noChangeArrowheads="1"/>
          </p:cNvSpPr>
          <p:nvPr>
            <p:ph type="ftr" sz="quarter" idx="2"/>
          </p:nvPr>
        </p:nvSpPr>
        <p:spPr bwMode="auto">
          <a:xfrm>
            <a:off x="0"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7" name="Rectangle 5"/>
          <p:cNvSpPr>
            <a:spLocks noGrp="1" noChangeArrowheads="1"/>
          </p:cNvSpPr>
          <p:nvPr>
            <p:ph type="sldNum" sz="quarter" idx="3"/>
          </p:nvPr>
        </p:nvSpPr>
        <p:spPr bwMode="auto">
          <a:xfrm>
            <a:off x="3990975"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algn="r" defTabSz="912813" eaLnBrk="0" hangingPunct="0">
              <a:defRPr sz="1200">
                <a:latin typeface="Helvetica" pitchFamily="34" charset="0"/>
              </a:defRPr>
            </a:lvl1pPr>
          </a:lstStyle>
          <a:p>
            <a:fld id="{9084C7BD-5D58-4C0F-B654-A857AC16375B}"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3" name="Rectangle 3"/>
          <p:cNvSpPr>
            <a:spLocks noGrp="1" noChangeArrowheads="1"/>
          </p:cNvSpPr>
          <p:nvPr>
            <p:ph type="dt" idx="1"/>
          </p:nvPr>
        </p:nvSpPr>
        <p:spPr bwMode="auto">
          <a:xfrm>
            <a:off x="3986213"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algn="r" defTabSz="927100" eaLnBrk="0" hangingPunct="0">
              <a:defRPr sz="1200">
                <a:latin typeface="Helvetica" pitchFamily="34" charset="0"/>
              </a:defRPr>
            </a:lvl1pPr>
          </a:lstStyle>
          <a:p>
            <a:endParaRPr lang="en-US"/>
          </a:p>
        </p:txBody>
      </p:sp>
      <p:sp>
        <p:nvSpPr>
          <p:cNvPr id="122884" name="Rectangle 4"/>
          <p:cNvSpPr>
            <a:spLocks noGrp="1" noRot="1" noChangeAspect="1" noChangeArrowheads="1" noTextEdit="1"/>
          </p:cNvSpPr>
          <p:nvPr>
            <p:ph type="sldImg" idx="2"/>
          </p:nvPr>
        </p:nvSpPr>
        <p:spPr bwMode="auto">
          <a:xfrm>
            <a:off x="1195388" y="696913"/>
            <a:ext cx="4641850" cy="3481387"/>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36625" y="4410075"/>
            <a:ext cx="5160963" cy="4176713"/>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886" name="Rectangle 6"/>
          <p:cNvSpPr>
            <a:spLocks noGrp="1" noChangeArrowheads="1"/>
          </p:cNvSpPr>
          <p:nvPr>
            <p:ph type="ftr" sz="quarter" idx="4"/>
          </p:nvPr>
        </p:nvSpPr>
        <p:spPr bwMode="auto">
          <a:xfrm>
            <a:off x="0"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7" name="Rectangle 7"/>
          <p:cNvSpPr>
            <a:spLocks noGrp="1" noChangeArrowheads="1"/>
          </p:cNvSpPr>
          <p:nvPr>
            <p:ph type="sldNum" sz="quarter" idx="5"/>
          </p:nvPr>
        </p:nvSpPr>
        <p:spPr bwMode="auto">
          <a:xfrm>
            <a:off x="3986213"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algn="r" defTabSz="927100" eaLnBrk="0" hangingPunct="0">
              <a:defRPr sz="1200">
                <a:latin typeface="Helvetica" pitchFamily="34" charset="0"/>
              </a:defRPr>
            </a:lvl1pPr>
          </a:lstStyle>
          <a:p>
            <a:fld id="{6A20769B-55DF-4D11-8190-6688131E578E}" type="slidenum">
              <a:rPr lang="en-US"/>
              <a:pPr/>
              <a:t>‹#›</a:t>
            </a:fld>
            <a:endParaRPr lang="en-US"/>
          </a:p>
        </p:txBody>
      </p:sp>
    </p:spTree>
    <p:extLst>
      <p:ext uri="{BB962C8B-B14F-4D97-AF65-F5344CB8AC3E}">
        <p14:creationId xmlns:p14="http://schemas.microsoft.com/office/powerpoint/2010/main" val="4080497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BF288F3D-B894-4E53-82A6-3508C5FF3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D11C84-FC47-4711-8E1D-D999838270D9}" type="slidenum">
              <a:rPr lang="en-US" altLang="en-US"/>
              <a:pPr>
                <a:spcBef>
                  <a:spcPct val="0"/>
                </a:spcBef>
              </a:pPr>
              <a:t>38</a:t>
            </a:fld>
            <a:endParaRPr lang="en-US" altLang="en-US"/>
          </a:p>
        </p:txBody>
      </p:sp>
      <p:sp>
        <p:nvSpPr>
          <p:cNvPr id="5123" name="Rectangle 2">
            <a:extLst>
              <a:ext uri="{FF2B5EF4-FFF2-40B4-BE49-F238E27FC236}">
                <a16:creationId xmlns:a16="http://schemas.microsoft.com/office/drawing/2014/main" id="{C13D749C-5E34-4A0E-A1BC-5FFB9945ACE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766E234-C0B6-4332-8C49-BF23B70EAC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1872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34C45FD-CFCB-4835-8CAD-8AC6A949B3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732A20-7E00-42DE-9821-364623EC626F}" type="slidenum">
              <a:rPr lang="en-US" altLang="en-US"/>
              <a:pPr>
                <a:spcBef>
                  <a:spcPct val="0"/>
                </a:spcBef>
              </a:pPr>
              <a:t>47</a:t>
            </a:fld>
            <a:endParaRPr lang="en-US" altLang="en-US"/>
          </a:p>
        </p:txBody>
      </p:sp>
      <p:sp>
        <p:nvSpPr>
          <p:cNvPr id="23555" name="Rectangle 2">
            <a:extLst>
              <a:ext uri="{FF2B5EF4-FFF2-40B4-BE49-F238E27FC236}">
                <a16:creationId xmlns:a16="http://schemas.microsoft.com/office/drawing/2014/main" id="{EF7343E8-A0D1-4D4A-8DE1-7BFCEB15CFE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34751D5F-7DFD-4709-ABEA-4BC69BAF94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97922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0995988-0CC8-4021-A1AB-7B788B4A21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9FB29E-C24A-499E-A160-66C29B79030A}" type="slidenum">
              <a:rPr lang="en-US" altLang="en-US"/>
              <a:pPr>
                <a:spcBef>
                  <a:spcPct val="0"/>
                </a:spcBef>
              </a:pPr>
              <a:t>48</a:t>
            </a:fld>
            <a:endParaRPr lang="en-US" altLang="en-US"/>
          </a:p>
        </p:txBody>
      </p:sp>
      <p:sp>
        <p:nvSpPr>
          <p:cNvPr id="25603" name="Rectangle 2">
            <a:extLst>
              <a:ext uri="{FF2B5EF4-FFF2-40B4-BE49-F238E27FC236}">
                <a16:creationId xmlns:a16="http://schemas.microsoft.com/office/drawing/2014/main" id="{FF9DB06C-F567-45E5-B68A-E0648258468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BE371A0-ACB4-4E60-B34A-164D9A65B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437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2F9FFBA-CA9B-4B1C-85B9-BA64C737D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5B0AD1-0279-4966-AD04-91E4F83A9C1A}" type="slidenum">
              <a:rPr lang="en-US" altLang="en-US"/>
              <a:pPr>
                <a:spcBef>
                  <a:spcPct val="0"/>
                </a:spcBef>
              </a:pPr>
              <a:t>49</a:t>
            </a:fld>
            <a:endParaRPr lang="en-US" altLang="en-US"/>
          </a:p>
        </p:txBody>
      </p:sp>
      <p:sp>
        <p:nvSpPr>
          <p:cNvPr id="27651" name="Rectangle 2">
            <a:extLst>
              <a:ext uri="{FF2B5EF4-FFF2-40B4-BE49-F238E27FC236}">
                <a16:creationId xmlns:a16="http://schemas.microsoft.com/office/drawing/2014/main" id="{39E7AB03-C10C-4CF2-BD00-5B8ACAF8D91E}"/>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A7A930A-08C9-4CCB-B1A5-A23208EE5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8767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33835CC-81E6-48B2-B896-08BA8F8315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27BAEC-BE00-4AF4-B276-7C03D29C4DA1}" type="slidenum">
              <a:rPr lang="en-US" altLang="en-US"/>
              <a:pPr>
                <a:spcBef>
                  <a:spcPct val="0"/>
                </a:spcBef>
              </a:pPr>
              <a:t>50</a:t>
            </a:fld>
            <a:endParaRPr lang="en-US" altLang="en-US"/>
          </a:p>
        </p:txBody>
      </p:sp>
      <p:sp>
        <p:nvSpPr>
          <p:cNvPr id="29699" name="Rectangle 2">
            <a:extLst>
              <a:ext uri="{FF2B5EF4-FFF2-40B4-BE49-F238E27FC236}">
                <a16:creationId xmlns:a16="http://schemas.microsoft.com/office/drawing/2014/main" id="{22685A14-19D3-4D69-B1DA-97EA13F586E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AC2DBF7-1356-4E17-A665-9CA021268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5192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9B408BCA-E688-41C6-91DE-420CF71E255D}"/>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535C9D44-5648-45B6-983F-60BBEEE358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1748" name="Slide Number Placeholder 3">
            <a:extLst>
              <a:ext uri="{FF2B5EF4-FFF2-40B4-BE49-F238E27FC236}">
                <a16:creationId xmlns:a16="http://schemas.microsoft.com/office/drawing/2014/main" id="{8D579EFE-7A77-4E78-AB18-284E6EE003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D7392E-FF4E-419F-9E82-EC3D040A3F87}" type="slidenum">
              <a:rPr lang="en-US" altLang="en-US"/>
              <a:pPr>
                <a:spcBef>
                  <a:spcPct val="0"/>
                </a:spcBef>
              </a:pPr>
              <a:t>51</a:t>
            </a:fld>
            <a:endParaRPr lang="en-US" altLang="en-US"/>
          </a:p>
        </p:txBody>
      </p:sp>
    </p:spTree>
    <p:extLst>
      <p:ext uri="{BB962C8B-B14F-4D97-AF65-F5344CB8AC3E}">
        <p14:creationId xmlns:p14="http://schemas.microsoft.com/office/powerpoint/2010/main" val="90699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6E39A74-C341-4729-BE81-026681E5AD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E41483-3484-487D-86D5-7E38B2F388CB}" type="slidenum">
              <a:rPr lang="en-US" altLang="en-US"/>
              <a:pPr>
                <a:spcBef>
                  <a:spcPct val="0"/>
                </a:spcBef>
              </a:pPr>
              <a:t>52</a:t>
            </a:fld>
            <a:endParaRPr lang="en-US" altLang="en-US"/>
          </a:p>
        </p:txBody>
      </p:sp>
      <p:sp>
        <p:nvSpPr>
          <p:cNvPr id="33795" name="Rectangle 2">
            <a:extLst>
              <a:ext uri="{FF2B5EF4-FFF2-40B4-BE49-F238E27FC236}">
                <a16:creationId xmlns:a16="http://schemas.microsoft.com/office/drawing/2014/main" id="{CE8517C7-9E41-4C70-980A-F4A40DDA956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7D76A8A-9168-491C-9664-304F336B61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53674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45ED526-30D8-48B2-96A0-941547B565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C75A6E-75D4-4FEC-97C7-1B78ED015E5B}" type="slidenum">
              <a:rPr lang="en-US" altLang="en-US"/>
              <a:pPr>
                <a:spcBef>
                  <a:spcPct val="0"/>
                </a:spcBef>
              </a:pPr>
              <a:t>53</a:t>
            </a:fld>
            <a:endParaRPr lang="en-US" altLang="en-US"/>
          </a:p>
        </p:txBody>
      </p:sp>
      <p:sp>
        <p:nvSpPr>
          <p:cNvPr id="35843" name="Rectangle 2">
            <a:extLst>
              <a:ext uri="{FF2B5EF4-FFF2-40B4-BE49-F238E27FC236}">
                <a16:creationId xmlns:a16="http://schemas.microsoft.com/office/drawing/2014/main" id="{7C744129-72E8-4F93-BCBA-3D2B6567784E}"/>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DDF0C7F-C234-4FBB-9CF8-617486753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2162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741249B-964D-4ED6-A0B9-6613BE38EC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409B92-05E5-4CB4-B63C-A300D7DDFC34}" type="slidenum">
              <a:rPr lang="en-US" altLang="en-US"/>
              <a:pPr>
                <a:spcBef>
                  <a:spcPct val="0"/>
                </a:spcBef>
              </a:pPr>
              <a:t>58</a:t>
            </a:fld>
            <a:endParaRPr lang="en-US" altLang="en-US"/>
          </a:p>
        </p:txBody>
      </p:sp>
      <p:sp>
        <p:nvSpPr>
          <p:cNvPr id="41987" name="Rectangle 2">
            <a:extLst>
              <a:ext uri="{FF2B5EF4-FFF2-40B4-BE49-F238E27FC236}">
                <a16:creationId xmlns:a16="http://schemas.microsoft.com/office/drawing/2014/main" id="{7D93085B-C2FB-479F-86F6-4BC8141005F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E2852B8-6240-4350-9089-1581F7281C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37211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1DDEB96-378D-4A8E-92AD-8608A6AE4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1C3576-896D-4BFD-A309-5038F0E7B74F}" type="slidenum">
              <a:rPr lang="en-US" altLang="en-US"/>
              <a:pPr>
                <a:spcBef>
                  <a:spcPct val="0"/>
                </a:spcBef>
              </a:pPr>
              <a:t>59</a:t>
            </a:fld>
            <a:endParaRPr lang="en-US" altLang="en-US"/>
          </a:p>
        </p:txBody>
      </p:sp>
      <p:sp>
        <p:nvSpPr>
          <p:cNvPr id="44035" name="Rectangle 2">
            <a:extLst>
              <a:ext uri="{FF2B5EF4-FFF2-40B4-BE49-F238E27FC236}">
                <a16:creationId xmlns:a16="http://schemas.microsoft.com/office/drawing/2014/main" id="{1D7EB592-CCDC-42A5-8362-71EEF0FACCD0}"/>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6BB4FC1-A717-4709-A865-7EB11F1E4B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2708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1237238-907B-4C57-A1A0-CFB0A0B2A3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342ABE-9144-419E-9348-282F79510D68}" type="slidenum">
              <a:rPr lang="en-US" altLang="en-US"/>
              <a:pPr>
                <a:spcBef>
                  <a:spcPct val="0"/>
                </a:spcBef>
              </a:pPr>
              <a:t>39</a:t>
            </a:fld>
            <a:endParaRPr lang="en-US" altLang="en-US"/>
          </a:p>
        </p:txBody>
      </p:sp>
      <p:sp>
        <p:nvSpPr>
          <p:cNvPr id="7171" name="Rectangle 2">
            <a:extLst>
              <a:ext uri="{FF2B5EF4-FFF2-40B4-BE49-F238E27FC236}">
                <a16:creationId xmlns:a16="http://schemas.microsoft.com/office/drawing/2014/main" id="{C20FF8F8-E2B3-4D20-81FC-B8238EA58F16}"/>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72D93AB-3B2E-4D03-B83C-41FF076CF8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3936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95CF9EF-E610-4B70-BD4E-05E52B83C9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09D8A0-C9C0-49FC-96D1-F59737364120}" type="slidenum">
              <a:rPr lang="en-US" altLang="en-US"/>
              <a:pPr>
                <a:spcBef>
                  <a:spcPct val="0"/>
                </a:spcBef>
              </a:pPr>
              <a:t>40</a:t>
            </a:fld>
            <a:endParaRPr lang="en-US" altLang="en-US"/>
          </a:p>
        </p:txBody>
      </p:sp>
      <p:sp>
        <p:nvSpPr>
          <p:cNvPr id="9219" name="Rectangle 2">
            <a:extLst>
              <a:ext uri="{FF2B5EF4-FFF2-40B4-BE49-F238E27FC236}">
                <a16:creationId xmlns:a16="http://schemas.microsoft.com/office/drawing/2014/main" id="{164CC196-1A0C-472D-AF34-41E89EBEC5D0}"/>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3674B126-EE96-45D4-BCC3-D5270E275A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334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AC56822-DE19-428C-B3B7-065D63BE3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CE896-520C-41F4-9B34-7377C0F80A2F}" type="slidenum">
              <a:rPr lang="en-US" altLang="en-US"/>
              <a:pPr>
                <a:spcBef>
                  <a:spcPct val="0"/>
                </a:spcBef>
              </a:pPr>
              <a:t>41</a:t>
            </a:fld>
            <a:endParaRPr lang="en-US" altLang="en-US"/>
          </a:p>
        </p:txBody>
      </p:sp>
      <p:sp>
        <p:nvSpPr>
          <p:cNvPr id="11267" name="Rectangle 2">
            <a:extLst>
              <a:ext uri="{FF2B5EF4-FFF2-40B4-BE49-F238E27FC236}">
                <a16:creationId xmlns:a16="http://schemas.microsoft.com/office/drawing/2014/main" id="{89B205DB-16A0-4AE5-A290-EF3018C664B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F9909BD2-0A05-4134-B5AD-1F5C71BB2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678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3593B56-3777-4C92-8F50-E63CE34DC9B5}"/>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17DD34B7-EDCF-47F6-BDA0-A62A5B9E92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316" name="Slide Number Placeholder 3">
            <a:extLst>
              <a:ext uri="{FF2B5EF4-FFF2-40B4-BE49-F238E27FC236}">
                <a16:creationId xmlns:a16="http://schemas.microsoft.com/office/drawing/2014/main" id="{C5C19027-90E1-4D0B-A78B-770A2E183F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30B080-293C-41B9-8BE6-1B3862DD2433}" type="slidenum">
              <a:rPr lang="en-US" altLang="en-US"/>
              <a:pPr>
                <a:spcBef>
                  <a:spcPct val="0"/>
                </a:spcBef>
              </a:pPr>
              <a:t>42</a:t>
            </a:fld>
            <a:endParaRPr lang="en-US" altLang="en-US"/>
          </a:p>
        </p:txBody>
      </p:sp>
    </p:spTree>
    <p:extLst>
      <p:ext uri="{BB962C8B-B14F-4D97-AF65-F5344CB8AC3E}">
        <p14:creationId xmlns:p14="http://schemas.microsoft.com/office/powerpoint/2010/main" val="418364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B56B863-470B-45CA-B293-D00ECE086C45}"/>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7AF3E976-6A16-41F9-AFC0-C609F4DC1F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364" name="Slide Number Placeholder 3">
            <a:extLst>
              <a:ext uri="{FF2B5EF4-FFF2-40B4-BE49-F238E27FC236}">
                <a16:creationId xmlns:a16="http://schemas.microsoft.com/office/drawing/2014/main" id="{C554C001-69B4-4C70-B8F7-8AFB5DBFF7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4F5CC2-520D-4955-B0AC-1CB6137ED174}" type="slidenum">
              <a:rPr lang="en-US" altLang="en-US"/>
              <a:pPr>
                <a:spcBef>
                  <a:spcPct val="0"/>
                </a:spcBef>
              </a:pPr>
              <a:t>43</a:t>
            </a:fld>
            <a:endParaRPr lang="en-US" altLang="en-US"/>
          </a:p>
        </p:txBody>
      </p:sp>
    </p:spTree>
    <p:extLst>
      <p:ext uri="{BB962C8B-B14F-4D97-AF65-F5344CB8AC3E}">
        <p14:creationId xmlns:p14="http://schemas.microsoft.com/office/powerpoint/2010/main" val="215791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66D0BBF-0F1F-4A11-89E3-24B66C1DDA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CCBF05-F595-40FA-843A-9EA8161BBC0F}" type="slidenum">
              <a:rPr lang="en-US" altLang="en-US"/>
              <a:pPr>
                <a:spcBef>
                  <a:spcPct val="0"/>
                </a:spcBef>
              </a:pPr>
              <a:t>44</a:t>
            </a:fld>
            <a:endParaRPr lang="en-US" altLang="en-US"/>
          </a:p>
        </p:txBody>
      </p:sp>
      <p:sp>
        <p:nvSpPr>
          <p:cNvPr id="17411" name="Rectangle 2">
            <a:extLst>
              <a:ext uri="{FF2B5EF4-FFF2-40B4-BE49-F238E27FC236}">
                <a16:creationId xmlns:a16="http://schemas.microsoft.com/office/drawing/2014/main" id="{90599B2A-2579-4019-83E2-9BC8012B1D7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E5CF46A-3129-4B59-A6DB-1DEE86A27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1208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3990D83-C336-4EBF-8AC3-D5C1E6CEF94F}"/>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05FC59B-1AEA-44E5-98A6-F33BBEF80A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460" name="Slide Number Placeholder 3">
            <a:extLst>
              <a:ext uri="{FF2B5EF4-FFF2-40B4-BE49-F238E27FC236}">
                <a16:creationId xmlns:a16="http://schemas.microsoft.com/office/drawing/2014/main" id="{67305769-066B-4ED8-A04D-6C6C4BE805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6778CA-D26C-4884-ADE1-9AD47D92DA82}" type="slidenum">
              <a:rPr lang="en-US" altLang="en-US"/>
              <a:pPr>
                <a:spcBef>
                  <a:spcPct val="0"/>
                </a:spcBef>
              </a:pPr>
              <a:t>45</a:t>
            </a:fld>
            <a:endParaRPr lang="en-US" altLang="en-US"/>
          </a:p>
        </p:txBody>
      </p:sp>
    </p:spTree>
    <p:extLst>
      <p:ext uri="{BB962C8B-B14F-4D97-AF65-F5344CB8AC3E}">
        <p14:creationId xmlns:p14="http://schemas.microsoft.com/office/powerpoint/2010/main" val="156710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2645D4A-1757-4A5C-A3C2-5DD79953953F}"/>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AF49A24A-1D92-465C-A16B-9E6DED9248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1508" name="Slide Number Placeholder 3">
            <a:extLst>
              <a:ext uri="{FF2B5EF4-FFF2-40B4-BE49-F238E27FC236}">
                <a16:creationId xmlns:a16="http://schemas.microsoft.com/office/drawing/2014/main" id="{A9CD5D1A-7B04-44BF-AB64-7144515526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4A3F51-A91C-4F44-953F-149F018A7AD8}" type="slidenum">
              <a:rPr lang="en-US" altLang="en-US"/>
              <a:pPr>
                <a:spcBef>
                  <a:spcPct val="0"/>
                </a:spcBef>
              </a:pPr>
              <a:t>46</a:t>
            </a:fld>
            <a:endParaRPr lang="en-US" altLang="en-US"/>
          </a:p>
        </p:txBody>
      </p:sp>
    </p:spTree>
    <p:extLst>
      <p:ext uri="{BB962C8B-B14F-4D97-AF65-F5344CB8AC3E}">
        <p14:creationId xmlns:p14="http://schemas.microsoft.com/office/powerpoint/2010/main" val="386381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32DA6779-6938-4436-B3C9-E19A8CAD1EC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A310CAA-D5E9-4112-9E24-3CDA8B1191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D15DCAB-540E-4EC4-96EA-64905E38DA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7534A891-829E-4EC4-B1BC-3785A7F7C2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0CA776EC-3B81-4326-AD94-E0EE3D6EFA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252: Computer Organization</a:t>
            </a:r>
          </a:p>
        </p:txBody>
      </p:sp>
      <p:sp>
        <p:nvSpPr>
          <p:cNvPr id="9" name="Slide Number Placeholder 8"/>
          <p:cNvSpPr>
            <a:spLocks noGrp="1"/>
          </p:cNvSpPr>
          <p:nvPr>
            <p:ph type="sldNum" sz="quarter" idx="12"/>
          </p:nvPr>
        </p:nvSpPr>
        <p:spPr/>
        <p:txBody>
          <a:bodyPr/>
          <a:lstStyle>
            <a:lvl1pPr>
              <a:defRPr/>
            </a:lvl1pPr>
          </a:lstStyle>
          <a:p>
            <a:fld id="{CFA9799E-C7E5-4B00-A569-8304349937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252: Computer Organization</a:t>
            </a:r>
          </a:p>
        </p:txBody>
      </p:sp>
      <p:sp>
        <p:nvSpPr>
          <p:cNvPr id="5" name="Slide Number Placeholder 4"/>
          <p:cNvSpPr>
            <a:spLocks noGrp="1"/>
          </p:cNvSpPr>
          <p:nvPr>
            <p:ph type="sldNum" sz="quarter" idx="12"/>
          </p:nvPr>
        </p:nvSpPr>
        <p:spPr/>
        <p:txBody>
          <a:bodyPr/>
          <a:lstStyle>
            <a:lvl1pPr>
              <a:defRPr/>
            </a:lvl1pPr>
          </a:lstStyle>
          <a:p>
            <a:fld id="{8B28C8BD-EDE5-4D48-B0EE-AB36BBD3CE2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252: Computer Organization</a:t>
            </a:r>
          </a:p>
        </p:txBody>
      </p:sp>
      <p:sp>
        <p:nvSpPr>
          <p:cNvPr id="4" name="Slide Number Placeholder 3"/>
          <p:cNvSpPr>
            <a:spLocks noGrp="1"/>
          </p:cNvSpPr>
          <p:nvPr>
            <p:ph type="sldNum" sz="quarter" idx="12"/>
          </p:nvPr>
        </p:nvSpPr>
        <p:spPr/>
        <p:txBody>
          <a:bodyPr/>
          <a:lstStyle>
            <a:lvl1pPr>
              <a:defRPr/>
            </a:lvl1pPr>
          </a:lstStyle>
          <a:p>
            <a:fld id="{21854B05-66B9-48FF-BDEA-A8EAEA5D957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DE33DED9-4656-4176-BCFF-C346940A44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F965BCF8-44D7-4925-B424-63EBB68AB3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cpe 252: Computer Organization</a:t>
            </a:r>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19AD511-ED07-454D-AAC4-3BF0EA120E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Arial" charset="0"/>
        </a:defRPr>
      </a:lvl2pPr>
      <a:lvl3pPr algn="ctr" rtl="0" fontAlgn="base">
        <a:spcBef>
          <a:spcPct val="0"/>
        </a:spcBef>
        <a:spcAft>
          <a:spcPct val="0"/>
        </a:spcAft>
        <a:defRPr sz="4400">
          <a:solidFill>
            <a:schemeClr val="accent2"/>
          </a:solidFill>
          <a:latin typeface="Arial" charset="0"/>
        </a:defRPr>
      </a:lvl3pPr>
      <a:lvl4pPr algn="ctr" rtl="0" fontAlgn="base">
        <a:spcBef>
          <a:spcPct val="0"/>
        </a:spcBef>
        <a:spcAft>
          <a:spcPct val="0"/>
        </a:spcAft>
        <a:defRPr sz="4400">
          <a:solidFill>
            <a:schemeClr val="accent2"/>
          </a:solidFill>
          <a:latin typeface="Arial" charset="0"/>
        </a:defRPr>
      </a:lvl4pPr>
      <a:lvl5pPr algn="ctr" rtl="0" fontAlgn="base">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oleObject" Target="../embeddings/oleObject6.bin"/></Relationships>
</file>

<file path=ppt/slides/_rels/slide7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438400"/>
            <a:ext cx="5447030" cy="788035"/>
          </a:xfrm>
          <a:prstGeom prst="rect">
            <a:avLst/>
          </a:prstGeom>
        </p:spPr>
        <p:txBody>
          <a:bodyPr vert="horz" wrap="square" lIns="0" tIns="13335" rIns="0" bIns="0" rtlCol="0">
            <a:spAutoFit/>
          </a:bodyPr>
          <a:lstStyle/>
          <a:p>
            <a:pPr marL="12700">
              <a:lnSpc>
                <a:spcPct val="100000"/>
              </a:lnSpc>
              <a:spcBef>
                <a:spcPts val="105"/>
              </a:spcBef>
            </a:pPr>
            <a:r>
              <a:rPr sz="5000" spc="-15" dirty="0"/>
              <a:t>CONTROL</a:t>
            </a:r>
            <a:r>
              <a:rPr sz="5000" spc="-90" dirty="0"/>
              <a:t> </a:t>
            </a:r>
            <a:r>
              <a:rPr sz="5000" dirty="0"/>
              <a:t>UNIT</a:t>
            </a:r>
          </a:p>
        </p:txBody>
      </p:sp>
    </p:spTree>
    <p:extLst>
      <p:ext uri="{BB962C8B-B14F-4D97-AF65-F5344CB8AC3E}">
        <p14:creationId xmlns:p14="http://schemas.microsoft.com/office/powerpoint/2010/main" val="327928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56257"/>
            <a:ext cx="8081645" cy="2861310"/>
          </a:xfrm>
          <a:prstGeom prst="rect">
            <a:avLst/>
          </a:prstGeom>
        </p:spPr>
        <p:txBody>
          <a:bodyPr vert="horz" wrap="square" lIns="0" tIns="12700" rIns="0" bIns="0" rtlCol="0">
            <a:spAutoFit/>
          </a:bodyPr>
          <a:lstStyle/>
          <a:p>
            <a:pPr marL="350520" indent="-338455">
              <a:lnSpc>
                <a:spcPct val="100000"/>
              </a:lnSpc>
              <a:spcBef>
                <a:spcPts val="100"/>
              </a:spcBef>
              <a:buClr>
                <a:srgbClr val="FDB809"/>
              </a:buClr>
              <a:buSzPct val="93333"/>
              <a:buFont typeface="Wingdings"/>
              <a:buChar char=""/>
              <a:tabLst>
                <a:tab pos="350520" algn="l"/>
                <a:tab pos="351155" algn="l"/>
              </a:tabLst>
            </a:pPr>
            <a:r>
              <a:rPr sz="1500" dirty="0">
                <a:latin typeface="Arial Black"/>
                <a:cs typeface="Arial Black"/>
              </a:rPr>
              <a:t>An instruction read </a:t>
            </a:r>
            <a:r>
              <a:rPr sz="1500" spc="5" dirty="0">
                <a:latin typeface="Arial Black"/>
                <a:cs typeface="Arial Black"/>
              </a:rPr>
              <a:t>from </a:t>
            </a:r>
            <a:r>
              <a:rPr sz="1500" spc="10" dirty="0">
                <a:latin typeface="Arial Black"/>
                <a:cs typeface="Arial Black"/>
              </a:rPr>
              <a:t>memory </a:t>
            </a:r>
            <a:r>
              <a:rPr sz="1500" dirty="0">
                <a:latin typeface="Arial Black"/>
                <a:cs typeface="Arial Black"/>
              </a:rPr>
              <a:t>is </a:t>
            </a:r>
            <a:r>
              <a:rPr sz="1500" spc="-5" dirty="0">
                <a:latin typeface="Arial Black"/>
                <a:cs typeface="Arial Black"/>
              </a:rPr>
              <a:t>placed </a:t>
            </a:r>
            <a:r>
              <a:rPr sz="1500" dirty="0">
                <a:latin typeface="Arial Black"/>
                <a:cs typeface="Arial Black"/>
              </a:rPr>
              <a:t>in </a:t>
            </a:r>
            <a:r>
              <a:rPr sz="1500" spc="-5" dirty="0">
                <a:latin typeface="Arial Black"/>
                <a:cs typeface="Arial Black"/>
              </a:rPr>
              <a:t>the </a:t>
            </a:r>
            <a:r>
              <a:rPr sz="1500" dirty="0">
                <a:latin typeface="Arial Black"/>
                <a:cs typeface="Arial Black"/>
              </a:rPr>
              <a:t>instruction </a:t>
            </a:r>
            <a:r>
              <a:rPr sz="1500" spc="5" dirty="0">
                <a:latin typeface="Arial Black"/>
                <a:cs typeface="Arial Black"/>
              </a:rPr>
              <a:t>register</a:t>
            </a:r>
            <a:r>
              <a:rPr sz="1500" spc="80" dirty="0">
                <a:latin typeface="Arial Black"/>
                <a:cs typeface="Arial Black"/>
              </a:rPr>
              <a:t> </a:t>
            </a:r>
            <a:r>
              <a:rPr sz="1500" dirty="0">
                <a:latin typeface="Arial Black"/>
                <a:cs typeface="Arial Black"/>
              </a:rPr>
              <a:t>(IR).</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286385" marR="417830" indent="-274320">
              <a:lnSpc>
                <a:spcPct val="100000"/>
              </a:lnSpc>
              <a:buClr>
                <a:srgbClr val="FDB809"/>
              </a:buClr>
              <a:buSzPct val="93333"/>
              <a:buFont typeface="Wingdings"/>
              <a:buChar char=""/>
              <a:tabLst>
                <a:tab pos="350520" algn="l"/>
                <a:tab pos="351155" algn="l"/>
              </a:tabLst>
            </a:pPr>
            <a:r>
              <a:rPr dirty="0"/>
              <a:t>	</a:t>
            </a:r>
            <a:r>
              <a:rPr sz="1500" spc="10" dirty="0">
                <a:latin typeface="Arial Black"/>
                <a:cs typeface="Arial Black"/>
              </a:rPr>
              <a:t>The </a:t>
            </a:r>
            <a:r>
              <a:rPr sz="1500" dirty="0">
                <a:latin typeface="Arial Black"/>
                <a:cs typeface="Arial Black"/>
              </a:rPr>
              <a:t>instruction register is divided </a:t>
            </a:r>
            <a:r>
              <a:rPr sz="1500" spc="-5" dirty="0">
                <a:latin typeface="Arial Black"/>
                <a:cs typeface="Arial Black"/>
              </a:rPr>
              <a:t>into </a:t>
            </a:r>
            <a:r>
              <a:rPr sz="1500" dirty="0">
                <a:latin typeface="Arial Black"/>
                <a:cs typeface="Arial Black"/>
              </a:rPr>
              <a:t>three </a:t>
            </a:r>
            <a:r>
              <a:rPr sz="1500" spc="5" dirty="0">
                <a:latin typeface="Arial Black"/>
                <a:cs typeface="Arial Black"/>
              </a:rPr>
              <a:t>parts: </a:t>
            </a:r>
            <a:r>
              <a:rPr sz="1500" spc="-5" dirty="0">
                <a:latin typeface="Arial Black"/>
                <a:cs typeface="Arial Black"/>
              </a:rPr>
              <a:t>the </a:t>
            </a:r>
            <a:r>
              <a:rPr sz="1500" dirty="0">
                <a:latin typeface="Arial Black"/>
                <a:cs typeface="Arial Black"/>
              </a:rPr>
              <a:t>I bit, </a:t>
            </a:r>
            <a:r>
              <a:rPr sz="1500" spc="-5" dirty="0">
                <a:latin typeface="Arial Black"/>
                <a:cs typeface="Arial Black"/>
              </a:rPr>
              <a:t>operation  code, and </a:t>
            </a:r>
            <a:r>
              <a:rPr sz="1500" dirty="0">
                <a:latin typeface="Arial Black"/>
                <a:cs typeface="Arial Black"/>
              </a:rPr>
              <a:t>address</a:t>
            </a:r>
            <a:r>
              <a:rPr sz="1500" spc="30" dirty="0">
                <a:latin typeface="Arial Black"/>
                <a:cs typeface="Arial Black"/>
              </a:rPr>
              <a:t> </a:t>
            </a:r>
            <a:r>
              <a:rPr sz="1500" spc="5" dirty="0">
                <a:latin typeface="Arial Black"/>
                <a:cs typeface="Arial Black"/>
              </a:rPr>
              <a:t>part.</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6385" marR="619760" indent="-274320">
              <a:lnSpc>
                <a:spcPct val="100000"/>
              </a:lnSpc>
              <a:spcBef>
                <a:spcPts val="5"/>
              </a:spcBef>
              <a:buClr>
                <a:srgbClr val="FDB809"/>
              </a:buClr>
              <a:buSzPct val="93333"/>
              <a:buFont typeface="Wingdings"/>
              <a:buChar char=""/>
              <a:tabLst>
                <a:tab pos="350520" algn="l"/>
                <a:tab pos="351155" algn="l"/>
              </a:tabLst>
            </a:pPr>
            <a:r>
              <a:rPr dirty="0"/>
              <a:t>	</a:t>
            </a:r>
            <a:r>
              <a:rPr sz="1500" spc="5" dirty="0">
                <a:latin typeface="Arial Black"/>
                <a:cs typeface="Arial Black"/>
              </a:rPr>
              <a:t>First </a:t>
            </a:r>
            <a:r>
              <a:rPr sz="1500" spc="-5" dirty="0">
                <a:latin typeface="Arial Black"/>
                <a:cs typeface="Arial Black"/>
              </a:rPr>
              <a:t>12-bits (0-11) to specify </a:t>
            </a:r>
            <a:r>
              <a:rPr sz="1500" dirty="0">
                <a:latin typeface="Arial Black"/>
                <a:cs typeface="Arial Black"/>
              </a:rPr>
              <a:t>an address, </a:t>
            </a:r>
            <a:r>
              <a:rPr sz="1500" spc="-15" dirty="0">
                <a:latin typeface="Arial Black"/>
                <a:cs typeface="Arial Black"/>
              </a:rPr>
              <a:t>next </a:t>
            </a:r>
            <a:r>
              <a:rPr sz="1500" dirty="0">
                <a:latin typeface="Arial Black"/>
                <a:cs typeface="Arial Black"/>
              </a:rPr>
              <a:t>3-bits </a:t>
            </a:r>
            <a:r>
              <a:rPr sz="1500" spc="-5" dirty="0">
                <a:latin typeface="Arial Black"/>
                <a:cs typeface="Arial Black"/>
              </a:rPr>
              <a:t>specify the  operation </a:t>
            </a:r>
            <a:r>
              <a:rPr sz="1500" spc="-10" dirty="0">
                <a:latin typeface="Arial Black"/>
                <a:cs typeface="Arial Black"/>
              </a:rPr>
              <a:t>code </a:t>
            </a:r>
            <a:r>
              <a:rPr sz="1500" spc="-5" dirty="0">
                <a:latin typeface="Arial Black"/>
                <a:cs typeface="Arial Black"/>
              </a:rPr>
              <a:t>(opcode) field of the instruction </a:t>
            </a:r>
            <a:r>
              <a:rPr sz="1500" spc="-10" dirty="0">
                <a:latin typeface="Arial Black"/>
                <a:cs typeface="Arial Black"/>
              </a:rPr>
              <a:t>and </a:t>
            </a:r>
            <a:r>
              <a:rPr sz="1500" spc="-5" dirty="0">
                <a:latin typeface="Arial Black"/>
                <a:cs typeface="Arial Black"/>
              </a:rPr>
              <a:t>last left most </a:t>
            </a:r>
            <a:r>
              <a:rPr sz="1500" dirty="0">
                <a:latin typeface="Arial Black"/>
                <a:cs typeface="Arial Black"/>
              </a:rPr>
              <a:t>bit  </a:t>
            </a:r>
            <a:r>
              <a:rPr sz="1500" spc="-5" dirty="0">
                <a:latin typeface="Arial Black"/>
                <a:cs typeface="Arial Black"/>
              </a:rPr>
              <a:t>specify the addressing mode</a:t>
            </a:r>
            <a:r>
              <a:rPr sz="1500" spc="20" dirty="0">
                <a:latin typeface="Arial Black"/>
                <a:cs typeface="Arial Black"/>
              </a:rPr>
              <a:t> </a:t>
            </a:r>
            <a:r>
              <a:rPr sz="1500" dirty="0">
                <a:latin typeface="Arial Black"/>
                <a:cs typeface="Arial Black"/>
              </a:rPr>
              <a:t>I.</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spcBef>
                <a:spcPts val="5"/>
              </a:spcBef>
              <a:buClr>
                <a:srgbClr val="FDB809"/>
              </a:buClr>
              <a:buSzPct val="93333"/>
              <a:buFont typeface="Wingdings"/>
              <a:buChar char=""/>
              <a:tabLst>
                <a:tab pos="287020" algn="l"/>
              </a:tabLst>
            </a:pPr>
            <a:r>
              <a:rPr sz="1500" dirty="0">
                <a:latin typeface="Arial Black"/>
                <a:cs typeface="Arial Black"/>
              </a:rPr>
              <a:t>I = 0 </a:t>
            </a:r>
            <a:r>
              <a:rPr sz="1500" spc="-10" dirty="0">
                <a:latin typeface="Arial Black"/>
                <a:cs typeface="Arial Black"/>
              </a:rPr>
              <a:t>for </a:t>
            </a:r>
            <a:r>
              <a:rPr sz="1500" dirty="0">
                <a:latin typeface="Arial Black"/>
                <a:cs typeface="Arial Black"/>
              </a:rPr>
              <a:t>direct</a:t>
            </a:r>
            <a:r>
              <a:rPr sz="1500" spc="-25" dirty="0">
                <a:latin typeface="Arial Black"/>
                <a:cs typeface="Arial Black"/>
              </a:rPr>
              <a:t> </a:t>
            </a:r>
            <a:r>
              <a:rPr sz="1500" dirty="0">
                <a:latin typeface="Arial Black"/>
                <a:cs typeface="Arial Black"/>
              </a:rPr>
              <a:t>address</a:t>
            </a:r>
            <a:endParaRPr sz="1500">
              <a:latin typeface="Arial Black"/>
              <a:cs typeface="Arial Black"/>
            </a:endParaRPr>
          </a:p>
          <a:p>
            <a:pPr marL="287020" indent="-274320">
              <a:lnSpc>
                <a:spcPct val="100000"/>
              </a:lnSpc>
              <a:spcBef>
                <a:spcPts val="359"/>
              </a:spcBef>
              <a:buClr>
                <a:srgbClr val="FDB809"/>
              </a:buClr>
              <a:buSzPct val="93333"/>
              <a:buFont typeface="Wingdings"/>
              <a:buChar char=""/>
              <a:tabLst>
                <a:tab pos="287020" algn="l"/>
              </a:tabLst>
            </a:pPr>
            <a:r>
              <a:rPr sz="1500" dirty="0">
                <a:latin typeface="Arial Black"/>
                <a:cs typeface="Arial Black"/>
              </a:rPr>
              <a:t>I = 1 </a:t>
            </a:r>
            <a:r>
              <a:rPr sz="1500" spc="-10" dirty="0">
                <a:latin typeface="Arial Black"/>
                <a:cs typeface="Arial Black"/>
              </a:rPr>
              <a:t>for </a:t>
            </a:r>
            <a:r>
              <a:rPr sz="1500" dirty="0">
                <a:latin typeface="Arial Black"/>
                <a:cs typeface="Arial Black"/>
              </a:rPr>
              <a:t>indirect</a:t>
            </a:r>
            <a:r>
              <a:rPr sz="1500" spc="-25" dirty="0">
                <a:latin typeface="Arial Black"/>
                <a:cs typeface="Arial Black"/>
              </a:rPr>
              <a:t> </a:t>
            </a:r>
            <a:r>
              <a:rPr sz="1500" dirty="0">
                <a:latin typeface="Arial Black"/>
                <a:cs typeface="Arial Black"/>
              </a:rPr>
              <a:t>address</a:t>
            </a:r>
            <a:endParaRPr sz="1500">
              <a:latin typeface="Arial Black"/>
              <a:cs typeface="Arial Black"/>
            </a:endParaRPr>
          </a:p>
        </p:txBody>
      </p:sp>
    </p:spTree>
    <p:extLst>
      <p:ext uri="{BB962C8B-B14F-4D97-AF65-F5344CB8AC3E}">
        <p14:creationId xmlns:p14="http://schemas.microsoft.com/office/powerpoint/2010/main" val="935224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29C830D-38B6-43B0-96BD-F0B08953BACC}"/>
              </a:ext>
            </a:extLst>
          </p:cNvPr>
          <p:cNvSpPr>
            <a:spLocks noGrp="1"/>
          </p:cNvSpPr>
          <p:nvPr>
            <p:ph type="title"/>
          </p:nvPr>
        </p:nvSpPr>
        <p:spPr/>
        <p:txBody>
          <a:bodyPr/>
          <a:lstStyle/>
          <a:p>
            <a:r>
              <a:rPr lang="en-US" altLang="en-US" b="1"/>
              <a:t>Direct Memory Access (DMA)</a:t>
            </a:r>
          </a:p>
        </p:txBody>
      </p:sp>
      <p:sp>
        <p:nvSpPr>
          <p:cNvPr id="24579" name="Content Placeholder 2">
            <a:extLst>
              <a:ext uri="{FF2B5EF4-FFF2-40B4-BE49-F238E27FC236}">
                <a16:creationId xmlns:a16="http://schemas.microsoft.com/office/drawing/2014/main" id="{DBF1520B-00AA-4688-81B6-6ED61E72808D}"/>
              </a:ext>
            </a:extLst>
          </p:cNvPr>
          <p:cNvSpPr>
            <a:spLocks noGrp="1"/>
          </p:cNvSpPr>
          <p:nvPr>
            <p:ph idx="1"/>
          </p:nvPr>
        </p:nvSpPr>
        <p:spPr/>
        <p:txBody>
          <a:bodyPr/>
          <a:lstStyle/>
          <a:p>
            <a:r>
              <a:rPr lang="en-US" altLang="en-US" sz="1800" dirty="0"/>
              <a:t>The transfer of data between a fast storage device such as magnetic disk and memory often limited to the speed of CPU.</a:t>
            </a:r>
          </a:p>
          <a:p>
            <a:endParaRPr lang="en-US" altLang="en-US" sz="1800" dirty="0"/>
          </a:p>
          <a:p>
            <a:r>
              <a:rPr lang="en-US" altLang="en-US" sz="1800" dirty="0"/>
              <a:t>Removing the CPU and letting the peripheral device manage the memory bus directly improve speed of transfer.</a:t>
            </a:r>
          </a:p>
          <a:p>
            <a:endParaRPr lang="en-US" altLang="en-US" sz="1800" dirty="0"/>
          </a:p>
          <a:p>
            <a:r>
              <a:rPr lang="en-US" altLang="en-US" sz="1800" dirty="0"/>
              <a:t>Such transfer technique is called Direct Memory Access (DMA).</a:t>
            </a:r>
          </a:p>
          <a:p>
            <a:endParaRPr lang="en-US" altLang="en-US" sz="1800" dirty="0"/>
          </a:p>
          <a:p>
            <a:r>
              <a:rPr lang="en-US" altLang="en-US" sz="1800" dirty="0"/>
              <a:t>A DMA controller takes over the buses to manage the transfer directly between I/O device and memory.</a:t>
            </a:r>
          </a:p>
          <a:p>
            <a:endParaRPr lang="en-US" altLang="en-US" sz="1800" dirty="0"/>
          </a:p>
          <a:p>
            <a:r>
              <a:rPr lang="en-US" altLang="en-US" sz="1800" dirty="0"/>
              <a:t>During DMA transfer, the CPU is idle and has no control over memory buses.</a:t>
            </a:r>
          </a:p>
          <a:p>
            <a:endParaRPr lang="en-US" altLang="en-US" sz="1800" dirty="0"/>
          </a:p>
          <a:p>
            <a:r>
              <a:rPr lang="en-US" altLang="en-US" sz="1800" dirty="0"/>
              <a:t>By using </a:t>
            </a:r>
            <a:r>
              <a:rPr lang="en-US" altLang="en-US" sz="1800" b="1" dirty="0"/>
              <a:t>Bus Request(BR) </a:t>
            </a:r>
            <a:r>
              <a:rPr lang="en-US" altLang="en-US" sz="1800" dirty="0"/>
              <a:t>and </a:t>
            </a:r>
            <a:r>
              <a:rPr lang="en-US" altLang="en-US" sz="1800" b="1" dirty="0"/>
              <a:t>Bus Grant(BG)</a:t>
            </a:r>
            <a:r>
              <a:rPr lang="en-US" altLang="en-US" sz="1800" dirty="0"/>
              <a:t> the buses are released to DMA controller.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0D807F3-855D-442E-B3C8-50BE6A75DE66}"/>
              </a:ext>
            </a:extLst>
          </p:cNvPr>
          <p:cNvSpPr>
            <a:spLocks noGrp="1"/>
          </p:cNvSpPr>
          <p:nvPr>
            <p:ph type="title"/>
          </p:nvPr>
        </p:nvSpPr>
        <p:spPr/>
        <p:txBody>
          <a:bodyPr/>
          <a:lstStyle/>
          <a:p>
            <a:r>
              <a:rPr lang="en-US" altLang="en-US"/>
              <a:t>DMA</a:t>
            </a:r>
          </a:p>
        </p:txBody>
      </p:sp>
      <p:sp>
        <p:nvSpPr>
          <p:cNvPr id="25603" name="Content Placeholder 2">
            <a:extLst>
              <a:ext uri="{FF2B5EF4-FFF2-40B4-BE49-F238E27FC236}">
                <a16:creationId xmlns:a16="http://schemas.microsoft.com/office/drawing/2014/main" id="{5B02486F-A31A-4D7E-ABBD-D29700DB6DED}"/>
              </a:ext>
            </a:extLst>
          </p:cNvPr>
          <p:cNvSpPr>
            <a:spLocks noGrp="1"/>
          </p:cNvSpPr>
          <p:nvPr>
            <p:ph idx="1"/>
          </p:nvPr>
        </p:nvSpPr>
        <p:spPr>
          <a:xfrm>
            <a:off x="152400" y="3714750"/>
            <a:ext cx="8686800" cy="2762250"/>
          </a:xfrm>
        </p:spPr>
        <p:txBody>
          <a:bodyPr/>
          <a:lstStyle/>
          <a:p>
            <a:r>
              <a:rPr lang="en-US" altLang="en-US" sz="2200"/>
              <a:t>Data transfer ways:</a:t>
            </a:r>
          </a:p>
          <a:p>
            <a:pPr lvl="1"/>
            <a:endParaRPr lang="en-US" altLang="en-US" sz="2000"/>
          </a:p>
          <a:p>
            <a:pPr lvl="1"/>
            <a:r>
              <a:rPr lang="en-US" altLang="en-US" sz="2000"/>
              <a:t>Burst Transfer: Here number of words are transferred in a block. Example: Magnetic disk. </a:t>
            </a:r>
          </a:p>
          <a:p>
            <a:pPr lvl="1"/>
            <a:endParaRPr lang="en-US" altLang="en-US" sz="2000"/>
          </a:p>
          <a:p>
            <a:pPr lvl="1"/>
            <a:r>
              <a:rPr lang="en-US" altLang="en-US" sz="2000"/>
              <a:t>Cycle stealing: Allows the DMA controller to transfer one data word at a time after it must return the control of buses to CPU.</a:t>
            </a:r>
          </a:p>
        </p:txBody>
      </p:sp>
      <p:pic>
        <p:nvPicPr>
          <p:cNvPr id="25604" name="Picture 2">
            <a:extLst>
              <a:ext uri="{FF2B5EF4-FFF2-40B4-BE49-F238E27FC236}">
                <a16:creationId xmlns:a16="http://schemas.microsoft.com/office/drawing/2014/main" id="{77A9311D-578C-4235-94F8-93E3475AA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357313"/>
            <a:ext cx="583882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BE011D8-9F89-404E-9E03-FEA60D16229F}"/>
              </a:ext>
            </a:extLst>
          </p:cNvPr>
          <p:cNvSpPr>
            <a:spLocks noGrp="1"/>
          </p:cNvSpPr>
          <p:nvPr>
            <p:ph type="title"/>
          </p:nvPr>
        </p:nvSpPr>
        <p:spPr>
          <a:xfrm>
            <a:off x="642938" y="0"/>
            <a:ext cx="7772400" cy="685800"/>
          </a:xfrm>
        </p:spPr>
        <p:txBody>
          <a:bodyPr/>
          <a:lstStyle/>
          <a:p>
            <a:r>
              <a:rPr lang="en-US" altLang="en-US" b="1"/>
              <a:t>DMA Controller</a:t>
            </a:r>
          </a:p>
        </p:txBody>
      </p:sp>
      <p:pic>
        <p:nvPicPr>
          <p:cNvPr id="26627" name="Picture 4">
            <a:extLst>
              <a:ext uri="{FF2B5EF4-FFF2-40B4-BE49-F238E27FC236}">
                <a16:creationId xmlns:a16="http://schemas.microsoft.com/office/drawing/2014/main" id="{70D76C87-2247-4FD4-8746-B5040F303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071563"/>
            <a:ext cx="75914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923B2FB-8FD5-4CBC-80C8-6D8969EAC66E}"/>
              </a:ext>
            </a:extLst>
          </p:cNvPr>
          <p:cNvSpPr>
            <a:spLocks noGrp="1"/>
          </p:cNvSpPr>
          <p:nvPr>
            <p:ph type="title"/>
          </p:nvPr>
        </p:nvSpPr>
        <p:spPr/>
        <p:txBody>
          <a:bodyPr/>
          <a:lstStyle/>
          <a:p>
            <a:r>
              <a:rPr lang="en-US" altLang="en-US" b="1"/>
              <a:t>Initialization of DMA</a:t>
            </a:r>
          </a:p>
        </p:txBody>
      </p:sp>
      <p:sp>
        <p:nvSpPr>
          <p:cNvPr id="27651" name="Content Placeholder 2">
            <a:extLst>
              <a:ext uri="{FF2B5EF4-FFF2-40B4-BE49-F238E27FC236}">
                <a16:creationId xmlns:a16="http://schemas.microsoft.com/office/drawing/2014/main" id="{DAC68471-F2C8-4306-A477-0B533B889117}"/>
              </a:ext>
            </a:extLst>
          </p:cNvPr>
          <p:cNvSpPr>
            <a:spLocks noGrp="1"/>
          </p:cNvSpPr>
          <p:nvPr>
            <p:ph idx="1"/>
          </p:nvPr>
        </p:nvSpPr>
        <p:spPr/>
        <p:txBody>
          <a:bodyPr/>
          <a:lstStyle/>
          <a:p>
            <a:endParaRPr lang="en-US" altLang="en-US" sz="2200"/>
          </a:p>
          <a:p>
            <a:r>
              <a:rPr lang="en-US" altLang="en-US" sz="2200"/>
              <a:t>The CPU initializes the DMA by sending the following information through the data bus.</a:t>
            </a:r>
          </a:p>
          <a:p>
            <a:pPr lvl="1"/>
            <a:endParaRPr lang="en-US" altLang="en-US" sz="2000"/>
          </a:p>
          <a:p>
            <a:pPr lvl="1"/>
            <a:r>
              <a:rPr lang="en-US" altLang="en-US" sz="2000"/>
              <a:t>The starting address of the memory block where data are available(for read) or where data are to be stored(for write).</a:t>
            </a:r>
          </a:p>
          <a:p>
            <a:pPr lvl="1"/>
            <a:endParaRPr lang="en-US" altLang="en-US" sz="2000"/>
          </a:p>
          <a:p>
            <a:pPr lvl="1"/>
            <a:r>
              <a:rPr lang="en-US" altLang="en-US" sz="2000"/>
              <a:t>The word count, which is the number of words in the memory block.</a:t>
            </a:r>
          </a:p>
          <a:p>
            <a:pPr lvl="1"/>
            <a:endParaRPr lang="en-US" altLang="en-US" sz="2000"/>
          </a:p>
          <a:p>
            <a:pPr lvl="1"/>
            <a:r>
              <a:rPr lang="en-US" altLang="en-US" sz="2000"/>
              <a:t>Control to specify the mode of transfer such as read or write.</a:t>
            </a:r>
          </a:p>
          <a:p>
            <a:pPr lvl="1"/>
            <a:endParaRPr lang="en-US" altLang="en-US" sz="2000"/>
          </a:p>
          <a:p>
            <a:pPr lvl="1"/>
            <a:r>
              <a:rPr lang="en-US" altLang="en-US" sz="2000"/>
              <a:t>A control to start the DMA transfer.</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F257BB6-CED6-49BF-BF72-B2BB421D5B43}"/>
              </a:ext>
            </a:extLst>
          </p:cNvPr>
          <p:cNvSpPr>
            <a:spLocks noGrp="1"/>
          </p:cNvSpPr>
          <p:nvPr>
            <p:ph type="title"/>
          </p:nvPr>
        </p:nvSpPr>
        <p:spPr/>
        <p:txBody>
          <a:bodyPr/>
          <a:lstStyle/>
          <a:p>
            <a:r>
              <a:rPr lang="en-US" altLang="en-US" b="1"/>
              <a:t>DMA Transfer in a computer system</a:t>
            </a:r>
          </a:p>
        </p:txBody>
      </p:sp>
      <p:pic>
        <p:nvPicPr>
          <p:cNvPr id="28675" name="Picture 6">
            <a:extLst>
              <a:ext uri="{FF2B5EF4-FFF2-40B4-BE49-F238E27FC236}">
                <a16:creationId xmlns:a16="http://schemas.microsoft.com/office/drawing/2014/main" id="{1470FF9E-82CF-4DD6-9E6A-7497B4267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000125"/>
            <a:ext cx="7681912"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ACE1CD5-5025-496D-A8DA-C9A7910C2978}"/>
              </a:ext>
            </a:extLst>
          </p:cNvPr>
          <p:cNvSpPr>
            <a:spLocks noGrp="1"/>
          </p:cNvSpPr>
          <p:nvPr>
            <p:ph type="title"/>
          </p:nvPr>
        </p:nvSpPr>
        <p:spPr>
          <a:xfrm>
            <a:off x="457200" y="274638"/>
            <a:ext cx="8229600" cy="654050"/>
          </a:xfrm>
        </p:spPr>
        <p:txBody>
          <a:bodyPr/>
          <a:lstStyle/>
          <a:p>
            <a:r>
              <a:rPr lang="en-US" altLang="en-US" b="1" dirty="0"/>
              <a:t>Bus Arbitration</a:t>
            </a:r>
          </a:p>
        </p:txBody>
      </p:sp>
      <p:sp>
        <p:nvSpPr>
          <p:cNvPr id="29699" name="Content Placeholder 2">
            <a:extLst>
              <a:ext uri="{FF2B5EF4-FFF2-40B4-BE49-F238E27FC236}">
                <a16:creationId xmlns:a16="http://schemas.microsoft.com/office/drawing/2014/main" id="{1D09BD7F-C256-4581-80AB-649DF801C9B9}"/>
              </a:ext>
            </a:extLst>
          </p:cNvPr>
          <p:cNvSpPr>
            <a:spLocks noGrp="1"/>
          </p:cNvSpPr>
          <p:nvPr>
            <p:ph idx="1"/>
          </p:nvPr>
        </p:nvSpPr>
        <p:spPr>
          <a:xfrm>
            <a:off x="481012" y="928688"/>
            <a:ext cx="8205788" cy="2928937"/>
          </a:xfrm>
        </p:spPr>
        <p:txBody>
          <a:bodyPr/>
          <a:lstStyle/>
          <a:p>
            <a:pPr algn="just"/>
            <a:r>
              <a:rPr lang="en-US" altLang="en-US" sz="1800" dirty="0"/>
              <a:t>The device that is allowed to initiate data transfers on the bus at any given time is called Bus master.</a:t>
            </a:r>
          </a:p>
          <a:p>
            <a:pPr algn="just"/>
            <a:endParaRPr lang="en-US" altLang="en-US" sz="1800" dirty="0"/>
          </a:p>
          <a:p>
            <a:pPr algn="just"/>
            <a:r>
              <a:rPr lang="en-US" altLang="en-US" sz="1800" dirty="0"/>
              <a:t>Bus arbitration is the process by which the next device becomes Bus master and will do the data transfer. </a:t>
            </a:r>
          </a:p>
          <a:p>
            <a:pPr algn="just"/>
            <a:endParaRPr lang="en-US" altLang="en-US" sz="1800" dirty="0"/>
          </a:p>
          <a:p>
            <a:pPr algn="just"/>
            <a:r>
              <a:rPr lang="en-US" altLang="en-US" sz="1800" dirty="0"/>
              <a:t>Two approaches: Centralized Arbitration and Distributed Arbitration.</a:t>
            </a:r>
          </a:p>
          <a:p>
            <a:pPr lvl="4" algn="just"/>
            <a:endParaRPr lang="en-US" altLang="en-US" sz="1800" dirty="0"/>
          </a:p>
          <a:p>
            <a:pPr lvl="4" algn="just"/>
            <a:r>
              <a:rPr lang="en-US" altLang="en-US" sz="1800" dirty="0"/>
              <a:t>                  </a:t>
            </a:r>
            <a:r>
              <a:rPr lang="en-US" altLang="en-US" sz="1800" b="1" dirty="0"/>
              <a:t>Centralized Arbitration</a:t>
            </a:r>
          </a:p>
          <a:p>
            <a:endParaRPr lang="en-US" altLang="en-US" sz="1800" dirty="0"/>
          </a:p>
          <a:p>
            <a:endParaRPr lang="en-US" altLang="en-US" sz="1800" dirty="0"/>
          </a:p>
        </p:txBody>
      </p:sp>
      <p:pic>
        <p:nvPicPr>
          <p:cNvPr id="29700" name="Picture 3">
            <a:extLst>
              <a:ext uri="{FF2B5EF4-FFF2-40B4-BE49-F238E27FC236}">
                <a16:creationId xmlns:a16="http://schemas.microsoft.com/office/drawing/2014/main" id="{B2D2001E-652A-42E0-9828-8950BDBD6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57625"/>
            <a:ext cx="68580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6B726EF-FA18-4899-8374-8F8D551E483C}"/>
              </a:ext>
            </a:extLst>
          </p:cNvPr>
          <p:cNvSpPr>
            <a:spLocks noGrp="1"/>
          </p:cNvSpPr>
          <p:nvPr>
            <p:ph type="title"/>
          </p:nvPr>
        </p:nvSpPr>
        <p:spPr/>
        <p:txBody>
          <a:bodyPr/>
          <a:lstStyle/>
          <a:p>
            <a:r>
              <a:rPr lang="en-US" altLang="en-US" b="1"/>
              <a:t>Types of Interrupt</a:t>
            </a:r>
          </a:p>
        </p:txBody>
      </p:sp>
      <p:sp>
        <p:nvSpPr>
          <p:cNvPr id="30723" name="Content Placeholder 2">
            <a:extLst>
              <a:ext uri="{FF2B5EF4-FFF2-40B4-BE49-F238E27FC236}">
                <a16:creationId xmlns:a16="http://schemas.microsoft.com/office/drawing/2014/main" id="{160FF395-76C6-44CD-8062-8623C8E40DFD}"/>
              </a:ext>
            </a:extLst>
          </p:cNvPr>
          <p:cNvSpPr>
            <a:spLocks noGrp="1"/>
          </p:cNvSpPr>
          <p:nvPr>
            <p:ph idx="1"/>
          </p:nvPr>
        </p:nvSpPr>
        <p:spPr>
          <a:xfrm>
            <a:off x="325438" y="981075"/>
            <a:ext cx="8491537" cy="5486400"/>
          </a:xfrm>
        </p:spPr>
        <p:txBody>
          <a:bodyPr/>
          <a:lstStyle/>
          <a:p>
            <a:pPr>
              <a:spcBef>
                <a:spcPts val="1800"/>
              </a:spcBef>
            </a:pPr>
            <a:r>
              <a:rPr lang="en-US" altLang="en-US"/>
              <a:t>Major types of Interrupt are:</a:t>
            </a:r>
          </a:p>
          <a:p>
            <a:pPr lvl="1" algn="just">
              <a:spcBef>
                <a:spcPts val="1800"/>
              </a:spcBef>
            </a:pPr>
            <a:r>
              <a:rPr lang="en-US" altLang="en-US" sz="2000">
                <a:solidFill>
                  <a:schemeClr val="tx1"/>
                </a:solidFill>
              </a:rPr>
              <a:t>External Interrupt: It comes from I/O devices, from timing device, or from any other external source.</a:t>
            </a:r>
          </a:p>
          <a:p>
            <a:pPr lvl="1" algn="just">
              <a:spcBef>
                <a:spcPts val="1200"/>
              </a:spcBef>
            </a:pPr>
            <a:r>
              <a:rPr lang="en-US" altLang="en-US" sz="2000">
                <a:solidFill>
                  <a:schemeClr val="tx1"/>
                </a:solidFill>
              </a:rPr>
              <a:t>Internal Interrupt: It includes register overflow, invalid operation code, stack overflow etc.</a:t>
            </a:r>
          </a:p>
          <a:p>
            <a:pPr lvl="1" algn="just">
              <a:spcBef>
                <a:spcPts val="1200"/>
              </a:spcBef>
            </a:pPr>
            <a:r>
              <a:rPr lang="en-US" altLang="en-US" sz="2000">
                <a:solidFill>
                  <a:schemeClr val="tx1"/>
                </a:solidFill>
              </a:rPr>
              <a:t>Software Interrupt or Hardware Interrupt: External and Internal interrupts are initiated from signals that occur in the hardware of the CPU. </a:t>
            </a:r>
            <a:r>
              <a:rPr lang="en-US" altLang="en-US" sz="2000" i="1">
                <a:solidFill>
                  <a:schemeClr val="tx1"/>
                </a:solidFill>
              </a:rPr>
              <a:t>A software interrupt is initiated by executing an instruction.</a:t>
            </a:r>
          </a:p>
          <a:p>
            <a:pPr lvl="1" algn="just">
              <a:spcBef>
                <a:spcPts val="1200"/>
              </a:spcBef>
            </a:pPr>
            <a:r>
              <a:rPr lang="en-US" altLang="en-US" sz="2000">
                <a:solidFill>
                  <a:schemeClr val="tx1"/>
                </a:solidFill>
              </a:rPr>
              <a:t>Priority Interrupt: In case several sources will request service simultaneously, in this case system must decide which device to service first. For ex: Polling, Daisy Chain.</a:t>
            </a:r>
          </a:p>
          <a:p>
            <a:pPr lvl="1"/>
            <a:endParaRPr lang="en-US" altLang="en-US" sz="2000"/>
          </a:p>
          <a:p>
            <a:pPr lvl="1"/>
            <a:endParaRPr lang="en-US" altLang="en-US" sz="20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EF710AE-9DEC-48DB-B331-15B1A56BE5C2}"/>
              </a:ext>
            </a:extLst>
          </p:cNvPr>
          <p:cNvSpPr>
            <a:spLocks noGrp="1"/>
          </p:cNvSpPr>
          <p:nvPr>
            <p:ph type="title"/>
          </p:nvPr>
        </p:nvSpPr>
        <p:spPr/>
        <p:txBody>
          <a:bodyPr/>
          <a:lstStyle/>
          <a:p>
            <a:r>
              <a:rPr lang="en-US" altLang="en-US" b="1"/>
              <a:t>Buses</a:t>
            </a:r>
          </a:p>
        </p:txBody>
      </p:sp>
      <p:sp>
        <p:nvSpPr>
          <p:cNvPr id="31747" name="Content Placeholder 2">
            <a:extLst>
              <a:ext uri="{FF2B5EF4-FFF2-40B4-BE49-F238E27FC236}">
                <a16:creationId xmlns:a16="http://schemas.microsoft.com/office/drawing/2014/main" id="{683F34EB-ADC0-4AAF-AF8A-4E318FFAE618}"/>
              </a:ext>
            </a:extLst>
          </p:cNvPr>
          <p:cNvSpPr>
            <a:spLocks noGrp="1"/>
          </p:cNvSpPr>
          <p:nvPr>
            <p:ph idx="1"/>
          </p:nvPr>
        </p:nvSpPr>
        <p:spPr>
          <a:xfrm>
            <a:off x="152400" y="990600"/>
            <a:ext cx="8686800" cy="1938338"/>
          </a:xfrm>
        </p:spPr>
        <p:txBody>
          <a:bodyPr/>
          <a:lstStyle/>
          <a:p>
            <a:r>
              <a:rPr lang="en-US" altLang="en-US" dirty="0"/>
              <a:t>Data Bus: Bi-directional and transfers data.</a:t>
            </a:r>
          </a:p>
          <a:p>
            <a:r>
              <a:rPr lang="en-US" altLang="en-US" dirty="0"/>
              <a:t>Address Bus: </a:t>
            </a:r>
            <a:r>
              <a:rPr lang="en-US" altLang="en-US" dirty="0" err="1"/>
              <a:t>Uni</a:t>
            </a:r>
            <a:r>
              <a:rPr lang="en-US" altLang="en-US" dirty="0"/>
              <a:t>-directional and sends the address.</a:t>
            </a:r>
          </a:p>
          <a:p>
            <a:r>
              <a:rPr lang="en-US" altLang="en-US" dirty="0"/>
              <a:t>Control Bus: R/W, BR,BG etc.</a:t>
            </a:r>
          </a:p>
          <a:p>
            <a:r>
              <a:rPr lang="en-US" altLang="en-US" dirty="0"/>
              <a:t>Bus Structure: Single bus</a:t>
            </a:r>
          </a:p>
          <a:p>
            <a:endParaRPr lang="en-US" altLang="en-US" dirty="0"/>
          </a:p>
        </p:txBody>
      </p:sp>
      <p:pic>
        <p:nvPicPr>
          <p:cNvPr id="31748" name="Picture 4">
            <a:extLst>
              <a:ext uri="{FF2B5EF4-FFF2-40B4-BE49-F238E27FC236}">
                <a16:creationId xmlns:a16="http://schemas.microsoft.com/office/drawing/2014/main" id="{4721AEC6-FAC3-4C5C-8B63-AF283911E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71628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49462DF-EBB1-452F-B193-486D10A9C473}"/>
              </a:ext>
            </a:extLst>
          </p:cNvPr>
          <p:cNvSpPr>
            <a:spLocks noGrp="1"/>
          </p:cNvSpPr>
          <p:nvPr>
            <p:ph type="title"/>
          </p:nvPr>
        </p:nvSpPr>
        <p:spPr/>
        <p:txBody>
          <a:bodyPr/>
          <a:lstStyle/>
          <a:p>
            <a:r>
              <a:rPr lang="en-US" altLang="en-US" b="1"/>
              <a:t>Buses</a:t>
            </a:r>
            <a:endParaRPr lang="en-US" altLang="en-US"/>
          </a:p>
        </p:txBody>
      </p:sp>
      <p:sp>
        <p:nvSpPr>
          <p:cNvPr id="32771" name="Content Placeholder 2">
            <a:extLst>
              <a:ext uri="{FF2B5EF4-FFF2-40B4-BE49-F238E27FC236}">
                <a16:creationId xmlns:a16="http://schemas.microsoft.com/office/drawing/2014/main" id="{53F12864-FFB8-48C2-B2B8-A4F0B5589756}"/>
              </a:ext>
            </a:extLst>
          </p:cNvPr>
          <p:cNvSpPr>
            <a:spLocks noGrp="1"/>
          </p:cNvSpPr>
          <p:nvPr>
            <p:ph idx="1"/>
          </p:nvPr>
        </p:nvSpPr>
        <p:spPr>
          <a:xfrm>
            <a:off x="152400" y="990600"/>
            <a:ext cx="8686800" cy="438150"/>
          </a:xfrm>
        </p:spPr>
        <p:txBody>
          <a:bodyPr/>
          <a:lstStyle/>
          <a:p>
            <a:r>
              <a:rPr lang="en-US" altLang="en-US"/>
              <a:t>Bus Structure: Multi bus</a:t>
            </a:r>
          </a:p>
          <a:p>
            <a:endParaRPr lang="en-US" altLang="en-US"/>
          </a:p>
        </p:txBody>
      </p:sp>
      <p:pic>
        <p:nvPicPr>
          <p:cNvPr id="32772" name="Picture 3">
            <a:extLst>
              <a:ext uri="{FF2B5EF4-FFF2-40B4-BE49-F238E27FC236}">
                <a16:creationId xmlns:a16="http://schemas.microsoft.com/office/drawing/2014/main" id="{03141390-196A-45FF-A9FA-7FC41F87D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14500"/>
            <a:ext cx="6500813"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0E5E3FD-E0D8-4272-BB42-2638D0C08BA0}"/>
              </a:ext>
            </a:extLst>
          </p:cNvPr>
          <p:cNvSpPr>
            <a:spLocks noGrp="1"/>
          </p:cNvSpPr>
          <p:nvPr>
            <p:ph type="title"/>
          </p:nvPr>
        </p:nvSpPr>
        <p:spPr/>
        <p:txBody>
          <a:bodyPr/>
          <a:lstStyle/>
          <a:p>
            <a:r>
              <a:rPr lang="en-US" altLang="en-US"/>
              <a:t>Synchronous or Asynchronous Data Transfer</a:t>
            </a:r>
          </a:p>
        </p:txBody>
      </p:sp>
      <p:sp>
        <p:nvSpPr>
          <p:cNvPr id="33795" name="Content Placeholder 2">
            <a:extLst>
              <a:ext uri="{FF2B5EF4-FFF2-40B4-BE49-F238E27FC236}">
                <a16:creationId xmlns:a16="http://schemas.microsoft.com/office/drawing/2014/main" id="{4FB19CDE-64E8-47D4-B811-E531346B3289}"/>
              </a:ext>
            </a:extLst>
          </p:cNvPr>
          <p:cNvSpPr>
            <a:spLocks noGrp="1"/>
          </p:cNvSpPr>
          <p:nvPr>
            <p:ph idx="1"/>
          </p:nvPr>
        </p:nvSpPr>
        <p:spPr>
          <a:xfrm>
            <a:off x="228600" y="1600200"/>
            <a:ext cx="8686800" cy="4581525"/>
          </a:xfrm>
        </p:spPr>
        <p:txBody>
          <a:bodyPr/>
          <a:lstStyle/>
          <a:p>
            <a:endParaRPr lang="en-US" altLang="en-US" sz="2000" dirty="0"/>
          </a:p>
          <a:p>
            <a:r>
              <a:rPr lang="en-US" altLang="en-US" sz="2000" dirty="0"/>
              <a:t>Internal operations in a digital system are synchronized by means of clock pulses supplied by common pulse generator.</a:t>
            </a:r>
          </a:p>
          <a:p>
            <a:endParaRPr lang="en-US" altLang="en-US" sz="2000" dirty="0"/>
          </a:p>
          <a:p>
            <a:r>
              <a:rPr lang="en-US" altLang="en-US" sz="2000" dirty="0"/>
              <a:t>If the registers in the interface share a common clock with the CPU registers, the transfer is synchronous.</a:t>
            </a:r>
          </a:p>
          <a:p>
            <a:endParaRPr lang="en-US" altLang="en-US" sz="2000" dirty="0"/>
          </a:p>
          <a:p>
            <a:r>
              <a:rPr lang="en-US" altLang="en-US" sz="2000" dirty="0"/>
              <a:t>Asynchronous data transfer requires that control signals be transmitted between communicating units to indicate the time at which data is being transmitted.</a:t>
            </a:r>
          </a:p>
          <a:p>
            <a:endParaRPr lang="en-US" altLang="en-US" sz="2000" dirty="0"/>
          </a:p>
          <a:p>
            <a:r>
              <a:rPr lang="en-US" altLang="en-US" sz="2000" dirty="0"/>
              <a:t>Asynchronous data transfer can be accomplished by Strobe &amp; Handshaking.</a:t>
            </a:r>
          </a:p>
          <a:p>
            <a:endParaRPr lang="en-US" altLang="en-US" sz="2000" dirty="0"/>
          </a:p>
          <a:p>
            <a:endParaRPr lang="en-US" altLang="en-US" sz="2000" dirty="0"/>
          </a:p>
          <a:p>
            <a:endParaRPr lang="en-US"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56257"/>
            <a:ext cx="7584440" cy="2129790"/>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dirty="0">
                <a:latin typeface="Arial Black"/>
                <a:cs typeface="Arial Black"/>
              </a:rPr>
              <a:t>First </a:t>
            </a:r>
            <a:r>
              <a:rPr sz="1500" spc="-5" dirty="0">
                <a:latin typeface="Arial Black"/>
                <a:cs typeface="Arial Black"/>
              </a:rPr>
              <a:t>12-bits (0-11) </a:t>
            </a:r>
            <a:r>
              <a:rPr sz="1500" dirty="0">
                <a:latin typeface="Arial Black"/>
                <a:cs typeface="Arial Black"/>
              </a:rPr>
              <a:t>are </a:t>
            </a:r>
            <a:r>
              <a:rPr sz="1500" spc="-5" dirty="0">
                <a:latin typeface="Arial Black"/>
                <a:cs typeface="Arial Black"/>
              </a:rPr>
              <a:t>applied to the control logic</a:t>
            </a:r>
            <a:r>
              <a:rPr sz="1500" spc="40" dirty="0">
                <a:latin typeface="Arial Black"/>
                <a:cs typeface="Arial Black"/>
              </a:rPr>
              <a:t> </a:t>
            </a:r>
            <a:r>
              <a:rPr sz="1500" spc="-10" dirty="0">
                <a:latin typeface="Arial Black"/>
                <a:cs typeface="Arial Black"/>
              </a:rPr>
              <a:t>gates.</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350520" indent="-338455">
              <a:lnSpc>
                <a:spcPct val="100000"/>
              </a:lnSpc>
              <a:buClr>
                <a:srgbClr val="FDB809"/>
              </a:buClr>
              <a:buSzPct val="93333"/>
              <a:buFont typeface="Wingdings"/>
              <a:buChar char=""/>
              <a:tabLst>
                <a:tab pos="350520" algn="l"/>
                <a:tab pos="351155" algn="l"/>
              </a:tabLst>
            </a:pPr>
            <a:r>
              <a:rPr sz="1500" spc="10" dirty="0">
                <a:latin typeface="Arial Black"/>
                <a:cs typeface="Arial Black"/>
              </a:rPr>
              <a:t>The </a:t>
            </a:r>
            <a:r>
              <a:rPr sz="1500" spc="-5" dirty="0">
                <a:latin typeface="Arial Black"/>
                <a:cs typeface="Arial Black"/>
              </a:rPr>
              <a:t>operation code </a:t>
            </a:r>
            <a:r>
              <a:rPr sz="1500" dirty="0">
                <a:latin typeface="Arial Black"/>
                <a:cs typeface="Arial Black"/>
              </a:rPr>
              <a:t>bits (12 – </a:t>
            </a:r>
            <a:r>
              <a:rPr sz="1500" spc="-5" dirty="0">
                <a:latin typeface="Arial Black"/>
                <a:cs typeface="Arial Black"/>
              </a:rPr>
              <a:t>14) </a:t>
            </a:r>
            <a:r>
              <a:rPr sz="1500" dirty="0">
                <a:latin typeface="Arial Black"/>
                <a:cs typeface="Arial Black"/>
              </a:rPr>
              <a:t>are </a:t>
            </a:r>
            <a:r>
              <a:rPr sz="1500" spc="-5" dirty="0">
                <a:latin typeface="Arial Black"/>
                <a:cs typeface="Arial Black"/>
              </a:rPr>
              <a:t>decoded with </a:t>
            </a:r>
            <a:r>
              <a:rPr sz="1500" dirty="0">
                <a:latin typeface="Arial Black"/>
                <a:cs typeface="Arial Black"/>
              </a:rPr>
              <a:t>a 3 x 8</a:t>
            </a:r>
            <a:r>
              <a:rPr sz="1500" spc="-25" dirty="0">
                <a:latin typeface="Arial Black"/>
                <a:cs typeface="Arial Black"/>
              </a:rPr>
              <a:t> </a:t>
            </a:r>
            <a:r>
              <a:rPr sz="1500" spc="-20" dirty="0">
                <a:latin typeface="Arial Black"/>
                <a:cs typeface="Arial Black"/>
              </a:rPr>
              <a:t>decoder.</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6385" marR="508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eight </a:t>
            </a:r>
            <a:r>
              <a:rPr sz="1500" spc="-10" dirty="0">
                <a:latin typeface="Arial Black"/>
                <a:cs typeface="Arial Black"/>
              </a:rPr>
              <a:t>outputs </a:t>
            </a:r>
            <a:r>
              <a:rPr sz="1500" dirty="0">
                <a:latin typeface="Arial Black"/>
                <a:cs typeface="Arial Black"/>
              </a:rPr>
              <a:t>( D0 </a:t>
            </a:r>
            <a:r>
              <a:rPr sz="1500" spc="-5" dirty="0">
                <a:latin typeface="Arial Black"/>
                <a:cs typeface="Arial Black"/>
              </a:rPr>
              <a:t>through D7) </a:t>
            </a:r>
            <a:r>
              <a:rPr sz="1500" dirty="0">
                <a:latin typeface="Arial Black"/>
                <a:cs typeface="Arial Black"/>
              </a:rPr>
              <a:t>from a </a:t>
            </a:r>
            <a:r>
              <a:rPr sz="1500" spc="-5" dirty="0">
                <a:latin typeface="Arial Black"/>
                <a:cs typeface="Arial Black"/>
              </a:rPr>
              <a:t>decoder goes to the control  logic </a:t>
            </a:r>
            <a:r>
              <a:rPr sz="1500" spc="-10" dirty="0">
                <a:latin typeface="Arial Black"/>
                <a:cs typeface="Arial Black"/>
              </a:rPr>
              <a:t>gates </a:t>
            </a:r>
            <a:r>
              <a:rPr sz="1500" spc="-5" dirty="0">
                <a:latin typeface="Arial Black"/>
                <a:cs typeface="Arial Black"/>
              </a:rPr>
              <a:t>to </a:t>
            </a:r>
            <a:r>
              <a:rPr sz="1500" dirty="0">
                <a:latin typeface="Arial Black"/>
                <a:cs typeface="Arial Black"/>
              </a:rPr>
              <a:t>perform </a:t>
            </a:r>
            <a:r>
              <a:rPr sz="1500" spc="-5" dirty="0">
                <a:latin typeface="Arial Black"/>
                <a:cs typeface="Arial Black"/>
              </a:rPr>
              <a:t>specific</a:t>
            </a:r>
            <a:r>
              <a:rPr sz="1500" spc="25" dirty="0">
                <a:latin typeface="Arial Black"/>
                <a:cs typeface="Arial Black"/>
              </a:rPr>
              <a:t> </a:t>
            </a:r>
            <a:r>
              <a:rPr sz="1500" spc="-5" dirty="0">
                <a:latin typeface="Arial Black"/>
                <a:cs typeface="Arial Black"/>
              </a:rPr>
              <a:t>operation.</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Last bit 15 </a:t>
            </a:r>
            <a:r>
              <a:rPr sz="1500" dirty="0">
                <a:latin typeface="Arial Black"/>
                <a:cs typeface="Arial Black"/>
              </a:rPr>
              <a:t>is transferred </a:t>
            </a:r>
            <a:r>
              <a:rPr sz="1500" spc="-5" dirty="0">
                <a:latin typeface="Arial Black"/>
                <a:cs typeface="Arial Black"/>
              </a:rPr>
              <a:t>to </a:t>
            </a:r>
            <a:r>
              <a:rPr sz="1500" dirty="0">
                <a:latin typeface="Arial Black"/>
                <a:cs typeface="Arial Black"/>
              </a:rPr>
              <a:t>a I flip-flop </a:t>
            </a:r>
            <a:r>
              <a:rPr sz="1500" spc="-10" dirty="0">
                <a:latin typeface="Arial Black"/>
                <a:cs typeface="Arial Black"/>
              </a:rPr>
              <a:t>designated </a:t>
            </a:r>
            <a:r>
              <a:rPr sz="1500" spc="-5" dirty="0">
                <a:latin typeface="Arial Black"/>
                <a:cs typeface="Arial Black"/>
              </a:rPr>
              <a:t>by symbol</a:t>
            </a:r>
            <a:r>
              <a:rPr sz="1500" spc="50" dirty="0">
                <a:latin typeface="Arial Black"/>
                <a:cs typeface="Arial Black"/>
              </a:rPr>
              <a:t> </a:t>
            </a:r>
            <a:r>
              <a:rPr sz="1500" spc="-5" dirty="0">
                <a:latin typeface="Arial Black"/>
                <a:cs typeface="Arial Black"/>
              </a:rPr>
              <a:t>I.</a:t>
            </a:r>
            <a:endParaRPr sz="1500">
              <a:latin typeface="Arial Black"/>
              <a:cs typeface="Arial Black"/>
            </a:endParaRPr>
          </a:p>
        </p:txBody>
      </p:sp>
    </p:spTree>
    <p:extLst>
      <p:ext uri="{BB962C8B-B14F-4D97-AF65-F5344CB8AC3E}">
        <p14:creationId xmlns:p14="http://schemas.microsoft.com/office/powerpoint/2010/main" val="22376316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1F96922-37AB-4E0D-8B78-F9C170BE013B}"/>
              </a:ext>
            </a:extLst>
          </p:cNvPr>
          <p:cNvSpPr>
            <a:spLocks noGrp="1"/>
          </p:cNvSpPr>
          <p:nvPr>
            <p:ph type="title"/>
          </p:nvPr>
        </p:nvSpPr>
        <p:spPr/>
        <p:txBody>
          <a:bodyPr/>
          <a:lstStyle/>
          <a:p>
            <a:r>
              <a:rPr lang="en-US" altLang="en-US" b="1"/>
              <a:t>Strobe Control</a:t>
            </a:r>
          </a:p>
        </p:txBody>
      </p:sp>
      <p:sp>
        <p:nvSpPr>
          <p:cNvPr id="34819" name="Content Placeholder 2">
            <a:extLst>
              <a:ext uri="{FF2B5EF4-FFF2-40B4-BE49-F238E27FC236}">
                <a16:creationId xmlns:a16="http://schemas.microsoft.com/office/drawing/2014/main" id="{B377C476-9F5E-4564-9664-485D3F222CDA}"/>
              </a:ext>
            </a:extLst>
          </p:cNvPr>
          <p:cNvSpPr>
            <a:spLocks noGrp="1"/>
          </p:cNvSpPr>
          <p:nvPr>
            <p:ph idx="1"/>
          </p:nvPr>
        </p:nvSpPr>
        <p:spPr>
          <a:xfrm>
            <a:off x="285750" y="1214438"/>
            <a:ext cx="8686800" cy="1357312"/>
          </a:xfrm>
        </p:spPr>
        <p:txBody>
          <a:bodyPr/>
          <a:lstStyle/>
          <a:p>
            <a:r>
              <a:rPr lang="en-US" altLang="en-US"/>
              <a:t>Strobe control: </a:t>
            </a:r>
          </a:p>
          <a:p>
            <a:pPr lvl="1" algn="just">
              <a:spcBef>
                <a:spcPts val="1200"/>
              </a:spcBef>
            </a:pPr>
            <a:r>
              <a:rPr lang="en-US" altLang="en-US" sz="2000"/>
              <a:t>It employs single control line.</a:t>
            </a:r>
          </a:p>
          <a:p>
            <a:pPr lvl="1" algn="just">
              <a:spcBef>
                <a:spcPts val="600"/>
              </a:spcBef>
            </a:pPr>
            <a:r>
              <a:rPr lang="en-US" altLang="en-US" sz="2000"/>
              <a:t>It can be activated either by source or destination unit. </a:t>
            </a:r>
          </a:p>
          <a:p>
            <a:endParaRPr lang="en-US" altLang="en-US"/>
          </a:p>
          <a:p>
            <a:endParaRPr lang="en-US" altLang="en-US"/>
          </a:p>
        </p:txBody>
      </p:sp>
      <p:pic>
        <p:nvPicPr>
          <p:cNvPr id="34820" name="Picture 4">
            <a:extLst>
              <a:ext uri="{FF2B5EF4-FFF2-40B4-BE49-F238E27FC236}">
                <a16:creationId xmlns:a16="http://schemas.microsoft.com/office/drawing/2014/main" id="{7D399D30-5D7C-4F00-9F1D-439802D8D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786063"/>
            <a:ext cx="58578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308542E-5A9B-44F8-B8C8-6C7C6B193ED6}"/>
              </a:ext>
            </a:extLst>
          </p:cNvPr>
          <p:cNvSpPr>
            <a:spLocks noGrp="1"/>
          </p:cNvSpPr>
          <p:nvPr>
            <p:ph type="title"/>
          </p:nvPr>
        </p:nvSpPr>
        <p:spPr>
          <a:xfrm>
            <a:off x="457200" y="274638"/>
            <a:ext cx="8229600" cy="563562"/>
          </a:xfrm>
        </p:spPr>
        <p:txBody>
          <a:bodyPr/>
          <a:lstStyle/>
          <a:p>
            <a:r>
              <a:rPr lang="en-US" altLang="en-US" b="1" dirty="0"/>
              <a:t>Handshaking </a:t>
            </a:r>
          </a:p>
        </p:txBody>
      </p:sp>
      <p:pic>
        <p:nvPicPr>
          <p:cNvPr id="35843" name="Picture 3">
            <a:extLst>
              <a:ext uri="{FF2B5EF4-FFF2-40B4-BE49-F238E27FC236}">
                <a16:creationId xmlns:a16="http://schemas.microsoft.com/office/drawing/2014/main" id="{F1D0FEF2-9603-4730-A08E-949237947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00125"/>
            <a:ext cx="828675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56257"/>
            <a:ext cx="7564120" cy="1901189"/>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4-bit </a:t>
            </a:r>
            <a:r>
              <a:rPr sz="1500" spc="-10" dirty="0">
                <a:latin typeface="Arial Black"/>
                <a:cs typeface="Arial Black"/>
              </a:rPr>
              <a:t>sequence counter </a:t>
            </a:r>
            <a:r>
              <a:rPr sz="1500" spc="-5" dirty="0">
                <a:latin typeface="Arial Black"/>
                <a:cs typeface="Arial Black"/>
              </a:rPr>
              <a:t>SC can </a:t>
            </a:r>
            <a:r>
              <a:rPr sz="1500" spc="-10" dirty="0">
                <a:latin typeface="Arial Black"/>
                <a:cs typeface="Arial Black"/>
              </a:rPr>
              <a:t>count </a:t>
            </a:r>
            <a:r>
              <a:rPr sz="1500" dirty="0">
                <a:latin typeface="Arial Black"/>
                <a:cs typeface="Arial Black"/>
              </a:rPr>
              <a:t>in </a:t>
            </a:r>
            <a:r>
              <a:rPr sz="1500" spc="10" dirty="0">
                <a:latin typeface="Arial Black"/>
                <a:cs typeface="Arial Black"/>
              </a:rPr>
              <a:t>binary </a:t>
            </a:r>
            <a:r>
              <a:rPr sz="1500" dirty="0">
                <a:latin typeface="Arial Black"/>
                <a:cs typeface="Arial Black"/>
              </a:rPr>
              <a:t>from 0 </a:t>
            </a:r>
            <a:r>
              <a:rPr sz="1500" spc="-5" dirty="0">
                <a:latin typeface="Arial Black"/>
                <a:cs typeface="Arial Black"/>
              </a:rPr>
              <a:t>through</a:t>
            </a:r>
            <a:r>
              <a:rPr sz="1500" spc="120" dirty="0">
                <a:latin typeface="Arial Black"/>
                <a:cs typeface="Arial Black"/>
              </a:rPr>
              <a:t> </a:t>
            </a:r>
            <a:r>
              <a:rPr sz="1500" spc="-10" dirty="0">
                <a:latin typeface="Arial Black"/>
                <a:cs typeface="Arial Black"/>
              </a:rPr>
              <a:t>15.</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350520" indent="-338455">
              <a:lnSpc>
                <a:spcPct val="100000"/>
              </a:lnSpc>
              <a:buClr>
                <a:srgbClr val="FDB809"/>
              </a:buClr>
              <a:buSzPct val="93333"/>
              <a:buFont typeface="Wingdings"/>
              <a:buChar char=""/>
              <a:tabLst>
                <a:tab pos="350520" algn="l"/>
                <a:tab pos="351155" algn="l"/>
              </a:tabLst>
            </a:pPr>
            <a:r>
              <a:rPr sz="1500" spc="10" dirty="0">
                <a:latin typeface="Arial Black"/>
                <a:cs typeface="Arial Black"/>
              </a:rPr>
              <a:t>The </a:t>
            </a:r>
            <a:r>
              <a:rPr sz="1500" spc="-5" dirty="0">
                <a:latin typeface="Arial Black"/>
                <a:cs typeface="Arial Black"/>
              </a:rPr>
              <a:t>counter output </a:t>
            </a:r>
            <a:r>
              <a:rPr sz="1500" dirty="0">
                <a:latin typeface="Arial Black"/>
                <a:cs typeface="Arial Black"/>
              </a:rPr>
              <a:t>is </a:t>
            </a:r>
            <a:r>
              <a:rPr sz="1500" spc="-5" dirty="0">
                <a:latin typeface="Arial Black"/>
                <a:cs typeface="Arial Black"/>
              </a:rPr>
              <a:t>decoded </a:t>
            </a:r>
            <a:r>
              <a:rPr sz="1500" dirty="0">
                <a:latin typeface="Arial Black"/>
                <a:cs typeface="Arial Black"/>
              </a:rPr>
              <a:t>into 16 timing pulses </a:t>
            </a:r>
            <a:r>
              <a:rPr sz="1500" spc="-5" dirty="0">
                <a:latin typeface="Arial Black"/>
                <a:cs typeface="Arial Black"/>
              </a:rPr>
              <a:t>T0 through</a:t>
            </a:r>
            <a:r>
              <a:rPr sz="1500" spc="85" dirty="0">
                <a:latin typeface="Arial Black"/>
                <a:cs typeface="Arial Black"/>
              </a:rPr>
              <a:t> </a:t>
            </a:r>
            <a:r>
              <a:rPr sz="1500" spc="-5" dirty="0">
                <a:latin typeface="Arial Black"/>
                <a:cs typeface="Arial Black"/>
              </a:rPr>
              <a:t>T15.</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sequence counter can be incremented by</a:t>
            </a:r>
            <a:r>
              <a:rPr sz="1500" spc="65" dirty="0">
                <a:latin typeface="Arial Black"/>
                <a:cs typeface="Arial Black"/>
              </a:rPr>
              <a:t> </a:t>
            </a:r>
            <a:r>
              <a:rPr sz="1500" dirty="0">
                <a:latin typeface="Arial Black"/>
                <a:cs typeface="Arial Black"/>
              </a:rPr>
              <a:t>INR.</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buClr>
                <a:srgbClr val="FDB809"/>
              </a:buClr>
              <a:buSzPct val="93333"/>
              <a:buFont typeface="Wingdings"/>
              <a:buChar char=""/>
              <a:tabLst>
                <a:tab pos="287020" algn="l"/>
              </a:tabLst>
            </a:pPr>
            <a:r>
              <a:rPr sz="1500" spc="-5" dirty="0">
                <a:latin typeface="Arial Black"/>
                <a:cs typeface="Arial Black"/>
              </a:rPr>
              <a:t>input or </a:t>
            </a:r>
            <a:r>
              <a:rPr sz="1500" spc="-10" dirty="0">
                <a:latin typeface="Arial Black"/>
                <a:cs typeface="Arial Black"/>
              </a:rPr>
              <a:t>clear </a:t>
            </a:r>
            <a:r>
              <a:rPr sz="1500" dirty="0">
                <a:latin typeface="Arial Black"/>
                <a:cs typeface="Arial Black"/>
              </a:rPr>
              <a:t>by </a:t>
            </a:r>
            <a:r>
              <a:rPr sz="1500" spc="-5" dirty="0">
                <a:latin typeface="Arial Black"/>
                <a:cs typeface="Arial Black"/>
              </a:rPr>
              <a:t>CLR input</a:t>
            </a:r>
            <a:r>
              <a:rPr sz="1500" spc="-25" dirty="0">
                <a:latin typeface="Arial Black"/>
                <a:cs typeface="Arial Black"/>
              </a:rPr>
              <a:t> </a:t>
            </a:r>
            <a:r>
              <a:rPr sz="1500" spc="-15" dirty="0">
                <a:latin typeface="Arial Black"/>
                <a:cs typeface="Arial Black"/>
              </a:rPr>
              <a:t>synchronously.</a:t>
            </a:r>
            <a:endParaRPr sz="1500">
              <a:latin typeface="Arial Black"/>
              <a:cs typeface="Arial Black"/>
            </a:endParaRPr>
          </a:p>
        </p:txBody>
      </p:sp>
    </p:spTree>
    <p:extLst>
      <p:ext uri="{BB962C8B-B14F-4D97-AF65-F5344CB8AC3E}">
        <p14:creationId xmlns:p14="http://schemas.microsoft.com/office/powerpoint/2010/main" val="21321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8335" y="652018"/>
            <a:ext cx="3005455" cy="696595"/>
          </a:xfrm>
          <a:prstGeom prst="rect">
            <a:avLst/>
          </a:prstGeom>
        </p:spPr>
        <p:txBody>
          <a:bodyPr vert="horz" wrap="square" lIns="0" tIns="13335" rIns="0" bIns="0" rtlCol="0">
            <a:spAutoFit/>
          </a:bodyPr>
          <a:lstStyle/>
          <a:p>
            <a:pPr marL="12700">
              <a:lnSpc>
                <a:spcPct val="100000"/>
              </a:lnSpc>
              <a:spcBef>
                <a:spcPts val="105"/>
              </a:spcBef>
            </a:pPr>
            <a:r>
              <a:rPr spc="-5" dirty="0"/>
              <a:t>EXA</a:t>
            </a:r>
            <a:r>
              <a:rPr spc="-20" dirty="0"/>
              <a:t>M</a:t>
            </a:r>
            <a:r>
              <a:rPr spc="-5" dirty="0"/>
              <a:t>PLE</a:t>
            </a:r>
          </a:p>
        </p:txBody>
      </p:sp>
      <p:sp>
        <p:nvSpPr>
          <p:cNvPr id="3" name="object 3"/>
          <p:cNvSpPr txBox="1"/>
          <p:nvPr/>
        </p:nvSpPr>
        <p:spPr>
          <a:xfrm>
            <a:off x="535940" y="2231263"/>
            <a:ext cx="7997190" cy="985519"/>
          </a:xfrm>
          <a:prstGeom prst="rect">
            <a:avLst/>
          </a:prstGeom>
        </p:spPr>
        <p:txBody>
          <a:bodyPr vert="horz" wrap="square" lIns="0" tIns="12700" rIns="0" bIns="0" rtlCol="0">
            <a:spAutoFit/>
          </a:bodyPr>
          <a:lstStyle/>
          <a:p>
            <a:pPr marL="286385" marR="5080" indent="-274320">
              <a:lnSpc>
                <a:spcPct val="100000"/>
              </a:lnSpc>
              <a:spcBef>
                <a:spcPts val="100"/>
              </a:spcBef>
              <a:buClr>
                <a:srgbClr val="FDB809"/>
              </a:buClr>
              <a:buSzPct val="93333"/>
              <a:buFont typeface="Wingdings"/>
              <a:buChar char=""/>
              <a:tabLst>
                <a:tab pos="287020" algn="l"/>
              </a:tabLst>
            </a:pPr>
            <a:r>
              <a:rPr sz="1500" spc="-5" dirty="0">
                <a:latin typeface="Arial Black"/>
                <a:cs typeface="Arial Black"/>
              </a:rPr>
              <a:t>Consider the case </a:t>
            </a:r>
            <a:r>
              <a:rPr sz="1500" spc="5" dirty="0">
                <a:latin typeface="Arial Black"/>
                <a:cs typeface="Arial Black"/>
              </a:rPr>
              <a:t>where </a:t>
            </a:r>
            <a:r>
              <a:rPr sz="1500" spc="-5" dirty="0">
                <a:latin typeface="Arial Black"/>
                <a:cs typeface="Arial Black"/>
              </a:rPr>
              <a:t>SC </a:t>
            </a:r>
            <a:r>
              <a:rPr sz="1500" dirty="0">
                <a:latin typeface="Arial Black"/>
                <a:cs typeface="Arial Black"/>
              </a:rPr>
              <a:t>is </a:t>
            </a:r>
            <a:r>
              <a:rPr sz="1500" spc="-5" dirty="0">
                <a:latin typeface="Arial Black"/>
                <a:cs typeface="Arial Black"/>
              </a:rPr>
              <a:t>incremented to </a:t>
            </a:r>
            <a:r>
              <a:rPr sz="1500" spc="-10" dirty="0">
                <a:latin typeface="Arial Black"/>
                <a:cs typeface="Arial Black"/>
              </a:rPr>
              <a:t>provide </a:t>
            </a:r>
            <a:r>
              <a:rPr sz="1500" dirty="0">
                <a:latin typeface="Arial Black"/>
                <a:cs typeface="Arial Black"/>
              </a:rPr>
              <a:t>timing </a:t>
            </a:r>
            <a:r>
              <a:rPr sz="1500" spc="-5" dirty="0">
                <a:latin typeface="Arial Black"/>
                <a:cs typeface="Arial Black"/>
              </a:rPr>
              <a:t>signalsT0,  T1, </a:t>
            </a:r>
            <a:r>
              <a:rPr sz="1500" dirty="0">
                <a:latin typeface="Arial Black"/>
                <a:cs typeface="Arial Black"/>
              </a:rPr>
              <a:t>T 2 , </a:t>
            </a:r>
            <a:r>
              <a:rPr sz="1500" spc="-5" dirty="0">
                <a:latin typeface="Arial Black"/>
                <a:cs typeface="Arial Black"/>
              </a:rPr>
              <a:t>T3, and T4 </a:t>
            </a:r>
            <a:r>
              <a:rPr sz="1500" dirty="0">
                <a:latin typeface="Arial Black"/>
                <a:cs typeface="Arial Black"/>
              </a:rPr>
              <a:t>in </a:t>
            </a:r>
            <a:r>
              <a:rPr sz="1500" spc="-5" dirty="0">
                <a:latin typeface="Arial Black"/>
                <a:cs typeface="Arial Black"/>
              </a:rPr>
              <a:t>sequence. </a:t>
            </a:r>
            <a:r>
              <a:rPr sz="1500" dirty="0">
                <a:latin typeface="Arial Black"/>
                <a:cs typeface="Arial Black"/>
              </a:rPr>
              <a:t>At time </a:t>
            </a:r>
            <a:r>
              <a:rPr sz="1500" spc="-5" dirty="0">
                <a:latin typeface="Arial Black"/>
                <a:cs typeface="Arial Black"/>
              </a:rPr>
              <a:t>T4 </a:t>
            </a:r>
            <a:r>
              <a:rPr sz="1500" dirty="0">
                <a:latin typeface="Arial Black"/>
                <a:cs typeface="Arial Black"/>
              </a:rPr>
              <a:t>, </a:t>
            </a:r>
            <a:r>
              <a:rPr sz="1500" spc="-5" dirty="0">
                <a:latin typeface="Arial Black"/>
                <a:cs typeface="Arial Black"/>
              </a:rPr>
              <a:t>SC </a:t>
            </a:r>
            <a:r>
              <a:rPr sz="1500" dirty="0">
                <a:latin typeface="Arial Black"/>
                <a:cs typeface="Arial Black"/>
              </a:rPr>
              <a:t>is </a:t>
            </a:r>
            <a:r>
              <a:rPr sz="1500" spc="-10" dirty="0">
                <a:latin typeface="Arial Black"/>
                <a:cs typeface="Arial Black"/>
              </a:rPr>
              <a:t>cleared </a:t>
            </a:r>
            <a:r>
              <a:rPr sz="1500" spc="-5" dirty="0">
                <a:latin typeface="Arial Black"/>
                <a:cs typeface="Arial Black"/>
              </a:rPr>
              <a:t>to </a:t>
            </a:r>
            <a:r>
              <a:rPr sz="1500" dirty="0">
                <a:latin typeface="Arial Black"/>
                <a:cs typeface="Arial Black"/>
              </a:rPr>
              <a:t>0 if </a:t>
            </a:r>
            <a:r>
              <a:rPr sz="1500" spc="-5" dirty="0">
                <a:latin typeface="Arial Black"/>
                <a:cs typeface="Arial Black"/>
              </a:rPr>
              <a:t>decoder  output </a:t>
            </a:r>
            <a:r>
              <a:rPr sz="1500" dirty="0">
                <a:latin typeface="Arial Black"/>
                <a:cs typeface="Arial Black"/>
              </a:rPr>
              <a:t>D3 is </a:t>
            </a:r>
            <a:r>
              <a:rPr sz="1500" spc="-10" dirty="0">
                <a:latin typeface="Arial Black"/>
                <a:cs typeface="Arial Black"/>
              </a:rPr>
              <a:t>active. </a:t>
            </a:r>
            <a:r>
              <a:rPr sz="1500" spc="5" dirty="0">
                <a:latin typeface="Arial Black"/>
                <a:cs typeface="Arial Black"/>
              </a:rPr>
              <a:t>This </a:t>
            </a:r>
            <a:r>
              <a:rPr sz="1500" dirty="0">
                <a:latin typeface="Arial Black"/>
                <a:cs typeface="Arial Black"/>
              </a:rPr>
              <a:t>is </a:t>
            </a:r>
            <a:r>
              <a:rPr sz="1500" spc="-10" dirty="0">
                <a:latin typeface="Arial Black"/>
                <a:cs typeface="Arial Black"/>
              </a:rPr>
              <a:t>expressed </a:t>
            </a:r>
            <a:r>
              <a:rPr sz="1500" dirty="0">
                <a:latin typeface="Arial Black"/>
                <a:cs typeface="Arial Black"/>
              </a:rPr>
              <a:t>symbolically by </a:t>
            </a:r>
            <a:r>
              <a:rPr sz="1500" spc="-5" dirty="0">
                <a:latin typeface="Arial Black"/>
                <a:cs typeface="Arial Black"/>
              </a:rPr>
              <a:t>the </a:t>
            </a:r>
            <a:r>
              <a:rPr sz="1500" spc="-10" dirty="0">
                <a:latin typeface="Arial Black"/>
                <a:cs typeface="Arial Black"/>
              </a:rPr>
              <a:t>statement:</a:t>
            </a:r>
            <a:endParaRPr sz="1500">
              <a:latin typeface="Arial Black"/>
              <a:cs typeface="Arial Black"/>
            </a:endParaRPr>
          </a:p>
          <a:p>
            <a:pPr marR="953135" algn="ctr">
              <a:lnSpc>
                <a:spcPct val="100000"/>
              </a:lnSpc>
              <a:spcBef>
                <a:spcPts val="360"/>
              </a:spcBef>
            </a:pPr>
            <a:r>
              <a:rPr sz="1500" dirty="0">
                <a:latin typeface="Arial Black"/>
                <a:cs typeface="Arial Black"/>
              </a:rPr>
              <a:t>D3 </a:t>
            </a:r>
            <a:r>
              <a:rPr sz="1500" spc="-5" dirty="0">
                <a:latin typeface="Arial Black"/>
                <a:cs typeface="Arial Black"/>
              </a:rPr>
              <a:t>T4 </a:t>
            </a:r>
            <a:r>
              <a:rPr sz="1500" dirty="0">
                <a:latin typeface="Arial Black"/>
                <a:cs typeface="Arial Black"/>
              </a:rPr>
              <a:t>: </a:t>
            </a:r>
            <a:r>
              <a:rPr sz="1500" spc="-5" dirty="0">
                <a:latin typeface="Arial Black"/>
                <a:cs typeface="Arial Black"/>
              </a:rPr>
              <a:t>SC </a:t>
            </a:r>
            <a:r>
              <a:rPr sz="1500" dirty="0">
                <a:latin typeface="Arial Black"/>
                <a:cs typeface="Arial Black"/>
              </a:rPr>
              <a:t>←</a:t>
            </a:r>
            <a:r>
              <a:rPr sz="1500" spc="-15" dirty="0">
                <a:latin typeface="Arial Black"/>
                <a:cs typeface="Arial Black"/>
              </a:rPr>
              <a:t> </a:t>
            </a:r>
            <a:r>
              <a:rPr sz="1500" dirty="0">
                <a:latin typeface="Arial Black"/>
                <a:cs typeface="Arial Black"/>
              </a:rPr>
              <a:t>0</a:t>
            </a:r>
            <a:endParaRPr sz="1500">
              <a:latin typeface="Arial Black"/>
              <a:cs typeface="Arial Black"/>
            </a:endParaRPr>
          </a:p>
        </p:txBody>
      </p:sp>
      <p:sp>
        <p:nvSpPr>
          <p:cNvPr id="4" name="object 4"/>
          <p:cNvSpPr txBox="1"/>
          <p:nvPr/>
        </p:nvSpPr>
        <p:spPr>
          <a:xfrm>
            <a:off x="535940" y="3785996"/>
            <a:ext cx="7719695" cy="254000"/>
          </a:xfrm>
          <a:prstGeom prst="rect">
            <a:avLst/>
          </a:prstGeom>
        </p:spPr>
        <p:txBody>
          <a:bodyPr vert="horz" wrap="square" lIns="0" tIns="12700" rIns="0" bIns="0" rtlCol="0">
            <a:spAutoFit/>
          </a:bodyPr>
          <a:lstStyle/>
          <a:p>
            <a:pPr marL="350520" indent="-338455">
              <a:lnSpc>
                <a:spcPct val="100000"/>
              </a:lnSpc>
              <a:spcBef>
                <a:spcPts val="100"/>
              </a:spcBef>
              <a:buClr>
                <a:srgbClr val="FDB809"/>
              </a:buClr>
              <a:buSzPct val="93333"/>
              <a:buFont typeface="Wingdings"/>
              <a:buChar char=""/>
              <a:tabLst>
                <a:tab pos="350520" algn="l"/>
                <a:tab pos="351155" algn="l"/>
              </a:tabLst>
            </a:pPr>
            <a:r>
              <a:rPr sz="1500" spc="10" dirty="0">
                <a:latin typeface="Arial Black"/>
                <a:cs typeface="Arial Black"/>
              </a:rPr>
              <a:t>The </a:t>
            </a:r>
            <a:r>
              <a:rPr sz="1500" dirty="0">
                <a:latin typeface="Arial Black"/>
                <a:cs typeface="Arial Black"/>
              </a:rPr>
              <a:t>timing </a:t>
            </a:r>
            <a:r>
              <a:rPr sz="1500" spc="5" dirty="0">
                <a:latin typeface="Arial Black"/>
                <a:cs typeface="Arial Black"/>
              </a:rPr>
              <a:t>diagram </a:t>
            </a:r>
            <a:r>
              <a:rPr sz="1500" spc="-10" dirty="0">
                <a:latin typeface="Arial Black"/>
                <a:cs typeface="Arial Black"/>
              </a:rPr>
              <a:t>shows </a:t>
            </a:r>
            <a:r>
              <a:rPr sz="1500" spc="-5" dirty="0">
                <a:latin typeface="Arial Black"/>
                <a:cs typeface="Arial Black"/>
              </a:rPr>
              <a:t>the </a:t>
            </a:r>
            <a:r>
              <a:rPr sz="1500" dirty="0">
                <a:latin typeface="Arial Black"/>
                <a:cs typeface="Arial Black"/>
              </a:rPr>
              <a:t>time </a:t>
            </a:r>
            <a:r>
              <a:rPr sz="1500" spc="-5" dirty="0">
                <a:latin typeface="Arial Black"/>
                <a:cs typeface="Arial Black"/>
              </a:rPr>
              <a:t>relationship </a:t>
            </a:r>
            <a:r>
              <a:rPr sz="1500" dirty="0">
                <a:latin typeface="Arial Black"/>
                <a:cs typeface="Arial Black"/>
              </a:rPr>
              <a:t>of </a:t>
            </a:r>
            <a:r>
              <a:rPr sz="1500" spc="-5" dirty="0">
                <a:latin typeface="Arial Black"/>
                <a:cs typeface="Arial Black"/>
              </a:rPr>
              <a:t>the </a:t>
            </a:r>
            <a:r>
              <a:rPr sz="1500" dirty="0">
                <a:latin typeface="Arial Black"/>
                <a:cs typeface="Arial Black"/>
              </a:rPr>
              <a:t>control</a:t>
            </a:r>
            <a:r>
              <a:rPr sz="1500" spc="155" dirty="0">
                <a:latin typeface="Arial Black"/>
                <a:cs typeface="Arial Black"/>
              </a:rPr>
              <a:t> </a:t>
            </a:r>
            <a:r>
              <a:rPr sz="1500" dirty="0">
                <a:latin typeface="Arial Black"/>
                <a:cs typeface="Arial Black"/>
              </a:rPr>
              <a:t>signals.</a:t>
            </a:r>
            <a:endParaRPr sz="1500">
              <a:latin typeface="Arial Black"/>
              <a:cs typeface="Arial Black"/>
            </a:endParaRPr>
          </a:p>
        </p:txBody>
      </p:sp>
    </p:spTree>
    <p:extLst>
      <p:ext uri="{BB962C8B-B14F-4D97-AF65-F5344CB8AC3E}">
        <p14:creationId xmlns:p14="http://schemas.microsoft.com/office/powerpoint/2010/main" val="336196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600200"/>
            <a:ext cx="6292596" cy="47853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60194" y="674573"/>
            <a:ext cx="5445760" cy="697230"/>
          </a:xfrm>
          <a:prstGeom prst="rect">
            <a:avLst/>
          </a:prstGeom>
        </p:spPr>
        <p:txBody>
          <a:bodyPr vert="horz" wrap="square" lIns="0" tIns="13335" rIns="0" bIns="0" rtlCol="0">
            <a:spAutoFit/>
          </a:bodyPr>
          <a:lstStyle/>
          <a:p>
            <a:pPr marL="12700">
              <a:lnSpc>
                <a:spcPct val="100000"/>
              </a:lnSpc>
              <a:spcBef>
                <a:spcPts val="105"/>
              </a:spcBef>
            </a:pPr>
            <a:r>
              <a:rPr dirty="0"/>
              <a:t>TIMING</a:t>
            </a:r>
            <a:r>
              <a:rPr spc="-114" dirty="0"/>
              <a:t> </a:t>
            </a:r>
            <a:r>
              <a:rPr spc="-15" dirty="0"/>
              <a:t>DIAGRAM</a:t>
            </a:r>
          </a:p>
        </p:txBody>
      </p:sp>
      <p:sp>
        <p:nvSpPr>
          <p:cNvPr id="5" name="object 5"/>
          <p:cNvSpPr txBox="1">
            <a:spLocks noGrp="1"/>
          </p:cNvSpPr>
          <p:nvPr>
            <p:ph type="dt" sz="half" idx="4294967295"/>
          </p:nvPr>
        </p:nvSpPr>
        <p:spPr>
          <a:xfrm>
            <a:off x="0" y="0"/>
            <a:ext cx="0" cy="167995"/>
          </a:xfrm>
          <a:prstGeom prst="rect">
            <a:avLst/>
          </a:prstGeom>
        </p:spPr>
        <p:txBody>
          <a:bodyPr vert="horz" wrap="square" lIns="0" tIns="0" rIns="0" bIns="0" rtlCol="0">
            <a:spAutoFit/>
          </a:bodyPr>
          <a:lstStyle/>
          <a:p>
            <a:pPr marL="12700">
              <a:lnSpc>
                <a:spcPts val="1245"/>
              </a:lnSpc>
            </a:pPr>
            <a:endParaRPr spc="-50" dirty="0"/>
          </a:p>
        </p:txBody>
      </p:sp>
    </p:spTree>
    <p:extLst>
      <p:ext uri="{BB962C8B-B14F-4D97-AF65-F5344CB8AC3E}">
        <p14:creationId xmlns:p14="http://schemas.microsoft.com/office/powerpoint/2010/main" val="123332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700" y="636778"/>
            <a:ext cx="6960870" cy="1397635"/>
          </a:xfrm>
          <a:prstGeom prst="rect">
            <a:avLst/>
          </a:prstGeom>
        </p:spPr>
        <p:txBody>
          <a:bodyPr vert="horz" wrap="square" lIns="0" tIns="12700" rIns="0" bIns="0" rtlCol="0">
            <a:spAutoFit/>
          </a:bodyPr>
          <a:lstStyle/>
          <a:p>
            <a:pPr marL="12700" marR="5080">
              <a:lnSpc>
                <a:spcPct val="100000"/>
              </a:lnSpc>
              <a:spcBef>
                <a:spcPts val="100"/>
              </a:spcBef>
            </a:pPr>
            <a:r>
              <a:rPr sz="4500" dirty="0"/>
              <a:t>MIC</a:t>
            </a:r>
            <a:r>
              <a:rPr sz="4500" spc="-55" dirty="0"/>
              <a:t>R</a:t>
            </a:r>
            <a:r>
              <a:rPr sz="4500" spc="-15" dirty="0"/>
              <a:t>O</a:t>
            </a:r>
            <a:r>
              <a:rPr sz="4500" dirty="0"/>
              <a:t>-</a:t>
            </a:r>
            <a:r>
              <a:rPr sz="4500" spc="-5" dirty="0"/>
              <a:t>P</a:t>
            </a:r>
            <a:r>
              <a:rPr sz="4500" spc="-70" dirty="0"/>
              <a:t>R</a:t>
            </a:r>
            <a:r>
              <a:rPr sz="4500" spc="-5" dirty="0"/>
              <a:t>OGRAMMED  </a:t>
            </a:r>
            <a:r>
              <a:rPr sz="4500" spc="-10" dirty="0"/>
              <a:t>CONTROL</a:t>
            </a:r>
            <a:r>
              <a:rPr sz="4500" spc="-15" dirty="0"/>
              <a:t> </a:t>
            </a:r>
            <a:r>
              <a:rPr sz="4500" dirty="0"/>
              <a:t>UNIT</a:t>
            </a:r>
            <a:endParaRPr sz="4500"/>
          </a:p>
        </p:txBody>
      </p:sp>
      <p:sp>
        <p:nvSpPr>
          <p:cNvPr id="3" name="object 3"/>
          <p:cNvSpPr txBox="1"/>
          <p:nvPr/>
        </p:nvSpPr>
        <p:spPr>
          <a:xfrm>
            <a:off x="535940" y="2490342"/>
            <a:ext cx="8039100" cy="2586355"/>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idea of </a:t>
            </a:r>
            <a:r>
              <a:rPr sz="1500" dirty="0">
                <a:latin typeface="Arial Black"/>
                <a:cs typeface="Arial Black"/>
              </a:rPr>
              <a:t>microprogramming </a:t>
            </a:r>
            <a:r>
              <a:rPr sz="1500" spc="-10" dirty="0">
                <a:latin typeface="Arial Black"/>
                <a:cs typeface="Arial Black"/>
              </a:rPr>
              <a:t>was </a:t>
            </a:r>
            <a:r>
              <a:rPr sz="1500" spc="-5" dirty="0">
                <a:latin typeface="Arial Black"/>
                <a:cs typeface="Arial Black"/>
              </a:rPr>
              <a:t>introduced by Maurice Wilkes </a:t>
            </a:r>
            <a:r>
              <a:rPr sz="1500" dirty="0">
                <a:latin typeface="Arial Black"/>
                <a:cs typeface="Arial Black"/>
              </a:rPr>
              <a:t>in</a:t>
            </a:r>
            <a:r>
              <a:rPr sz="1500" spc="225" dirty="0">
                <a:latin typeface="Arial Black"/>
                <a:cs typeface="Arial Black"/>
              </a:rPr>
              <a:t> </a:t>
            </a:r>
            <a:r>
              <a:rPr sz="1500" spc="-5" dirty="0">
                <a:latin typeface="Arial Black"/>
                <a:cs typeface="Arial Black"/>
              </a:rPr>
              <a:t>1951.</a:t>
            </a:r>
            <a:endParaRPr sz="1500">
              <a:latin typeface="Arial Black"/>
              <a:cs typeface="Arial Black"/>
            </a:endParaRPr>
          </a:p>
          <a:p>
            <a:pPr>
              <a:lnSpc>
                <a:spcPct val="100000"/>
              </a:lnSpc>
              <a:spcBef>
                <a:spcPts val="40"/>
              </a:spcBef>
              <a:buClr>
                <a:srgbClr val="FDB809"/>
              </a:buClr>
              <a:buFont typeface="Wingdings"/>
              <a:buChar char=""/>
            </a:pPr>
            <a:endParaRPr sz="1800">
              <a:latin typeface="Arial Black"/>
              <a:cs typeface="Arial Black"/>
            </a:endParaRPr>
          </a:p>
          <a:p>
            <a:pPr marL="286385" marR="243840" indent="-274320">
              <a:lnSpc>
                <a:spcPts val="1800"/>
              </a:lnSpc>
              <a:buClr>
                <a:srgbClr val="FDB809"/>
              </a:buClr>
              <a:buSzPct val="93333"/>
              <a:buFont typeface="Wingdings"/>
              <a:buChar char=""/>
              <a:tabLst>
                <a:tab pos="287020" algn="l"/>
              </a:tabLst>
            </a:pPr>
            <a:r>
              <a:rPr sz="1500" dirty="0">
                <a:latin typeface="Arial Black"/>
                <a:cs typeface="Arial Black"/>
              </a:rPr>
              <a:t>Micro-programs </a:t>
            </a:r>
            <a:r>
              <a:rPr sz="1500" spc="-5" dirty="0">
                <a:latin typeface="Arial Black"/>
                <a:cs typeface="Arial Black"/>
              </a:rPr>
              <a:t>were </a:t>
            </a:r>
            <a:r>
              <a:rPr sz="1500" dirty="0">
                <a:latin typeface="Arial Black"/>
                <a:cs typeface="Arial Black"/>
              </a:rPr>
              <a:t>organized </a:t>
            </a:r>
            <a:r>
              <a:rPr sz="1500" spc="-5" dirty="0">
                <a:latin typeface="Arial Black"/>
                <a:cs typeface="Arial Black"/>
              </a:rPr>
              <a:t>as </a:t>
            </a:r>
            <a:r>
              <a:rPr sz="1500" dirty="0">
                <a:latin typeface="Arial Black"/>
                <a:cs typeface="Arial Black"/>
              </a:rPr>
              <a:t>a </a:t>
            </a:r>
            <a:r>
              <a:rPr sz="1500" spc="-5" dirty="0">
                <a:latin typeface="Arial Black"/>
                <a:cs typeface="Arial Black"/>
              </a:rPr>
              <a:t>sequence of </a:t>
            </a:r>
            <a:r>
              <a:rPr sz="1550" i="1" spc="-30" dirty="0">
                <a:latin typeface="Arial Black"/>
                <a:cs typeface="Arial Black"/>
              </a:rPr>
              <a:t>microinstructions </a:t>
            </a:r>
            <a:r>
              <a:rPr sz="1500" spc="-5" dirty="0">
                <a:latin typeface="Arial Black"/>
                <a:cs typeface="Arial Black"/>
              </a:rPr>
              <a:t>and  stored </a:t>
            </a:r>
            <a:r>
              <a:rPr sz="1500" dirty="0">
                <a:latin typeface="Arial Black"/>
                <a:cs typeface="Arial Black"/>
              </a:rPr>
              <a:t>in </a:t>
            </a:r>
            <a:r>
              <a:rPr sz="1500" spc="-5" dirty="0">
                <a:latin typeface="Arial Black"/>
                <a:cs typeface="Arial Black"/>
              </a:rPr>
              <a:t>special control</a:t>
            </a:r>
            <a:r>
              <a:rPr sz="1500" spc="40" dirty="0">
                <a:latin typeface="Arial Black"/>
                <a:cs typeface="Arial Black"/>
              </a:rPr>
              <a:t> </a:t>
            </a:r>
            <a:r>
              <a:rPr sz="1500" spc="-15" dirty="0">
                <a:latin typeface="Arial Black"/>
                <a:cs typeface="Arial Black"/>
              </a:rPr>
              <a:t>memory.</a:t>
            </a:r>
            <a:endParaRPr sz="1500">
              <a:latin typeface="Arial Black"/>
              <a:cs typeface="Arial Black"/>
            </a:endParaRPr>
          </a:p>
          <a:p>
            <a:pPr>
              <a:lnSpc>
                <a:spcPct val="100000"/>
              </a:lnSpc>
              <a:spcBef>
                <a:spcPts val="65"/>
              </a:spcBef>
              <a:buClr>
                <a:srgbClr val="FDB809"/>
              </a:buClr>
              <a:buFont typeface="Wingdings"/>
              <a:buChar char=""/>
            </a:pPr>
            <a:endParaRPr sz="1700">
              <a:latin typeface="Arial Black"/>
              <a:cs typeface="Arial Black"/>
            </a:endParaRPr>
          </a:p>
          <a:p>
            <a:pPr marL="286385" marR="85090" indent="-274320">
              <a:lnSpc>
                <a:spcPct val="100000"/>
              </a:lnSpc>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main advantage of the </a:t>
            </a:r>
            <a:r>
              <a:rPr sz="1500" dirty="0">
                <a:latin typeface="Arial Black"/>
                <a:cs typeface="Arial Black"/>
              </a:rPr>
              <a:t>micro-program </a:t>
            </a:r>
            <a:r>
              <a:rPr sz="1500" spc="-5" dirty="0">
                <a:latin typeface="Arial Black"/>
                <a:cs typeface="Arial Black"/>
              </a:rPr>
              <a:t>control unit </a:t>
            </a:r>
            <a:r>
              <a:rPr sz="1500" dirty="0">
                <a:latin typeface="Arial Black"/>
                <a:cs typeface="Arial Black"/>
              </a:rPr>
              <a:t>is </a:t>
            </a:r>
            <a:r>
              <a:rPr sz="1500" spc="-5" dirty="0">
                <a:latin typeface="Arial Black"/>
                <a:cs typeface="Arial Black"/>
              </a:rPr>
              <a:t>the simplicity of  </a:t>
            </a:r>
            <a:r>
              <a:rPr sz="1500" dirty="0">
                <a:latin typeface="Arial Black"/>
                <a:cs typeface="Arial Black"/>
              </a:rPr>
              <a:t>its</a:t>
            </a:r>
            <a:r>
              <a:rPr sz="1500" spc="-15" dirty="0">
                <a:latin typeface="Arial Black"/>
                <a:cs typeface="Arial Black"/>
              </a:rPr>
              <a:t> </a:t>
            </a:r>
            <a:r>
              <a:rPr sz="1500" dirty="0">
                <a:latin typeface="Arial Black"/>
                <a:cs typeface="Arial Black"/>
              </a:rPr>
              <a:t>structure.</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6385" marR="22860" indent="-274320">
              <a:lnSpc>
                <a:spcPct val="100000"/>
              </a:lnSpc>
              <a:buClr>
                <a:srgbClr val="FDB809"/>
              </a:buClr>
              <a:buSzPct val="93333"/>
              <a:buFont typeface="Wingdings"/>
              <a:buChar char=""/>
              <a:tabLst>
                <a:tab pos="350520" algn="l"/>
                <a:tab pos="351155" algn="l"/>
              </a:tabLst>
            </a:pPr>
            <a:r>
              <a:rPr dirty="0"/>
              <a:t>	</a:t>
            </a:r>
            <a:r>
              <a:rPr sz="1500" spc="-5" dirty="0">
                <a:latin typeface="Arial Black"/>
                <a:cs typeface="Arial Black"/>
              </a:rPr>
              <a:t>Outputs </a:t>
            </a:r>
            <a:r>
              <a:rPr sz="1500" dirty="0">
                <a:latin typeface="Arial Black"/>
                <a:cs typeface="Arial Black"/>
              </a:rPr>
              <a:t>of the controller </a:t>
            </a:r>
            <a:r>
              <a:rPr sz="1500" spc="5" dirty="0">
                <a:latin typeface="Arial Black"/>
                <a:cs typeface="Arial Black"/>
              </a:rPr>
              <a:t>are </a:t>
            </a:r>
            <a:r>
              <a:rPr sz="1500" dirty="0">
                <a:latin typeface="Arial Black"/>
                <a:cs typeface="Arial Black"/>
              </a:rPr>
              <a:t>organized in microinstructions and they can  </a:t>
            </a:r>
            <a:r>
              <a:rPr sz="1500" spc="-5" dirty="0">
                <a:latin typeface="Arial Black"/>
                <a:cs typeface="Arial Black"/>
              </a:rPr>
              <a:t>be </a:t>
            </a:r>
            <a:r>
              <a:rPr sz="1500" dirty="0">
                <a:latin typeface="Arial Black"/>
                <a:cs typeface="Arial Black"/>
              </a:rPr>
              <a:t>easily</a:t>
            </a:r>
            <a:r>
              <a:rPr sz="1500" spc="-15" dirty="0">
                <a:latin typeface="Arial Black"/>
                <a:cs typeface="Arial Black"/>
              </a:rPr>
              <a:t> </a:t>
            </a:r>
            <a:r>
              <a:rPr sz="1500" dirty="0">
                <a:latin typeface="Arial Black"/>
                <a:cs typeface="Arial Black"/>
              </a:rPr>
              <a:t>replaced</a:t>
            </a:r>
            <a:endParaRPr sz="1500">
              <a:latin typeface="Arial Black"/>
              <a:cs typeface="Arial Black"/>
            </a:endParaRPr>
          </a:p>
        </p:txBody>
      </p:sp>
    </p:spTree>
    <p:extLst>
      <p:ext uri="{BB962C8B-B14F-4D97-AF65-F5344CB8AC3E}">
        <p14:creationId xmlns:p14="http://schemas.microsoft.com/office/powerpoint/2010/main" val="88460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56257"/>
            <a:ext cx="7930515" cy="2266950"/>
          </a:xfrm>
          <a:prstGeom prst="rect">
            <a:avLst/>
          </a:prstGeom>
        </p:spPr>
        <p:txBody>
          <a:bodyPr vert="horz" wrap="square" lIns="0" tIns="12700" rIns="0" bIns="0" rtlCol="0">
            <a:spAutoFit/>
          </a:bodyPr>
          <a:lstStyle/>
          <a:p>
            <a:pPr marL="286385" marR="5080" indent="-274320">
              <a:lnSpc>
                <a:spcPct val="100000"/>
              </a:lnSpc>
              <a:spcBef>
                <a:spcPts val="100"/>
              </a:spcBef>
              <a:buClr>
                <a:srgbClr val="FDB809"/>
              </a:buClr>
              <a:buSzPct val="93333"/>
              <a:buFont typeface="Wingdings"/>
              <a:buChar char=""/>
              <a:tabLst>
                <a:tab pos="287020" algn="l"/>
              </a:tabLst>
            </a:pPr>
            <a:r>
              <a:rPr sz="1500" dirty="0">
                <a:latin typeface="Arial Black"/>
                <a:cs typeface="Arial Black"/>
              </a:rPr>
              <a:t>A micro-programmed </a:t>
            </a:r>
            <a:r>
              <a:rPr sz="1500" spc="-5" dirty="0">
                <a:latin typeface="Arial Black"/>
                <a:cs typeface="Arial Black"/>
              </a:rPr>
              <a:t>control unit </a:t>
            </a:r>
            <a:r>
              <a:rPr sz="1500" dirty="0">
                <a:latin typeface="Arial Black"/>
                <a:cs typeface="Arial Black"/>
              </a:rPr>
              <a:t>is </a:t>
            </a:r>
            <a:r>
              <a:rPr sz="1500" spc="-5" dirty="0">
                <a:latin typeface="Arial Black"/>
                <a:cs typeface="Arial Black"/>
              </a:rPr>
              <a:t>implemented using </a:t>
            </a:r>
            <a:r>
              <a:rPr sz="1500" dirty="0">
                <a:latin typeface="Arial Black"/>
                <a:cs typeface="Arial Black"/>
              </a:rPr>
              <a:t>programming  </a:t>
            </a:r>
            <a:r>
              <a:rPr sz="1500" spc="-5" dirty="0">
                <a:latin typeface="Arial Black"/>
                <a:cs typeface="Arial Black"/>
              </a:rPr>
              <a:t>approach. </a:t>
            </a:r>
            <a:r>
              <a:rPr sz="1500" dirty="0">
                <a:latin typeface="Arial Black"/>
                <a:cs typeface="Arial Black"/>
              </a:rPr>
              <a:t>A </a:t>
            </a:r>
            <a:r>
              <a:rPr sz="1500" spc="-5" dirty="0">
                <a:latin typeface="Arial Black"/>
                <a:cs typeface="Arial Black"/>
              </a:rPr>
              <a:t>sequence of </a:t>
            </a:r>
            <a:r>
              <a:rPr sz="1500" dirty="0">
                <a:latin typeface="Arial Black"/>
                <a:cs typeface="Arial Black"/>
              </a:rPr>
              <a:t>micro </a:t>
            </a:r>
            <a:r>
              <a:rPr sz="1500" spc="-5" dirty="0">
                <a:latin typeface="Arial Black"/>
                <a:cs typeface="Arial Black"/>
              </a:rPr>
              <a:t>operations </a:t>
            </a:r>
            <a:r>
              <a:rPr sz="1500" dirty="0">
                <a:latin typeface="Arial Black"/>
                <a:cs typeface="Arial Black"/>
              </a:rPr>
              <a:t>are </a:t>
            </a:r>
            <a:r>
              <a:rPr sz="1500" spc="5" dirty="0">
                <a:latin typeface="Arial Black"/>
                <a:cs typeface="Arial Black"/>
              </a:rPr>
              <a:t>carried </a:t>
            </a:r>
            <a:r>
              <a:rPr sz="1500" spc="-5" dirty="0">
                <a:latin typeface="Arial Black"/>
                <a:cs typeface="Arial Black"/>
              </a:rPr>
              <a:t>out </a:t>
            </a:r>
            <a:r>
              <a:rPr sz="1500" dirty="0">
                <a:latin typeface="Arial Black"/>
                <a:cs typeface="Arial Black"/>
              </a:rPr>
              <a:t>by </a:t>
            </a:r>
            <a:r>
              <a:rPr sz="1500" spc="-15" dirty="0">
                <a:latin typeface="Arial Black"/>
                <a:cs typeface="Arial Black"/>
              </a:rPr>
              <a:t>executing </a:t>
            </a:r>
            <a:r>
              <a:rPr sz="1500" dirty="0">
                <a:latin typeface="Arial Black"/>
                <a:cs typeface="Arial Black"/>
              </a:rPr>
              <a:t>a  program </a:t>
            </a:r>
            <a:r>
              <a:rPr sz="1500" spc="-5" dirty="0">
                <a:latin typeface="Arial Black"/>
                <a:cs typeface="Arial Black"/>
              </a:rPr>
              <a:t>consisting of</a:t>
            </a:r>
            <a:r>
              <a:rPr sz="1500" spc="114" dirty="0">
                <a:latin typeface="Arial Black"/>
                <a:cs typeface="Arial Black"/>
              </a:rPr>
              <a:t> </a:t>
            </a:r>
            <a:r>
              <a:rPr sz="1500" dirty="0">
                <a:latin typeface="Arial Black"/>
                <a:cs typeface="Arial Black"/>
              </a:rPr>
              <a:t>micro-instructions.</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286385" marR="158115" indent="-274320">
              <a:lnSpc>
                <a:spcPct val="100000"/>
              </a:lnSpc>
              <a:buClr>
                <a:srgbClr val="FDB809"/>
              </a:buClr>
              <a:buSzPct val="93333"/>
              <a:buFont typeface="Wingdings"/>
              <a:buChar char=""/>
              <a:tabLst>
                <a:tab pos="350520" algn="l"/>
                <a:tab pos="351155" algn="l"/>
              </a:tabLst>
            </a:pPr>
            <a:r>
              <a:rPr dirty="0"/>
              <a:t>	</a:t>
            </a:r>
            <a:r>
              <a:rPr sz="1500" dirty="0">
                <a:latin typeface="Arial Black"/>
                <a:cs typeface="Arial Black"/>
              </a:rPr>
              <a:t>Micro-program, </a:t>
            </a:r>
            <a:r>
              <a:rPr sz="1500" spc="-5" dirty="0">
                <a:latin typeface="Arial Black"/>
                <a:cs typeface="Arial Black"/>
              </a:rPr>
              <a:t>consisting of </a:t>
            </a:r>
            <a:r>
              <a:rPr sz="1500" dirty="0">
                <a:latin typeface="Arial Black"/>
                <a:cs typeface="Arial Black"/>
              </a:rPr>
              <a:t>micro-instructions is </a:t>
            </a:r>
            <a:r>
              <a:rPr sz="1500" spc="-5" dirty="0">
                <a:latin typeface="Arial Black"/>
                <a:cs typeface="Arial Black"/>
              </a:rPr>
              <a:t>stored </a:t>
            </a:r>
            <a:r>
              <a:rPr sz="1500" dirty="0">
                <a:latin typeface="Arial Black"/>
                <a:cs typeface="Arial Black"/>
              </a:rPr>
              <a:t>in </a:t>
            </a:r>
            <a:r>
              <a:rPr sz="1500" spc="-5" dirty="0">
                <a:latin typeface="Arial Black"/>
                <a:cs typeface="Arial Black"/>
              </a:rPr>
              <a:t>the control  </a:t>
            </a:r>
            <a:r>
              <a:rPr sz="1500" spc="10" dirty="0">
                <a:latin typeface="Arial Black"/>
                <a:cs typeface="Arial Black"/>
              </a:rPr>
              <a:t>memory </a:t>
            </a:r>
            <a:r>
              <a:rPr sz="1500" spc="-5" dirty="0">
                <a:latin typeface="Arial Black"/>
                <a:cs typeface="Arial Black"/>
              </a:rPr>
              <a:t>of the control</a:t>
            </a:r>
            <a:r>
              <a:rPr sz="1500" spc="110" dirty="0">
                <a:latin typeface="Arial Black"/>
                <a:cs typeface="Arial Black"/>
              </a:rPr>
              <a:t> </a:t>
            </a:r>
            <a:r>
              <a:rPr sz="1500" spc="-5" dirty="0">
                <a:latin typeface="Arial Black"/>
                <a:cs typeface="Arial Black"/>
              </a:rPr>
              <a:t>unit.</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286385" marR="36195" indent="-274320">
              <a:lnSpc>
                <a:spcPct val="100000"/>
              </a:lnSpc>
              <a:buClr>
                <a:srgbClr val="FDB809"/>
              </a:buClr>
              <a:buSzPct val="93333"/>
              <a:buFont typeface="Wingdings"/>
              <a:buChar char=""/>
              <a:tabLst>
                <a:tab pos="350520" algn="l"/>
                <a:tab pos="351155" algn="l"/>
              </a:tabLst>
            </a:pPr>
            <a:r>
              <a:rPr dirty="0"/>
              <a:t>	</a:t>
            </a:r>
            <a:r>
              <a:rPr sz="1500" spc="-5" dirty="0">
                <a:latin typeface="Arial Black"/>
                <a:cs typeface="Arial Black"/>
              </a:rPr>
              <a:t>Execution </a:t>
            </a:r>
            <a:r>
              <a:rPr sz="1500" dirty="0">
                <a:latin typeface="Arial Black"/>
                <a:cs typeface="Arial Black"/>
              </a:rPr>
              <a:t>of a </a:t>
            </a:r>
            <a:r>
              <a:rPr sz="1500" spc="-5" dirty="0">
                <a:latin typeface="Arial Black"/>
                <a:cs typeface="Arial Black"/>
              </a:rPr>
              <a:t>micro-instruction </a:t>
            </a:r>
            <a:r>
              <a:rPr sz="1500" dirty="0">
                <a:latin typeface="Arial Black"/>
                <a:cs typeface="Arial Black"/>
              </a:rPr>
              <a:t>is </a:t>
            </a:r>
            <a:r>
              <a:rPr sz="1500" spc="-5" dirty="0">
                <a:latin typeface="Arial Black"/>
                <a:cs typeface="Arial Black"/>
              </a:rPr>
              <a:t>responsible </a:t>
            </a:r>
            <a:r>
              <a:rPr sz="1500" spc="-10" dirty="0">
                <a:latin typeface="Arial Black"/>
                <a:cs typeface="Arial Black"/>
              </a:rPr>
              <a:t>for </a:t>
            </a:r>
            <a:r>
              <a:rPr sz="1500" spc="-5" dirty="0">
                <a:latin typeface="Arial Black"/>
                <a:cs typeface="Arial Black"/>
              </a:rPr>
              <a:t>generation of </a:t>
            </a:r>
            <a:r>
              <a:rPr sz="1500" dirty="0">
                <a:latin typeface="Arial Black"/>
                <a:cs typeface="Arial Black"/>
              </a:rPr>
              <a:t>a </a:t>
            </a:r>
            <a:r>
              <a:rPr sz="1500" spc="-5" dirty="0">
                <a:latin typeface="Arial Black"/>
                <a:cs typeface="Arial Black"/>
              </a:rPr>
              <a:t>set </a:t>
            </a:r>
            <a:r>
              <a:rPr sz="1500" dirty="0">
                <a:latin typeface="Arial Black"/>
                <a:cs typeface="Arial Black"/>
              </a:rPr>
              <a:t>of  </a:t>
            </a:r>
            <a:r>
              <a:rPr sz="1500" spc="-5" dirty="0">
                <a:latin typeface="Arial Black"/>
                <a:cs typeface="Arial Black"/>
              </a:rPr>
              <a:t>control</a:t>
            </a:r>
            <a:r>
              <a:rPr sz="1500" spc="10" dirty="0">
                <a:latin typeface="Arial Black"/>
                <a:cs typeface="Arial Black"/>
              </a:rPr>
              <a:t> </a:t>
            </a:r>
            <a:r>
              <a:rPr sz="1500" spc="-5" dirty="0">
                <a:latin typeface="Arial Black"/>
                <a:cs typeface="Arial Black"/>
              </a:rPr>
              <a:t>signals.</a:t>
            </a:r>
            <a:endParaRPr sz="1500">
              <a:latin typeface="Arial Black"/>
              <a:cs typeface="Arial Black"/>
            </a:endParaRPr>
          </a:p>
        </p:txBody>
      </p:sp>
    </p:spTree>
    <p:extLst>
      <p:ext uri="{BB962C8B-B14F-4D97-AF65-F5344CB8AC3E}">
        <p14:creationId xmlns:p14="http://schemas.microsoft.com/office/powerpoint/2010/main" val="189723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47799"/>
            <a:ext cx="7863840" cy="3220085"/>
          </a:xfrm>
          <a:prstGeom prst="rect">
            <a:avLst/>
          </a:prstGeom>
        </p:spPr>
        <p:txBody>
          <a:bodyPr vert="horz" wrap="square" lIns="0" tIns="8890" rIns="0" bIns="0" rtlCol="0">
            <a:spAutoFit/>
          </a:bodyPr>
          <a:lstStyle/>
          <a:p>
            <a:pPr marL="286385" marR="140970" indent="-274320">
              <a:lnSpc>
                <a:spcPct val="101099"/>
              </a:lnSpc>
              <a:spcBef>
                <a:spcPts val="70"/>
              </a:spcBef>
              <a:buClr>
                <a:srgbClr val="FDB809"/>
              </a:buClr>
              <a:buSzPct val="95000"/>
              <a:buFont typeface="Wingdings"/>
              <a:buChar char=""/>
              <a:tabLst>
                <a:tab pos="287020" algn="l"/>
              </a:tabLst>
            </a:pPr>
            <a:r>
              <a:rPr sz="2000" spc="5" dirty="0">
                <a:latin typeface="Arial Black"/>
                <a:cs typeface="Arial Black"/>
              </a:rPr>
              <a:t>Micro-Programs</a:t>
            </a:r>
            <a:r>
              <a:rPr sz="2600" spc="5" dirty="0">
                <a:latin typeface="Arial Black"/>
                <a:cs typeface="Arial Black"/>
              </a:rPr>
              <a:t>: </a:t>
            </a:r>
            <a:r>
              <a:rPr sz="1500" dirty="0">
                <a:latin typeface="Arial Black"/>
                <a:cs typeface="Arial Black"/>
              </a:rPr>
              <a:t>Microprogramming is </a:t>
            </a:r>
            <a:r>
              <a:rPr sz="1500" spc="-5" dirty="0">
                <a:latin typeface="Arial Black"/>
                <a:cs typeface="Arial Black"/>
              </a:rPr>
              <a:t>the concept </a:t>
            </a:r>
            <a:r>
              <a:rPr sz="1500" spc="-10" dirty="0">
                <a:latin typeface="Arial Black"/>
                <a:cs typeface="Arial Black"/>
              </a:rPr>
              <a:t>for</a:t>
            </a:r>
            <a:r>
              <a:rPr sz="1500" spc="-350" dirty="0">
                <a:latin typeface="Arial Black"/>
                <a:cs typeface="Arial Black"/>
              </a:rPr>
              <a:t> </a:t>
            </a:r>
            <a:r>
              <a:rPr sz="1500" spc="-5" dirty="0">
                <a:latin typeface="Arial Black"/>
                <a:cs typeface="Arial Black"/>
              </a:rPr>
              <a:t>generating  control signals using </a:t>
            </a:r>
            <a:r>
              <a:rPr sz="1500" dirty="0">
                <a:latin typeface="Arial Black"/>
                <a:cs typeface="Arial Black"/>
              </a:rPr>
              <a:t>programs. These programs are </a:t>
            </a:r>
            <a:r>
              <a:rPr sz="1500" spc="-5" dirty="0">
                <a:latin typeface="Arial Black"/>
                <a:cs typeface="Arial Black"/>
              </a:rPr>
              <a:t>called </a:t>
            </a:r>
            <a:r>
              <a:rPr sz="1500" dirty="0">
                <a:latin typeface="Arial Black"/>
                <a:cs typeface="Arial Black"/>
              </a:rPr>
              <a:t>micro -  programs.</a:t>
            </a:r>
            <a:endParaRPr sz="1500">
              <a:latin typeface="Arial Black"/>
              <a:cs typeface="Arial Black"/>
            </a:endParaRPr>
          </a:p>
          <a:p>
            <a:pPr>
              <a:lnSpc>
                <a:spcPct val="100000"/>
              </a:lnSpc>
              <a:spcBef>
                <a:spcPts val="50"/>
              </a:spcBef>
              <a:buChar char=""/>
            </a:pPr>
            <a:endParaRPr sz="1750">
              <a:latin typeface="Arial Black"/>
              <a:cs typeface="Arial Black"/>
            </a:endParaRPr>
          </a:p>
          <a:p>
            <a:pPr marL="286385" marR="5080" indent="-274320">
              <a:lnSpc>
                <a:spcPct val="100000"/>
              </a:lnSpc>
              <a:buClr>
                <a:srgbClr val="FDB809"/>
              </a:buClr>
              <a:buSzPct val="93333"/>
              <a:buFont typeface="Wingdings"/>
              <a:buChar char=""/>
              <a:tabLst>
                <a:tab pos="287020" algn="l"/>
              </a:tabLst>
            </a:pPr>
            <a:r>
              <a:rPr sz="1500" spc="-5" dirty="0">
                <a:latin typeface="Arial Black"/>
                <a:cs typeface="Arial Black"/>
              </a:rPr>
              <a:t>Micro-Instructions: </a:t>
            </a:r>
            <a:r>
              <a:rPr sz="1500" spc="5" dirty="0">
                <a:latin typeface="Arial Black"/>
                <a:cs typeface="Arial Black"/>
              </a:rPr>
              <a:t>The </a:t>
            </a:r>
            <a:r>
              <a:rPr sz="1500" dirty="0">
                <a:latin typeface="Arial Black"/>
                <a:cs typeface="Arial Black"/>
              </a:rPr>
              <a:t>instructions </a:t>
            </a:r>
            <a:r>
              <a:rPr sz="1500" spc="-15" dirty="0">
                <a:latin typeface="Arial Black"/>
                <a:cs typeface="Arial Black"/>
              </a:rPr>
              <a:t>that make </a:t>
            </a:r>
            <a:r>
              <a:rPr sz="1500" dirty="0">
                <a:latin typeface="Arial Black"/>
                <a:cs typeface="Arial Black"/>
              </a:rPr>
              <a:t>micro-program are </a:t>
            </a:r>
            <a:r>
              <a:rPr sz="1500" spc="-5" dirty="0">
                <a:latin typeface="Arial Black"/>
                <a:cs typeface="Arial Black"/>
              </a:rPr>
              <a:t>called  </a:t>
            </a:r>
            <a:r>
              <a:rPr sz="1500" dirty="0">
                <a:latin typeface="Arial Black"/>
                <a:cs typeface="Arial Black"/>
              </a:rPr>
              <a:t>micro-instructions.</a:t>
            </a:r>
            <a:endParaRPr sz="1500">
              <a:latin typeface="Arial Black"/>
              <a:cs typeface="Arial Black"/>
            </a:endParaRPr>
          </a:p>
          <a:p>
            <a:pPr>
              <a:lnSpc>
                <a:spcPct val="100000"/>
              </a:lnSpc>
              <a:spcBef>
                <a:spcPts val="55"/>
              </a:spcBef>
              <a:buChar char=""/>
            </a:pPr>
            <a:endParaRPr sz="1750">
              <a:latin typeface="Arial Black"/>
              <a:cs typeface="Arial Black"/>
            </a:endParaRPr>
          </a:p>
          <a:p>
            <a:pPr marL="286385" marR="211454" indent="-274320">
              <a:lnSpc>
                <a:spcPct val="100000"/>
              </a:lnSpc>
              <a:buClr>
                <a:srgbClr val="FDB809"/>
              </a:buClr>
              <a:buSzPct val="93333"/>
              <a:buFont typeface="Wingdings"/>
              <a:buChar char=""/>
              <a:tabLst>
                <a:tab pos="287020" algn="l"/>
              </a:tabLst>
            </a:pPr>
            <a:r>
              <a:rPr sz="1500" spc="-5" dirty="0">
                <a:latin typeface="Arial Black"/>
                <a:cs typeface="Arial Black"/>
              </a:rPr>
              <a:t>Micro-Code: </a:t>
            </a:r>
            <a:r>
              <a:rPr sz="1500" dirty="0">
                <a:latin typeface="Arial Black"/>
                <a:cs typeface="Arial Black"/>
              </a:rPr>
              <a:t>Micro-program is a </a:t>
            </a:r>
            <a:r>
              <a:rPr sz="1500" spc="5" dirty="0">
                <a:latin typeface="Arial Black"/>
                <a:cs typeface="Arial Black"/>
              </a:rPr>
              <a:t>group </a:t>
            </a:r>
            <a:r>
              <a:rPr sz="1500" spc="-5" dirty="0">
                <a:latin typeface="Arial Black"/>
                <a:cs typeface="Arial Black"/>
              </a:rPr>
              <a:t>of </a:t>
            </a:r>
            <a:r>
              <a:rPr sz="1500" dirty="0">
                <a:latin typeface="Arial Black"/>
                <a:cs typeface="Arial Black"/>
              </a:rPr>
              <a:t>microinstructions. </a:t>
            </a:r>
            <a:r>
              <a:rPr sz="1500" spc="5" dirty="0">
                <a:latin typeface="Arial Black"/>
                <a:cs typeface="Arial Black"/>
              </a:rPr>
              <a:t>The micro-  </a:t>
            </a:r>
            <a:r>
              <a:rPr sz="1500" dirty="0">
                <a:latin typeface="Arial Black"/>
                <a:cs typeface="Arial Black"/>
              </a:rPr>
              <a:t>program </a:t>
            </a:r>
            <a:r>
              <a:rPr sz="1500" spc="-5" dirty="0">
                <a:latin typeface="Arial Black"/>
                <a:cs typeface="Arial Black"/>
              </a:rPr>
              <a:t>can also be </a:t>
            </a:r>
            <a:r>
              <a:rPr sz="1500" spc="5" dirty="0">
                <a:latin typeface="Arial Black"/>
                <a:cs typeface="Arial Black"/>
              </a:rPr>
              <a:t>termed </a:t>
            </a:r>
            <a:r>
              <a:rPr sz="1500" spc="-5" dirty="0">
                <a:latin typeface="Arial Black"/>
                <a:cs typeface="Arial Black"/>
              </a:rPr>
              <a:t>as</a:t>
            </a:r>
            <a:r>
              <a:rPr sz="1500" spc="15" dirty="0">
                <a:latin typeface="Arial Black"/>
                <a:cs typeface="Arial Black"/>
              </a:rPr>
              <a:t> </a:t>
            </a:r>
            <a:r>
              <a:rPr sz="1500" dirty="0">
                <a:latin typeface="Arial Black"/>
                <a:cs typeface="Arial Black"/>
              </a:rPr>
              <a:t>micro-code.</a:t>
            </a:r>
            <a:endParaRPr sz="1500">
              <a:latin typeface="Arial Black"/>
              <a:cs typeface="Arial Black"/>
            </a:endParaRPr>
          </a:p>
          <a:p>
            <a:pPr>
              <a:lnSpc>
                <a:spcPct val="100000"/>
              </a:lnSpc>
              <a:spcBef>
                <a:spcPts val="50"/>
              </a:spcBef>
              <a:buChar char=""/>
            </a:pPr>
            <a:endParaRPr sz="1750">
              <a:latin typeface="Arial Black"/>
              <a:cs typeface="Arial Black"/>
            </a:endParaRPr>
          </a:p>
          <a:p>
            <a:pPr marL="286385" marR="408305" indent="-274320">
              <a:lnSpc>
                <a:spcPct val="100000"/>
              </a:lnSpc>
              <a:buClr>
                <a:srgbClr val="FDB809"/>
              </a:buClr>
              <a:buSzPct val="93333"/>
              <a:buFont typeface="Wingdings"/>
              <a:buChar char=""/>
              <a:tabLst>
                <a:tab pos="287020" algn="l"/>
              </a:tabLst>
            </a:pPr>
            <a:r>
              <a:rPr sz="1500" spc="-5" dirty="0">
                <a:latin typeface="Arial Black"/>
                <a:cs typeface="Arial Black"/>
              </a:rPr>
              <a:t>Control </a:t>
            </a:r>
            <a:r>
              <a:rPr sz="1500" spc="5" dirty="0">
                <a:latin typeface="Arial Black"/>
                <a:cs typeface="Arial Black"/>
              </a:rPr>
              <a:t>Memory: </a:t>
            </a:r>
            <a:r>
              <a:rPr sz="1500" dirty="0">
                <a:latin typeface="Arial Black"/>
                <a:cs typeface="Arial Black"/>
              </a:rPr>
              <a:t>Micro-programs are </a:t>
            </a:r>
            <a:r>
              <a:rPr sz="1500" spc="-5" dirty="0">
                <a:latin typeface="Arial Black"/>
                <a:cs typeface="Arial Black"/>
              </a:rPr>
              <a:t>stored </a:t>
            </a:r>
            <a:r>
              <a:rPr sz="1500" dirty="0">
                <a:latin typeface="Arial Black"/>
                <a:cs typeface="Arial Black"/>
              </a:rPr>
              <a:t>in </a:t>
            </a:r>
            <a:r>
              <a:rPr sz="1500" spc="-5" dirty="0">
                <a:latin typeface="Arial Black"/>
                <a:cs typeface="Arial Black"/>
              </a:rPr>
              <a:t>the </a:t>
            </a:r>
            <a:r>
              <a:rPr sz="1500" dirty="0">
                <a:latin typeface="Arial Black"/>
                <a:cs typeface="Arial Black"/>
              </a:rPr>
              <a:t>read only </a:t>
            </a:r>
            <a:r>
              <a:rPr sz="1500" spc="10" dirty="0">
                <a:latin typeface="Arial Black"/>
                <a:cs typeface="Arial Black"/>
              </a:rPr>
              <a:t>memory  </a:t>
            </a:r>
            <a:r>
              <a:rPr sz="1500" spc="-5" dirty="0">
                <a:latin typeface="Arial Black"/>
                <a:cs typeface="Arial Black"/>
              </a:rPr>
              <a:t>(ROM). That </a:t>
            </a:r>
            <a:r>
              <a:rPr sz="1500" spc="10" dirty="0">
                <a:latin typeface="Arial Black"/>
                <a:cs typeface="Arial Black"/>
              </a:rPr>
              <a:t>memory </a:t>
            </a:r>
            <a:r>
              <a:rPr sz="1500" dirty="0">
                <a:latin typeface="Arial Black"/>
                <a:cs typeface="Arial Black"/>
              </a:rPr>
              <a:t>is </a:t>
            </a:r>
            <a:r>
              <a:rPr sz="1500" spc="-5" dirty="0">
                <a:latin typeface="Arial Black"/>
                <a:cs typeface="Arial Black"/>
              </a:rPr>
              <a:t>called control</a:t>
            </a:r>
            <a:r>
              <a:rPr sz="1500" spc="15" dirty="0">
                <a:latin typeface="Arial Black"/>
                <a:cs typeface="Arial Black"/>
              </a:rPr>
              <a:t> </a:t>
            </a:r>
            <a:r>
              <a:rPr sz="1500" spc="-15" dirty="0">
                <a:latin typeface="Arial Black"/>
                <a:cs typeface="Arial Black"/>
              </a:rPr>
              <a:t>memory.</a:t>
            </a:r>
            <a:endParaRPr sz="1500">
              <a:latin typeface="Arial Black"/>
              <a:cs typeface="Arial Black"/>
            </a:endParaRPr>
          </a:p>
        </p:txBody>
      </p:sp>
    </p:spTree>
    <p:extLst>
      <p:ext uri="{BB962C8B-B14F-4D97-AF65-F5344CB8AC3E}">
        <p14:creationId xmlns:p14="http://schemas.microsoft.com/office/powerpoint/2010/main" val="73866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0254" y="652018"/>
            <a:ext cx="4241165" cy="696595"/>
          </a:xfrm>
          <a:prstGeom prst="rect">
            <a:avLst/>
          </a:prstGeom>
        </p:spPr>
        <p:txBody>
          <a:bodyPr vert="horz" wrap="square" lIns="0" tIns="13335" rIns="0" bIns="0" rtlCol="0">
            <a:spAutoFit/>
          </a:bodyPr>
          <a:lstStyle/>
          <a:p>
            <a:pPr marL="12700">
              <a:lnSpc>
                <a:spcPct val="100000"/>
              </a:lnSpc>
              <a:spcBef>
                <a:spcPts val="105"/>
              </a:spcBef>
            </a:pPr>
            <a:r>
              <a:rPr dirty="0"/>
              <a:t>A</a:t>
            </a:r>
            <a:r>
              <a:rPr spc="-170" dirty="0"/>
              <a:t>D</a:t>
            </a:r>
            <a:r>
              <a:rPr spc="-260" dirty="0"/>
              <a:t>V</a:t>
            </a:r>
            <a:r>
              <a:rPr dirty="0"/>
              <a:t>AN</a:t>
            </a:r>
            <a:r>
              <a:rPr spc="-300" dirty="0"/>
              <a:t>T</a:t>
            </a:r>
            <a:r>
              <a:rPr spc="-95" dirty="0"/>
              <a:t>A</a:t>
            </a:r>
            <a:r>
              <a:rPr dirty="0"/>
              <a:t>GES</a:t>
            </a:r>
          </a:p>
        </p:txBody>
      </p:sp>
      <p:sp>
        <p:nvSpPr>
          <p:cNvPr id="6" name="object 6"/>
          <p:cNvSpPr txBox="1">
            <a:spLocks noGrp="1"/>
          </p:cNvSpPr>
          <p:nvPr>
            <p:ph type="sldNum" sz="quarter" idx="4294967295"/>
          </p:nvPr>
        </p:nvSpPr>
        <p:spPr>
          <a:xfrm>
            <a:off x="0" y="0"/>
            <a:ext cx="0" cy="167995"/>
          </a:xfrm>
          <a:prstGeom prst="rect">
            <a:avLst/>
          </a:prstGeom>
        </p:spPr>
        <p:txBody>
          <a:bodyPr vert="horz" wrap="square" lIns="0" tIns="0" rIns="0" bIns="0" rtlCol="0">
            <a:spAutoFit/>
          </a:bodyPr>
          <a:lstStyle/>
          <a:p>
            <a:pPr marL="46990">
              <a:lnSpc>
                <a:spcPts val="1245"/>
              </a:lnSpc>
            </a:pPr>
            <a:endParaRPr spc="-90" dirty="0"/>
          </a:p>
        </p:txBody>
      </p:sp>
      <p:sp>
        <p:nvSpPr>
          <p:cNvPr id="3" name="object 3"/>
          <p:cNvSpPr txBox="1"/>
          <p:nvPr/>
        </p:nvSpPr>
        <p:spPr>
          <a:xfrm>
            <a:off x="535940" y="1956257"/>
            <a:ext cx="8052434" cy="3044190"/>
          </a:xfrm>
          <a:prstGeom prst="rect">
            <a:avLst/>
          </a:prstGeom>
        </p:spPr>
        <p:txBody>
          <a:bodyPr vert="horz" wrap="square" lIns="0" tIns="12700" rIns="0" bIns="0" rtlCol="0">
            <a:spAutoFit/>
          </a:bodyPr>
          <a:lstStyle/>
          <a:p>
            <a:pPr marL="350520" indent="-338455">
              <a:lnSpc>
                <a:spcPct val="100000"/>
              </a:lnSpc>
              <a:spcBef>
                <a:spcPts val="100"/>
              </a:spcBef>
              <a:buClr>
                <a:srgbClr val="FDB809"/>
              </a:buClr>
              <a:buSzPct val="93333"/>
              <a:buFont typeface="Wingdings"/>
              <a:buChar char=""/>
              <a:tabLst>
                <a:tab pos="350520" algn="l"/>
                <a:tab pos="351155" algn="l"/>
              </a:tabLst>
            </a:pPr>
            <a:r>
              <a:rPr sz="1500" spc="10" dirty="0">
                <a:latin typeface="Arial Black"/>
                <a:cs typeface="Arial Black"/>
              </a:rPr>
              <a:t>The </a:t>
            </a:r>
            <a:r>
              <a:rPr sz="1500" spc="-5" dirty="0">
                <a:latin typeface="Arial Black"/>
                <a:cs typeface="Arial Black"/>
              </a:rPr>
              <a:t>design </a:t>
            </a:r>
            <a:r>
              <a:rPr sz="1500" dirty="0">
                <a:latin typeface="Arial Black"/>
                <a:cs typeface="Arial Black"/>
              </a:rPr>
              <a:t>of micro-program </a:t>
            </a:r>
            <a:r>
              <a:rPr sz="1500" spc="-5" dirty="0">
                <a:latin typeface="Arial Black"/>
                <a:cs typeface="Arial Black"/>
              </a:rPr>
              <a:t>control unit </a:t>
            </a:r>
            <a:r>
              <a:rPr sz="1500" dirty="0">
                <a:latin typeface="Arial Black"/>
                <a:cs typeface="Arial Black"/>
              </a:rPr>
              <a:t>is </a:t>
            </a:r>
            <a:r>
              <a:rPr sz="1500" spc="-5" dirty="0">
                <a:latin typeface="Arial Black"/>
                <a:cs typeface="Arial Black"/>
              </a:rPr>
              <a:t>less </a:t>
            </a:r>
            <a:r>
              <a:rPr sz="1500" spc="-10" dirty="0">
                <a:latin typeface="Arial Black"/>
                <a:cs typeface="Arial Black"/>
              </a:rPr>
              <a:t>complex because</a:t>
            </a:r>
            <a:r>
              <a:rPr sz="1500" spc="165" dirty="0">
                <a:latin typeface="Arial Black"/>
                <a:cs typeface="Arial Black"/>
              </a:rPr>
              <a:t> </a:t>
            </a:r>
            <a:r>
              <a:rPr sz="1500" spc="5" dirty="0">
                <a:latin typeface="Arial Black"/>
                <a:cs typeface="Arial Black"/>
              </a:rPr>
              <a:t>micro-</a:t>
            </a:r>
            <a:endParaRPr sz="1500">
              <a:latin typeface="Arial Black"/>
              <a:cs typeface="Arial Black"/>
            </a:endParaRPr>
          </a:p>
          <a:p>
            <a:pPr marL="286385">
              <a:lnSpc>
                <a:spcPct val="100000"/>
              </a:lnSpc>
              <a:spcBef>
                <a:spcPts val="5"/>
              </a:spcBef>
            </a:pPr>
            <a:r>
              <a:rPr sz="1500" dirty="0">
                <a:latin typeface="Arial Black"/>
                <a:cs typeface="Arial Black"/>
              </a:rPr>
              <a:t>programs are </a:t>
            </a:r>
            <a:r>
              <a:rPr sz="1500" spc="-5" dirty="0">
                <a:latin typeface="Arial Black"/>
                <a:cs typeface="Arial Black"/>
              </a:rPr>
              <a:t>implemented using software</a:t>
            </a:r>
            <a:r>
              <a:rPr sz="1500" spc="20" dirty="0">
                <a:latin typeface="Arial Black"/>
                <a:cs typeface="Arial Black"/>
              </a:rPr>
              <a:t> </a:t>
            </a:r>
            <a:r>
              <a:rPr sz="1500" spc="-5" dirty="0">
                <a:latin typeface="Arial Black"/>
                <a:cs typeface="Arial Black"/>
              </a:rPr>
              <a:t>routines.</a:t>
            </a:r>
            <a:endParaRPr sz="1500">
              <a:latin typeface="Arial Black"/>
              <a:cs typeface="Arial Black"/>
            </a:endParaRPr>
          </a:p>
          <a:p>
            <a:pPr>
              <a:lnSpc>
                <a:spcPct val="100000"/>
              </a:lnSpc>
              <a:spcBef>
                <a:spcPts val="50"/>
              </a:spcBef>
            </a:pPr>
            <a:endParaRPr sz="1750">
              <a:latin typeface="Arial Black"/>
              <a:cs typeface="Arial Black"/>
            </a:endParaRPr>
          </a:p>
          <a:p>
            <a:pPr marL="286385" marR="623570" indent="-274320">
              <a:lnSpc>
                <a:spcPct val="100000"/>
              </a:lnSpc>
              <a:buClr>
                <a:srgbClr val="FDB809"/>
              </a:buClr>
              <a:buSzPct val="93333"/>
              <a:buFont typeface="Wingdings"/>
              <a:buChar char=""/>
              <a:tabLst>
                <a:tab pos="350520" algn="l"/>
                <a:tab pos="351155" algn="l"/>
              </a:tabLst>
            </a:pPr>
            <a:r>
              <a:rPr dirty="0"/>
              <a:t>	</a:t>
            </a:r>
            <a:r>
              <a:rPr sz="1500" spc="10" dirty="0">
                <a:latin typeface="Arial Black"/>
                <a:cs typeface="Arial Black"/>
              </a:rPr>
              <a:t>The </a:t>
            </a:r>
            <a:r>
              <a:rPr sz="1500" dirty="0">
                <a:latin typeface="Arial Black"/>
                <a:cs typeface="Arial Black"/>
              </a:rPr>
              <a:t>micro-programmed </a:t>
            </a:r>
            <a:r>
              <a:rPr sz="1500" spc="-5" dirty="0">
                <a:latin typeface="Arial Black"/>
                <a:cs typeface="Arial Black"/>
              </a:rPr>
              <a:t>control unit </a:t>
            </a:r>
            <a:r>
              <a:rPr sz="1500" dirty="0">
                <a:latin typeface="Arial Black"/>
                <a:cs typeface="Arial Black"/>
              </a:rPr>
              <a:t>is more </a:t>
            </a:r>
            <a:r>
              <a:rPr sz="1500" spc="-10" dirty="0">
                <a:latin typeface="Arial Black"/>
                <a:cs typeface="Arial Black"/>
              </a:rPr>
              <a:t>flexible </a:t>
            </a:r>
            <a:r>
              <a:rPr sz="1500" spc="-5" dirty="0">
                <a:latin typeface="Arial Black"/>
                <a:cs typeface="Arial Black"/>
              </a:rPr>
              <a:t>because design  modifications, </a:t>
            </a:r>
            <a:r>
              <a:rPr sz="1500" dirty="0">
                <a:latin typeface="Arial Black"/>
                <a:cs typeface="Arial Black"/>
              </a:rPr>
              <a:t>correction </a:t>
            </a:r>
            <a:r>
              <a:rPr sz="1500" spc="-5" dirty="0">
                <a:latin typeface="Arial Black"/>
                <a:cs typeface="Arial Black"/>
              </a:rPr>
              <a:t>and enhancement </a:t>
            </a:r>
            <a:r>
              <a:rPr sz="1500" dirty="0">
                <a:latin typeface="Arial Black"/>
                <a:cs typeface="Arial Black"/>
              </a:rPr>
              <a:t>is easily</a:t>
            </a:r>
            <a:r>
              <a:rPr sz="1500" spc="55" dirty="0">
                <a:latin typeface="Arial Black"/>
                <a:cs typeface="Arial Black"/>
              </a:rPr>
              <a:t> </a:t>
            </a:r>
            <a:r>
              <a:rPr sz="1500" spc="-5" dirty="0">
                <a:latin typeface="Arial Black"/>
                <a:cs typeface="Arial Black"/>
              </a:rPr>
              <a:t>possible.</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350520" indent="-338455">
              <a:lnSpc>
                <a:spcPct val="100000"/>
              </a:lnSpc>
              <a:spcBef>
                <a:spcPts val="5"/>
              </a:spcBef>
              <a:buClr>
                <a:srgbClr val="FDB809"/>
              </a:buClr>
              <a:buSzPct val="93333"/>
              <a:buFont typeface="Wingdings"/>
              <a:buChar char=""/>
              <a:tabLst>
                <a:tab pos="350520" algn="l"/>
                <a:tab pos="351155" algn="l"/>
              </a:tabLst>
            </a:pPr>
            <a:r>
              <a:rPr sz="1500" spc="10" dirty="0">
                <a:latin typeface="Arial Black"/>
                <a:cs typeface="Arial Black"/>
              </a:rPr>
              <a:t>The </a:t>
            </a:r>
            <a:r>
              <a:rPr sz="1500" spc="-5" dirty="0">
                <a:latin typeface="Arial Black"/>
                <a:cs typeface="Arial Black"/>
              </a:rPr>
              <a:t>new </a:t>
            </a:r>
            <a:r>
              <a:rPr sz="1500" dirty="0">
                <a:latin typeface="Arial Black"/>
                <a:cs typeface="Arial Black"/>
              </a:rPr>
              <a:t>or modified instruction </a:t>
            </a:r>
            <a:r>
              <a:rPr sz="1500" spc="-5" dirty="0">
                <a:latin typeface="Arial Black"/>
                <a:cs typeface="Arial Black"/>
              </a:rPr>
              <a:t>set </a:t>
            </a:r>
            <a:r>
              <a:rPr sz="1500" dirty="0">
                <a:latin typeface="Arial Black"/>
                <a:cs typeface="Arial Black"/>
              </a:rPr>
              <a:t>of CPU </a:t>
            </a:r>
            <a:r>
              <a:rPr sz="1500" spc="-5" dirty="0">
                <a:latin typeface="Arial Black"/>
                <a:cs typeface="Arial Black"/>
              </a:rPr>
              <a:t>can </a:t>
            </a:r>
            <a:r>
              <a:rPr sz="1500" dirty="0">
                <a:latin typeface="Arial Black"/>
                <a:cs typeface="Arial Black"/>
              </a:rPr>
              <a:t>be easily implemented</a:t>
            </a:r>
            <a:r>
              <a:rPr sz="1500" spc="150" dirty="0">
                <a:latin typeface="Arial Black"/>
                <a:cs typeface="Arial Black"/>
              </a:rPr>
              <a:t> </a:t>
            </a:r>
            <a:r>
              <a:rPr sz="1500" dirty="0">
                <a:latin typeface="Arial Black"/>
                <a:cs typeface="Arial Black"/>
              </a:rPr>
              <a:t>by</a:t>
            </a:r>
            <a:endParaRPr sz="1500">
              <a:latin typeface="Arial Black"/>
              <a:cs typeface="Arial Black"/>
            </a:endParaRPr>
          </a:p>
          <a:p>
            <a:pPr marL="286385">
              <a:lnSpc>
                <a:spcPct val="100000"/>
              </a:lnSpc>
            </a:pPr>
            <a:r>
              <a:rPr sz="1500" dirty="0">
                <a:latin typeface="Arial Black"/>
                <a:cs typeface="Arial Black"/>
              </a:rPr>
              <a:t>simply rewriting or </a:t>
            </a:r>
            <a:r>
              <a:rPr sz="1500" spc="-5" dirty="0">
                <a:latin typeface="Arial Black"/>
                <a:cs typeface="Arial Black"/>
              </a:rPr>
              <a:t>modifying the </a:t>
            </a:r>
            <a:r>
              <a:rPr sz="1500" spc="-10" dirty="0">
                <a:latin typeface="Arial Black"/>
                <a:cs typeface="Arial Black"/>
              </a:rPr>
              <a:t>contents </a:t>
            </a:r>
            <a:r>
              <a:rPr sz="1500" spc="-5" dirty="0">
                <a:latin typeface="Arial Black"/>
                <a:cs typeface="Arial Black"/>
              </a:rPr>
              <a:t>of control</a:t>
            </a:r>
            <a:r>
              <a:rPr sz="1500" spc="125" dirty="0">
                <a:latin typeface="Arial Black"/>
                <a:cs typeface="Arial Black"/>
              </a:rPr>
              <a:t> </a:t>
            </a:r>
            <a:r>
              <a:rPr sz="1500" spc="-15" dirty="0">
                <a:latin typeface="Arial Black"/>
                <a:cs typeface="Arial Black"/>
              </a:rPr>
              <a:t>memory.</a:t>
            </a:r>
            <a:endParaRPr sz="1500">
              <a:latin typeface="Arial Black"/>
              <a:cs typeface="Arial Black"/>
            </a:endParaRPr>
          </a:p>
          <a:p>
            <a:pPr>
              <a:lnSpc>
                <a:spcPct val="100000"/>
              </a:lnSpc>
              <a:spcBef>
                <a:spcPts val="50"/>
              </a:spcBef>
            </a:pPr>
            <a:endParaRPr sz="1750">
              <a:latin typeface="Arial Black"/>
              <a:cs typeface="Arial Black"/>
            </a:endParaRPr>
          </a:p>
          <a:p>
            <a:pPr marL="286385" marR="97155"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fault can be </a:t>
            </a:r>
            <a:r>
              <a:rPr sz="1500" dirty="0">
                <a:latin typeface="Arial Black"/>
                <a:cs typeface="Arial Black"/>
              </a:rPr>
              <a:t>easily </a:t>
            </a:r>
            <a:r>
              <a:rPr sz="1500" spc="-5" dirty="0">
                <a:latin typeface="Arial Black"/>
                <a:cs typeface="Arial Black"/>
              </a:rPr>
              <a:t>diagnosed </a:t>
            </a:r>
            <a:r>
              <a:rPr sz="1500" dirty="0">
                <a:latin typeface="Arial Black"/>
                <a:cs typeface="Arial Black"/>
              </a:rPr>
              <a:t>in </a:t>
            </a:r>
            <a:r>
              <a:rPr sz="1500" spc="-5" dirty="0">
                <a:latin typeface="Arial Black"/>
                <a:cs typeface="Arial Black"/>
              </a:rPr>
              <a:t>the </a:t>
            </a:r>
            <a:r>
              <a:rPr sz="1500" dirty="0">
                <a:latin typeface="Arial Black"/>
                <a:cs typeface="Arial Black"/>
              </a:rPr>
              <a:t>micro-program </a:t>
            </a:r>
            <a:r>
              <a:rPr sz="1500" spc="-5" dirty="0">
                <a:latin typeface="Arial Black"/>
                <a:cs typeface="Arial Black"/>
              </a:rPr>
              <a:t>control unit using  diagnostics tools by maintaining the </a:t>
            </a:r>
            <a:r>
              <a:rPr sz="1500" spc="-10" dirty="0">
                <a:latin typeface="Arial Black"/>
                <a:cs typeface="Arial Black"/>
              </a:rPr>
              <a:t>contents </a:t>
            </a:r>
            <a:r>
              <a:rPr sz="1500" spc="-5" dirty="0">
                <a:latin typeface="Arial Black"/>
                <a:cs typeface="Arial Black"/>
              </a:rPr>
              <a:t>of </a:t>
            </a:r>
            <a:r>
              <a:rPr sz="1500" dirty="0">
                <a:latin typeface="Arial Black"/>
                <a:cs typeface="Arial Black"/>
              </a:rPr>
              <a:t>flags, </a:t>
            </a:r>
            <a:r>
              <a:rPr sz="1500" spc="5" dirty="0">
                <a:latin typeface="Arial Black"/>
                <a:cs typeface="Arial Black"/>
              </a:rPr>
              <a:t>registers </a:t>
            </a:r>
            <a:r>
              <a:rPr sz="1500" spc="-5" dirty="0">
                <a:latin typeface="Arial Black"/>
                <a:cs typeface="Arial Black"/>
              </a:rPr>
              <a:t>and  counters.</a:t>
            </a:r>
            <a:endParaRPr sz="1500">
              <a:latin typeface="Arial Black"/>
              <a:cs typeface="Arial Black"/>
            </a:endParaRPr>
          </a:p>
        </p:txBody>
      </p:sp>
    </p:spTree>
    <p:extLst>
      <p:ext uri="{BB962C8B-B14F-4D97-AF65-F5344CB8AC3E}">
        <p14:creationId xmlns:p14="http://schemas.microsoft.com/office/powerpoint/2010/main" val="148817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97485">
              <a:lnSpc>
                <a:spcPct val="100000"/>
              </a:lnSpc>
              <a:spcBef>
                <a:spcPts val="105"/>
              </a:spcBef>
            </a:pPr>
            <a:r>
              <a:rPr spc="-65" dirty="0"/>
              <a:t>DISADVANTAGES</a:t>
            </a:r>
          </a:p>
        </p:txBody>
      </p:sp>
      <p:sp>
        <p:nvSpPr>
          <p:cNvPr id="3" name="object 3"/>
          <p:cNvSpPr txBox="1"/>
          <p:nvPr/>
        </p:nvSpPr>
        <p:spPr>
          <a:xfrm>
            <a:off x="535940" y="1956257"/>
            <a:ext cx="8006715" cy="2586990"/>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spc="5" dirty="0">
                <a:latin typeface="Arial Black"/>
                <a:cs typeface="Arial Black"/>
              </a:rPr>
              <a:t>The </a:t>
            </a:r>
            <a:r>
              <a:rPr sz="1500" dirty="0">
                <a:latin typeface="Arial Black"/>
                <a:cs typeface="Arial Black"/>
              </a:rPr>
              <a:t>micro-program </a:t>
            </a:r>
            <a:r>
              <a:rPr sz="1500" spc="-5" dirty="0">
                <a:latin typeface="Arial Black"/>
                <a:cs typeface="Arial Black"/>
              </a:rPr>
              <a:t>control unit </a:t>
            </a:r>
            <a:r>
              <a:rPr sz="1500" dirty="0">
                <a:latin typeface="Arial Black"/>
                <a:cs typeface="Arial Black"/>
              </a:rPr>
              <a:t>is </a:t>
            </a:r>
            <a:r>
              <a:rPr sz="1500" spc="-10" dirty="0">
                <a:latin typeface="Arial Black"/>
                <a:cs typeface="Arial Black"/>
              </a:rPr>
              <a:t>slower than </a:t>
            </a:r>
            <a:r>
              <a:rPr sz="1500" dirty="0">
                <a:latin typeface="Arial Black"/>
                <a:cs typeface="Arial Black"/>
              </a:rPr>
              <a:t>hardwired </a:t>
            </a:r>
            <a:r>
              <a:rPr sz="1500" spc="-5" dirty="0">
                <a:latin typeface="Arial Black"/>
                <a:cs typeface="Arial Black"/>
              </a:rPr>
              <a:t>control</a:t>
            </a:r>
            <a:r>
              <a:rPr sz="1500" spc="90" dirty="0">
                <a:latin typeface="Arial Black"/>
                <a:cs typeface="Arial Black"/>
              </a:rPr>
              <a:t> </a:t>
            </a:r>
            <a:r>
              <a:rPr sz="1500" spc="-5" dirty="0">
                <a:latin typeface="Arial Black"/>
                <a:cs typeface="Arial Black"/>
              </a:rPr>
              <a:t>unit.</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286385" marR="666115" indent="-274320">
              <a:lnSpc>
                <a:spcPct val="100000"/>
              </a:lnSpc>
              <a:buClr>
                <a:srgbClr val="FDB809"/>
              </a:buClr>
              <a:buSzPct val="93333"/>
              <a:buFont typeface="Wingdings"/>
              <a:buChar char=""/>
              <a:tabLst>
                <a:tab pos="287020" algn="l"/>
              </a:tabLst>
            </a:pPr>
            <a:r>
              <a:rPr sz="1500" spc="-5" dirty="0">
                <a:latin typeface="Arial Black"/>
                <a:cs typeface="Arial Black"/>
              </a:rPr>
              <a:t>That means to </a:t>
            </a:r>
            <a:r>
              <a:rPr sz="1500" spc="-15" dirty="0">
                <a:latin typeface="Arial Black"/>
                <a:cs typeface="Arial Black"/>
              </a:rPr>
              <a:t>execute </a:t>
            </a:r>
            <a:r>
              <a:rPr sz="1500" spc="-5" dirty="0">
                <a:latin typeface="Arial Black"/>
                <a:cs typeface="Arial Black"/>
              </a:rPr>
              <a:t>an </a:t>
            </a:r>
            <a:r>
              <a:rPr sz="1500" dirty="0">
                <a:latin typeface="Arial Black"/>
                <a:cs typeface="Arial Black"/>
              </a:rPr>
              <a:t>instruction in micro-program </a:t>
            </a:r>
            <a:r>
              <a:rPr sz="1500" spc="-5" dirty="0">
                <a:latin typeface="Arial Black"/>
                <a:cs typeface="Arial Black"/>
              </a:rPr>
              <a:t>control unit  </a:t>
            </a:r>
            <a:r>
              <a:rPr sz="1500" dirty="0">
                <a:latin typeface="Arial Black"/>
                <a:cs typeface="Arial Black"/>
              </a:rPr>
              <a:t>requires more</a:t>
            </a:r>
            <a:r>
              <a:rPr sz="1500" spc="10" dirty="0">
                <a:latin typeface="Arial Black"/>
                <a:cs typeface="Arial Black"/>
              </a:rPr>
              <a:t> </a:t>
            </a:r>
            <a:r>
              <a:rPr sz="1500" spc="-5" dirty="0">
                <a:latin typeface="Arial Black"/>
                <a:cs typeface="Arial Black"/>
              </a:rPr>
              <a:t>time.</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350520" indent="-338455">
              <a:lnSpc>
                <a:spcPct val="100000"/>
              </a:lnSpc>
              <a:spcBef>
                <a:spcPts val="5"/>
              </a:spcBef>
              <a:buClr>
                <a:srgbClr val="FDB809"/>
              </a:buClr>
              <a:buSzPct val="93333"/>
              <a:buFont typeface="Wingdings"/>
              <a:buChar char=""/>
              <a:tabLst>
                <a:tab pos="350520" algn="l"/>
                <a:tab pos="351155" algn="l"/>
              </a:tabLst>
            </a:pPr>
            <a:r>
              <a:rPr sz="1500" spc="10" dirty="0">
                <a:latin typeface="Arial Black"/>
                <a:cs typeface="Arial Black"/>
              </a:rPr>
              <a:t>The </a:t>
            </a:r>
            <a:r>
              <a:rPr sz="1500" dirty="0">
                <a:latin typeface="Arial Black"/>
                <a:cs typeface="Arial Black"/>
              </a:rPr>
              <a:t>micro-program </a:t>
            </a:r>
            <a:r>
              <a:rPr sz="1500" spc="-5" dirty="0">
                <a:latin typeface="Arial Black"/>
                <a:cs typeface="Arial Black"/>
              </a:rPr>
              <a:t>control unit </a:t>
            </a:r>
            <a:r>
              <a:rPr sz="1500" dirty="0">
                <a:latin typeface="Arial Black"/>
                <a:cs typeface="Arial Black"/>
              </a:rPr>
              <a:t>is </a:t>
            </a:r>
            <a:r>
              <a:rPr sz="1500" spc="-15" dirty="0">
                <a:latin typeface="Arial Black"/>
                <a:cs typeface="Arial Black"/>
              </a:rPr>
              <a:t>expensive </a:t>
            </a:r>
            <a:r>
              <a:rPr sz="1500" spc="-5" dirty="0">
                <a:latin typeface="Arial Black"/>
                <a:cs typeface="Arial Black"/>
              </a:rPr>
              <a:t>than </a:t>
            </a:r>
            <a:r>
              <a:rPr sz="1500" dirty="0">
                <a:latin typeface="Arial Black"/>
                <a:cs typeface="Arial Black"/>
              </a:rPr>
              <a:t>hardwired </a:t>
            </a:r>
            <a:r>
              <a:rPr sz="1500" spc="-5" dirty="0">
                <a:latin typeface="Arial Black"/>
                <a:cs typeface="Arial Black"/>
              </a:rPr>
              <a:t>control</a:t>
            </a:r>
            <a:r>
              <a:rPr sz="1500" spc="140" dirty="0">
                <a:latin typeface="Arial Black"/>
                <a:cs typeface="Arial Black"/>
              </a:rPr>
              <a:t> </a:t>
            </a:r>
            <a:r>
              <a:rPr sz="1500" spc="-5" dirty="0">
                <a:latin typeface="Arial Black"/>
                <a:cs typeface="Arial Black"/>
              </a:rPr>
              <a:t>unit</a:t>
            </a:r>
            <a:endParaRPr sz="1500">
              <a:latin typeface="Arial Black"/>
              <a:cs typeface="Arial Black"/>
            </a:endParaRPr>
          </a:p>
          <a:p>
            <a:pPr marL="286385">
              <a:lnSpc>
                <a:spcPct val="100000"/>
              </a:lnSpc>
            </a:pPr>
            <a:r>
              <a:rPr sz="1500" dirty="0">
                <a:latin typeface="Arial Black"/>
                <a:cs typeface="Arial Black"/>
              </a:rPr>
              <a:t>in </a:t>
            </a:r>
            <a:r>
              <a:rPr sz="1500" spc="-5" dirty="0">
                <a:latin typeface="Arial Black"/>
                <a:cs typeface="Arial Black"/>
              </a:rPr>
              <a:t>case </a:t>
            </a:r>
            <a:r>
              <a:rPr sz="1500" dirty="0">
                <a:latin typeface="Arial Black"/>
                <a:cs typeface="Arial Black"/>
              </a:rPr>
              <a:t>of </a:t>
            </a:r>
            <a:r>
              <a:rPr sz="1500" spc="-5" dirty="0">
                <a:latin typeface="Arial Black"/>
                <a:cs typeface="Arial Black"/>
              </a:rPr>
              <a:t>limited </a:t>
            </a:r>
            <a:r>
              <a:rPr sz="1500" dirty="0">
                <a:latin typeface="Arial Black"/>
                <a:cs typeface="Arial Black"/>
              </a:rPr>
              <a:t>hardware</a:t>
            </a:r>
            <a:r>
              <a:rPr sz="1500" spc="90" dirty="0">
                <a:latin typeface="Arial Black"/>
                <a:cs typeface="Arial Black"/>
              </a:rPr>
              <a:t> </a:t>
            </a:r>
            <a:r>
              <a:rPr sz="1500" spc="-5" dirty="0">
                <a:latin typeface="Arial Black"/>
                <a:cs typeface="Arial Black"/>
              </a:rPr>
              <a:t>resources.</a:t>
            </a:r>
            <a:endParaRPr sz="1500">
              <a:latin typeface="Arial Black"/>
              <a:cs typeface="Arial Black"/>
            </a:endParaRPr>
          </a:p>
          <a:p>
            <a:pPr>
              <a:lnSpc>
                <a:spcPct val="100000"/>
              </a:lnSpc>
              <a:spcBef>
                <a:spcPts val="50"/>
              </a:spcBef>
            </a:pPr>
            <a:endParaRPr sz="1750">
              <a:latin typeface="Arial Black"/>
              <a:cs typeface="Arial Black"/>
            </a:endParaRPr>
          </a:p>
          <a:p>
            <a:pPr marL="286385" marR="508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design duration of </a:t>
            </a:r>
            <a:r>
              <a:rPr sz="1500" dirty="0">
                <a:latin typeface="Arial Black"/>
                <a:cs typeface="Arial Black"/>
              </a:rPr>
              <a:t>micro-program </a:t>
            </a:r>
            <a:r>
              <a:rPr sz="1500" spc="-5" dirty="0">
                <a:latin typeface="Arial Black"/>
                <a:cs typeface="Arial Black"/>
              </a:rPr>
              <a:t>control unit </a:t>
            </a:r>
            <a:r>
              <a:rPr sz="1500" dirty="0">
                <a:latin typeface="Arial Black"/>
                <a:cs typeface="Arial Black"/>
              </a:rPr>
              <a:t>is more </a:t>
            </a:r>
            <a:r>
              <a:rPr sz="1500" spc="-5" dirty="0">
                <a:latin typeface="Arial Black"/>
                <a:cs typeface="Arial Black"/>
              </a:rPr>
              <a:t>than </a:t>
            </a:r>
            <a:r>
              <a:rPr sz="1500" dirty="0">
                <a:latin typeface="Arial Black"/>
                <a:cs typeface="Arial Black"/>
              </a:rPr>
              <a:t>hardwired  </a:t>
            </a:r>
            <a:r>
              <a:rPr sz="1500" spc="-5" dirty="0">
                <a:latin typeface="Arial Black"/>
                <a:cs typeface="Arial Black"/>
              </a:rPr>
              <a:t>control unit </a:t>
            </a:r>
            <a:r>
              <a:rPr sz="1500" spc="-10" dirty="0">
                <a:latin typeface="Arial Black"/>
                <a:cs typeface="Arial Black"/>
              </a:rPr>
              <a:t>for </a:t>
            </a:r>
            <a:r>
              <a:rPr sz="1500" spc="-5" dirty="0">
                <a:latin typeface="Arial Black"/>
                <a:cs typeface="Arial Black"/>
              </a:rPr>
              <a:t>smaller</a:t>
            </a:r>
            <a:r>
              <a:rPr sz="1500" spc="5" dirty="0">
                <a:latin typeface="Arial Black"/>
                <a:cs typeface="Arial Black"/>
              </a:rPr>
              <a:t> </a:t>
            </a:r>
            <a:r>
              <a:rPr sz="1500" spc="-15" dirty="0">
                <a:latin typeface="Arial Black"/>
                <a:cs typeface="Arial Black"/>
              </a:rPr>
              <a:t>CPU.</a:t>
            </a:r>
            <a:endParaRPr sz="1500">
              <a:latin typeface="Arial Black"/>
              <a:cs typeface="Arial Black"/>
            </a:endParaRPr>
          </a:p>
        </p:txBody>
      </p:sp>
    </p:spTree>
    <p:extLst>
      <p:ext uri="{BB962C8B-B14F-4D97-AF65-F5344CB8AC3E}">
        <p14:creationId xmlns:p14="http://schemas.microsoft.com/office/powerpoint/2010/main" val="191633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95728" y="911352"/>
            <a:ext cx="4786883" cy="42214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92100" y="1925777"/>
            <a:ext cx="8535670" cy="3135630"/>
          </a:xfrm>
          <a:prstGeom prst="rect">
            <a:avLst/>
          </a:prstGeom>
        </p:spPr>
        <p:txBody>
          <a:bodyPr vert="horz" wrap="square" lIns="0" tIns="12700" rIns="0" bIns="0" rtlCol="0">
            <a:spAutoFit/>
          </a:bodyPr>
          <a:lstStyle/>
          <a:p>
            <a:pPr marL="174625" indent="-162560">
              <a:lnSpc>
                <a:spcPct val="100000"/>
              </a:lnSpc>
              <a:spcBef>
                <a:spcPts val="100"/>
              </a:spcBef>
              <a:buClr>
                <a:srgbClr val="FDB809"/>
              </a:buClr>
              <a:buSzPct val="86666"/>
              <a:buFont typeface="Wingdings"/>
              <a:buChar char=""/>
              <a:tabLst>
                <a:tab pos="175260" algn="l"/>
              </a:tabLst>
            </a:pPr>
            <a:r>
              <a:rPr sz="1500" spc="5" dirty="0">
                <a:latin typeface="Arial Black"/>
                <a:cs typeface="Arial Black"/>
              </a:rPr>
              <a:t>The </a:t>
            </a:r>
            <a:r>
              <a:rPr sz="1500" dirty="0">
                <a:latin typeface="Arial Black"/>
                <a:cs typeface="Arial Black"/>
              </a:rPr>
              <a:t>Control Unit </a:t>
            </a:r>
            <a:r>
              <a:rPr sz="1500" spc="-10" dirty="0">
                <a:latin typeface="Arial Black"/>
                <a:cs typeface="Arial Black"/>
              </a:rPr>
              <a:t>was </a:t>
            </a:r>
            <a:r>
              <a:rPr sz="1500" spc="-5" dirty="0">
                <a:latin typeface="Arial Black"/>
                <a:cs typeface="Arial Black"/>
              </a:rPr>
              <a:t>historically defined as one distinct </a:t>
            </a:r>
            <a:r>
              <a:rPr sz="1500" spc="10" dirty="0">
                <a:latin typeface="Arial Black"/>
                <a:cs typeface="Arial Black"/>
              </a:rPr>
              <a:t>part </a:t>
            </a:r>
            <a:r>
              <a:rPr sz="1500" spc="-5" dirty="0">
                <a:latin typeface="Arial Black"/>
                <a:cs typeface="Arial Black"/>
              </a:rPr>
              <a:t>of the</a:t>
            </a:r>
            <a:r>
              <a:rPr sz="1500" spc="110" dirty="0">
                <a:latin typeface="Arial Black"/>
                <a:cs typeface="Arial Black"/>
              </a:rPr>
              <a:t> </a:t>
            </a:r>
            <a:r>
              <a:rPr sz="1500" spc="-5" dirty="0">
                <a:latin typeface="Arial Black"/>
                <a:cs typeface="Arial Black"/>
              </a:rPr>
              <a:t>1946</a:t>
            </a:r>
            <a:endParaRPr sz="1500">
              <a:latin typeface="Arial Black"/>
              <a:cs typeface="Arial Black"/>
            </a:endParaRPr>
          </a:p>
          <a:p>
            <a:pPr marL="12700">
              <a:lnSpc>
                <a:spcPct val="100000"/>
              </a:lnSpc>
              <a:spcBef>
                <a:spcPts val="5"/>
              </a:spcBef>
            </a:pPr>
            <a:r>
              <a:rPr sz="1500" spc="-5" dirty="0">
                <a:latin typeface="Arial Black"/>
                <a:cs typeface="Arial Black"/>
              </a:rPr>
              <a:t>reference model of </a:t>
            </a:r>
            <a:r>
              <a:rPr sz="1500" spc="-30" dirty="0">
                <a:latin typeface="Arial Black"/>
                <a:cs typeface="Arial Black"/>
              </a:rPr>
              <a:t>Von </a:t>
            </a:r>
            <a:r>
              <a:rPr sz="1500" spc="-5" dirty="0">
                <a:latin typeface="Arial Black"/>
                <a:cs typeface="Arial Black"/>
              </a:rPr>
              <a:t>Neumann</a:t>
            </a:r>
            <a:r>
              <a:rPr sz="1500" spc="180" dirty="0">
                <a:latin typeface="Arial Black"/>
                <a:cs typeface="Arial Black"/>
              </a:rPr>
              <a:t> </a:t>
            </a:r>
            <a:r>
              <a:rPr sz="1500" spc="-5" dirty="0">
                <a:latin typeface="Arial Black"/>
                <a:cs typeface="Arial Black"/>
              </a:rPr>
              <a:t>architecture.</a:t>
            </a:r>
            <a:endParaRPr sz="1500">
              <a:latin typeface="Arial Black"/>
              <a:cs typeface="Arial Black"/>
            </a:endParaRPr>
          </a:p>
          <a:p>
            <a:pPr>
              <a:lnSpc>
                <a:spcPct val="100000"/>
              </a:lnSpc>
              <a:spcBef>
                <a:spcPts val="50"/>
              </a:spcBef>
            </a:pPr>
            <a:endParaRPr sz="1750">
              <a:latin typeface="Arial Black"/>
              <a:cs typeface="Arial Black"/>
            </a:endParaRPr>
          </a:p>
          <a:p>
            <a:pPr marL="12700" marR="15240">
              <a:lnSpc>
                <a:spcPct val="100000"/>
              </a:lnSpc>
              <a:buClr>
                <a:srgbClr val="FDB809"/>
              </a:buClr>
              <a:buSzPct val="86666"/>
              <a:buFont typeface="Wingdings"/>
              <a:buChar char=""/>
              <a:tabLst>
                <a:tab pos="175260" algn="l"/>
              </a:tabLst>
            </a:pPr>
            <a:r>
              <a:rPr sz="1500" spc="5" dirty="0">
                <a:latin typeface="Arial Black"/>
                <a:cs typeface="Arial Black"/>
              </a:rPr>
              <a:t>The </a:t>
            </a:r>
            <a:r>
              <a:rPr sz="1500" spc="-5" dirty="0">
                <a:latin typeface="Arial Black"/>
                <a:cs typeface="Arial Black"/>
              </a:rPr>
              <a:t>function of control unit </a:t>
            </a:r>
            <a:r>
              <a:rPr sz="1500" dirty="0">
                <a:latin typeface="Arial Black"/>
                <a:cs typeface="Arial Black"/>
              </a:rPr>
              <a:t>is </a:t>
            </a:r>
            <a:r>
              <a:rPr sz="1500" spc="-5" dirty="0">
                <a:latin typeface="Arial Black"/>
                <a:cs typeface="Arial Black"/>
              </a:rPr>
              <a:t>to </a:t>
            </a:r>
            <a:r>
              <a:rPr sz="1500" spc="-10" dirty="0">
                <a:latin typeface="Arial Black"/>
                <a:cs typeface="Arial Black"/>
              </a:rPr>
              <a:t>generate relevant </a:t>
            </a:r>
            <a:r>
              <a:rPr sz="1500" spc="-5" dirty="0">
                <a:latin typeface="Arial Black"/>
                <a:cs typeface="Arial Black"/>
              </a:rPr>
              <a:t>timing and control signals to  all operations </a:t>
            </a:r>
            <a:r>
              <a:rPr sz="1500" dirty="0">
                <a:latin typeface="Arial Black"/>
                <a:cs typeface="Arial Black"/>
              </a:rPr>
              <a:t>in </a:t>
            </a:r>
            <a:r>
              <a:rPr sz="1500" spc="-5" dirty="0">
                <a:latin typeface="Arial Black"/>
                <a:cs typeface="Arial Black"/>
              </a:rPr>
              <a:t>the</a:t>
            </a:r>
            <a:r>
              <a:rPr sz="1500" spc="10" dirty="0">
                <a:latin typeface="Arial Black"/>
                <a:cs typeface="Arial Black"/>
              </a:rPr>
              <a:t> </a:t>
            </a:r>
            <a:r>
              <a:rPr sz="1500" spc="-20" dirty="0">
                <a:latin typeface="Arial Black"/>
                <a:cs typeface="Arial Black"/>
              </a:rPr>
              <a:t>computer.</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174625" indent="-162560">
              <a:lnSpc>
                <a:spcPct val="100000"/>
              </a:lnSpc>
              <a:spcBef>
                <a:spcPts val="5"/>
              </a:spcBef>
              <a:buClr>
                <a:srgbClr val="FDB809"/>
              </a:buClr>
              <a:buSzPct val="86666"/>
              <a:buFont typeface="Wingdings"/>
              <a:buChar char=""/>
              <a:tabLst>
                <a:tab pos="175260" algn="l"/>
              </a:tabLst>
            </a:pPr>
            <a:r>
              <a:rPr sz="1500" spc="-5" dirty="0">
                <a:latin typeface="Arial Black"/>
                <a:cs typeface="Arial Black"/>
              </a:rPr>
              <a:t>Control Unit </a:t>
            </a:r>
            <a:r>
              <a:rPr sz="1500" dirty="0">
                <a:latin typeface="Arial Black"/>
                <a:cs typeface="Arial Black"/>
              </a:rPr>
              <a:t>is </a:t>
            </a:r>
            <a:r>
              <a:rPr sz="1500" spc="-5" dirty="0">
                <a:latin typeface="Arial Black"/>
                <a:cs typeface="Arial Black"/>
              </a:rPr>
              <a:t>“the </a:t>
            </a:r>
            <a:r>
              <a:rPr sz="1500" dirty="0">
                <a:latin typeface="Arial Black"/>
                <a:cs typeface="Arial Black"/>
              </a:rPr>
              <a:t>brain </a:t>
            </a:r>
            <a:r>
              <a:rPr sz="1500" spc="-5" dirty="0">
                <a:latin typeface="Arial Black"/>
                <a:cs typeface="Arial Black"/>
              </a:rPr>
              <a:t>within </a:t>
            </a:r>
            <a:r>
              <a:rPr sz="1500" spc="-10" dirty="0">
                <a:latin typeface="Arial Black"/>
                <a:cs typeface="Arial Black"/>
              </a:rPr>
              <a:t>the</a:t>
            </a:r>
            <a:r>
              <a:rPr sz="1500" spc="5" dirty="0">
                <a:latin typeface="Arial Black"/>
                <a:cs typeface="Arial Black"/>
              </a:rPr>
              <a:t> </a:t>
            </a:r>
            <a:r>
              <a:rPr sz="1500" dirty="0">
                <a:latin typeface="Arial Black"/>
                <a:cs typeface="Arial Black"/>
              </a:rPr>
              <a:t>brain”.</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174625" indent="-162560">
              <a:lnSpc>
                <a:spcPct val="100000"/>
              </a:lnSpc>
              <a:spcBef>
                <a:spcPts val="5"/>
              </a:spcBef>
              <a:buClr>
                <a:srgbClr val="FDB809"/>
              </a:buClr>
              <a:buSzPct val="86666"/>
              <a:buFont typeface="Wingdings"/>
              <a:buChar char=""/>
              <a:tabLst>
                <a:tab pos="175260" algn="l"/>
              </a:tabLst>
            </a:pPr>
            <a:r>
              <a:rPr sz="1500" spc="-5" dirty="0">
                <a:latin typeface="Arial Black"/>
                <a:cs typeface="Arial Black"/>
              </a:rPr>
              <a:t>It controls the flow of </a:t>
            </a:r>
            <a:r>
              <a:rPr sz="1500" spc="-10" dirty="0">
                <a:latin typeface="Arial Black"/>
                <a:cs typeface="Arial Black"/>
              </a:rPr>
              <a:t>data between </a:t>
            </a:r>
            <a:r>
              <a:rPr sz="1500" spc="-5" dirty="0">
                <a:latin typeface="Arial Black"/>
                <a:cs typeface="Arial Black"/>
              </a:rPr>
              <a:t>the processor and </a:t>
            </a:r>
            <a:r>
              <a:rPr sz="1500" spc="10" dirty="0">
                <a:latin typeface="Arial Black"/>
                <a:cs typeface="Arial Black"/>
              </a:rPr>
              <a:t>memory </a:t>
            </a:r>
            <a:r>
              <a:rPr sz="1500" spc="-5" dirty="0">
                <a:latin typeface="Arial Black"/>
                <a:cs typeface="Arial Black"/>
              </a:rPr>
              <a:t>and</a:t>
            </a:r>
            <a:r>
              <a:rPr sz="1500" spc="195" dirty="0">
                <a:latin typeface="Arial Black"/>
                <a:cs typeface="Arial Black"/>
              </a:rPr>
              <a:t> </a:t>
            </a:r>
            <a:r>
              <a:rPr sz="1500" spc="-5" dirty="0">
                <a:latin typeface="Arial Black"/>
                <a:cs typeface="Arial Black"/>
              </a:rPr>
              <a:t>peripherals.</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12700" marR="563245">
              <a:lnSpc>
                <a:spcPct val="100000"/>
              </a:lnSpc>
              <a:buClr>
                <a:srgbClr val="FDB809"/>
              </a:buClr>
              <a:buSzPct val="86666"/>
              <a:buFont typeface="Wingdings"/>
              <a:buChar char=""/>
              <a:tabLst>
                <a:tab pos="175260" algn="l"/>
              </a:tabLst>
            </a:pPr>
            <a:r>
              <a:rPr sz="1500" spc="5" dirty="0">
                <a:latin typeface="Arial Black"/>
                <a:cs typeface="Arial Black"/>
              </a:rPr>
              <a:t>The </a:t>
            </a:r>
            <a:r>
              <a:rPr sz="1500" spc="-10" dirty="0">
                <a:latin typeface="Arial Black"/>
                <a:cs typeface="Arial Black"/>
              </a:rPr>
              <a:t>examples </a:t>
            </a:r>
            <a:r>
              <a:rPr sz="1500" spc="-5" dirty="0">
                <a:latin typeface="Arial Black"/>
                <a:cs typeface="Arial Black"/>
              </a:rPr>
              <a:t>of </a:t>
            </a:r>
            <a:r>
              <a:rPr sz="1500" spc="-10" dirty="0">
                <a:latin typeface="Arial Black"/>
                <a:cs typeface="Arial Black"/>
              </a:rPr>
              <a:t>devices </a:t>
            </a:r>
            <a:r>
              <a:rPr sz="1500" spc="-15" dirty="0">
                <a:latin typeface="Arial Black"/>
                <a:cs typeface="Arial Black"/>
              </a:rPr>
              <a:t>that </a:t>
            </a:r>
            <a:r>
              <a:rPr sz="1500" dirty="0">
                <a:latin typeface="Arial Black"/>
                <a:cs typeface="Arial Black"/>
              </a:rPr>
              <a:t>require a </a:t>
            </a:r>
            <a:r>
              <a:rPr sz="1500" spc="-5" dirty="0">
                <a:latin typeface="Arial Black"/>
                <a:cs typeface="Arial Black"/>
              </a:rPr>
              <a:t>control unit </a:t>
            </a:r>
            <a:r>
              <a:rPr sz="1500" spc="5" dirty="0">
                <a:latin typeface="Arial Black"/>
                <a:cs typeface="Arial Black"/>
              </a:rPr>
              <a:t>are </a:t>
            </a:r>
            <a:r>
              <a:rPr sz="1500" dirty="0">
                <a:latin typeface="Arial Black"/>
                <a:cs typeface="Arial Black"/>
              </a:rPr>
              <a:t>CPUs </a:t>
            </a:r>
            <a:r>
              <a:rPr sz="1500" spc="-5" dirty="0">
                <a:latin typeface="Arial Black"/>
                <a:cs typeface="Arial Black"/>
              </a:rPr>
              <a:t>and </a:t>
            </a:r>
            <a:r>
              <a:rPr sz="1500" dirty="0">
                <a:latin typeface="Arial Black"/>
                <a:cs typeface="Arial Black"/>
              </a:rPr>
              <a:t>graphics  </a:t>
            </a:r>
            <a:r>
              <a:rPr sz="1500" spc="-5" dirty="0">
                <a:latin typeface="Arial Black"/>
                <a:cs typeface="Arial Black"/>
              </a:rPr>
              <a:t>processing units</a:t>
            </a:r>
            <a:r>
              <a:rPr sz="1500" spc="10" dirty="0">
                <a:latin typeface="Arial Black"/>
                <a:cs typeface="Arial Black"/>
              </a:rPr>
              <a:t> </a:t>
            </a:r>
            <a:r>
              <a:rPr sz="1500" spc="-5" dirty="0">
                <a:latin typeface="Arial Black"/>
                <a:cs typeface="Arial Black"/>
              </a:rPr>
              <a:t>(GPUs).</a:t>
            </a:r>
            <a:endParaRPr sz="1500">
              <a:latin typeface="Arial Black"/>
              <a:cs typeface="Arial Black"/>
            </a:endParaRPr>
          </a:p>
        </p:txBody>
      </p:sp>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46990">
              <a:lnSpc>
                <a:spcPts val="1245"/>
              </a:lnSpc>
            </a:pPr>
            <a:fld id="{81D60167-4931-47E6-BA6A-407CBD079E47}" type="slidenum">
              <a:rPr spc="-90" dirty="0"/>
              <a:t>2</a:t>
            </a:fld>
            <a:endParaRPr spc="-90" dirty="0"/>
          </a:p>
        </p:txBody>
      </p:sp>
    </p:spTree>
    <p:extLst>
      <p:ext uri="{BB962C8B-B14F-4D97-AF65-F5344CB8AC3E}">
        <p14:creationId xmlns:p14="http://schemas.microsoft.com/office/powerpoint/2010/main" val="93437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954" y="804418"/>
            <a:ext cx="4216400" cy="696595"/>
          </a:xfrm>
          <a:prstGeom prst="rect">
            <a:avLst/>
          </a:prstGeom>
        </p:spPr>
        <p:txBody>
          <a:bodyPr vert="horz" wrap="square" lIns="0" tIns="13335" rIns="0" bIns="0" rtlCol="0">
            <a:spAutoFit/>
          </a:bodyPr>
          <a:lstStyle/>
          <a:p>
            <a:pPr marL="12700">
              <a:lnSpc>
                <a:spcPct val="100000"/>
              </a:lnSpc>
              <a:spcBef>
                <a:spcPts val="105"/>
              </a:spcBef>
            </a:pPr>
            <a:r>
              <a:rPr dirty="0"/>
              <a:t>CONSIST OF</a:t>
            </a:r>
            <a:r>
              <a:rPr spc="-114" dirty="0"/>
              <a:t> </a:t>
            </a:r>
            <a:r>
              <a:rPr dirty="0"/>
              <a:t>:</a:t>
            </a:r>
          </a:p>
        </p:txBody>
      </p:sp>
      <p:sp>
        <p:nvSpPr>
          <p:cNvPr id="3" name="object 3"/>
          <p:cNvSpPr txBox="1"/>
          <p:nvPr/>
        </p:nvSpPr>
        <p:spPr>
          <a:xfrm>
            <a:off x="688340" y="2109342"/>
            <a:ext cx="2945765" cy="2449195"/>
          </a:xfrm>
          <a:prstGeom prst="rect">
            <a:avLst/>
          </a:prstGeom>
        </p:spPr>
        <p:txBody>
          <a:bodyPr vert="horz" wrap="square" lIns="0" tIns="12700" rIns="0" bIns="0" rtlCol="0">
            <a:spAutoFit/>
          </a:bodyPr>
          <a:lstStyle/>
          <a:p>
            <a:pPr marL="287020">
              <a:lnSpc>
                <a:spcPct val="100000"/>
              </a:lnSpc>
              <a:spcBef>
                <a:spcPts val="100"/>
              </a:spcBef>
            </a:pPr>
            <a:r>
              <a:rPr sz="1500" spc="-5" dirty="0">
                <a:latin typeface="Arial Black"/>
                <a:cs typeface="Arial Black"/>
              </a:rPr>
              <a:t>Control unit consist </a:t>
            </a:r>
            <a:r>
              <a:rPr sz="1500" dirty="0">
                <a:latin typeface="Arial Black"/>
                <a:cs typeface="Arial Black"/>
              </a:rPr>
              <a:t>of a</a:t>
            </a:r>
            <a:r>
              <a:rPr sz="1500" spc="50" dirty="0">
                <a:latin typeface="Arial Black"/>
                <a:cs typeface="Arial Black"/>
              </a:rPr>
              <a:t> </a:t>
            </a:r>
            <a:r>
              <a:rPr sz="1500" dirty="0">
                <a:latin typeface="Arial Black"/>
                <a:cs typeface="Arial Black"/>
              </a:rPr>
              <a:t>:</a:t>
            </a:r>
            <a:endParaRPr sz="1500">
              <a:latin typeface="Arial Black"/>
              <a:cs typeface="Arial Black"/>
            </a:endParaRPr>
          </a:p>
          <a:p>
            <a:pPr>
              <a:lnSpc>
                <a:spcPct val="100000"/>
              </a:lnSpc>
              <a:spcBef>
                <a:spcPts val="50"/>
              </a:spcBef>
            </a:pPr>
            <a:endParaRPr sz="1750">
              <a:latin typeface="Arial Black"/>
              <a:cs typeface="Arial Black"/>
            </a:endParaRPr>
          </a:p>
          <a:p>
            <a:pPr marL="287020" indent="-274955">
              <a:lnSpc>
                <a:spcPct val="100000"/>
              </a:lnSpc>
              <a:buClr>
                <a:srgbClr val="FDB809"/>
              </a:buClr>
              <a:buSzPct val="93333"/>
              <a:buFont typeface="Wingdings"/>
              <a:buChar char=""/>
              <a:tabLst>
                <a:tab pos="287655" algn="l"/>
                <a:tab pos="905510" algn="l"/>
              </a:tabLst>
            </a:pPr>
            <a:r>
              <a:rPr sz="1500" spc="-15" dirty="0">
                <a:latin typeface="Arial Black"/>
                <a:cs typeface="Arial Black"/>
              </a:rPr>
              <a:t>Next	</a:t>
            </a:r>
            <a:r>
              <a:rPr sz="1500" dirty="0">
                <a:latin typeface="Arial Black"/>
                <a:cs typeface="Arial Black"/>
              </a:rPr>
              <a:t>address </a:t>
            </a:r>
            <a:r>
              <a:rPr sz="1500" spc="-10" dirty="0">
                <a:latin typeface="Arial Black"/>
                <a:cs typeface="Arial Black"/>
              </a:rPr>
              <a:t>generator</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955">
              <a:lnSpc>
                <a:spcPct val="100000"/>
              </a:lnSpc>
              <a:spcBef>
                <a:spcPts val="5"/>
              </a:spcBef>
              <a:buClr>
                <a:srgbClr val="FDB809"/>
              </a:buClr>
              <a:buSzPct val="93333"/>
              <a:buFont typeface="Wingdings"/>
              <a:buChar char=""/>
              <a:tabLst>
                <a:tab pos="287655" algn="l"/>
              </a:tabLst>
            </a:pPr>
            <a:r>
              <a:rPr sz="1500" spc="-5" dirty="0">
                <a:latin typeface="Arial Black"/>
                <a:cs typeface="Arial Black"/>
              </a:rPr>
              <a:t>Control </a:t>
            </a:r>
            <a:r>
              <a:rPr sz="1500" dirty="0">
                <a:latin typeface="Arial Black"/>
                <a:cs typeface="Arial Black"/>
              </a:rPr>
              <a:t>address register</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955">
              <a:lnSpc>
                <a:spcPct val="100000"/>
              </a:lnSpc>
              <a:buClr>
                <a:srgbClr val="FDB809"/>
              </a:buClr>
              <a:buSzPct val="93333"/>
              <a:buFont typeface="Wingdings"/>
              <a:buChar char=""/>
              <a:tabLst>
                <a:tab pos="287655" algn="l"/>
              </a:tabLst>
            </a:pPr>
            <a:r>
              <a:rPr sz="1500" spc="-5" dirty="0">
                <a:latin typeface="Arial Black"/>
                <a:cs typeface="Arial Black"/>
              </a:rPr>
              <a:t>Control</a:t>
            </a:r>
            <a:r>
              <a:rPr sz="1500" spc="10" dirty="0">
                <a:latin typeface="Arial Black"/>
                <a:cs typeface="Arial Black"/>
              </a:rPr>
              <a:t> memory</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287020" indent="-274955">
              <a:lnSpc>
                <a:spcPct val="100000"/>
              </a:lnSpc>
              <a:buClr>
                <a:srgbClr val="FDB809"/>
              </a:buClr>
              <a:buSzPct val="93333"/>
              <a:buFont typeface="Wingdings"/>
              <a:buChar char=""/>
              <a:tabLst>
                <a:tab pos="287655" algn="l"/>
              </a:tabLst>
            </a:pPr>
            <a:r>
              <a:rPr sz="1500" spc="-5" dirty="0">
                <a:latin typeface="Arial Black"/>
                <a:cs typeface="Arial Black"/>
              </a:rPr>
              <a:t>Control </a:t>
            </a:r>
            <a:r>
              <a:rPr sz="1500" spc="-15" dirty="0">
                <a:latin typeface="Arial Black"/>
                <a:cs typeface="Arial Black"/>
              </a:rPr>
              <a:t>data</a:t>
            </a:r>
            <a:r>
              <a:rPr sz="1500" dirty="0">
                <a:latin typeface="Arial Black"/>
                <a:cs typeface="Arial Black"/>
              </a:rPr>
              <a:t> register</a:t>
            </a:r>
            <a:endParaRPr sz="1500">
              <a:latin typeface="Arial Black"/>
              <a:cs typeface="Arial Black"/>
            </a:endParaRPr>
          </a:p>
        </p:txBody>
      </p:sp>
    </p:spTree>
    <p:extLst>
      <p:ext uri="{BB962C8B-B14F-4D97-AF65-F5344CB8AC3E}">
        <p14:creationId xmlns:p14="http://schemas.microsoft.com/office/powerpoint/2010/main" val="2036155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654" y="1127506"/>
            <a:ext cx="4954905" cy="696595"/>
          </a:xfrm>
          <a:prstGeom prst="rect">
            <a:avLst/>
          </a:prstGeom>
        </p:spPr>
        <p:txBody>
          <a:bodyPr vert="horz" wrap="square" lIns="0" tIns="13335" rIns="0" bIns="0" rtlCol="0">
            <a:spAutoFit/>
          </a:bodyPr>
          <a:lstStyle/>
          <a:p>
            <a:pPr marL="12700">
              <a:lnSpc>
                <a:spcPct val="100000"/>
              </a:lnSpc>
              <a:spcBef>
                <a:spcPts val="105"/>
              </a:spcBef>
            </a:pPr>
            <a:r>
              <a:rPr spc="-10" dirty="0"/>
              <a:t>ARCHITECTURE</a:t>
            </a:r>
          </a:p>
        </p:txBody>
      </p:sp>
      <p:sp>
        <p:nvSpPr>
          <p:cNvPr id="3" name="object 3"/>
          <p:cNvSpPr txBox="1"/>
          <p:nvPr/>
        </p:nvSpPr>
        <p:spPr>
          <a:xfrm>
            <a:off x="535940" y="1925777"/>
            <a:ext cx="7863840" cy="2815590"/>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address of </a:t>
            </a:r>
            <a:r>
              <a:rPr sz="1500" dirty="0">
                <a:latin typeface="Arial Black"/>
                <a:cs typeface="Arial Black"/>
              </a:rPr>
              <a:t>micro-instruction </a:t>
            </a:r>
            <a:r>
              <a:rPr sz="1500" spc="-15" dirty="0">
                <a:latin typeface="Arial Black"/>
                <a:cs typeface="Arial Black"/>
              </a:rPr>
              <a:t>that </a:t>
            </a:r>
            <a:r>
              <a:rPr sz="1500" dirty="0">
                <a:latin typeface="Arial Black"/>
                <a:cs typeface="Arial Black"/>
              </a:rPr>
              <a:t>is to be </a:t>
            </a:r>
            <a:r>
              <a:rPr sz="1500" spc="-15" dirty="0">
                <a:latin typeface="Arial Black"/>
                <a:cs typeface="Arial Black"/>
              </a:rPr>
              <a:t>executed </a:t>
            </a:r>
            <a:r>
              <a:rPr sz="1500" dirty="0">
                <a:latin typeface="Arial Black"/>
                <a:cs typeface="Arial Black"/>
              </a:rPr>
              <a:t>is </a:t>
            </a:r>
            <a:r>
              <a:rPr sz="1500" spc="-5" dirty="0">
                <a:latin typeface="Arial Black"/>
                <a:cs typeface="Arial Black"/>
              </a:rPr>
              <a:t>stored </a:t>
            </a:r>
            <a:r>
              <a:rPr sz="1500" dirty="0">
                <a:latin typeface="Arial Black"/>
                <a:cs typeface="Arial Black"/>
              </a:rPr>
              <a:t>in</a:t>
            </a:r>
            <a:r>
              <a:rPr sz="1500" spc="145" dirty="0">
                <a:latin typeface="Arial Black"/>
                <a:cs typeface="Arial Black"/>
              </a:rPr>
              <a:t> </a:t>
            </a:r>
            <a:r>
              <a:rPr sz="1500" spc="-10" dirty="0">
                <a:latin typeface="Arial Black"/>
                <a:cs typeface="Arial Black"/>
              </a:rPr>
              <a:t>the</a:t>
            </a:r>
            <a:endParaRPr sz="1500">
              <a:latin typeface="Arial Black"/>
              <a:cs typeface="Arial Black"/>
            </a:endParaRPr>
          </a:p>
          <a:p>
            <a:pPr marL="286385">
              <a:lnSpc>
                <a:spcPct val="100000"/>
              </a:lnSpc>
              <a:spcBef>
                <a:spcPts val="5"/>
              </a:spcBef>
            </a:pPr>
            <a:r>
              <a:rPr sz="1500" spc="-5" dirty="0">
                <a:latin typeface="Arial Black"/>
                <a:cs typeface="Arial Black"/>
              </a:rPr>
              <a:t>control </a:t>
            </a:r>
            <a:r>
              <a:rPr sz="1500" dirty="0">
                <a:latin typeface="Arial Black"/>
                <a:cs typeface="Arial Black"/>
              </a:rPr>
              <a:t>address register</a:t>
            </a:r>
            <a:r>
              <a:rPr sz="1500" spc="40" dirty="0">
                <a:latin typeface="Arial Black"/>
                <a:cs typeface="Arial Black"/>
              </a:rPr>
              <a:t> </a:t>
            </a:r>
            <a:r>
              <a:rPr sz="1500" spc="-5" dirty="0">
                <a:latin typeface="Arial Black"/>
                <a:cs typeface="Arial Black"/>
              </a:rPr>
              <a:t>(CAR).</a:t>
            </a:r>
            <a:endParaRPr sz="1500">
              <a:latin typeface="Arial Black"/>
              <a:cs typeface="Arial Black"/>
            </a:endParaRPr>
          </a:p>
          <a:p>
            <a:pPr>
              <a:lnSpc>
                <a:spcPct val="100000"/>
              </a:lnSpc>
              <a:spcBef>
                <a:spcPts val="50"/>
              </a:spcBef>
            </a:pPr>
            <a:endParaRPr sz="1750">
              <a:latin typeface="Arial Black"/>
              <a:cs typeface="Arial Black"/>
            </a:endParaRPr>
          </a:p>
          <a:p>
            <a:pPr marL="286385" marR="5080" indent="-274320">
              <a:lnSpc>
                <a:spcPct val="100000"/>
              </a:lnSpc>
              <a:buClr>
                <a:srgbClr val="FDB809"/>
              </a:buClr>
              <a:buSzPct val="93333"/>
              <a:buFont typeface="Wingdings"/>
              <a:buChar char=""/>
              <a:tabLst>
                <a:tab pos="350520" algn="l"/>
                <a:tab pos="351155" algn="l"/>
              </a:tabLst>
            </a:pPr>
            <a:r>
              <a:rPr dirty="0"/>
              <a:t>	</a:t>
            </a:r>
            <a:r>
              <a:rPr sz="1500" dirty="0">
                <a:latin typeface="Arial Black"/>
                <a:cs typeface="Arial Black"/>
              </a:rPr>
              <a:t>Micro-instruction corresponding </a:t>
            </a:r>
            <a:r>
              <a:rPr sz="1500" spc="-5" dirty="0">
                <a:latin typeface="Arial Black"/>
                <a:cs typeface="Arial Black"/>
              </a:rPr>
              <a:t>to the </a:t>
            </a:r>
            <a:r>
              <a:rPr sz="1500" dirty="0">
                <a:latin typeface="Arial Black"/>
                <a:cs typeface="Arial Black"/>
              </a:rPr>
              <a:t>address </a:t>
            </a:r>
            <a:r>
              <a:rPr sz="1500" spc="-5" dirty="0">
                <a:latin typeface="Arial Black"/>
                <a:cs typeface="Arial Black"/>
              </a:rPr>
              <a:t>stored </a:t>
            </a:r>
            <a:r>
              <a:rPr sz="1500" dirty="0">
                <a:latin typeface="Arial Black"/>
                <a:cs typeface="Arial Black"/>
              </a:rPr>
              <a:t>in </a:t>
            </a:r>
            <a:r>
              <a:rPr sz="1500" spc="-5" dirty="0">
                <a:latin typeface="Arial Black"/>
                <a:cs typeface="Arial Black"/>
              </a:rPr>
              <a:t>CAR </a:t>
            </a:r>
            <a:r>
              <a:rPr sz="1500" dirty="0">
                <a:latin typeface="Arial Black"/>
                <a:cs typeface="Arial Black"/>
              </a:rPr>
              <a:t>is </a:t>
            </a:r>
            <a:r>
              <a:rPr sz="1500" spc="-15" dirty="0">
                <a:latin typeface="Arial Black"/>
                <a:cs typeface="Arial Black"/>
              </a:rPr>
              <a:t>fetched  </a:t>
            </a:r>
            <a:r>
              <a:rPr sz="1500" dirty="0">
                <a:latin typeface="Arial Black"/>
                <a:cs typeface="Arial Black"/>
              </a:rPr>
              <a:t>from </a:t>
            </a:r>
            <a:r>
              <a:rPr sz="1500" spc="-5" dirty="0">
                <a:latin typeface="Arial Black"/>
                <a:cs typeface="Arial Black"/>
              </a:rPr>
              <a:t>control </a:t>
            </a:r>
            <a:r>
              <a:rPr sz="1500" spc="10" dirty="0">
                <a:latin typeface="Arial Black"/>
                <a:cs typeface="Arial Black"/>
              </a:rPr>
              <a:t>memory </a:t>
            </a:r>
            <a:r>
              <a:rPr sz="1500" spc="-5" dirty="0">
                <a:latin typeface="Arial Black"/>
                <a:cs typeface="Arial Black"/>
              </a:rPr>
              <a:t>and </a:t>
            </a:r>
            <a:r>
              <a:rPr sz="1500" dirty="0">
                <a:latin typeface="Arial Black"/>
                <a:cs typeface="Arial Black"/>
              </a:rPr>
              <a:t>is </a:t>
            </a:r>
            <a:r>
              <a:rPr sz="1500" spc="-5" dirty="0">
                <a:latin typeface="Arial Black"/>
                <a:cs typeface="Arial Black"/>
              </a:rPr>
              <a:t>stored </a:t>
            </a:r>
            <a:r>
              <a:rPr sz="1500" dirty="0">
                <a:latin typeface="Arial Black"/>
                <a:cs typeface="Arial Black"/>
              </a:rPr>
              <a:t>in </a:t>
            </a:r>
            <a:r>
              <a:rPr sz="1500" spc="-5" dirty="0">
                <a:latin typeface="Arial Black"/>
                <a:cs typeface="Arial Black"/>
              </a:rPr>
              <a:t>the control </a:t>
            </a:r>
            <a:r>
              <a:rPr sz="1500" spc="-15" dirty="0">
                <a:latin typeface="Arial Black"/>
                <a:cs typeface="Arial Black"/>
              </a:rPr>
              <a:t>data </a:t>
            </a:r>
            <a:r>
              <a:rPr sz="1500" dirty="0">
                <a:latin typeface="Arial Black"/>
                <a:cs typeface="Arial Black"/>
              </a:rPr>
              <a:t>register</a:t>
            </a:r>
            <a:r>
              <a:rPr sz="1500" spc="85" dirty="0">
                <a:latin typeface="Arial Black"/>
                <a:cs typeface="Arial Black"/>
              </a:rPr>
              <a:t> </a:t>
            </a:r>
            <a:r>
              <a:rPr sz="1500" spc="-5" dirty="0">
                <a:latin typeface="Arial Black"/>
                <a:cs typeface="Arial Black"/>
              </a:rPr>
              <a:t>(CDR).</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This </a:t>
            </a:r>
            <a:r>
              <a:rPr sz="1500" dirty="0">
                <a:latin typeface="Arial Black"/>
                <a:cs typeface="Arial Black"/>
              </a:rPr>
              <a:t>micro-instruction </a:t>
            </a:r>
            <a:r>
              <a:rPr sz="1500" spc="-5" dirty="0">
                <a:latin typeface="Arial Black"/>
                <a:cs typeface="Arial Black"/>
              </a:rPr>
              <a:t>contains control word </a:t>
            </a:r>
            <a:r>
              <a:rPr sz="1500" dirty="0">
                <a:latin typeface="Arial Black"/>
                <a:cs typeface="Arial Black"/>
              </a:rPr>
              <a:t>to </a:t>
            </a:r>
            <a:r>
              <a:rPr sz="1500" spc="-15" dirty="0">
                <a:latin typeface="Arial Black"/>
                <a:cs typeface="Arial Black"/>
              </a:rPr>
              <a:t>execute </a:t>
            </a:r>
            <a:r>
              <a:rPr sz="1500" spc="-10" dirty="0">
                <a:latin typeface="Arial Black"/>
                <a:cs typeface="Arial Black"/>
              </a:rPr>
              <a:t>one </a:t>
            </a:r>
            <a:r>
              <a:rPr sz="1500" dirty="0">
                <a:latin typeface="Arial Black"/>
                <a:cs typeface="Arial Black"/>
              </a:rPr>
              <a:t>or</a:t>
            </a:r>
            <a:r>
              <a:rPr sz="1500" spc="45" dirty="0">
                <a:latin typeface="Arial Black"/>
                <a:cs typeface="Arial Black"/>
              </a:rPr>
              <a:t> </a:t>
            </a:r>
            <a:r>
              <a:rPr sz="1500" dirty="0">
                <a:latin typeface="Arial Black"/>
                <a:cs typeface="Arial Black"/>
              </a:rPr>
              <a:t>more</a:t>
            </a:r>
            <a:endParaRPr sz="1500">
              <a:latin typeface="Arial Black"/>
              <a:cs typeface="Arial Black"/>
            </a:endParaRPr>
          </a:p>
          <a:p>
            <a:pPr marL="286385">
              <a:lnSpc>
                <a:spcPct val="100000"/>
              </a:lnSpc>
            </a:pPr>
            <a:r>
              <a:rPr sz="1500" spc="-5" dirty="0">
                <a:latin typeface="Arial Black"/>
                <a:cs typeface="Arial Black"/>
              </a:rPr>
              <a:t>micro-operations.</a:t>
            </a:r>
            <a:endParaRPr sz="1500">
              <a:latin typeface="Arial Black"/>
              <a:cs typeface="Arial Black"/>
            </a:endParaRPr>
          </a:p>
          <a:p>
            <a:pPr>
              <a:lnSpc>
                <a:spcPct val="100000"/>
              </a:lnSpc>
              <a:spcBef>
                <a:spcPts val="50"/>
              </a:spcBef>
            </a:pPr>
            <a:endParaRPr sz="1750">
              <a:latin typeface="Arial Black"/>
              <a:cs typeface="Arial Black"/>
            </a:endParaRPr>
          </a:p>
          <a:p>
            <a:pPr marL="286385" marR="532765"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After the </a:t>
            </a:r>
            <a:r>
              <a:rPr sz="1500" spc="-15" dirty="0">
                <a:latin typeface="Arial Black"/>
                <a:cs typeface="Arial Black"/>
              </a:rPr>
              <a:t>execution </a:t>
            </a:r>
            <a:r>
              <a:rPr sz="1500" spc="-5" dirty="0">
                <a:latin typeface="Arial Black"/>
                <a:cs typeface="Arial Black"/>
              </a:rPr>
              <a:t>of all micro-operations of </a:t>
            </a:r>
            <a:r>
              <a:rPr sz="1500" dirty="0">
                <a:latin typeface="Arial Black"/>
                <a:cs typeface="Arial Black"/>
              </a:rPr>
              <a:t>micro-instruction, </a:t>
            </a:r>
            <a:r>
              <a:rPr sz="1500" spc="-5" dirty="0">
                <a:latin typeface="Arial Black"/>
                <a:cs typeface="Arial Black"/>
              </a:rPr>
              <a:t>the  </a:t>
            </a:r>
            <a:r>
              <a:rPr sz="1500" dirty="0">
                <a:latin typeface="Arial Black"/>
                <a:cs typeface="Arial Black"/>
              </a:rPr>
              <a:t>address </a:t>
            </a:r>
            <a:r>
              <a:rPr sz="1500" spc="-5" dirty="0">
                <a:latin typeface="Arial Black"/>
                <a:cs typeface="Arial Black"/>
              </a:rPr>
              <a:t>of </a:t>
            </a:r>
            <a:r>
              <a:rPr sz="1500" spc="-15" dirty="0">
                <a:latin typeface="Arial Black"/>
                <a:cs typeface="Arial Black"/>
              </a:rPr>
              <a:t>next </a:t>
            </a:r>
            <a:r>
              <a:rPr sz="1500" dirty="0">
                <a:latin typeface="Arial Black"/>
                <a:cs typeface="Arial Black"/>
              </a:rPr>
              <a:t>micro-instruction is</a:t>
            </a:r>
            <a:r>
              <a:rPr sz="1500" spc="125" dirty="0">
                <a:latin typeface="Arial Black"/>
                <a:cs typeface="Arial Black"/>
              </a:rPr>
              <a:t> </a:t>
            </a:r>
            <a:r>
              <a:rPr sz="1500" spc="-10" dirty="0">
                <a:latin typeface="Arial Black"/>
                <a:cs typeface="Arial Black"/>
              </a:rPr>
              <a:t>located.</a:t>
            </a:r>
            <a:endParaRPr sz="1500">
              <a:latin typeface="Arial Black"/>
              <a:cs typeface="Arial Black"/>
            </a:endParaRPr>
          </a:p>
        </p:txBody>
      </p:sp>
    </p:spTree>
    <p:extLst>
      <p:ext uri="{BB962C8B-B14F-4D97-AF65-F5344CB8AC3E}">
        <p14:creationId xmlns:p14="http://schemas.microsoft.com/office/powerpoint/2010/main" val="3333794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133600"/>
            <a:ext cx="8229600" cy="2514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2216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00" y="732789"/>
            <a:ext cx="8796655" cy="635635"/>
          </a:xfrm>
          <a:prstGeom prst="rect">
            <a:avLst/>
          </a:prstGeom>
        </p:spPr>
        <p:txBody>
          <a:bodyPr vert="horz" wrap="square" lIns="0" tIns="13335" rIns="0" bIns="0" rtlCol="0">
            <a:spAutoFit/>
          </a:bodyPr>
          <a:lstStyle/>
          <a:p>
            <a:pPr algn="ctr">
              <a:lnSpc>
                <a:spcPct val="100000"/>
              </a:lnSpc>
              <a:spcBef>
                <a:spcPts val="105"/>
              </a:spcBef>
            </a:pPr>
            <a:r>
              <a:rPr sz="2000" spc="-20" dirty="0">
                <a:solidFill>
                  <a:srgbClr val="FDB809"/>
                </a:solidFill>
                <a:latin typeface="Arial Black"/>
                <a:cs typeface="Arial Black"/>
              </a:rPr>
              <a:t>COMPARISON </a:t>
            </a:r>
            <a:r>
              <a:rPr sz="2000" spc="5" dirty="0">
                <a:solidFill>
                  <a:srgbClr val="FDB809"/>
                </a:solidFill>
                <a:latin typeface="Arial Black"/>
                <a:cs typeface="Arial Black"/>
              </a:rPr>
              <a:t>BETWEEN </a:t>
            </a:r>
            <a:r>
              <a:rPr sz="2000" dirty="0">
                <a:solidFill>
                  <a:srgbClr val="FDB809"/>
                </a:solidFill>
                <a:latin typeface="Arial Black"/>
                <a:cs typeface="Arial Black"/>
              </a:rPr>
              <a:t>HARDWIRED AND</a:t>
            </a:r>
            <a:r>
              <a:rPr sz="2000" spc="-110" dirty="0">
                <a:solidFill>
                  <a:srgbClr val="FDB809"/>
                </a:solidFill>
                <a:latin typeface="Arial Black"/>
                <a:cs typeface="Arial Black"/>
              </a:rPr>
              <a:t> </a:t>
            </a:r>
            <a:r>
              <a:rPr sz="2000" spc="-10" dirty="0">
                <a:solidFill>
                  <a:srgbClr val="FDB809"/>
                </a:solidFill>
                <a:latin typeface="Arial Black"/>
                <a:cs typeface="Arial Black"/>
              </a:rPr>
              <a:t>MICROPRGRAMMED</a:t>
            </a:r>
            <a:endParaRPr sz="2000">
              <a:latin typeface="Arial Black"/>
              <a:cs typeface="Arial Black"/>
            </a:endParaRPr>
          </a:p>
          <a:p>
            <a:pPr marL="713740" algn="ctr">
              <a:lnSpc>
                <a:spcPct val="100000"/>
              </a:lnSpc>
            </a:pPr>
            <a:r>
              <a:rPr sz="2000" spc="-5" dirty="0">
                <a:solidFill>
                  <a:srgbClr val="FDB809"/>
                </a:solidFill>
                <a:latin typeface="Arial Black"/>
                <a:cs typeface="Arial Black"/>
              </a:rPr>
              <a:t>CONTROL</a:t>
            </a:r>
            <a:r>
              <a:rPr sz="2000" spc="-45" dirty="0">
                <a:solidFill>
                  <a:srgbClr val="FDB809"/>
                </a:solidFill>
                <a:latin typeface="Arial Black"/>
                <a:cs typeface="Arial Black"/>
              </a:rPr>
              <a:t> </a:t>
            </a:r>
            <a:r>
              <a:rPr sz="2000" dirty="0">
                <a:solidFill>
                  <a:srgbClr val="FDB809"/>
                </a:solidFill>
                <a:latin typeface="Arial Black"/>
                <a:cs typeface="Arial Black"/>
              </a:rPr>
              <a:t>UNIT</a:t>
            </a:r>
            <a:endParaRPr sz="2000">
              <a:latin typeface="Arial Black"/>
              <a:cs typeface="Arial Black"/>
            </a:endParaRPr>
          </a:p>
        </p:txBody>
      </p:sp>
      <p:graphicFrame>
        <p:nvGraphicFramePr>
          <p:cNvPr id="3" name="object 3"/>
          <p:cNvGraphicFramePr>
            <a:graphicFrameLocks noGrp="1"/>
          </p:cNvGraphicFramePr>
          <p:nvPr/>
        </p:nvGraphicFramePr>
        <p:xfrm>
          <a:off x="-6350" y="1416938"/>
          <a:ext cx="9144000" cy="5288657"/>
        </p:xfrm>
        <a:graphic>
          <a:graphicData uri="http://schemas.openxmlformats.org/drawingml/2006/table">
            <a:tbl>
              <a:tblPr firstRow="1" bandRow="1">
                <a:tableStyleId>{2D5ABB26-0587-4C30-8999-92F81FD0307C}</a:tableStyleId>
              </a:tblPr>
              <a:tblGrid>
                <a:gridCol w="2909570">
                  <a:extLst>
                    <a:ext uri="{9D8B030D-6E8A-4147-A177-3AD203B41FA5}">
                      <a16:colId xmlns:a16="http://schemas.microsoft.com/office/drawing/2014/main" val="20000"/>
                    </a:ext>
                  </a:extLst>
                </a:gridCol>
                <a:gridCol w="3144520">
                  <a:extLst>
                    <a:ext uri="{9D8B030D-6E8A-4147-A177-3AD203B41FA5}">
                      <a16:colId xmlns:a16="http://schemas.microsoft.com/office/drawing/2014/main" val="20001"/>
                    </a:ext>
                  </a:extLst>
                </a:gridCol>
                <a:gridCol w="3089910">
                  <a:extLst>
                    <a:ext uri="{9D8B030D-6E8A-4147-A177-3AD203B41FA5}">
                      <a16:colId xmlns:a16="http://schemas.microsoft.com/office/drawing/2014/main" val="20002"/>
                    </a:ext>
                  </a:extLst>
                </a:gridCol>
              </a:tblGrid>
              <a:tr h="634873">
                <a:tc>
                  <a:txBody>
                    <a:bodyPr/>
                    <a:lstStyle/>
                    <a:p>
                      <a:pPr marL="91440">
                        <a:lnSpc>
                          <a:spcPct val="100000"/>
                        </a:lnSpc>
                        <a:spcBef>
                          <a:spcPts val="315"/>
                        </a:spcBef>
                      </a:pPr>
                      <a:r>
                        <a:rPr sz="1500" spc="-20" dirty="0">
                          <a:solidFill>
                            <a:srgbClr val="FFFFFF"/>
                          </a:solidFill>
                          <a:latin typeface="Arial Black"/>
                          <a:cs typeface="Arial Black"/>
                        </a:rPr>
                        <a:t>ATTRIBUTE</a:t>
                      </a:r>
                      <a:endParaRPr sz="1500">
                        <a:latin typeface="Arial Black"/>
                        <a:cs typeface="Arial Black"/>
                      </a:endParaRPr>
                    </a:p>
                  </a:txBody>
                  <a:tcPr marL="0" marR="0" marT="40005" marB="0">
                    <a:solidFill>
                      <a:srgbClr val="FDB809"/>
                    </a:solidFill>
                  </a:tcPr>
                </a:tc>
                <a:tc>
                  <a:txBody>
                    <a:bodyPr/>
                    <a:lstStyle/>
                    <a:p>
                      <a:pPr marL="229870" marR="506730">
                        <a:lnSpc>
                          <a:spcPct val="100000"/>
                        </a:lnSpc>
                        <a:spcBef>
                          <a:spcPts val="315"/>
                        </a:spcBef>
                      </a:pPr>
                      <a:r>
                        <a:rPr sz="1500" dirty="0">
                          <a:solidFill>
                            <a:srgbClr val="FFFFFF"/>
                          </a:solidFill>
                          <a:latin typeface="Arial Black"/>
                          <a:cs typeface="Arial Black"/>
                        </a:rPr>
                        <a:t>HARDWIRED</a:t>
                      </a:r>
                      <a:r>
                        <a:rPr sz="1500" spc="-75" dirty="0">
                          <a:solidFill>
                            <a:srgbClr val="FFFFFF"/>
                          </a:solidFill>
                          <a:latin typeface="Arial Black"/>
                          <a:cs typeface="Arial Black"/>
                        </a:rPr>
                        <a:t> </a:t>
                      </a:r>
                      <a:r>
                        <a:rPr sz="1500" spc="-10" dirty="0">
                          <a:solidFill>
                            <a:srgbClr val="FFFFFF"/>
                          </a:solidFill>
                          <a:latin typeface="Arial Black"/>
                          <a:cs typeface="Arial Black"/>
                        </a:rPr>
                        <a:t>CONTROL  </a:t>
                      </a:r>
                      <a:r>
                        <a:rPr sz="1500" dirty="0">
                          <a:solidFill>
                            <a:srgbClr val="FFFFFF"/>
                          </a:solidFill>
                          <a:latin typeface="Arial Black"/>
                          <a:cs typeface="Arial Black"/>
                        </a:rPr>
                        <a:t>UNIT</a:t>
                      </a:r>
                      <a:endParaRPr sz="1500">
                        <a:latin typeface="Arial Black"/>
                        <a:cs typeface="Arial Black"/>
                      </a:endParaRPr>
                    </a:p>
                  </a:txBody>
                  <a:tcPr marL="0" marR="0" marT="40005" marB="0">
                    <a:solidFill>
                      <a:srgbClr val="FDB809"/>
                    </a:solidFill>
                  </a:tcPr>
                </a:tc>
                <a:tc>
                  <a:txBody>
                    <a:bodyPr/>
                    <a:lstStyle/>
                    <a:p>
                      <a:pPr marL="133985" marR="638810">
                        <a:lnSpc>
                          <a:spcPct val="100000"/>
                        </a:lnSpc>
                        <a:spcBef>
                          <a:spcPts val="315"/>
                        </a:spcBef>
                        <a:tabLst>
                          <a:tab pos="1294130" algn="l"/>
                        </a:tabLst>
                      </a:pPr>
                      <a:r>
                        <a:rPr sz="1500" dirty="0">
                          <a:solidFill>
                            <a:srgbClr val="FFFFFF"/>
                          </a:solidFill>
                          <a:latin typeface="Arial Black"/>
                          <a:cs typeface="Arial Black"/>
                        </a:rPr>
                        <a:t>MIC</a:t>
                      </a:r>
                      <a:r>
                        <a:rPr sz="1500" spc="-30" dirty="0">
                          <a:solidFill>
                            <a:srgbClr val="FFFFFF"/>
                          </a:solidFill>
                          <a:latin typeface="Arial Black"/>
                          <a:cs typeface="Arial Black"/>
                        </a:rPr>
                        <a:t>R</a:t>
                      </a:r>
                      <a:r>
                        <a:rPr sz="1500" spc="-5" dirty="0">
                          <a:solidFill>
                            <a:srgbClr val="FFFFFF"/>
                          </a:solidFill>
                          <a:latin typeface="Arial Black"/>
                          <a:cs typeface="Arial Black"/>
                        </a:rPr>
                        <a:t>O</a:t>
                      </a:r>
                      <a:r>
                        <a:rPr sz="1500" dirty="0">
                          <a:solidFill>
                            <a:srgbClr val="FFFFFF"/>
                          </a:solidFill>
                          <a:latin typeface="Arial Black"/>
                          <a:cs typeface="Arial Black"/>
                        </a:rPr>
                        <a:t>-</a:t>
                      </a:r>
                      <a:r>
                        <a:rPr sz="1500" spc="-5" dirty="0">
                          <a:solidFill>
                            <a:srgbClr val="FFFFFF"/>
                          </a:solidFill>
                          <a:latin typeface="Arial Black"/>
                          <a:cs typeface="Arial Black"/>
                        </a:rPr>
                        <a:t>P</a:t>
                      </a:r>
                      <a:r>
                        <a:rPr sz="1500" spc="-35" dirty="0">
                          <a:solidFill>
                            <a:srgbClr val="FFFFFF"/>
                          </a:solidFill>
                          <a:latin typeface="Arial Black"/>
                          <a:cs typeface="Arial Black"/>
                        </a:rPr>
                        <a:t>R</a:t>
                      </a:r>
                      <a:r>
                        <a:rPr sz="1500" dirty="0">
                          <a:solidFill>
                            <a:srgbClr val="FFFFFF"/>
                          </a:solidFill>
                          <a:latin typeface="Arial Black"/>
                          <a:cs typeface="Arial Black"/>
                        </a:rPr>
                        <a:t>OG</a:t>
                      </a:r>
                      <a:r>
                        <a:rPr sz="1500" spc="-10" dirty="0">
                          <a:solidFill>
                            <a:srgbClr val="FFFFFF"/>
                          </a:solidFill>
                          <a:latin typeface="Arial Black"/>
                          <a:cs typeface="Arial Black"/>
                        </a:rPr>
                        <a:t>R</a:t>
                      </a:r>
                      <a:r>
                        <a:rPr sz="1500" dirty="0">
                          <a:solidFill>
                            <a:srgbClr val="FFFFFF"/>
                          </a:solidFill>
                          <a:latin typeface="Arial Black"/>
                          <a:cs typeface="Arial Black"/>
                        </a:rPr>
                        <a:t>AMM</a:t>
                      </a:r>
                      <a:r>
                        <a:rPr sz="1500" spc="-10" dirty="0">
                          <a:solidFill>
                            <a:srgbClr val="FFFFFF"/>
                          </a:solidFill>
                          <a:latin typeface="Arial Black"/>
                          <a:cs typeface="Arial Black"/>
                        </a:rPr>
                        <a:t>E</a:t>
                      </a:r>
                      <a:r>
                        <a:rPr sz="1500" dirty="0">
                          <a:solidFill>
                            <a:srgbClr val="FFFFFF"/>
                          </a:solidFill>
                          <a:latin typeface="Arial Black"/>
                          <a:cs typeface="Arial Black"/>
                        </a:rPr>
                        <a:t>D  </a:t>
                      </a:r>
                      <a:r>
                        <a:rPr sz="1500" spc="-10" dirty="0">
                          <a:solidFill>
                            <a:srgbClr val="FFFFFF"/>
                          </a:solidFill>
                          <a:latin typeface="Arial Black"/>
                          <a:cs typeface="Arial Black"/>
                        </a:rPr>
                        <a:t>CONTROL	</a:t>
                      </a:r>
                      <a:r>
                        <a:rPr sz="1500" dirty="0">
                          <a:solidFill>
                            <a:srgbClr val="FFFFFF"/>
                          </a:solidFill>
                          <a:latin typeface="Arial Black"/>
                          <a:cs typeface="Arial Black"/>
                        </a:rPr>
                        <a:t>UNIT</a:t>
                      </a:r>
                      <a:endParaRPr sz="1500">
                        <a:latin typeface="Arial Black"/>
                        <a:cs typeface="Arial Black"/>
                      </a:endParaRPr>
                    </a:p>
                  </a:txBody>
                  <a:tcPr marL="0" marR="0" marT="40005" marB="0">
                    <a:solidFill>
                      <a:srgbClr val="FDB809"/>
                    </a:solidFill>
                  </a:tcPr>
                </a:tc>
                <a:extLst>
                  <a:ext uri="{0D108BD9-81ED-4DB2-BD59-A6C34878D82A}">
                    <a16:rowId xmlns:a16="http://schemas.microsoft.com/office/drawing/2014/main" val="10000"/>
                  </a:ext>
                </a:extLst>
              </a:tr>
              <a:tr h="349123">
                <a:tc>
                  <a:txBody>
                    <a:bodyPr/>
                    <a:lstStyle/>
                    <a:p>
                      <a:pPr marL="91440">
                        <a:lnSpc>
                          <a:spcPct val="100000"/>
                        </a:lnSpc>
                        <a:spcBef>
                          <a:spcPts val="215"/>
                        </a:spcBef>
                      </a:pPr>
                      <a:r>
                        <a:rPr sz="1500" spc="-5" dirty="0">
                          <a:latin typeface="Arial Black"/>
                          <a:cs typeface="Arial Black"/>
                        </a:rPr>
                        <a:t>SPEED</a:t>
                      </a:r>
                      <a:endParaRPr sz="1500">
                        <a:latin typeface="Arial Black"/>
                        <a:cs typeface="Arial Black"/>
                      </a:endParaRPr>
                    </a:p>
                  </a:txBody>
                  <a:tcPr marL="0" marR="0" marT="27305" marB="0">
                    <a:lnL w="12700">
                      <a:solidFill>
                        <a:srgbClr val="FDB809"/>
                      </a:solidFill>
                      <a:prstDash val="solid"/>
                    </a:lnL>
                    <a:lnB w="12700">
                      <a:solidFill>
                        <a:srgbClr val="FDB809"/>
                      </a:solidFill>
                      <a:prstDash val="solid"/>
                    </a:lnB>
                    <a:solidFill>
                      <a:srgbClr val="FFF3E7"/>
                    </a:solidFill>
                  </a:tcPr>
                </a:tc>
                <a:tc>
                  <a:txBody>
                    <a:bodyPr/>
                    <a:lstStyle/>
                    <a:p>
                      <a:pPr marL="229870">
                        <a:lnSpc>
                          <a:spcPct val="100000"/>
                        </a:lnSpc>
                        <a:spcBef>
                          <a:spcPts val="215"/>
                        </a:spcBef>
                      </a:pPr>
                      <a:r>
                        <a:rPr sz="1500" spc="-40" dirty="0">
                          <a:latin typeface="Arial Black"/>
                          <a:cs typeface="Arial Black"/>
                        </a:rPr>
                        <a:t>FAST</a:t>
                      </a:r>
                      <a:endParaRPr sz="1500">
                        <a:latin typeface="Arial Black"/>
                        <a:cs typeface="Arial Black"/>
                      </a:endParaRPr>
                    </a:p>
                  </a:txBody>
                  <a:tcPr marL="0" marR="0" marT="27305" marB="0">
                    <a:lnB w="12700">
                      <a:solidFill>
                        <a:srgbClr val="FDB809"/>
                      </a:solidFill>
                      <a:prstDash val="solid"/>
                    </a:lnB>
                    <a:solidFill>
                      <a:srgbClr val="FFF3E7"/>
                    </a:solidFill>
                  </a:tcPr>
                </a:tc>
                <a:tc>
                  <a:txBody>
                    <a:bodyPr/>
                    <a:lstStyle/>
                    <a:p>
                      <a:pPr marL="133985">
                        <a:lnSpc>
                          <a:spcPct val="100000"/>
                        </a:lnSpc>
                        <a:spcBef>
                          <a:spcPts val="215"/>
                        </a:spcBef>
                      </a:pPr>
                      <a:r>
                        <a:rPr sz="1500" spc="-15" dirty="0">
                          <a:latin typeface="Arial Black"/>
                          <a:cs typeface="Arial Black"/>
                        </a:rPr>
                        <a:t>SLOW</a:t>
                      </a:r>
                      <a:endParaRPr sz="1500">
                        <a:latin typeface="Arial Black"/>
                        <a:cs typeface="Arial Black"/>
                      </a:endParaRPr>
                    </a:p>
                  </a:txBody>
                  <a:tcPr marL="0" marR="0" marT="27305" marB="0">
                    <a:lnR w="12700">
                      <a:solidFill>
                        <a:srgbClr val="FDB809"/>
                      </a:solidFill>
                      <a:prstDash val="solid"/>
                    </a:lnR>
                    <a:lnB w="12700">
                      <a:solidFill>
                        <a:srgbClr val="FDB809"/>
                      </a:solidFill>
                      <a:prstDash val="solid"/>
                    </a:lnB>
                    <a:solidFill>
                      <a:srgbClr val="FFF3E7"/>
                    </a:solidFill>
                  </a:tcPr>
                </a:tc>
                <a:extLst>
                  <a:ext uri="{0D108BD9-81ED-4DB2-BD59-A6C34878D82A}">
                    <a16:rowId xmlns:a16="http://schemas.microsoft.com/office/drawing/2014/main" val="10001"/>
                  </a:ext>
                </a:extLst>
              </a:tr>
              <a:tr h="622173">
                <a:tc>
                  <a:txBody>
                    <a:bodyPr/>
                    <a:lstStyle/>
                    <a:p>
                      <a:pPr marL="91440" marR="892175">
                        <a:lnSpc>
                          <a:spcPct val="100000"/>
                        </a:lnSpc>
                        <a:spcBef>
                          <a:spcPts val="265"/>
                        </a:spcBef>
                      </a:pPr>
                      <a:r>
                        <a:rPr sz="1500" spc="-5" dirty="0">
                          <a:latin typeface="Arial Black"/>
                          <a:cs typeface="Arial Black"/>
                        </a:rPr>
                        <a:t>COST </a:t>
                      </a:r>
                      <a:r>
                        <a:rPr sz="1500" dirty="0">
                          <a:latin typeface="Arial Black"/>
                          <a:cs typeface="Arial Black"/>
                        </a:rPr>
                        <a:t>OF  </a:t>
                      </a:r>
                      <a:r>
                        <a:rPr sz="1500" spc="-5" dirty="0">
                          <a:latin typeface="Arial Black"/>
                          <a:cs typeface="Arial Black"/>
                        </a:rPr>
                        <a:t>I</a:t>
                      </a:r>
                      <a:r>
                        <a:rPr sz="1500" dirty="0">
                          <a:latin typeface="Arial Black"/>
                          <a:cs typeface="Arial Black"/>
                        </a:rPr>
                        <a:t>M</a:t>
                      </a:r>
                      <a:r>
                        <a:rPr sz="1500" spc="-5" dirty="0">
                          <a:latin typeface="Arial Black"/>
                          <a:cs typeface="Arial Black"/>
                        </a:rPr>
                        <a:t>P</a:t>
                      </a:r>
                      <a:r>
                        <a:rPr sz="1500" spc="-10" dirty="0">
                          <a:latin typeface="Arial Black"/>
                          <a:cs typeface="Arial Black"/>
                        </a:rPr>
                        <a:t>L</a:t>
                      </a:r>
                      <a:r>
                        <a:rPr sz="1500" spc="-5" dirty="0">
                          <a:latin typeface="Arial Black"/>
                          <a:cs typeface="Arial Black"/>
                        </a:rPr>
                        <a:t>EM</a:t>
                      </a:r>
                      <a:r>
                        <a:rPr sz="1500" spc="-10" dirty="0">
                          <a:latin typeface="Arial Black"/>
                          <a:cs typeface="Arial Black"/>
                        </a:rPr>
                        <a:t>E</a:t>
                      </a:r>
                      <a:r>
                        <a:rPr sz="1500" dirty="0">
                          <a:latin typeface="Arial Black"/>
                          <a:cs typeface="Arial Black"/>
                        </a:rPr>
                        <a:t>N</a:t>
                      </a:r>
                      <a:r>
                        <a:rPr sz="1500" spc="-105" dirty="0">
                          <a:latin typeface="Arial Black"/>
                          <a:cs typeface="Arial Black"/>
                        </a:rPr>
                        <a:t>T</a:t>
                      </a:r>
                      <a:r>
                        <a:rPr sz="1500" spc="-114" dirty="0">
                          <a:latin typeface="Arial Black"/>
                          <a:cs typeface="Arial Black"/>
                        </a:rPr>
                        <a:t>A</a:t>
                      </a:r>
                      <a:r>
                        <a:rPr sz="1500" spc="-5" dirty="0">
                          <a:latin typeface="Arial Black"/>
                          <a:cs typeface="Arial Black"/>
                        </a:rPr>
                        <a:t>TION</a:t>
                      </a:r>
                      <a:endParaRPr sz="1500">
                        <a:latin typeface="Arial Black"/>
                        <a:cs typeface="Arial Black"/>
                      </a:endParaRPr>
                    </a:p>
                  </a:txBody>
                  <a:tcPr marL="0" marR="0" marT="33655" marB="0">
                    <a:lnL w="12700">
                      <a:solidFill>
                        <a:srgbClr val="FDB809"/>
                      </a:solidFill>
                      <a:prstDash val="solid"/>
                    </a:lnL>
                    <a:lnT w="12700">
                      <a:solidFill>
                        <a:srgbClr val="FDB809"/>
                      </a:solidFill>
                      <a:prstDash val="solid"/>
                    </a:lnT>
                    <a:lnB w="12700">
                      <a:solidFill>
                        <a:srgbClr val="FDB809"/>
                      </a:solidFill>
                      <a:prstDash val="solid"/>
                    </a:lnB>
                    <a:solidFill>
                      <a:srgbClr val="FFFFFF"/>
                    </a:solidFill>
                  </a:tcPr>
                </a:tc>
                <a:tc>
                  <a:txBody>
                    <a:bodyPr/>
                    <a:lstStyle/>
                    <a:p>
                      <a:pPr marL="229870">
                        <a:lnSpc>
                          <a:spcPct val="100000"/>
                        </a:lnSpc>
                        <a:spcBef>
                          <a:spcPts val="265"/>
                        </a:spcBef>
                      </a:pPr>
                      <a:r>
                        <a:rPr sz="1500" dirty="0">
                          <a:latin typeface="Arial Black"/>
                          <a:cs typeface="Arial Black"/>
                        </a:rPr>
                        <a:t>MORE</a:t>
                      </a:r>
                      <a:endParaRPr sz="1500">
                        <a:latin typeface="Arial Black"/>
                        <a:cs typeface="Arial Black"/>
                      </a:endParaRPr>
                    </a:p>
                  </a:txBody>
                  <a:tcPr marL="0" marR="0" marT="33655" marB="0">
                    <a:lnT w="12700">
                      <a:solidFill>
                        <a:srgbClr val="FDB809"/>
                      </a:solidFill>
                      <a:prstDash val="solid"/>
                    </a:lnT>
                    <a:lnB w="12700">
                      <a:solidFill>
                        <a:srgbClr val="FDB809"/>
                      </a:solidFill>
                      <a:prstDash val="solid"/>
                    </a:lnB>
                    <a:solidFill>
                      <a:srgbClr val="FFFFFF"/>
                    </a:solidFill>
                  </a:tcPr>
                </a:tc>
                <a:tc>
                  <a:txBody>
                    <a:bodyPr/>
                    <a:lstStyle/>
                    <a:p>
                      <a:pPr marL="133985">
                        <a:lnSpc>
                          <a:spcPct val="100000"/>
                        </a:lnSpc>
                        <a:spcBef>
                          <a:spcPts val="265"/>
                        </a:spcBef>
                      </a:pPr>
                      <a:r>
                        <a:rPr sz="1500" spc="-5" dirty="0">
                          <a:latin typeface="Arial Black"/>
                          <a:cs typeface="Arial Black"/>
                        </a:rPr>
                        <a:t>CHEAPER</a:t>
                      </a:r>
                      <a:endParaRPr sz="1500">
                        <a:latin typeface="Arial Black"/>
                        <a:cs typeface="Arial Black"/>
                      </a:endParaRPr>
                    </a:p>
                  </a:txBody>
                  <a:tcPr marL="0" marR="0" marT="33655" marB="0">
                    <a:lnR w="12700">
                      <a:solidFill>
                        <a:srgbClr val="FDB809"/>
                      </a:solidFill>
                      <a:prstDash val="solid"/>
                    </a:lnR>
                    <a:lnT w="12700">
                      <a:solidFill>
                        <a:srgbClr val="FDB809"/>
                      </a:solidFill>
                      <a:prstDash val="solid"/>
                    </a:lnT>
                    <a:lnB w="12700">
                      <a:solidFill>
                        <a:srgbClr val="FDB809"/>
                      </a:solidFill>
                      <a:prstDash val="solid"/>
                    </a:lnB>
                    <a:solidFill>
                      <a:srgbClr val="FFFFFF"/>
                    </a:solidFill>
                  </a:tcPr>
                </a:tc>
                <a:extLst>
                  <a:ext uri="{0D108BD9-81ED-4DB2-BD59-A6C34878D82A}">
                    <a16:rowId xmlns:a16="http://schemas.microsoft.com/office/drawing/2014/main" val="10002"/>
                  </a:ext>
                </a:extLst>
              </a:tr>
              <a:tr h="888745">
                <a:tc>
                  <a:txBody>
                    <a:bodyPr/>
                    <a:lstStyle/>
                    <a:p>
                      <a:pPr marL="91440">
                        <a:lnSpc>
                          <a:spcPct val="100000"/>
                        </a:lnSpc>
                        <a:spcBef>
                          <a:spcPts val="265"/>
                        </a:spcBef>
                      </a:pPr>
                      <a:r>
                        <a:rPr sz="1500" spc="-5" dirty="0">
                          <a:latin typeface="Arial Black"/>
                          <a:cs typeface="Arial Black"/>
                        </a:rPr>
                        <a:t>FLEXIBILITY</a:t>
                      </a:r>
                      <a:endParaRPr sz="1500">
                        <a:latin typeface="Arial Black"/>
                        <a:cs typeface="Arial Black"/>
                      </a:endParaRPr>
                    </a:p>
                  </a:txBody>
                  <a:tcPr marL="0" marR="0" marT="33655" marB="0">
                    <a:lnL w="12700">
                      <a:solidFill>
                        <a:srgbClr val="FDB809"/>
                      </a:solidFill>
                      <a:prstDash val="solid"/>
                    </a:lnL>
                    <a:lnT w="12700">
                      <a:solidFill>
                        <a:srgbClr val="FDB809"/>
                      </a:solidFill>
                      <a:prstDash val="solid"/>
                    </a:lnT>
                    <a:lnB w="12700">
                      <a:solidFill>
                        <a:srgbClr val="FDB809"/>
                      </a:solidFill>
                      <a:prstDash val="solid"/>
                    </a:lnB>
                    <a:solidFill>
                      <a:srgbClr val="FFF3E7"/>
                    </a:solidFill>
                  </a:tcPr>
                </a:tc>
                <a:tc>
                  <a:txBody>
                    <a:bodyPr/>
                    <a:lstStyle/>
                    <a:p>
                      <a:pPr marL="229870" marR="126364">
                        <a:lnSpc>
                          <a:spcPct val="100000"/>
                        </a:lnSpc>
                        <a:spcBef>
                          <a:spcPts val="265"/>
                        </a:spcBef>
                      </a:pPr>
                      <a:r>
                        <a:rPr sz="1500" spc="-15" dirty="0">
                          <a:latin typeface="Arial Black"/>
                          <a:cs typeface="Arial Black"/>
                        </a:rPr>
                        <a:t>NOT </a:t>
                      </a:r>
                      <a:r>
                        <a:rPr sz="1500" spc="-5" dirty="0">
                          <a:latin typeface="Arial Black"/>
                          <a:cs typeface="Arial Black"/>
                        </a:rPr>
                        <a:t>FLEXIBLE, </a:t>
                      </a:r>
                      <a:r>
                        <a:rPr sz="1500" spc="-15" dirty="0">
                          <a:latin typeface="Arial Black"/>
                          <a:cs typeface="Arial Black"/>
                        </a:rPr>
                        <a:t>DIFFICULT  </a:t>
                      </a:r>
                      <a:r>
                        <a:rPr sz="1500" spc="-30" dirty="0">
                          <a:latin typeface="Arial Black"/>
                          <a:cs typeface="Arial Black"/>
                        </a:rPr>
                        <a:t>TO </a:t>
                      </a:r>
                      <a:r>
                        <a:rPr sz="1500" dirty="0">
                          <a:latin typeface="Arial Black"/>
                          <a:cs typeface="Arial Black"/>
                        </a:rPr>
                        <a:t>MODIFY </a:t>
                      </a:r>
                      <a:r>
                        <a:rPr sz="1500" spc="-5" dirty="0">
                          <a:latin typeface="Arial Black"/>
                          <a:cs typeface="Arial Black"/>
                        </a:rPr>
                        <a:t>FOR </a:t>
                      </a:r>
                      <a:r>
                        <a:rPr sz="1500" dirty="0">
                          <a:latin typeface="Arial Black"/>
                          <a:cs typeface="Arial Black"/>
                        </a:rPr>
                        <a:t>NEW  </a:t>
                      </a:r>
                      <a:r>
                        <a:rPr sz="1500" spc="-10" dirty="0">
                          <a:latin typeface="Arial Black"/>
                          <a:cs typeface="Arial Black"/>
                        </a:rPr>
                        <a:t>INSTRUCTION</a:t>
                      </a:r>
                      <a:endParaRPr sz="1500">
                        <a:latin typeface="Arial Black"/>
                        <a:cs typeface="Arial Black"/>
                      </a:endParaRPr>
                    </a:p>
                  </a:txBody>
                  <a:tcPr marL="0" marR="0" marT="33655" marB="0">
                    <a:lnT w="12700">
                      <a:solidFill>
                        <a:srgbClr val="FDB809"/>
                      </a:solidFill>
                      <a:prstDash val="solid"/>
                    </a:lnT>
                    <a:lnB w="12700">
                      <a:solidFill>
                        <a:srgbClr val="FDB809"/>
                      </a:solidFill>
                      <a:prstDash val="solid"/>
                    </a:lnB>
                    <a:solidFill>
                      <a:srgbClr val="FFF3E7"/>
                    </a:solidFill>
                  </a:tcPr>
                </a:tc>
                <a:tc>
                  <a:txBody>
                    <a:bodyPr/>
                    <a:lstStyle/>
                    <a:p>
                      <a:pPr marL="133985" marR="452120">
                        <a:lnSpc>
                          <a:spcPct val="100000"/>
                        </a:lnSpc>
                        <a:spcBef>
                          <a:spcPts val="265"/>
                        </a:spcBef>
                      </a:pPr>
                      <a:r>
                        <a:rPr sz="1500" spc="-5" dirty="0">
                          <a:latin typeface="Arial Black"/>
                          <a:cs typeface="Arial Black"/>
                        </a:rPr>
                        <a:t>FLEXIBLE, NEW  </a:t>
                      </a:r>
                      <a:r>
                        <a:rPr sz="1500" spc="-10" dirty="0">
                          <a:latin typeface="Arial Black"/>
                          <a:cs typeface="Arial Black"/>
                        </a:rPr>
                        <a:t>INSTRUCTIONS </a:t>
                      </a:r>
                      <a:r>
                        <a:rPr sz="1500" spc="-5" dirty="0">
                          <a:latin typeface="Arial Black"/>
                          <a:cs typeface="Arial Black"/>
                        </a:rPr>
                        <a:t>CAN </a:t>
                      </a:r>
                      <a:r>
                        <a:rPr sz="1500" dirty="0">
                          <a:latin typeface="Arial Black"/>
                          <a:cs typeface="Arial Black"/>
                        </a:rPr>
                        <a:t>BE  </a:t>
                      </a:r>
                      <a:r>
                        <a:rPr sz="1500" spc="-5" dirty="0">
                          <a:latin typeface="Arial Black"/>
                          <a:cs typeface="Arial Black"/>
                        </a:rPr>
                        <a:t>ADDED</a:t>
                      </a:r>
                      <a:endParaRPr sz="1500">
                        <a:latin typeface="Arial Black"/>
                        <a:cs typeface="Arial Black"/>
                      </a:endParaRPr>
                    </a:p>
                  </a:txBody>
                  <a:tcPr marL="0" marR="0" marT="33655" marB="0">
                    <a:lnR w="12700">
                      <a:solidFill>
                        <a:srgbClr val="FDB809"/>
                      </a:solidFill>
                      <a:prstDash val="solid"/>
                    </a:lnR>
                    <a:lnT w="12700">
                      <a:solidFill>
                        <a:srgbClr val="FDB809"/>
                      </a:solidFill>
                      <a:prstDash val="solid"/>
                    </a:lnT>
                    <a:lnB w="12700">
                      <a:solidFill>
                        <a:srgbClr val="FDB809"/>
                      </a:solidFill>
                      <a:prstDash val="solid"/>
                    </a:lnB>
                    <a:solidFill>
                      <a:srgbClr val="FFF3E7"/>
                    </a:solidFill>
                  </a:tcPr>
                </a:tc>
                <a:extLst>
                  <a:ext uri="{0D108BD9-81ED-4DB2-BD59-A6C34878D82A}">
                    <a16:rowId xmlns:a16="http://schemas.microsoft.com/office/drawing/2014/main" val="10003"/>
                  </a:ext>
                </a:extLst>
              </a:tr>
              <a:tr h="622172">
                <a:tc>
                  <a:txBody>
                    <a:bodyPr/>
                    <a:lstStyle/>
                    <a:p>
                      <a:pPr marL="91440" marR="222250">
                        <a:lnSpc>
                          <a:spcPct val="100000"/>
                        </a:lnSpc>
                        <a:spcBef>
                          <a:spcPts val="270"/>
                        </a:spcBef>
                      </a:pPr>
                      <a:r>
                        <a:rPr sz="1500" spc="-5" dirty="0">
                          <a:latin typeface="Arial Black"/>
                          <a:cs typeface="Arial Black"/>
                        </a:rPr>
                        <a:t>ABILITY </a:t>
                      </a:r>
                      <a:r>
                        <a:rPr sz="1500" spc="-25" dirty="0">
                          <a:latin typeface="Arial Black"/>
                          <a:cs typeface="Arial Black"/>
                        </a:rPr>
                        <a:t>TO </a:t>
                      </a:r>
                      <a:r>
                        <a:rPr sz="1500" spc="-5" dirty="0">
                          <a:latin typeface="Arial Black"/>
                          <a:cs typeface="Arial Black"/>
                        </a:rPr>
                        <a:t>HANDLE  COMPLEX</a:t>
                      </a:r>
                      <a:r>
                        <a:rPr sz="1500" spc="-40" dirty="0">
                          <a:latin typeface="Arial Black"/>
                          <a:cs typeface="Arial Black"/>
                        </a:rPr>
                        <a:t> </a:t>
                      </a:r>
                      <a:r>
                        <a:rPr sz="1500" spc="-10" dirty="0">
                          <a:latin typeface="Arial Black"/>
                          <a:cs typeface="Arial Black"/>
                        </a:rPr>
                        <a:t>INSTRUCTION</a:t>
                      </a:r>
                      <a:endParaRPr sz="1500">
                        <a:latin typeface="Arial Black"/>
                        <a:cs typeface="Arial Black"/>
                      </a:endParaRPr>
                    </a:p>
                  </a:txBody>
                  <a:tcPr marL="0" marR="0" marT="34290" marB="0">
                    <a:lnL w="12700">
                      <a:solidFill>
                        <a:srgbClr val="FDB809"/>
                      </a:solidFill>
                      <a:prstDash val="solid"/>
                    </a:lnL>
                    <a:lnT w="12700">
                      <a:solidFill>
                        <a:srgbClr val="FDB809"/>
                      </a:solidFill>
                      <a:prstDash val="solid"/>
                    </a:lnT>
                    <a:lnB w="12700">
                      <a:solidFill>
                        <a:srgbClr val="FDB809"/>
                      </a:solidFill>
                      <a:prstDash val="solid"/>
                    </a:lnB>
                    <a:solidFill>
                      <a:srgbClr val="FFFFFF"/>
                    </a:solidFill>
                  </a:tcPr>
                </a:tc>
                <a:tc>
                  <a:txBody>
                    <a:bodyPr/>
                    <a:lstStyle/>
                    <a:p>
                      <a:pPr marL="229870">
                        <a:lnSpc>
                          <a:spcPct val="100000"/>
                        </a:lnSpc>
                        <a:spcBef>
                          <a:spcPts val="270"/>
                        </a:spcBef>
                      </a:pPr>
                      <a:r>
                        <a:rPr sz="1500" spc="-15" dirty="0">
                          <a:latin typeface="Arial Black"/>
                          <a:cs typeface="Arial Black"/>
                        </a:rPr>
                        <a:t>DIFFICULT</a:t>
                      </a:r>
                      <a:endParaRPr sz="1500">
                        <a:latin typeface="Arial Black"/>
                        <a:cs typeface="Arial Black"/>
                      </a:endParaRPr>
                    </a:p>
                  </a:txBody>
                  <a:tcPr marL="0" marR="0" marT="34290" marB="0">
                    <a:lnT w="12700">
                      <a:solidFill>
                        <a:srgbClr val="FDB809"/>
                      </a:solidFill>
                      <a:prstDash val="solid"/>
                    </a:lnT>
                    <a:lnB w="12700">
                      <a:solidFill>
                        <a:srgbClr val="FDB809"/>
                      </a:solidFill>
                      <a:prstDash val="solid"/>
                    </a:lnB>
                    <a:solidFill>
                      <a:srgbClr val="FFFFFF"/>
                    </a:solidFill>
                  </a:tcPr>
                </a:tc>
                <a:tc>
                  <a:txBody>
                    <a:bodyPr/>
                    <a:lstStyle/>
                    <a:p>
                      <a:pPr marL="133985">
                        <a:lnSpc>
                          <a:spcPct val="100000"/>
                        </a:lnSpc>
                        <a:spcBef>
                          <a:spcPts val="270"/>
                        </a:spcBef>
                      </a:pPr>
                      <a:r>
                        <a:rPr sz="1500" spc="-10" dirty="0">
                          <a:latin typeface="Arial Black"/>
                          <a:cs typeface="Arial Black"/>
                        </a:rPr>
                        <a:t>EASIER</a:t>
                      </a:r>
                      <a:endParaRPr sz="1500">
                        <a:latin typeface="Arial Black"/>
                        <a:cs typeface="Arial Black"/>
                      </a:endParaRPr>
                    </a:p>
                  </a:txBody>
                  <a:tcPr marL="0" marR="0" marT="34290" marB="0">
                    <a:lnR w="12700">
                      <a:solidFill>
                        <a:srgbClr val="FDB809"/>
                      </a:solidFill>
                      <a:prstDash val="solid"/>
                    </a:lnR>
                    <a:lnT w="12700">
                      <a:solidFill>
                        <a:srgbClr val="FDB809"/>
                      </a:solidFill>
                      <a:prstDash val="solid"/>
                    </a:lnT>
                    <a:lnB w="12700">
                      <a:solidFill>
                        <a:srgbClr val="FDB809"/>
                      </a:solidFill>
                      <a:prstDash val="solid"/>
                    </a:lnB>
                    <a:solidFill>
                      <a:srgbClr val="FFFFFF"/>
                    </a:solidFill>
                  </a:tcPr>
                </a:tc>
                <a:extLst>
                  <a:ext uri="{0D108BD9-81ED-4DB2-BD59-A6C34878D82A}">
                    <a16:rowId xmlns:a16="http://schemas.microsoft.com/office/drawing/2014/main" val="10004"/>
                  </a:ext>
                </a:extLst>
              </a:tr>
              <a:tr h="355473">
                <a:tc>
                  <a:txBody>
                    <a:bodyPr/>
                    <a:lstStyle/>
                    <a:p>
                      <a:pPr marL="91440">
                        <a:lnSpc>
                          <a:spcPct val="100000"/>
                        </a:lnSpc>
                        <a:spcBef>
                          <a:spcPts val="270"/>
                        </a:spcBef>
                      </a:pPr>
                      <a:r>
                        <a:rPr sz="1500" spc="-5" dirty="0">
                          <a:latin typeface="Arial Black"/>
                          <a:cs typeface="Arial Black"/>
                        </a:rPr>
                        <a:t>DECODING</a:t>
                      </a:r>
                      <a:endParaRPr sz="1500">
                        <a:latin typeface="Arial Black"/>
                        <a:cs typeface="Arial Black"/>
                      </a:endParaRPr>
                    </a:p>
                  </a:txBody>
                  <a:tcPr marL="0" marR="0" marT="34290" marB="0">
                    <a:lnL w="12700">
                      <a:solidFill>
                        <a:srgbClr val="FDB809"/>
                      </a:solidFill>
                      <a:prstDash val="solid"/>
                    </a:lnL>
                    <a:lnT w="12700">
                      <a:solidFill>
                        <a:srgbClr val="FDB809"/>
                      </a:solidFill>
                      <a:prstDash val="solid"/>
                    </a:lnT>
                    <a:lnB w="12700">
                      <a:solidFill>
                        <a:srgbClr val="FDB809"/>
                      </a:solidFill>
                      <a:prstDash val="solid"/>
                    </a:lnB>
                    <a:solidFill>
                      <a:srgbClr val="FFF3E7"/>
                    </a:solidFill>
                  </a:tcPr>
                </a:tc>
                <a:tc>
                  <a:txBody>
                    <a:bodyPr/>
                    <a:lstStyle/>
                    <a:p>
                      <a:pPr marL="229870">
                        <a:lnSpc>
                          <a:spcPct val="100000"/>
                        </a:lnSpc>
                        <a:spcBef>
                          <a:spcPts val="270"/>
                        </a:spcBef>
                      </a:pPr>
                      <a:r>
                        <a:rPr sz="1500" spc="-5" dirty="0">
                          <a:latin typeface="Arial Black"/>
                          <a:cs typeface="Arial Black"/>
                        </a:rPr>
                        <a:t>COMPLEX</a:t>
                      </a:r>
                      <a:endParaRPr sz="1500">
                        <a:latin typeface="Arial Black"/>
                        <a:cs typeface="Arial Black"/>
                      </a:endParaRPr>
                    </a:p>
                  </a:txBody>
                  <a:tcPr marL="0" marR="0" marT="34290" marB="0">
                    <a:lnT w="12700">
                      <a:solidFill>
                        <a:srgbClr val="FDB809"/>
                      </a:solidFill>
                      <a:prstDash val="solid"/>
                    </a:lnT>
                    <a:lnB w="12700">
                      <a:solidFill>
                        <a:srgbClr val="FDB809"/>
                      </a:solidFill>
                      <a:prstDash val="solid"/>
                    </a:lnB>
                    <a:solidFill>
                      <a:srgbClr val="FFF3E7"/>
                    </a:solidFill>
                  </a:tcPr>
                </a:tc>
                <a:tc>
                  <a:txBody>
                    <a:bodyPr/>
                    <a:lstStyle/>
                    <a:p>
                      <a:pPr marL="133985">
                        <a:lnSpc>
                          <a:spcPct val="100000"/>
                        </a:lnSpc>
                        <a:spcBef>
                          <a:spcPts val="270"/>
                        </a:spcBef>
                      </a:pPr>
                      <a:r>
                        <a:rPr sz="1500" spc="-5" dirty="0">
                          <a:latin typeface="Arial Black"/>
                          <a:cs typeface="Arial Black"/>
                        </a:rPr>
                        <a:t>EASY</a:t>
                      </a:r>
                      <a:endParaRPr sz="1500">
                        <a:latin typeface="Arial Black"/>
                        <a:cs typeface="Arial Black"/>
                      </a:endParaRPr>
                    </a:p>
                  </a:txBody>
                  <a:tcPr marL="0" marR="0" marT="34290" marB="0">
                    <a:lnR w="12700">
                      <a:solidFill>
                        <a:srgbClr val="FDB809"/>
                      </a:solidFill>
                      <a:prstDash val="solid"/>
                    </a:lnR>
                    <a:lnT w="12700">
                      <a:solidFill>
                        <a:srgbClr val="FDB809"/>
                      </a:solidFill>
                      <a:prstDash val="solid"/>
                    </a:lnT>
                    <a:lnB w="12700">
                      <a:solidFill>
                        <a:srgbClr val="FDB809"/>
                      </a:solidFill>
                      <a:prstDash val="solid"/>
                    </a:lnB>
                    <a:solidFill>
                      <a:srgbClr val="FFF3E7"/>
                    </a:solidFill>
                  </a:tcPr>
                </a:tc>
                <a:extLst>
                  <a:ext uri="{0D108BD9-81ED-4DB2-BD59-A6C34878D82A}">
                    <a16:rowId xmlns:a16="http://schemas.microsoft.com/office/drawing/2014/main" val="10005"/>
                  </a:ext>
                </a:extLst>
              </a:tr>
              <a:tr h="419227">
                <a:tc>
                  <a:txBody>
                    <a:bodyPr/>
                    <a:lstStyle/>
                    <a:p>
                      <a:pPr marL="91440">
                        <a:lnSpc>
                          <a:spcPct val="100000"/>
                        </a:lnSpc>
                        <a:spcBef>
                          <a:spcPts val="270"/>
                        </a:spcBef>
                      </a:pPr>
                      <a:r>
                        <a:rPr sz="1500" spc="-15" dirty="0">
                          <a:latin typeface="Arial Black"/>
                          <a:cs typeface="Arial Black"/>
                        </a:rPr>
                        <a:t>APPLICATION</a:t>
                      </a:r>
                      <a:endParaRPr sz="1500">
                        <a:latin typeface="Arial Black"/>
                        <a:cs typeface="Arial Black"/>
                      </a:endParaRPr>
                    </a:p>
                  </a:txBody>
                  <a:tcPr marL="0" marR="0" marT="34290" marB="0">
                    <a:lnL w="12700">
                      <a:solidFill>
                        <a:srgbClr val="FDB809"/>
                      </a:solidFill>
                      <a:prstDash val="solid"/>
                    </a:lnL>
                    <a:lnT w="12700">
                      <a:solidFill>
                        <a:srgbClr val="FDB809"/>
                      </a:solidFill>
                      <a:prstDash val="solid"/>
                    </a:lnT>
                    <a:lnB w="12700">
                      <a:solidFill>
                        <a:srgbClr val="FDB809"/>
                      </a:solidFill>
                      <a:prstDash val="solid"/>
                    </a:lnB>
                    <a:solidFill>
                      <a:srgbClr val="FFFFFF"/>
                    </a:solidFill>
                  </a:tcPr>
                </a:tc>
                <a:tc>
                  <a:txBody>
                    <a:bodyPr/>
                    <a:lstStyle/>
                    <a:p>
                      <a:pPr marL="229870">
                        <a:lnSpc>
                          <a:spcPct val="100000"/>
                        </a:lnSpc>
                        <a:spcBef>
                          <a:spcPts val="270"/>
                        </a:spcBef>
                      </a:pPr>
                      <a:r>
                        <a:rPr sz="1500" dirty="0">
                          <a:latin typeface="Arial Black"/>
                          <a:cs typeface="Arial Black"/>
                        </a:rPr>
                        <a:t>RISC</a:t>
                      </a:r>
                      <a:r>
                        <a:rPr sz="1500" spc="-20" dirty="0">
                          <a:latin typeface="Arial Black"/>
                          <a:cs typeface="Arial Black"/>
                        </a:rPr>
                        <a:t> </a:t>
                      </a:r>
                      <a:r>
                        <a:rPr sz="1500" spc="-10" dirty="0">
                          <a:latin typeface="Arial Black"/>
                          <a:cs typeface="Arial Black"/>
                        </a:rPr>
                        <a:t>MICROPROCESSOR</a:t>
                      </a:r>
                      <a:endParaRPr sz="1500">
                        <a:latin typeface="Arial Black"/>
                        <a:cs typeface="Arial Black"/>
                      </a:endParaRPr>
                    </a:p>
                  </a:txBody>
                  <a:tcPr marL="0" marR="0" marT="34290" marB="0">
                    <a:lnT w="12700">
                      <a:solidFill>
                        <a:srgbClr val="FDB809"/>
                      </a:solidFill>
                      <a:prstDash val="solid"/>
                    </a:lnT>
                    <a:lnB w="12700">
                      <a:solidFill>
                        <a:srgbClr val="FDB809"/>
                      </a:solidFill>
                      <a:prstDash val="solid"/>
                    </a:lnB>
                    <a:solidFill>
                      <a:srgbClr val="FFFFFF"/>
                    </a:solidFill>
                  </a:tcPr>
                </a:tc>
                <a:tc>
                  <a:txBody>
                    <a:bodyPr/>
                    <a:lstStyle/>
                    <a:p>
                      <a:pPr marL="133985">
                        <a:lnSpc>
                          <a:spcPct val="100000"/>
                        </a:lnSpc>
                        <a:spcBef>
                          <a:spcPts val="270"/>
                        </a:spcBef>
                      </a:pPr>
                      <a:r>
                        <a:rPr sz="1500" dirty="0">
                          <a:latin typeface="Arial Black"/>
                          <a:cs typeface="Arial Black"/>
                        </a:rPr>
                        <a:t>CISC</a:t>
                      </a:r>
                      <a:r>
                        <a:rPr sz="1500" spc="-15" dirty="0">
                          <a:latin typeface="Arial Black"/>
                          <a:cs typeface="Arial Black"/>
                        </a:rPr>
                        <a:t> </a:t>
                      </a:r>
                      <a:r>
                        <a:rPr sz="1500" spc="-10" dirty="0">
                          <a:latin typeface="Arial Black"/>
                          <a:cs typeface="Arial Black"/>
                        </a:rPr>
                        <a:t>MICROPROCESSOR</a:t>
                      </a:r>
                      <a:endParaRPr sz="1500">
                        <a:latin typeface="Arial Black"/>
                        <a:cs typeface="Arial Black"/>
                      </a:endParaRPr>
                    </a:p>
                  </a:txBody>
                  <a:tcPr marL="0" marR="0" marT="34290" marB="0">
                    <a:lnR w="12700">
                      <a:solidFill>
                        <a:srgbClr val="FDB809"/>
                      </a:solidFill>
                      <a:prstDash val="solid"/>
                    </a:lnR>
                    <a:lnT w="12700">
                      <a:solidFill>
                        <a:srgbClr val="FDB809"/>
                      </a:solidFill>
                      <a:prstDash val="solid"/>
                    </a:lnT>
                    <a:lnB w="12700">
                      <a:solidFill>
                        <a:srgbClr val="FDB809"/>
                      </a:solidFill>
                      <a:prstDash val="solid"/>
                    </a:lnB>
                    <a:solidFill>
                      <a:srgbClr val="FFFFFF"/>
                    </a:solidFill>
                  </a:tcPr>
                </a:tc>
                <a:extLst>
                  <a:ext uri="{0D108BD9-81ED-4DB2-BD59-A6C34878D82A}">
                    <a16:rowId xmlns:a16="http://schemas.microsoft.com/office/drawing/2014/main" val="10006"/>
                  </a:ext>
                </a:extLst>
              </a:tr>
              <a:tr h="419239">
                <a:tc>
                  <a:txBody>
                    <a:bodyPr/>
                    <a:lstStyle/>
                    <a:p>
                      <a:pPr marL="91440">
                        <a:lnSpc>
                          <a:spcPct val="100000"/>
                        </a:lnSpc>
                        <a:spcBef>
                          <a:spcPts val="270"/>
                        </a:spcBef>
                      </a:pPr>
                      <a:r>
                        <a:rPr sz="1500" spc="-10" dirty="0">
                          <a:latin typeface="Arial Black"/>
                          <a:cs typeface="Arial Black"/>
                        </a:rPr>
                        <a:t>INSTRUCTION </a:t>
                      </a:r>
                      <a:r>
                        <a:rPr sz="1500" spc="-5" dirty="0">
                          <a:latin typeface="Arial Black"/>
                          <a:cs typeface="Arial Black"/>
                        </a:rPr>
                        <a:t>SET</a:t>
                      </a:r>
                      <a:r>
                        <a:rPr sz="1500" spc="20" dirty="0">
                          <a:latin typeface="Arial Black"/>
                          <a:cs typeface="Arial Black"/>
                        </a:rPr>
                        <a:t> </a:t>
                      </a:r>
                      <a:r>
                        <a:rPr sz="1500" spc="-5" dirty="0">
                          <a:latin typeface="Arial Black"/>
                          <a:cs typeface="Arial Black"/>
                        </a:rPr>
                        <a:t>SIZE</a:t>
                      </a:r>
                      <a:endParaRPr sz="1500">
                        <a:latin typeface="Arial Black"/>
                        <a:cs typeface="Arial Black"/>
                      </a:endParaRPr>
                    </a:p>
                  </a:txBody>
                  <a:tcPr marL="0" marR="0" marT="34290" marB="0">
                    <a:lnL w="12700">
                      <a:solidFill>
                        <a:srgbClr val="FDB809"/>
                      </a:solidFill>
                      <a:prstDash val="solid"/>
                    </a:lnL>
                    <a:lnT w="12700">
                      <a:solidFill>
                        <a:srgbClr val="FDB809"/>
                      </a:solidFill>
                      <a:prstDash val="solid"/>
                    </a:lnT>
                    <a:lnB w="12700">
                      <a:solidFill>
                        <a:srgbClr val="FDB809"/>
                      </a:solidFill>
                      <a:prstDash val="solid"/>
                    </a:lnB>
                    <a:solidFill>
                      <a:srgbClr val="FFF3E7"/>
                    </a:solidFill>
                  </a:tcPr>
                </a:tc>
                <a:tc>
                  <a:txBody>
                    <a:bodyPr/>
                    <a:lstStyle/>
                    <a:p>
                      <a:pPr marL="229870">
                        <a:lnSpc>
                          <a:spcPct val="100000"/>
                        </a:lnSpc>
                        <a:spcBef>
                          <a:spcPts val="270"/>
                        </a:spcBef>
                      </a:pPr>
                      <a:r>
                        <a:rPr sz="1500" spc="-5" dirty="0">
                          <a:latin typeface="Arial Black"/>
                          <a:cs typeface="Arial Black"/>
                        </a:rPr>
                        <a:t>SMALL</a:t>
                      </a:r>
                      <a:endParaRPr sz="1500">
                        <a:latin typeface="Arial Black"/>
                        <a:cs typeface="Arial Black"/>
                      </a:endParaRPr>
                    </a:p>
                  </a:txBody>
                  <a:tcPr marL="0" marR="0" marT="34290" marB="0">
                    <a:lnT w="12700">
                      <a:solidFill>
                        <a:srgbClr val="FDB809"/>
                      </a:solidFill>
                      <a:prstDash val="solid"/>
                    </a:lnT>
                    <a:lnB w="12700">
                      <a:solidFill>
                        <a:srgbClr val="FDB809"/>
                      </a:solidFill>
                      <a:prstDash val="solid"/>
                    </a:lnB>
                    <a:solidFill>
                      <a:srgbClr val="FFF3E7"/>
                    </a:solidFill>
                  </a:tcPr>
                </a:tc>
                <a:tc>
                  <a:txBody>
                    <a:bodyPr/>
                    <a:lstStyle/>
                    <a:p>
                      <a:pPr marL="133985">
                        <a:lnSpc>
                          <a:spcPct val="100000"/>
                        </a:lnSpc>
                        <a:spcBef>
                          <a:spcPts val="270"/>
                        </a:spcBef>
                      </a:pPr>
                      <a:r>
                        <a:rPr sz="1500" spc="-10" dirty="0">
                          <a:latin typeface="Arial Black"/>
                          <a:cs typeface="Arial Black"/>
                        </a:rPr>
                        <a:t>LARGE</a:t>
                      </a:r>
                      <a:endParaRPr sz="1500">
                        <a:latin typeface="Arial Black"/>
                        <a:cs typeface="Arial Black"/>
                      </a:endParaRPr>
                    </a:p>
                  </a:txBody>
                  <a:tcPr marL="0" marR="0" marT="34290" marB="0">
                    <a:lnR w="12700">
                      <a:solidFill>
                        <a:srgbClr val="FDB809"/>
                      </a:solidFill>
                      <a:prstDash val="solid"/>
                    </a:lnR>
                    <a:lnT w="12700">
                      <a:solidFill>
                        <a:srgbClr val="FDB809"/>
                      </a:solidFill>
                      <a:prstDash val="solid"/>
                    </a:lnT>
                    <a:lnB w="12700">
                      <a:solidFill>
                        <a:srgbClr val="FDB809"/>
                      </a:solidFill>
                      <a:prstDash val="solid"/>
                    </a:lnB>
                    <a:solidFill>
                      <a:srgbClr val="FFF3E7"/>
                    </a:solidFill>
                  </a:tcPr>
                </a:tc>
                <a:extLst>
                  <a:ext uri="{0D108BD9-81ED-4DB2-BD59-A6C34878D82A}">
                    <a16:rowId xmlns:a16="http://schemas.microsoft.com/office/drawing/2014/main" val="10007"/>
                  </a:ext>
                </a:extLst>
              </a:tr>
              <a:tr h="355498">
                <a:tc>
                  <a:txBody>
                    <a:bodyPr/>
                    <a:lstStyle/>
                    <a:p>
                      <a:pPr marL="91440">
                        <a:lnSpc>
                          <a:spcPct val="100000"/>
                        </a:lnSpc>
                        <a:spcBef>
                          <a:spcPts val="270"/>
                        </a:spcBef>
                      </a:pPr>
                      <a:r>
                        <a:rPr sz="1500" spc="-10" dirty="0">
                          <a:latin typeface="Arial Black"/>
                          <a:cs typeface="Arial Black"/>
                        </a:rPr>
                        <a:t>CONTROL</a:t>
                      </a:r>
                      <a:r>
                        <a:rPr sz="1500" dirty="0">
                          <a:latin typeface="Arial Black"/>
                          <a:cs typeface="Arial Black"/>
                        </a:rPr>
                        <a:t> </a:t>
                      </a:r>
                      <a:r>
                        <a:rPr sz="1500" spc="-15" dirty="0">
                          <a:latin typeface="Arial Black"/>
                          <a:cs typeface="Arial Black"/>
                        </a:rPr>
                        <a:t>MEMORY</a:t>
                      </a:r>
                      <a:endParaRPr sz="1500">
                        <a:latin typeface="Arial Black"/>
                        <a:cs typeface="Arial Black"/>
                      </a:endParaRPr>
                    </a:p>
                  </a:txBody>
                  <a:tcPr marL="0" marR="0" marT="34290" marB="0">
                    <a:lnL w="12700">
                      <a:solidFill>
                        <a:srgbClr val="FDB809"/>
                      </a:solidFill>
                      <a:prstDash val="solid"/>
                    </a:lnL>
                    <a:lnT w="12700">
                      <a:solidFill>
                        <a:srgbClr val="FDB809"/>
                      </a:solidFill>
                      <a:prstDash val="solid"/>
                    </a:lnT>
                    <a:lnB w="12700">
                      <a:solidFill>
                        <a:srgbClr val="FDB809"/>
                      </a:solidFill>
                      <a:prstDash val="solid"/>
                    </a:lnB>
                    <a:solidFill>
                      <a:srgbClr val="FFFFFF"/>
                    </a:solidFill>
                  </a:tcPr>
                </a:tc>
                <a:tc>
                  <a:txBody>
                    <a:bodyPr/>
                    <a:lstStyle/>
                    <a:p>
                      <a:pPr marL="229870">
                        <a:lnSpc>
                          <a:spcPct val="100000"/>
                        </a:lnSpc>
                        <a:spcBef>
                          <a:spcPts val="270"/>
                        </a:spcBef>
                      </a:pPr>
                      <a:r>
                        <a:rPr sz="1500" spc="-5" dirty="0">
                          <a:latin typeface="Arial Black"/>
                          <a:cs typeface="Arial Black"/>
                        </a:rPr>
                        <a:t>ABSENT</a:t>
                      </a:r>
                      <a:endParaRPr sz="1500">
                        <a:latin typeface="Arial Black"/>
                        <a:cs typeface="Arial Black"/>
                      </a:endParaRPr>
                    </a:p>
                  </a:txBody>
                  <a:tcPr marL="0" marR="0" marT="34290" marB="0">
                    <a:lnT w="12700">
                      <a:solidFill>
                        <a:srgbClr val="FDB809"/>
                      </a:solidFill>
                      <a:prstDash val="solid"/>
                    </a:lnT>
                    <a:lnB w="12700">
                      <a:solidFill>
                        <a:srgbClr val="FDB809"/>
                      </a:solidFill>
                      <a:prstDash val="solid"/>
                    </a:lnB>
                    <a:solidFill>
                      <a:srgbClr val="FFFFFF"/>
                    </a:solidFill>
                  </a:tcPr>
                </a:tc>
                <a:tc>
                  <a:txBody>
                    <a:bodyPr/>
                    <a:lstStyle/>
                    <a:p>
                      <a:pPr marL="133985">
                        <a:lnSpc>
                          <a:spcPct val="100000"/>
                        </a:lnSpc>
                        <a:spcBef>
                          <a:spcPts val="270"/>
                        </a:spcBef>
                      </a:pPr>
                      <a:r>
                        <a:rPr sz="1500" spc="-5" dirty="0">
                          <a:latin typeface="Arial Black"/>
                          <a:cs typeface="Arial Black"/>
                        </a:rPr>
                        <a:t>PRESENT</a:t>
                      </a:r>
                      <a:endParaRPr sz="1500">
                        <a:latin typeface="Arial Black"/>
                        <a:cs typeface="Arial Black"/>
                      </a:endParaRPr>
                    </a:p>
                  </a:txBody>
                  <a:tcPr marL="0" marR="0" marT="34290" marB="0">
                    <a:lnR w="12700">
                      <a:solidFill>
                        <a:srgbClr val="FDB809"/>
                      </a:solidFill>
                      <a:prstDash val="solid"/>
                    </a:lnR>
                    <a:lnT w="12700">
                      <a:solidFill>
                        <a:srgbClr val="FDB809"/>
                      </a:solidFill>
                      <a:prstDash val="solid"/>
                    </a:lnT>
                    <a:lnB w="12700">
                      <a:solidFill>
                        <a:srgbClr val="FDB809"/>
                      </a:solidFill>
                      <a:prstDash val="solid"/>
                    </a:lnB>
                    <a:solidFill>
                      <a:srgbClr val="FFFFFF"/>
                    </a:solidFill>
                  </a:tcPr>
                </a:tc>
                <a:extLst>
                  <a:ext uri="{0D108BD9-81ED-4DB2-BD59-A6C34878D82A}">
                    <a16:rowId xmlns:a16="http://schemas.microsoft.com/office/drawing/2014/main" val="10008"/>
                  </a:ext>
                </a:extLst>
              </a:tr>
              <a:tr h="622134">
                <a:tc>
                  <a:txBody>
                    <a:bodyPr/>
                    <a:lstStyle/>
                    <a:p>
                      <a:pPr marL="91440">
                        <a:lnSpc>
                          <a:spcPct val="100000"/>
                        </a:lnSpc>
                        <a:spcBef>
                          <a:spcPts val="270"/>
                        </a:spcBef>
                      </a:pPr>
                      <a:r>
                        <a:rPr sz="1500" spc="-5" dirty="0">
                          <a:latin typeface="Arial Black"/>
                          <a:cs typeface="Arial Black"/>
                        </a:rPr>
                        <a:t>CHIP AREA</a:t>
                      </a:r>
                      <a:r>
                        <a:rPr sz="1500" spc="-20" dirty="0">
                          <a:latin typeface="Arial Black"/>
                          <a:cs typeface="Arial Black"/>
                        </a:rPr>
                        <a:t> </a:t>
                      </a:r>
                      <a:r>
                        <a:rPr sz="1500" spc="-5" dirty="0">
                          <a:latin typeface="Arial Black"/>
                          <a:cs typeface="Arial Black"/>
                        </a:rPr>
                        <a:t>REQUIRED</a:t>
                      </a:r>
                      <a:endParaRPr sz="1500">
                        <a:latin typeface="Arial Black"/>
                        <a:cs typeface="Arial Black"/>
                      </a:endParaRPr>
                    </a:p>
                  </a:txBody>
                  <a:tcPr marL="0" marR="0" marT="34290" marB="0">
                    <a:lnL w="12700">
                      <a:solidFill>
                        <a:srgbClr val="FDB809"/>
                      </a:solidFill>
                      <a:prstDash val="solid"/>
                    </a:lnL>
                    <a:lnT w="12700">
                      <a:solidFill>
                        <a:srgbClr val="FDB809"/>
                      </a:solidFill>
                      <a:prstDash val="solid"/>
                    </a:lnT>
                    <a:lnB w="12700">
                      <a:solidFill>
                        <a:srgbClr val="FDB809"/>
                      </a:solidFill>
                      <a:prstDash val="solid"/>
                    </a:lnB>
                    <a:solidFill>
                      <a:srgbClr val="FFF3E7"/>
                    </a:solidFill>
                  </a:tcPr>
                </a:tc>
                <a:tc>
                  <a:txBody>
                    <a:bodyPr/>
                    <a:lstStyle/>
                    <a:p>
                      <a:pPr marL="229870">
                        <a:lnSpc>
                          <a:spcPct val="100000"/>
                        </a:lnSpc>
                        <a:spcBef>
                          <a:spcPts val="270"/>
                        </a:spcBef>
                      </a:pPr>
                      <a:r>
                        <a:rPr sz="1500" spc="-5" dirty="0">
                          <a:latin typeface="Arial Black"/>
                          <a:cs typeface="Arial Black"/>
                        </a:rPr>
                        <a:t>LESS</a:t>
                      </a:r>
                      <a:endParaRPr sz="1500">
                        <a:latin typeface="Arial Black"/>
                        <a:cs typeface="Arial Black"/>
                      </a:endParaRPr>
                    </a:p>
                  </a:txBody>
                  <a:tcPr marL="0" marR="0" marT="34290" marB="0">
                    <a:lnT w="12700">
                      <a:solidFill>
                        <a:srgbClr val="FDB809"/>
                      </a:solidFill>
                      <a:prstDash val="solid"/>
                    </a:lnT>
                    <a:lnB w="12700">
                      <a:solidFill>
                        <a:srgbClr val="FDB809"/>
                      </a:solidFill>
                      <a:prstDash val="solid"/>
                    </a:lnB>
                    <a:solidFill>
                      <a:srgbClr val="FFF3E7"/>
                    </a:solidFill>
                  </a:tcPr>
                </a:tc>
                <a:tc>
                  <a:txBody>
                    <a:bodyPr/>
                    <a:lstStyle/>
                    <a:p>
                      <a:pPr marL="133985">
                        <a:lnSpc>
                          <a:spcPct val="100000"/>
                        </a:lnSpc>
                        <a:spcBef>
                          <a:spcPts val="270"/>
                        </a:spcBef>
                      </a:pPr>
                      <a:r>
                        <a:rPr sz="1500" dirty="0">
                          <a:latin typeface="Arial Black"/>
                          <a:cs typeface="Arial Black"/>
                        </a:rPr>
                        <a:t>MORE</a:t>
                      </a:r>
                      <a:endParaRPr sz="1500">
                        <a:latin typeface="Arial Black"/>
                        <a:cs typeface="Arial Black"/>
                      </a:endParaRPr>
                    </a:p>
                    <a:p>
                      <a:pPr marR="450850" algn="r">
                        <a:lnSpc>
                          <a:spcPts val="1280"/>
                        </a:lnSpc>
                        <a:spcBef>
                          <a:spcPts val="1450"/>
                        </a:spcBef>
                      </a:pPr>
                      <a:r>
                        <a:rPr sz="1200" spc="-20" dirty="0">
                          <a:solidFill>
                            <a:srgbClr val="49556A"/>
                          </a:solidFill>
                          <a:latin typeface="Georgia"/>
                          <a:cs typeface="Georgia"/>
                        </a:rPr>
                        <a:t>23</a:t>
                      </a:r>
                      <a:endParaRPr sz="1200">
                        <a:latin typeface="Georgia"/>
                        <a:cs typeface="Georgia"/>
                      </a:endParaRPr>
                    </a:p>
                  </a:txBody>
                  <a:tcPr marL="0" marR="0" marT="34290" marB="0">
                    <a:lnR w="12700">
                      <a:solidFill>
                        <a:srgbClr val="FDB809"/>
                      </a:solidFill>
                      <a:prstDash val="solid"/>
                    </a:lnR>
                    <a:lnT w="12700">
                      <a:solidFill>
                        <a:srgbClr val="FDB809"/>
                      </a:solidFill>
                      <a:prstDash val="solid"/>
                    </a:lnT>
                    <a:lnB w="12700">
                      <a:solidFill>
                        <a:srgbClr val="FDB809"/>
                      </a:solidFill>
                      <a:prstDash val="solid"/>
                    </a:lnB>
                    <a:solidFill>
                      <a:srgbClr val="FFF3E7"/>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9873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solidFill>
                  <a:schemeClr val="tx1"/>
                </a:solidFill>
              </a:rPr>
              <a:t>PIPELINING</a:t>
            </a:r>
            <a:endParaRPr lang="en-US" b="1" dirty="0">
              <a:solidFill>
                <a:schemeClr val="tx1"/>
              </a:solidFill>
            </a:endParaRPr>
          </a:p>
        </p:txBody>
      </p:sp>
      <p:sp>
        <p:nvSpPr>
          <p:cNvPr id="7" name="Content Placeholder 6"/>
          <p:cNvSpPr>
            <a:spLocks noGrp="1"/>
          </p:cNvSpPr>
          <p:nvPr>
            <p:ph idx="1"/>
          </p:nvPr>
        </p:nvSpPr>
        <p:spPr/>
        <p:txBody>
          <a:bodyPr/>
          <a:lstStyle/>
          <a:p>
            <a:pPr algn="just"/>
            <a:r>
              <a:rPr lang="en-US" dirty="0"/>
              <a:t>Pipelining is a technique of decomposing a sequential process into sub-operations, with each sub-process being executed in a segment that operates concurrently with all other segment.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p:cNvPicPr>
            <a:picLocks noChangeAspect="1" noChangeArrowheads="1"/>
          </p:cNvPicPr>
          <p:nvPr/>
        </p:nvPicPr>
        <p:blipFill>
          <a:blip r:embed="rId2"/>
          <a:srcRect/>
          <a:stretch>
            <a:fillRect/>
          </a:stretch>
        </p:blipFill>
        <p:spPr bwMode="auto">
          <a:xfrm>
            <a:off x="762000" y="1143000"/>
            <a:ext cx="7924799" cy="5410200"/>
          </a:xfrm>
          <a:prstGeom prst="rect">
            <a:avLst/>
          </a:prstGeom>
          <a:noFill/>
          <a:ln w="9525">
            <a:noFill/>
            <a:miter lim="800000"/>
            <a:headEnd/>
            <a:tailEnd/>
          </a:ln>
          <a:effectLst/>
        </p:spPr>
      </p:pic>
      <p:sp>
        <p:nvSpPr>
          <p:cNvPr id="9" name="Title 1"/>
          <p:cNvSpPr>
            <a:spLocks noGrp="1"/>
          </p:cNvSpPr>
          <p:nvPr>
            <p:ph type="title"/>
          </p:nvPr>
        </p:nvSpPr>
        <p:spPr>
          <a:xfrm>
            <a:off x="457200" y="274638"/>
            <a:ext cx="8229600" cy="868362"/>
          </a:xfrm>
        </p:spPr>
        <p:txBody>
          <a:bodyPr/>
          <a:lstStyle/>
          <a:p>
            <a:r>
              <a:rPr lang="en-US" sz="3600" b="1" dirty="0">
                <a:solidFill>
                  <a:schemeClr val="tx1"/>
                </a:solidFill>
              </a:rPr>
              <a:t>Example for Pipeline Processing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rPr>
              <a:t>Operations in each pipeline stage</a:t>
            </a:r>
          </a:p>
        </p:txBody>
      </p:sp>
      <p:pic>
        <p:nvPicPr>
          <p:cNvPr id="48131" name="Picture 3"/>
          <p:cNvPicPr>
            <a:picLocks noChangeAspect="1" noChangeArrowheads="1"/>
          </p:cNvPicPr>
          <p:nvPr/>
        </p:nvPicPr>
        <p:blipFill>
          <a:blip r:embed="rId2"/>
          <a:srcRect/>
          <a:stretch>
            <a:fillRect/>
          </a:stretch>
        </p:blipFill>
        <p:spPr bwMode="auto">
          <a:xfrm>
            <a:off x="685800" y="1371600"/>
            <a:ext cx="7848599" cy="48767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General Four-Segment Pipeline</a:t>
            </a:r>
          </a:p>
        </p:txBody>
      </p:sp>
      <p:pic>
        <p:nvPicPr>
          <p:cNvPr id="49155" name="Picture 3"/>
          <p:cNvPicPr>
            <a:picLocks noChangeAspect="1" noChangeArrowheads="1"/>
          </p:cNvPicPr>
          <p:nvPr/>
        </p:nvPicPr>
        <p:blipFill>
          <a:blip r:embed="rId2"/>
          <a:srcRect/>
          <a:stretch>
            <a:fillRect/>
          </a:stretch>
        </p:blipFill>
        <p:spPr bwMode="auto">
          <a:xfrm>
            <a:off x="609600" y="1362074"/>
            <a:ext cx="8001000" cy="519112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600" b="1" dirty="0">
                <a:solidFill>
                  <a:schemeClr val="tx1"/>
                </a:solidFill>
              </a:rPr>
              <a:t>Pipeline Speedup</a:t>
            </a:r>
          </a:p>
        </p:txBody>
      </p:sp>
      <p:sp>
        <p:nvSpPr>
          <p:cNvPr id="4" name="Footer Placeholder 3"/>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5" name="Slide Number Placeholder 4"/>
          <p:cNvSpPr>
            <a:spLocks noGrp="1"/>
          </p:cNvSpPr>
          <p:nvPr>
            <p:ph type="sldNum" sz="quarter" idx="4294967295"/>
          </p:nvPr>
        </p:nvSpPr>
        <p:spPr>
          <a:xfrm>
            <a:off x="6553200" y="6245225"/>
            <a:ext cx="2133600" cy="476250"/>
          </a:xfrm>
        </p:spPr>
        <p:txBody>
          <a:bodyPr/>
          <a:lstStyle/>
          <a:p>
            <a:fld id="{F09F266D-C677-405B-A3A5-9CBCE55C2588}" type="slidenum">
              <a:rPr lang="en-US" smtClean="0"/>
              <a:pPr/>
              <a:t>28</a:t>
            </a:fld>
            <a:endParaRPr lang="en-US"/>
          </a:p>
        </p:txBody>
      </p:sp>
      <p:pic>
        <p:nvPicPr>
          <p:cNvPr id="50179" name="Picture 3"/>
          <p:cNvPicPr>
            <a:picLocks noChangeAspect="1" noChangeArrowheads="1"/>
          </p:cNvPicPr>
          <p:nvPr/>
        </p:nvPicPr>
        <p:blipFill>
          <a:blip r:embed="rId2"/>
          <a:srcRect/>
          <a:stretch>
            <a:fillRect/>
          </a:stretch>
        </p:blipFill>
        <p:spPr bwMode="auto">
          <a:xfrm>
            <a:off x="457200" y="1143000"/>
            <a:ext cx="8382000" cy="5334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lgn="just" defTabSz="762000" eaLnBrk="0" hangingPunct="0">
              <a:lnSpc>
                <a:spcPct val="90000"/>
              </a:lnSpc>
              <a:buNone/>
            </a:pPr>
            <a:r>
              <a:rPr kumimoji="1" lang="en-US" altLang="ko-KR" sz="2200" dirty="0">
                <a:ea typeface="굴림" pitchFamily="50" charset="-127"/>
              </a:rPr>
              <a:t>Q1. In certain scientific computation it is necessary to perform the arithmetic operation (</a:t>
            </a:r>
            <a:r>
              <a:rPr kumimoji="1" lang="en-US" altLang="ko-KR" sz="2200" dirty="0" err="1">
                <a:ea typeface="굴림" pitchFamily="50" charset="-127"/>
              </a:rPr>
              <a:t>Ai+Bi</a:t>
            </a:r>
            <a:r>
              <a:rPr kumimoji="1" lang="en-US" altLang="ko-KR" sz="2200" dirty="0">
                <a:ea typeface="굴림" pitchFamily="50" charset="-127"/>
              </a:rPr>
              <a:t>)*(Ci*Di)</a:t>
            </a:r>
          </a:p>
          <a:p>
            <a:pPr marL="457200" indent="-457200" algn="just" defTabSz="762000" eaLnBrk="0" hangingPunct="0">
              <a:lnSpc>
                <a:spcPct val="90000"/>
              </a:lnSpc>
              <a:buAutoNum type="alphaLcPeriod"/>
            </a:pPr>
            <a:r>
              <a:rPr kumimoji="1" lang="en-US" altLang="ko-KR" sz="2200" dirty="0">
                <a:ea typeface="굴림" pitchFamily="50" charset="-127"/>
              </a:rPr>
              <a:t>Specify the pipeline configuration to carry out this task.</a:t>
            </a:r>
          </a:p>
          <a:p>
            <a:pPr marL="457200" indent="-457200" algn="just" defTabSz="762000" eaLnBrk="0" hangingPunct="0">
              <a:lnSpc>
                <a:spcPct val="90000"/>
              </a:lnSpc>
              <a:buAutoNum type="alphaLcPeriod"/>
            </a:pPr>
            <a:r>
              <a:rPr kumimoji="1" lang="en-US" altLang="ko-KR" sz="2200" dirty="0">
                <a:ea typeface="굴림" pitchFamily="50" charset="-127"/>
              </a:rPr>
              <a:t>List the content of all registers of all the registers in the pipeline for </a:t>
            </a:r>
            <a:r>
              <a:rPr kumimoji="1" lang="en-US" altLang="ko-KR" sz="2200" dirty="0" err="1">
                <a:ea typeface="굴림" pitchFamily="50" charset="-127"/>
              </a:rPr>
              <a:t>i</a:t>
            </a:r>
            <a:r>
              <a:rPr kumimoji="1" lang="en-US" altLang="ko-KR" sz="2200" dirty="0">
                <a:ea typeface="굴림" pitchFamily="50" charset="-127"/>
              </a:rPr>
              <a:t>=1 to 6.</a:t>
            </a:r>
          </a:p>
          <a:p>
            <a:pPr marL="457200" indent="-457200" algn="just" defTabSz="762000" eaLnBrk="0" hangingPunct="0">
              <a:lnSpc>
                <a:spcPct val="90000"/>
              </a:lnSpc>
              <a:buAutoNum type="alphaLcPeriod"/>
            </a:pPr>
            <a:endParaRPr kumimoji="1" lang="en-US" altLang="ko-KR" sz="2200" dirty="0">
              <a:ea typeface="굴림" pitchFamily="50" charset="-127"/>
            </a:endParaRPr>
          </a:p>
          <a:p>
            <a:pPr marL="0" indent="0" algn="just" defTabSz="762000" eaLnBrk="0" hangingPunct="0">
              <a:lnSpc>
                <a:spcPct val="90000"/>
              </a:lnSpc>
              <a:buNone/>
            </a:pPr>
            <a:r>
              <a:rPr kumimoji="1" lang="en-US" altLang="ko-KR" sz="2200" dirty="0">
                <a:ea typeface="굴림" pitchFamily="50" charset="-127"/>
              </a:rPr>
              <a:t>Q2. Draw a space time diagram for a six-segment pipeline showing the time it takes to </a:t>
            </a:r>
            <a:r>
              <a:rPr kumimoji="1" lang="en-US" altLang="ko-KR" sz="2200">
                <a:ea typeface="굴림" pitchFamily="50" charset="-127"/>
              </a:rPr>
              <a:t>process eight </a:t>
            </a:r>
            <a:r>
              <a:rPr kumimoji="1" lang="en-US" altLang="ko-KR" sz="2200" dirty="0">
                <a:ea typeface="굴림" pitchFamily="50" charset="-127"/>
              </a:rPr>
              <a:t>tasks.</a:t>
            </a:r>
          </a:p>
          <a:p>
            <a:pPr marL="0" indent="0" algn="just" defTabSz="762000" eaLnBrk="0" hangingPunct="0">
              <a:lnSpc>
                <a:spcPct val="90000"/>
              </a:lnSpc>
              <a:buNone/>
            </a:pPr>
            <a:endParaRPr kumimoji="1" lang="en-US" altLang="ko-KR" sz="2200" dirty="0">
              <a:ea typeface="굴림" pitchFamily="50" charset="-127"/>
            </a:endParaRPr>
          </a:p>
          <a:p>
            <a:pPr marL="0" indent="0" algn="just" defTabSz="762000" eaLnBrk="0" hangingPunct="0">
              <a:lnSpc>
                <a:spcPct val="90000"/>
              </a:lnSpc>
              <a:buNone/>
            </a:pPr>
            <a:r>
              <a:rPr kumimoji="1" lang="en-US" altLang="ko-KR" sz="2200" dirty="0">
                <a:ea typeface="굴림" pitchFamily="50" charset="-127"/>
              </a:rPr>
              <a:t>Q3. A non-pipelined system takes 50ns to process a task. The same task can be processed in a six-segment pipeline with a clock cycle of 10ns. Determine the speedup ratio of the pipeline for 100 tasks.</a:t>
            </a:r>
          </a:p>
          <a:p>
            <a:pPr marL="0" indent="0" algn="just" defTabSz="762000" eaLnBrk="0" hangingPunct="0">
              <a:lnSpc>
                <a:spcPct val="90000"/>
              </a:lnSpc>
              <a:buNone/>
            </a:pPr>
            <a:endParaRPr kumimoji="1" lang="en-US" altLang="ko-KR" sz="2200" dirty="0">
              <a:ea typeface="굴림" pitchFamily="50" charset="-127"/>
            </a:endParaRPr>
          </a:p>
          <a:p>
            <a:pPr marL="0" indent="0" algn="just" defTabSz="762000" eaLnBrk="0" hangingPunct="0">
              <a:lnSpc>
                <a:spcPct val="90000"/>
              </a:lnSpc>
              <a:buNone/>
            </a:pPr>
            <a:endParaRPr kumimoji="1" lang="en-US" altLang="ko-KR" sz="2200" dirty="0">
              <a:ea typeface="굴림" pitchFamily="50" charset="-127"/>
            </a:endParaRPr>
          </a:p>
          <a:p>
            <a:pPr marL="0" indent="0" algn="just" defTabSz="762000" eaLnBrk="0" hangingPunct="0">
              <a:lnSpc>
                <a:spcPct val="90000"/>
              </a:lnSpc>
              <a:buNone/>
            </a:pPr>
            <a:endParaRPr kumimoji="1" lang="en-US" altLang="ko-KR" sz="2200" dirty="0">
              <a:ea typeface="굴림" pitchFamily="50" charset="-127"/>
            </a:endParaRPr>
          </a:p>
          <a:p>
            <a:pPr marL="0" indent="0" algn="just" defTabSz="762000" eaLnBrk="0" hangingPunct="0">
              <a:lnSpc>
                <a:spcPct val="90000"/>
              </a:lnSpc>
              <a:buNone/>
            </a:pPr>
            <a:endParaRPr kumimoji="1" lang="en-US" altLang="ko-KR" sz="2200" dirty="0">
              <a:ea typeface="굴림" pitchFamily="50" charset="-127"/>
            </a:endParaRPr>
          </a:p>
          <a:p>
            <a:pPr marL="0" indent="0" algn="just" defTabSz="762000" eaLnBrk="0" hangingPunct="0">
              <a:lnSpc>
                <a:spcPct val="90000"/>
              </a:lnSpc>
              <a:buNone/>
            </a:pPr>
            <a:endParaRPr kumimoji="1" lang="en-US" altLang="ko-KR" sz="2200" dirty="0">
              <a:ea typeface="굴림" pitchFamily="50" charset="-127"/>
            </a:endParaRPr>
          </a:p>
        </p:txBody>
      </p:sp>
    </p:spTree>
    <p:extLst>
      <p:ext uri="{BB962C8B-B14F-4D97-AF65-F5344CB8AC3E}">
        <p14:creationId xmlns:p14="http://schemas.microsoft.com/office/powerpoint/2010/main" val="285075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6954" y="652018"/>
            <a:ext cx="3724910" cy="696595"/>
          </a:xfrm>
          <a:prstGeom prst="rect">
            <a:avLst/>
          </a:prstGeom>
        </p:spPr>
        <p:txBody>
          <a:bodyPr vert="horz" wrap="square" lIns="0" tIns="13335" rIns="0" bIns="0" rtlCol="0">
            <a:spAutoFit/>
          </a:bodyPr>
          <a:lstStyle/>
          <a:p>
            <a:pPr marL="12700">
              <a:lnSpc>
                <a:spcPct val="100000"/>
              </a:lnSpc>
              <a:spcBef>
                <a:spcPts val="105"/>
              </a:spcBef>
            </a:pPr>
            <a:r>
              <a:rPr dirty="0"/>
              <a:t>FUNCTIONS</a:t>
            </a:r>
          </a:p>
        </p:txBody>
      </p:sp>
      <p:sp>
        <p:nvSpPr>
          <p:cNvPr id="3" name="object 3"/>
          <p:cNvSpPr txBox="1"/>
          <p:nvPr/>
        </p:nvSpPr>
        <p:spPr>
          <a:xfrm>
            <a:off x="535940" y="2001977"/>
            <a:ext cx="7893050" cy="2815590"/>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control unit directs the entire </a:t>
            </a:r>
            <a:r>
              <a:rPr sz="1500" spc="-10" dirty="0">
                <a:latin typeface="Arial Black"/>
                <a:cs typeface="Arial Black"/>
              </a:rPr>
              <a:t>computer system </a:t>
            </a:r>
            <a:r>
              <a:rPr sz="1500" spc="-5" dirty="0">
                <a:latin typeface="Arial Black"/>
                <a:cs typeface="Arial Black"/>
              </a:rPr>
              <a:t>to </a:t>
            </a:r>
            <a:r>
              <a:rPr sz="1500" spc="20" dirty="0">
                <a:latin typeface="Arial Black"/>
                <a:cs typeface="Arial Black"/>
              </a:rPr>
              <a:t>carry </a:t>
            </a:r>
            <a:r>
              <a:rPr sz="1500" spc="-10" dirty="0">
                <a:latin typeface="Arial Black"/>
                <a:cs typeface="Arial Black"/>
              </a:rPr>
              <a:t>out</a:t>
            </a:r>
            <a:r>
              <a:rPr sz="1500" spc="125" dirty="0">
                <a:latin typeface="Arial Black"/>
                <a:cs typeface="Arial Black"/>
              </a:rPr>
              <a:t> </a:t>
            </a:r>
            <a:r>
              <a:rPr sz="1500" spc="-5" dirty="0">
                <a:latin typeface="Arial Black"/>
                <a:cs typeface="Arial Black"/>
              </a:rPr>
              <a:t>stored</a:t>
            </a:r>
            <a:endParaRPr sz="1500">
              <a:latin typeface="Arial Black"/>
              <a:cs typeface="Arial Black"/>
            </a:endParaRPr>
          </a:p>
          <a:p>
            <a:pPr marL="286385">
              <a:lnSpc>
                <a:spcPct val="100000"/>
              </a:lnSpc>
              <a:spcBef>
                <a:spcPts val="5"/>
              </a:spcBef>
            </a:pPr>
            <a:r>
              <a:rPr sz="1500" dirty="0">
                <a:latin typeface="Arial Black"/>
                <a:cs typeface="Arial Black"/>
              </a:rPr>
              <a:t>program</a:t>
            </a:r>
            <a:r>
              <a:rPr sz="1500" spc="20" dirty="0">
                <a:latin typeface="Arial Black"/>
                <a:cs typeface="Arial Black"/>
              </a:rPr>
              <a:t> </a:t>
            </a:r>
            <a:r>
              <a:rPr sz="1500" spc="-5" dirty="0">
                <a:latin typeface="Arial Black"/>
                <a:cs typeface="Arial Black"/>
              </a:rPr>
              <a:t>instructions.</a:t>
            </a:r>
            <a:endParaRPr sz="1500">
              <a:latin typeface="Arial Black"/>
              <a:cs typeface="Arial Black"/>
            </a:endParaRPr>
          </a:p>
          <a:p>
            <a:pPr>
              <a:lnSpc>
                <a:spcPct val="100000"/>
              </a:lnSpc>
              <a:spcBef>
                <a:spcPts val="50"/>
              </a:spcBef>
            </a:pPr>
            <a:endParaRPr sz="1750">
              <a:latin typeface="Arial Black"/>
              <a:cs typeface="Arial Black"/>
            </a:endParaRPr>
          </a:p>
          <a:p>
            <a:pPr marL="286385" marR="247015" indent="-274320">
              <a:lnSpc>
                <a:spcPct val="100000"/>
              </a:lnSpc>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control unit must communicate with both the arithmetic logic unit  </a:t>
            </a:r>
            <a:r>
              <a:rPr sz="1500" spc="-10" dirty="0">
                <a:latin typeface="Arial Black"/>
                <a:cs typeface="Arial Black"/>
              </a:rPr>
              <a:t>(ALU) </a:t>
            </a:r>
            <a:r>
              <a:rPr sz="1500" spc="-5" dirty="0">
                <a:latin typeface="Arial Black"/>
                <a:cs typeface="Arial Black"/>
              </a:rPr>
              <a:t>and main</a:t>
            </a:r>
            <a:r>
              <a:rPr sz="1500" spc="5" dirty="0">
                <a:latin typeface="Arial Black"/>
                <a:cs typeface="Arial Black"/>
              </a:rPr>
              <a:t> </a:t>
            </a:r>
            <a:r>
              <a:rPr sz="1500" spc="-15" dirty="0">
                <a:latin typeface="Arial Black"/>
                <a:cs typeface="Arial Black"/>
              </a:rPr>
              <a:t>memory.</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control unit instructs </a:t>
            </a:r>
            <a:r>
              <a:rPr sz="1500" spc="-10" dirty="0">
                <a:latin typeface="Arial Black"/>
                <a:cs typeface="Arial Black"/>
              </a:rPr>
              <a:t>the </a:t>
            </a:r>
            <a:r>
              <a:rPr sz="1500" spc="-5" dirty="0">
                <a:latin typeface="Arial Black"/>
                <a:cs typeface="Arial Black"/>
              </a:rPr>
              <a:t>arithmetic logic unit </a:t>
            </a:r>
            <a:r>
              <a:rPr sz="1500" spc="-15" dirty="0">
                <a:latin typeface="Arial Black"/>
                <a:cs typeface="Arial Black"/>
              </a:rPr>
              <a:t>that </a:t>
            </a:r>
            <a:r>
              <a:rPr sz="1500" spc="-5" dirty="0">
                <a:latin typeface="Arial Black"/>
                <a:cs typeface="Arial Black"/>
              </a:rPr>
              <a:t>which logical</a:t>
            </a:r>
            <a:r>
              <a:rPr sz="1500" spc="145" dirty="0">
                <a:latin typeface="Arial Black"/>
                <a:cs typeface="Arial Black"/>
              </a:rPr>
              <a:t> </a:t>
            </a:r>
            <a:r>
              <a:rPr sz="1500" spc="-5" dirty="0">
                <a:latin typeface="Arial Black"/>
                <a:cs typeface="Arial Black"/>
              </a:rPr>
              <a:t>or</a:t>
            </a:r>
            <a:endParaRPr sz="1500">
              <a:latin typeface="Arial Black"/>
              <a:cs typeface="Arial Black"/>
            </a:endParaRPr>
          </a:p>
          <a:p>
            <a:pPr marL="286385">
              <a:lnSpc>
                <a:spcPct val="100000"/>
              </a:lnSpc>
            </a:pPr>
            <a:r>
              <a:rPr sz="1500" spc="-5" dirty="0">
                <a:latin typeface="Arial Black"/>
                <a:cs typeface="Arial Black"/>
              </a:rPr>
              <a:t>arithmetic operation </a:t>
            </a:r>
            <a:r>
              <a:rPr sz="1500" dirty="0">
                <a:latin typeface="Arial Black"/>
                <a:cs typeface="Arial Black"/>
              </a:rPr>
              <a:t>is </a:t>
            </a:r>
            <a:r>
              <a:rPr sz="1500" spc="-5" dirty="0">
                <a:latin typeface="Arial Black"/>
                <a:cs typeface="Arial Black"/>
              </a:rPr>
              <a:t>to </a:t>
            </a:r>
            <a:r>
              <a:rPr sz="1500" dirty="0">
                <a:latin typeface="Arial Black"/>
                <a:cs typeface="Arial Black"/>
              </a:rPr>
              <a:t>be</a:t>
            </a:r>
            <a:r>
              <a:rPr sz="1500" spc="20" dirty="0">
                <a:latin typeface="Arial Black"/>
                <a:cs typeface="Arial Black"/>
              </a:rPr>
              <a:t> </a:t>
            </a:r>
            <a:r>
              <a:rPr sz="1500" dirty="0">
                <a:latin typeface="Arial Black"/>
                <a:cs typeface="Arial Black"/>
              </a:rPr>
              <a:t>performed.</a:t>
            </a:r>
            <a:endParaRPr sz="1500">
              <a:latin typeface="Arial Black"/>
              <a:cs typeface="Arial Black"/>
            </a:endParaRPr>
          </a:p>
          <a:p>
            <a:pPr>
              <a:lnSpc>
                <a:spcPct val="100000"/>
              </a:lnSpc>
              <a:spcBef>
                <a:spcPts val="50"/>
              </a:spcBef>
            </a:pPr>
            <a:endParaRPr sz="1750">
              <a:latin typeface="Arial Black"/>
              <a:cs typeface="Arial Black"/>
            </a:endParaRPr>
          </a:p>
          <a:p>
            <a:pPr marL="286385" marR="508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control unit co-ordinates the activities </a:t>
            </a:r>
            <a:r>
              <a:rPr sz="1500" dirty="0">
                <a:latin typeface="Arial Black"/>
                <a:cs typeface="Arial Black"/>
              </a:rPr>
              <a:t>of </a:t>
            </a:r>
            <a:r>
              <a:rPr sz="1500" spc="-5" dirty="0">
                <a:latin typeface="Arial Black"/>
                <a:cs typeface="Arial Black"/>
              </a:rPr>
              <a:t>the other </a:t>
            </a:r>
            <a:r>
              <a:rPr sz="1500" spc="-15" dirty="0">
                <a:latin typeface="Arial Black"/>
                <a:cs typeface="Arial Black"/>
              </a:rPr>
              <a:t>two </a:t>
            </a:r>
            <a:r>
              <a:rPr sz="1500" spc="-5" dirty="0">
                <a:latin typeface="Arial Black"/>
                <a:cs typeface="Arial Black"/>
              </a:rPr>
              <a:t>units </a:t>
            </a:r>
            <a:r>
              <a:rPr sz="1500" dirty="0">
                <a:latin typeface="Arial Black"/>
                <a:cs typeface="Arial Black"/>
              </a:rPr>
              <a:t>as </a:t>
            </a:r>
            <a:r>
              <a:rPr sz="1500" spc="-5" dirty="0">
                <a:latin typeface="Arial Black"/>
                <a:cs typeface="Arial Black"/>
              </a:rPr>
              <a:t>well  as </a:t>
            </a:r>
            <a:r>
              <a:rPr sz="1500" dirty="0">
                <a:latin typeface="Arial Black"/>
                <a:cs typeface="Arial Black"/>
              </a:rPr>
              <a:t>all </a:t>
            </a:r>
            <a:r>
              <a:rPr sz="1500" spc="-5" dirty="0">
                <a:latin typeface="Arial Black"/>
                <a:cs typeface="Arial Black"/>
              </a:rPr>
              <a:t>peripherals and </a:t>
            </a:r>
            <a:r>
              <a:rPr sz="1500" spc="5" dirty="0">
                <a:latin typeface="Arial Black"/>
                <a:cs typeface="Arial Black"/>
              </a:rPr>
              <a:t>auxiliary </a:t>
            </a:r>
            <a:r>
              <a:rPr sz="1500" dirty="0">
                <a:latin typeface="Arial Black"/>
                <a:cs typeface="Arial Black"/>
              </a:rPr>
              <a:t>storage </a:t>
            </a:r>
            <a:r>
              <a:rPr sz="1500" spc="-10" dirty="0">
                <a:latin typeface="Arial Black"/>
                <a:cs typeface="Arial Black"/>
              </a:rPr>
              <a:t>devices linked </a:t>
            </a:r>
            <a:r>
              <a:rPr sz="1500" dirty="0">
                <a:latin typeface="Arial Black"/>
                <a:cs typeface="Arial Black"/>
              </a:rPr>
              <a:t>to </a:t>
            </a:r>
            <a:r>
              <a:rPr sz="1500" spc="-5" dirty="0">
                <a:latin typeface="Arial Black"/>
                <a:cs typeface="Arial Black"/>
              </a:rPr>
              <a:t>the</a:t>
            </a:r>
            <a:r>
              <a:rPr sz="1500" spc="45" dirty="0">
                <a:latin typeface="Arial Black"/>
                <a:cs typeface="Arial Black"/>
              </a:rPr>
              <a:t> </a:t>
            </a:r>
            <a:r>
              <a:rPr sz="1500" spc="-20" dirty="0">
                <a:latin typeface="Arial Black"/>
                <a:cs typeface="Arial Black"/>
              </a:rPr>
              <a:t>computer.</a:t>
            </a:r>
            <a:endParaRPr sz="1500">
              <a:latin typeface="Arial Black"/>
              <a:cs typeface="Arial Black"/>
            </a:endParaRPr>
          </a:p>
        </p:txBody>
      </p:sp>
    </p:spTree>
    <p:extLst>
      <p:ext uri="{BB962C8B-B14F-4D97-AF65-F5344CB8AC3E}">
        <p14:creationId xmlns:p14="http://schemas.microsoft.com/office/powerpoint/2010/main" val="437400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609600"/>
            <a:ext cx="8382000" cy="5715000"/>
          </a:xfrm>
          <a:prstGeom prst="rect">
            <a:avLst/>
          </a:prstGeom>
        </p:spPr>
      </p:pic>
    </p:spTree>
    <p:extLst>
      <p:ext uri="{BB962C8B-B14F-4D97-AF65-F5344CB8AC3E}">
        <p14:creationId xmlns:p14="http://schemas.microsoft.com/office/powerpoint/2010/main" val="1265606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649800"/>
            <a:ext cx="8305800" cy="5558400"/>
          </a:xfrm>
          <a:prstGeom prst="rect">
            <a:avLst/>
          </a:prstGeom>
        </p:spPr>
      </p:pic>
    </p:spTree>
    <p:extLst>
      <p:ext uri="{BB962C8B-B14F-4D97-AF65-F5344CB8AC3E}">
        <p14:creationId xmlns:p14="http://schemas.microsoft.com/office/powerpoint/2010/main" val="2679725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2020100"/>
            <a:ext cx="8763000" cy="2817800"/>
          </a:xfrm>
          <a:prstGeom prst="rect">
            <a:avLst/>
          </a:prstGeom>
        </p:spPr>
      </p:pic>
    </p:spTree>
    <p:extLst>
      <p:ext uri="{BB962C8B-B14F-4D97-AF65-F5344CB8AC3E}">
        <p14:creationId xmlns:p14="http://schemas.microsoft.com/office/powerpoint/2010/main" val="2333585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altLang="en-US"/>
              <a:t>Computer Instructions</a:t>
            </a:r>
          </a:p>
        </p:txBody>
      </p:sp>
      <p:sp>
        <p:nvSpPr>
          <p:cNvPr id="31747" name="Content Placeholder 2"/>
          <p:cNvSpPr>
            <a:spLocks noGrp="1"/>
          </p:cNvSpPr>
          <p:nvPr>
            <p:ph idx="1"/>
          </p:nvPr>
        </p:nvSpPr>
        <p:spPr/>
        <p:txBody>
          <a:bodyPr/>
          <a:lstStyle/>
          <a:p>
            <a:pPr algn="just">
              <a:lnSpc>
                <a:spcPct val="150000"/>
              </a:lnSpc>
            </a:pPr>
            <a:r>
              <a:rPr lang="en-IN" altLang="en-US" sz="1800"/>
              <a:t>The basic computer has three instruction code formats. </a:t>
            </a:r>
          </a:p>
          <a:p>
            <a:pPr algn="just">
              <a:lnSpc>
                <a:spcPct val="150000"/>
              </a:lnSpc>
            </a:pPr>
            <a:r>
              <a:rPr lang="en-IN" altLang="en-US" sz="1800"/>
              <a:t>Each format has 16 bits.</a:t>
            </a:r>
          </a:p>
          <a:p>
            <a:pPr algn="just">
              <a:lnSpc>
                <a:spcPct val="150000"/>
              </a:lnSpc>
            </a:pPr>
            <a:r>
              <a:rPr lang="en-IN" altLang="en-US" sz="1800"/>
              <a:t>The operation code(op-code) part of the instruction contains three bits and the meaning of remaining 13 bits depends upon the op-code encountered.</a:t>
            </a:r>
          </a:p>
          <a:p>
            <a:pPr algn="just">
              <a:lnSpc>
                <a:spcPct val="150000"/>
              </a:lnSpc>
            </a:pPr>
            <a:endParaRPr lang="en-IN" altLang="en-US"/>
          </a:p>
        </p:txBody>
      </p:sp>
      <p:pic>
        <p:nvPicPr>
          <p:cNvPr id="3174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44888"/>
            <a:ext cx="5113337"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337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563562"/>
          </a:xfrm>
        </p:spPr>
        <p:txBody>
          <a:bodyPr/>
          <a:lstStyle/>
          <a:p>
            <a:r>
              <a:rPr lang="en-IN" altLang="en-US" sz="3600" dirty="0"/>
              <a:t>Computer Instruction Set</a:t>
            </a:r>
          </a:p>
        </p:txBody>
      </p:sp>
      <p:pic>
        <p:nvPicPr>
          <p:cNvPr id="3277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71725" y="990600"/>
            <a:ext cx="4248150" cy="5486400"/>
          </a:xfrm>
        </p:spPr>
      </p:pic>
    </p:spTree>
    <p:extLst>
      <p:ext uri="{BB962C8B-B14F-4D97-AF65-F5344CB8AC3E}">
        <p14:creationId xmlns:p14="http://schemas.microsoft.com/office/powerpoint/2010/main" val="4101013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N" altLang="en-US"/>
              <a:t>Instruction Cycle</a:t>
            </a:r>
          </a:p>
        </p:txBody>
      </p:sp>
      <p:sp>
        <p:nvSpPr>
          <p:cNvPr id="9219" name="Content Placeholder 2"/>
          <p:cNvSpPr>
            <a:spLocks noGrp="1"/>
          </p:cNvSpPr>
          <p:nvPr>
            <p:ph idx="1"/>
          </p:nvPr>
        </p:nvSpPr>
        <p:spPr>
          <a:xfrm>
            <a:off x="457200" y="1295400"/>
            <a:ext cx="8229600" cy="4525963"/>
          </a:xfrm>
        </p:spPr>
        <p:txBody>
          <a:bodyPr/>
          <a:lstStyle/>
          <a:p>
            <a:pPr algn="just">
              <a:lnSpc>
                <a:spcPct val="150000"/>
              </a:lnSpc>
              <a:defRPr/>
            </a:pPr>
            <a:r>
              <a:rPr lang="en-IN" altLang="en-US" sz="2200" dirty="0"/>
              <a:t>The program is executed in the computer by going through a cycle for each instruction.</a:t>
            </a:r>
          </a:p>
          <a:p>
            <a:pPr algn="just">
              <a:lnSpc>
                <a:spcPct val="150000"/>
              </a:lnSpc>
              <a:defRPr/>
            </a:pPr>
            <a:r>
              <a:rPr lang="en-IN" altLang="en-US" sz="2200" dirty="0"/>
              <a:t>In basic computer, each instruction cycle consists of the following phases:</a:t>
            </a:r>
          </a:p>
          <a:p>
            <a:pPr marL="457200" indent="-457200" algn="just">
              <a:lnSpc>
                <a:spcPct val="150000"/>
              </a:lnSpc>
              <a:buFont typeface="+mj-lt"/>
              <a:buAutoNum type="arabicPeriod"/>
              <a:defRPr/>
            </a:pPr>
            <a:r>
              <a:rPr lang="en-IN" altLang="en-US" sz="2200" dirty="0"/>
              <a:t>Fetch an instruction from memory.</a:t>
            </a:r>
          </a:p>
          <a:p>
            <a:pPr marL="457200" indent="-457200" algn="just">
              <a:lnSpc>
                <a:spcPct val="150000"/>
              </a:lnSpc>
              <a:buFont typeface="+mj-lt"/>
              <a:buAutoNum type="arabicPeriod"/>
              <a:defRPr/>
            </a:pPr>
            <a:r>
              <a:rPr lang="en-IN" altLang="en-US" sz="2200" dirty="0"/>
              <a:t>Decode the instruction.</a:t>
            </a:r>
          </a:p>
          <a:p>
            <a:pPr marL="457200" indent="-457200" algn="just">
              <a:lnSpc>
                <a:spcPct val="150000"/>
              </a:lnSpc>
              <a:buFont typeface="+mj-lt"/>
              <a:buAutoNum type="arabicPeriod"/>
              <a:defRPr/>
            </a:pPr>
            <a:r>
              <a:rPr lang="en-IN" altLang="en-US" sz="2200" dirty="0"/>
              <a:t>Read the effective address from memory.</a:t>
            </a:r>
          </a:p>
          <a:p>
            <a:pPr marL="457200" indent="-457200" algn="just">
              <a:lnSpc>
                <a:spcPct val="150000"/>
              </a:lnSpc>
              <a:buFont typeface="+mj-lt"/>
              <a:buAutoNum type="arabicPeriod"/>
              <a:defRPr/>
            </a:pPr>
            <a:r>
              <a:rPr lang="en-IN" altLang="en-US" sz="2200" dirty="0"/>
              <a:t>Execute the instruction.</a:t>
            </a:r>
          </a:p>
        </p:txBody>
      </p:sp>
    </p:spTree>
    <p:extLst>
      <p:ext uri="{BB962C8B-B14F-4D97-AF65-F5344CB8AC3E}">
        <p14:creationId xmlns:p14="http://schemas.microsoft.com/office/powerpoint/2010/main" val="912380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715962"/>
          </a:xfrm>
        </p:spPr>
        <p:txBody>
          <a:bodyPr/>
          <a:lstStyle/>
          <a:p>
            <a:r>
              <a:rPr lang="en-IN" altLang="en-US" sz="3600" dirty="0"/>
              <a:t>Instruction Cycle</a:t>
            </a:r>
          </a:p>
        </p:txBody>
      </p:sp>
      <p:pic>
        <p:nvPicPr>
          <p:cNvPr id="358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990600"/>
            <a:ext cx="6477000" cy="5486400"/>
          </a:xfrm>
        </p:spPr>
      </p:pic>
    </p:spTree>
    <p:extLst>
      <p:ext uri="{BB962C8B-B14F-4D97-AF65-F5344CB8AC3E}">
        <p14:creationId xmlns:p14="http://schemas.microsoft.com/office/powerpoint/2010/main" val="2285775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altLang="en-US"/>
              <a:t>Instruction Cycle</a:t>
            </a:r>
          </a:p>
        </p:txBody>
      </p:sp>
      <p:sp>
        <p:nvSpPr>
          <p:cNvPr id="36867" name="Content Placeholder 2"/>
          <p:cNvSpPr>
            <a:spLocks noGrp="1"/>
          </p:cNvSpPr>
          <p:nvPr>
            <p:ph idx="1"/>
          </p:nvPr>
        </p:nvSpPr>
        <p:spPr/>
        <p:txBody>
          <a:bodyPr/>
          <a:lstStyle/>
          <a:p>
            <a:r>
              <a:rPr lang="en-IN" altLang="en-US"/>
              <a:t>Micro-operations for fetch &amp; decode</a:t>
            </a:r>
          </a:p>
          <a:p>
            <a:endParaRPr lang="en-IN" altLang="en-US"/>
          </a:p>
        </p:txBody>
      </p:sp>
      <p:pic>
        <p:nvPicPr>
          <p:cNvPr id="368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62642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5541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76D2959C-9809-4A2B-87E3-AD788772B7BB}"/>
              </a:ext>
            </a:extLst>
          </p:cNvPr>
          <p:cNvSpPr>
            <a:spLocks noGrp="1" noChangeArrowheads="1"/>
          </p:cNvSpPr>
          <p:nvPr>
            <p:ph type="ctrTitle"/>
          </p:nvPr>
        </p:nvSpPr>
        <p:spPr>
          <a:xfrm>
            <a:off x="533400" y="3048000"/>
            <a:ext cx="6781800" cy="2133600"/>
          </a:xfrm>
        </p:spPr>
        <p:txBody>
          <a:bodyPr/>
          <a:lstStyle/>
          <a:p>
            <a:pPr eaLnBrk="1" hangingPunct="1"/>
            <a:r>
              <a:rPr lang="en-US" altLang="en-US"/>
              <a:t>Basic Processing Unit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808F52D-8276-4AB3-9D22-97584D57AC52}"/>
              </a:ext>
            </a:extLst>
          </p:cNvPr>
          <p:cNvSpPr>
            <a:spLocks noGrp="1" noChangeArrowheads="1"/>
          </p:cNvSpPr>
          <p:nvPr>
            <p:ph type="title"/>
          </p:nvPr>
        </p:nvSpPr>
        <p:spPr/>
        <p:txBody>
          <a:bodyPr/>
          <a:lstStyle/>
          <a:p>
            <a:pPr eaLnBrk="1" hangingPunct="1"/>
            <a:r>
              <a:rPr lang="en-US" altLang="en-US"/>
              <a:t>Fundamental Concepts</a:t>
            </a:r>
          </a:p>
        </p:txBody>
      </p:sp>
      <p:sp>
        <p:nvSpPr>
          <p:cNvPr id="6147" name="Rectangle 3">
            <a:extLst>
              <a:ext uri="{FF2B5EF4-FFF2-40B4-BE49-F238E27FC236}">
                <a16:creationId xmlns:a16="http://schemas.microsoft.com/office/drawing/2014/main" id="{D8ED3E59-A6C5-4A9D-AC52-38DB435ED9FA}"/>
              </a:ext>
            </a:extLst>
          </p:cNvPr>
          <p:cNvSpPr>
            <a:spLocks noGrp="1" noChangeArrowheads="1"/>
          </p:cNvSpPr>
          <p:nvPr>
            <p:ph type="body" idx="1"/>
          </p:nvPr>
        </p:nvSpPr>
        <p:spPr/>
        <p:txBody>
          <a:bodyPr/>
          <a:lstStyle/>
          <a:p>
            <a:pPr eaLnBrk="1" hangingPunct="1"/>
            <a:r>
              <a:rPr lang="en-US" altLang="en-US" sz="2600"/>
              <a:t>Processor fetches one instruction at a time and perform the operation specified.</a:t>
            </a:r>
          </a:p>
          <a:p>
            <a:pPr eaLnBrk="1" hangingPunct="1"/>
            <a:r>
              <a:rPr lang="en-US" altLang="en-US" sz="2600"/>
              <a:t>Instructions are fetched from successive memory locations until a branch or a jump instruction is encountered.</a:t>
            </a:r>
          </a:p>
          <a:p>
            <a:pPr eaLnBrk="1" hangingPunct="1"/>
            <a:r>
              <a:rPr lang="en-US" altLang="en-US" sz="2600"/>
              <a:t>Processor keeps track of the address of the memory location containing the next instruction to be fetched using Program Counter (PC).</a:t>
            </a:r>
          </a:p>
          <a:p>
            <a:pPr eaLnBrk="1" hangingPunct="1"/>
            <a:r>
              <a:rPr lang="en-US" altLang="en-US" sz="2600"/>
              <a:t>Instruction Register (IR)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4534" y="784606"/>
            <a:ext cx="2354580" cy="788035"/>
          </a:xfrm>
          <a:prstGeom prst="rect">
            <a:avLst/>
          </a:prstGeom>
        </p:spPr>
        <p:txBody>
          <a:bodyPr vert="horz" wrap="square" lIns="0" tIns="13335" rIns="0" bIns="0" rtlCol="0">
            <a:spAutoFit/>
          </a:bodyPr>
          <a:lstStyle/>
          <a:p>
            <a:pPr marL="12700">
              <a:lnSpc>
                <a:spcPct val="100000"/>
              </a:lnSpc>
              <a:spcBef>
                <a:spcPts val="105"/>
              </a:spcBef>
            </a:pPr>
            <a:r>
              <a:rPr sz="5000" spc="-5" dirty="0"/>
              <a:t>TYPES</a:t>
            </a:r>
            <a:endParaRPr sz="5000"/>
          </a:p>
        </p:txBody>
      </p:sp>
      <p:sp>
        <p:nvSpPr>
          <p:cNvPr id="6" name="object 6"/>
          <p:cNvSpPr txBox="1">
            <a:spLocks noGrp="1"/>
          </p:cNvSpPr>
          <p:nvPr>
            <p:ph type="sldNum" sz="quarter" idx="4294967295"/>
          </p:nvPr>
        </p:nvSpPr>
        <p:spPr>
          <a:xfrm>
            <a:off x="0" y="0"/>
            <a:ext cx="0" cy="167995"/>
          </a:xfrm>
          <a:prstGeom prst="rect">
            <a:avLst/>
          </a:prstGeom>
        </p:spPr>
        <p:txBody>
          <a:bodyPr vert="horz" wrap="square" lIns="0" tIns="0" rIns="0" bIns="0" rtlCol="0">
            <a:spAutoFit/>
          </a:bodyPr>
          <a:lstStyle/>
          <a:p>
            <a:pPr marL="46990">
              <a:lnSpc>
                <a:spcPts val="1245"/>
              </a:lnSpc>
            </a:pPr>
            <a:endParaRPr spc="-90" dirty="0"/>
          </a:p>
        </p:txBody>
      </p:sp>
      <p:sp>
        <p:nvSpPr>
          <p:cNvPr id="3" name="object 3"/>
          <p:cNvSpPr txBox="1"/>
          <p:nvPr/>
        </p:nvSpPr>
        <p:spPr>
          <a:xfrm>
            <a:off x="535940" y="1954733"/>
            <a:ext cx="7409180" cy="203581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Black"/>
                <a:cs typeface="Arial Black"/>
              </a:rPr>
              <a:t>Control unit </a:t>
            </a:r>
            <a:r>
              <a:rPr sz="1800" spc="-5" dirty="0">
                <a:latin typeface="Arial Black"/>
                <a:cs typeface="Arial Black"/>
              </a:rPr>
              <a:t>generates </a:t>
            </a:r>
            <a:r>
              <a:rPr sz="1800" dirty="0">
                <a:latin typeface="Arial Black"/>
                <a:cs typeface="Arial Black"/>
              </a:rPr>
              <a:t>control </a:t>
            </a:r>
            <a:r>
              <a:rPr sz="1800" spc="-5" dirty="0">
                <a:latin typeface="Arial Black"/>
                <a:cs typeface="Arial Black"/>
              </a:rPr>
              <a:t>signals </a:t>
            </a:r>
            <a:r>
              <a:rPr sz="1800" dirty="0">
                <a:latin typeface="Arial Black"/>
                <a:cs typeface="Arial Black"/>
              </a:rPr>
              <a:t>using </a:t>
            </a:r>
            <a:r>
              <a:rPr sz="1800" spc="-5" dirty="0">
                <a:latin typeface="Arial Black"/>
                <a:cs typeface="Arial Black"/>
              </a:rPr>
              <a:t>one of </a:t>
            </a:r>
            <a:r>
              <a:rPr sz="1800" dirty="0">
                <a:latin typeface="Arial Black"/>
                <a:cs typeface="Arial Black"/>
              </a:rPr>
              <a:t>the</a:t>
            </a:r>
            <a:r>
              <a:rPr sz="1800" spc="120" dirty="0">
                <a:latin typeface="Arial Black"/>
                <a:cs typeface="Arial Black"/>
              </a:rPr>
              <a:t> </a:t>
            </a:r>
            <a:r>
              <a:rPr sz="1800" spc="-10" dirty="0">
                <a:latin typeface="Arial Black"/>
                <a:cs typeface="Arial Black"/>
              </a:rPr>
              <a:t>two</a:t>
            </a:r>
            <a:endParaRPr sz="1800">
              <a:latin typeface="Arial Black"/>
              <a:cs typeface="Arial Black"/>
            </a:endParaRPr>
          </a:p>
          <a:p>
            <a:pPr marL="286385">
              <a:lnSpc>
                <a:spcPct val="100000"/>
              </a:lnSpc>
              <a:spcBef>
                <a:spcPts val="5"/>
              </a:spcBef>
            </a:pPr>
            <a:r>
              <a:rPr sz="1800" dirty="0">
                <a:latin typeface="Arial Black"/>
                <a:cs typeface="Arial Black"/>
              </a:rPr>
              <a:t>organizations</a:t>
            </a:r>
            <a:r>
              <a:rPr sz="1800" spc="5" dirty="0">
                <a:latin typeface="Arial Black"/>
                <a:cs typeface="Arial Black"/>
              </a:rPr>
              <a:t> </a:t>
            </a:r>
            <a:r>
              <a:rPr sz="1500" dirty="0">
                <a:latin typeface="Arial Black"/>
                <a:cs typeface="Arial Black"/>
              </a:rPr>
              <a:t>:</a:t>
            </a:r>
            <a:endParaRPr sz="1500">
              <a:latin typeface="Arial Black"/>
              <a:cs typeface="Arial Black"/>
            </a:endParaRPr>
          </a:p>
          <a:p>
            <a:pPr>
              <a:lnSpc>
                <a:spcPct val="100000"/>
              </a:lnSpc>
              <a:spcBef>
                <a:spcPts val="25"/>
              </a:spcBef>
            </a:pPr>
            <a:endParaRPr sz="2350">
              <a:latin typeface="Arial Black"/>
              <a:cs typeface="Arial Black"/>
            </a:endParaRPr>
          </a:p>
          <a:p>
            <a:pPr marL="287020" indent="-274320">
              <a:lnSpc>
                <a:spcPct val="100000"/>
              </a:lnSpc>
              <a:buClr>
                <a:srgbClr val="FDB809"/>
              </a:buClr>
              <a:buSzPct val="95000"/>
              <a:buFont typeface="Wingdings"/>
              <a:buChar char=""/>
              <a:tabLst>
                <a:tab pos="287020" algn="l"/>
              </a:tabLst>
            </a:pPr>
            <a:r>
              <a:rPr sz="2000" spc="10" dirty="0">
                <a:latin typeface="Arial Black"/>
                <a:cs typeface="Arial Black"/>
              </a:rPr>
              <a:t>Hardwired </a:t>
            </a:r>
            <a:r>
              <a:rPr sz="2000" spc="5" dirty="0">
                <a:latin typeface="Arial Black"/>
                <a:cs typeface="Arial Black"/>
              </a:rPr>
              <a:t>Control</a:t>
            </a:r>
            <a:r>
              <a:rPr sz="2000" spc="-55" dirty="0">
                <a:latin typeface="Arial Black"/>
                <a:cs typeface="Arial Black"/>
              </a:rPr>
              <a:t> </a:t>
            </a:r>
            <a:r>
              <a:rPr sz="2000" dirty="0">
                <a:latin typeface="Arial Black"/>
                <a:cs typeface="Arial Black"/>
              </a:rPr>
              <a:t>Unit.</a:t>
            </a:r>
            <a:endParaRPr sz="2000">
              <a:latin typeface="Arial Black"/>
              <a:cs typeface="Arial Black"/>
            </a:endParaRPr>
          </a:p>
          <a:p>
            <a:pPr>
              <a:lnSpc>
                <a:spcPct val="100000"/>
              </a:lnSpc>
              <a:spcBef>
                <a:spcPts val="45"/>
              </a:spcBef>
              <a:buClr>
                <a:srgbClr val="FDB809"/>
              </a:buClr>
              <a:buFont typeface="Wingdings"/>
              <a:buChar char=""/>
            </a:pPr>
            <a:endParaRPr sz="2350">
              <a:latin typeface="Arial Black"/>
              <a:cs typeface="Arial Black"/>
            </a:endParaRPr>
          </a:p>
          <a:p>
            <a:pPr marL="287020" indent="-274320">
              <a:lnSpc>
                <a:spcPct val="100000"/>
              </a:lnSpc>
              <a:spcBef>
                <a:spcPts val="5"/>
              </a:spcBef>
              <a:buClr>
                <a:srgbClr val="FDB809"/>
              </a:buClr>
              <a:buSzPct val="95000"/>
              <a:buFont typeface="Wingdings"/>
              <a:buChar char=""/>
              <a:tabLst>
                <a:tab pos="287020" algn="l"/>
              </a:tabLst>
            </a:pPr>
            <a:r>
              <a:rPr sz="2000" spc="5" dirty="0">
                <a:latin typeface="Arial Black"/>
                <a:cs typeface="Arial Black"/>
              </a:rPr>
              <a:t>Micro-programmed Control</a:t>
            </a:r>
            <a:r>
              <a:rPr sz="2000" spc="-35" dirty="0">
                <a:latin typeface="Arial Black"/>
                <a:cs typeface="Arial Black"/>
              </a:rPr>
              <a:t> </a:t>
            </a:r>
            <a:r>
              <a:rPr sz="2000" dirty="0">
                <a:latin typeface="Arial Black"/>
                <a:cs typeface="Arial Black"/>
              </a:rPr>
              <a:t>Unit.</a:t>
            </a:r>
            <a:endParaRPr sz="2000">
              <a:latin typeface="Arial Black"/>
              <a:cs typeface="Arial Black"/>
            </a:endParaRPr>
          </a:p>
        </p:txBody>
      </p:sp>
    </p:spTree>
    <p:extLst>
      <p:ext uri="{BB962C8B-B14F-4D97-AF65-F5344CB8AC3E}">
        <p14:creationId xmlns:p14="http://schemas.microsoft.com/office/powerpoint/2010/main" val="2166395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7DBBA8E-4984-4558-B2C3-6F17174A30F5}"/>
              </a:ext>
            </a:extLst>
          </p:cNvPr>
          <p:cNvSpPr>
            <a:spLocks noGrp="1" noChangeArrowheads="1"/>
          </p:cNvSpPr>
          <p:nvPr>
            <p:ph type="title"/>
          </p:nvPr>
        </p:nvSpPr>
        <p:spPr/>
        <p:txBody>
          <a:bodyPr/>
          <a:lstStyle/>
          <a:p>
            <a:pPr eaLnBrk="1" hangingPunct="1"/>
            <a:r>
              <a:rPr lang="en-US" altLang="en-US"/>
              <a:t>Executing an Instruction</a:t>
            </a:r>
          </a:p>
        </p:txBody>
      </p:sp>
      <p:sp>
        <p:nvSpPr>
          <p:cNvPr id="8195" name="Rectangle 3">
            <a:extLst>
              <a:ext uri="{FF2B5EF4-FFF2-40B4-BE49-F238E27FC236}">
                <a16:creationId xmlns:a16="http://schemas.microsoft.com/office/drawing/2014/main" id="{C3CDAD4D-6F70-4B45-9D1C-BBC2E0703523}"/>
              </a:ext>
            </a:extLst>
          </p:cNvPr>
          <p:cNvSpPr>
            <a:spLocks noGrp="1" noChangeArrowheads="1"/>
          </p:cNvSpPr>
          <p:nvPr>
            <p:ph type="body" idx="1"/>
          </p:nvPr>
        </p:nvSpPr>
        <p:spPr/>
        <p:txBody>
          <a:bodyPr/>
          <a:lstStyle/>
          <a:p>
            <a:pPr eaLnBrk="1" hangingPunct="1"/>
            <a:r>
              <a:rPr lang="en-US" altLang="en-US" sz="2600"/>
              <a:t>Fetch the contents of the memory location pointed to by the PC. The contents of this location are loaded into the IR (fetch phase).</a:t>
            </a:r>
          </a:p>
          <a:p>
            <a:pPr eaLnBrk="1" hangingPunct="1">
              <a:buFont typeface="Wingdings" panose="05000000000000000000" pitchFamily="2" charset="2"/>
              <a:buNone/>
            </a:pPr>
            <a:r>
              <a:rPr lang="en-US" altLang="en-US" sz="2600"/>
              <a:t>				IR </a:t>
            </a:r>
            <a:r>
              <a:rPr lang="en-US" altLang="en-US" sz="2600">
                <a:cs typeface="Arial" panose="020B0604020202020204" pitchFamily="34" charset="0"/>
              </a:rPr>
              <a:t>← [[PC]]</a:t>
            </a:r>
          </a:p>
          <a:p>
            <a:pPr eaLnBrk="1" hangingPunct="1"/>
            <a:r>
              <a:rPr lang="en-US" altLang="en-US" sz="2600"/>
              <a:t>Assuming that the memory is byte addressable, increment the contents of the PC by 4 (fetch phase).</a:t>
            </a:r>
          </a:p>
          <a:p>
            <a:pPr eaLnBrk="1" hangingPunct="1">
              <a:buFont typeface="Wingdings" panose="05000000000000000000" pitchFamily="2" charset="2"/>
              <a:buNone/>
            </a:pPr>
            <a:r>
              <a:rPr lang="en-US" altLang="en-US" sz="2600"/>
              <a:t>				PC </a:t>
            </a:r>
            <a:r>
              <a:rPr lang="en-US" altLang="en-US" sz="2600">
                <a:cs typeface="Arial" panose="020B0604020202020204" pitchFamily="34" charset="0"/>
              </a:rPr>
              <a:t>← [PC] + 4</a:t>
            </a:r>
          </a:p>
          <a:p>
            <a:pPr eaLnBrk="1" hangingPunct="1">
              <a:buFont typeface="Wingdings" panose="05000000000000000000" pitchFamily="2" charset="2"/>
              <a:buNone/>
            </a:pPr>
            <a:r>
              <a:rPr lang="en-US" altLang="en-US" sz="2600">
                <a:cs typeface="Arial" panose="020B0604020202020204" pitchFamily="34" charset="0"/>
              </a:rPr>
              <a:t>           (where </a:t>
            </a:r>
            <a:r>
              <a:rPr lang="en-US" altLang="en-US" sz="2200">
                <a:cs typeface="Arial" panose="020B0604020202020204" pitchFamily="34" charset="0"/>
              </a:rPr>
              <a:t>each instruction comprises 4 bytes</a:t>
            </a:r>
            <a:r>
              <a:rPr lang="en-US" altLang="en-US" sz="2600">
                <a:cs typeface="Arial" panose="020B0604020202020204" pitchFamily="34" charset="0"/>
              </a:rPr>
              <a:t>)</a:t>
            </a:r>
            <a:endParaRPr lang="en-US" altLang="en-US" sz="2600"/>
          </a:p>
          <a:p>
            <a:pPr eaLnBrk="1" hangingPunct="1"/>
            <a:r>
              <a:rPr lang="en-US" altLang="en-US" sz="2600"/>
              <a:t>Carry out the actions specified by the instruction in the IR (execution phase).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D8A7B4F-E90E-466C-845C-BBA5A85CBAFB}"/>
              </a:ext>
            </a:extLst>
          </p:cNvPr>
          <p:cNvSpPr>
            <a:spLocks noGrp="1" noChangeArrowheads="1"/>
          </p:cNvSpPr>
          <p:nvPr>
            <p:ph type="title"/>
          </p:nvPr>
        </p:nvSpPr>
        <p:spPr>
          <a:xfrm>
            <a:off x="457200" y="122238"/>
            <a:ext cx="7543800" cy="715962"/>
          </a:xfrm>
        </p:spPr>
        <p:txBody>
          <a:bodyPr/>
          <a:lstStyle/>
          <a:p>
            <a:pPr algn="ctr" eaLnBrk="1" hangingPunct="1"/>
            <a:r>
              <a:rPr lang="en-US" altLang="en-US"/>
              <a:t>Processor Organization</a:t>
            </a:r>
          </a:p>
        </p:txBody>
      </p:sp>
      <p:pic>
        <p:nvPicPr>
          <p:cNvPr id="10243" name="Picture 1">
            <a:extLst>
              <a:ext uri="{FF2B5EF4-FFF2-40B4-BE49-F238E27FC236}">
                <a16:creationId xmlns:a16="http://schemas.microsoft.com/office/drawing/2014/main" id="{70B27AEA-8C0D-4DD2-8E22-B1DB0C05BD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001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CECA3E9-25E3-48F9-A9FE-01056CEE221C}"/>
              </a:ext>
            </a:extLst>
          </p:cNvPr>
          <p:cNvSpPr>
            <a:spLocks noGrp="1" noChangeArrowheads="1"/>
          </p:cNvSpPr>
          <p:nvPr>
            <p:ph type="body" idx="1"/>
          </p:nvPr>
        </p:nvSpPr>
        <p:spPr>
          <a:xfrm>
            <a:off x="457200" y="457200"/>
            <a:ext cx="8229600" cy="5673725"/>
          </a:xfrm>
        </p:spPr>
        <p:txBody>
          <a:bodyPr/>
          <a:lstStyle/>
          <a:p>
            <a:pPr eaLnBrk="1" hangingPunct="1">
              <a:buFont typeface="Wingdings" panose="05000000000000000000" pitchFamily="2" charset="2"/>
              <a:buNone/>
            </a:pPr>
            <a:r>
              <a:rPr lang="en-US" altLang="en-US" sz="2600"/>
              <a:t>Registers:</a:t>
            </a:r>
          </a:p>
          <a:p>
            <a:pPr eaLnBrk="1" hangingPunct="1">
              <a:buFont typeface="Wingdings" panose="05000000000000000000" pitchFamily="2" charset="2"/>
              <a:buChar char="v"/>
            </a:pPr>
            <a:r>
              <a:rPr lang="en-US" altLang="en-US" sz="2400">
                <a:latin typeface="Times New Roman" panose="02020603050405020304" pitchFamily="18" charset="0"/>
              </a:rPr>
              <a:t>The processor registers R0 to Rn-1 vary considerably from one processor to another.</a:t>
            </a:r>
          </a:p>
          <a:p>
            <a:pPr eaLnBrk="1" hangingPunct="1">
              <a:buFont typeface="Wingdings" panose="05000000000000000000" pitchFamily="2" charset="2"/>
              <a:buChar char="v"/>
            </a:pPr>
            <a:r>
              <a:rPr lang="en-US" altLang="en-US" sz="2400">
                <a:latin typeface="Times New Roman" panose="02020603050405020304" pitchFamily="18" charset="0"/>
              </a:rPr>
              <a:t>Registers are provided for general purpose  used by programmer.</a:t>
            </a:r>
          </a:p>
          <a:p>
            <a:pPr eaLnBrk="1" hangingPunct="1">
              <a:buFont typeface="Wingdings" panose="05000000000000000000" pitchFamily="2" charset="2"/>
              <a:buChar char="v"/>
            </a:pPr>
            <a:r>
              <a:rPr lang="en-US" altLang="en-US" sz="2400">
                <a:latin typeface="Times New Roman" panose="02020603050405020304" pitchFamily="18" charset="0"/>
              </a:rPr>
              <a:t>Registers Y, Z &amp; TEMP are temporary  registers used by processor  during the execution of some instruction.</a:t>
            </a:r>
          </a:p>
          <a:p>
            <a:pPr eaLnBrk="1" hangingPunct="1">
              <a:buFont typeface="Wingdings" panose="05000000000000000000" pitchFamily="2" charset="2"/>
              <a:buNone/>
            </a:pPr>
            <a:r>
              <a:rPr lang="en-US" altLang="en-US" sz="2400">
                <a:latin typeface="Times New Roman" panose="02020603050405020304" pitchFamily="18" charset="0"/>
              </a:rPr>
              <a:t>Multiplexer:</a:t>
            </a:r>
          </a:p>
          <a:p>
            <a:pPr eaLnBrk="1" hangingPunct="1">
              <a:buFont typeface="Wingdings" panose="05000000000000000000" pitchFamily="2" charset="2"/>
              <a:buChar char="v"/>
            </a:pPr>
            <a:r>
              <a:rPr lang="en-US" altLang="en-US" sz="2400">
                <a:latin typeface="Times New Roman" panose="02020603050405020304" pitchFamily="18" charset="0"/>
              </a:rPr>
              <a:t>Select either the output of the register Y or a constant value 4 to be provided as input A of the ALU.</a:t>
            </a:r>
          </a:p>
          <a:p>
            <a:pPr eaLnBrk="1" hangingPunct="1">
              <a:buFont typeface="Wingdings" panose="05000000000000000000" pitchFamily="2" charset="2"/>
              <a:buChar char="v"/>
            </a:pPr>
            <a:r>
              <a:rPr lang="en-US" altLang="en-US" sz="2400">
                <a:latin typeface="Times New Roman" panose="02020603050405020304" pitchFamily="18" charset="0"/>
              </a:rPr>
              <a:t>Constant 4 is used by the processor to increment the contents of PC.</a:t>
            </a:r>
          </a:p>
          <a:p>
            <a:pPr eaLnBrk="1" hangingPunct="1">
              <a:buFont typeface="Wingdings" panose="05000000000000000000" pitchFamily="2" charset="2"/>
              <a:buNone/>
            </a:pPr>
            <a:endParaRPr lang="en-US" altLang="en-US" sz="2400">
              <a:latin typeface="Times New Roman" panose="02020603050405020304" pitchFamily="18" charset="0"/>
            </a:endParaRPr>
          </a:p>
          <a:p>
            <a:pPr eaLnBrk="1" hangingPunct="1"/>
            <a:endParaRPr lang="en-US" altLang="en-US" sz="2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DAEC0199-E331-4E6C-A147-EF471867BFA1}"/>
              </a:ext>
            </a:extLst>
          </p:cNvPr>
          <p:cNvSpPr>
            <a:spLocks noGrp="1" noChangeArrowheads="1"/>
          </p:cNvSpPr>
          <p:nvPr>
            <p:ph type="body" idx="1"/>
          </p:nvPr>
        </p:nvSpPr>
        <p:spPr>
          <a:xfrm>
            <a:off x="533400" y="457200"/>
            <a:ext cx="8229600" cy="4411663"/>
          </a:xfrm>
        </p:spPr>
        <p:txBody>
          <a:bodyPr/>
          <a:lstStyle/>
          <a:p>
            <a:pPr eaLnBrk="1" hangingPunct="1">
              <a:buFont typeface="Wingdings" panose="05000000000000000000" pitchFamily="2" charset="2"/>
              <a:buNone/>
            </a:pPr>
            <a:r>
              <a:rPr lang="en-US" altLang="en-US" sz="2600"/>
              <a:t>ALU: </a:t>
            </a:r>
          </a:p>
          <a:p>
            <a:pPr eaLnBrk="1" hangingPunct="1">
              <a:buFont typeface="Wingdings" panose="05000000000000000000" pitchFamily="2" charset="2"/>
              <a:buNone/>
            </a:pPr>
            <a:r>
              <a:rPr lang="en-US" altLang="en-US" sz="2600"/>
              <a:t>Used to perform arithmetic and logical operation.</a:t>
            </a:r>
          </a:p>
          <a:p>
            <a:pPr eaLnBrk="1" hangingPunct="1">
              <a:buFont typeface="Wingdings" panose="05000000000000000000" pitchFamily="2" charset="2"/>
              <a:buNone/>
            </a:pPr>
            <a:r>
              <a:rPr lang="en-US" altLang="en-US" sz="2600"/>
              <a:t>Data Path:</a:t>
            </a:r>
          </a:p>
          <a:p>
            <a:pPr eaLnBrk="1" hangingPunct="1">
              <a:buFont typeface="Wingdings" panose="05000000000000000000" pitchFamily="2" charset="2"/>
              <a:buNone/>
            </a:pPr>
            <a:r>
              <a:rPr lang="en-US" altLang="en-US" sz="2600"/>
              <a:t>The registers, ALU and interconnecting bus are collectively referred to as the data path.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FFA827-AD36-4A3B-B7D7-ECDFA6B67A94}"/>
              </a:ext>
            </a:extLst>
          </p:cNvPr>
          <p:cNvSpPr>
            <a:spLocks noGrp="1" noChangeArrowheads="1"/>
          </p:cNvSpPr>
          <p:nvPr>
            <p:ph type="title"/>
          </p:nvPr>
        </p:nvSpPr>
        <p:spPr>
          <a:xfrm>
            <a:off x="457200" y="122238"/>
            <a:ext cx="7543800" cy="563562"/>
          </a:xfrm>
        </p:spPr>
        <p:txBody>
          <a:bodyPr/>
          <a:lstStyle/>
          <a:p>
            <a:pPr algn="ctr" eaLnBrk="1" hangingPunct="1"/>
            <a:r>
              <a:rPr lang="en-US" altLang="en-US"/>
              <a:t>Register Transfers</a:t>
            </a:r>
          </a:p>
        </p:txBody>
      </p:sp>
      <p:grpSp>
        <p:nvGrpSpPr>
          <p:cNvPr id="16387" name="Group 112">
            <a:extLst>
              <a:ext uri="{FF2B5EF4-FFF2-40B4-BE49-F238E27FC236}">
                <a16:creationId xmlns:a16="http://schemas.microsoft.com/office/drawing/2014/main" id="{188F729D-B1FC-42B2-AB5C-D3B00BE0DF59}"/>
              </a:ext>
            </a:extLst>
          </p:cNvPr>
          <p:cNvGrpSpPr>
            <a:grpSpLocks/>
          </p:cNvGrpSpPr>
          <p:nvPr/>
        </p:nvGrpSpPr>
        <p:grpSpPr bwMode="auto">
          <a:xfrm>
            <a:off x="2819400" y="685800"/>
            <a:ext cx="4397375" cy="6172200"/>
            <a:chOff x="2162" y="0"/>
            <a:chExt cx="2770" cy="4852"/>
          </a:xfrm>
        </p:grpSpPr>
        <p:sp>
          <p:nvSpPr>
            <p:cNvPr id="16388" name="Freeform 4">
              <a:extLst>
                <a:ext uri="{FF2B5EF4-FFF2-40B4-BE49-F238E27FC236}">
                  <a16:creationId xmlns:a16="http://schemas.microsoft.com/office/drawing/2014/main" id="{B82D9694-D1FC-4306-A550-3151552B2852}"/>
                </a:ext>
              </a:extLst>
            </p:cNvPr>
            <p:cNvSpPr>
              <a:spLocks/>
            </p:cNvSpPr>
            <p:nvPr/>
          </p:nvSpPr>
          <p:spPr bwMode="auto">
            <a:xfrm>
              <a:off x="4132" y="4181"/>
              <a:ext cx="56" cy="18"/>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389" name="Freeform 5">
              <a:extLst>
                <a:ext uri="{FF2B5EF4-FFF2-40B4-BE49-F238E27FC236}">
                  <a16:creationId xmlns:a16="http://schemas.microsoft.com/office/drawing/2014/main" id="{D54B3AAA-77CC-44AD-844E-48E11646ACB4}"/>
                </a:ext>
              </a:extLst>
            </p:cNvPr>
            <p:cNvSpPr>
              <a:spLocks/>
            </p:cNvSpPr>
            <p:nvPr/>
          </p:nvSpPr>
          <p:spPr bwMode="auto">
            <a:xfrm>
              <a:off x="4132" y="4181"/>
              <a:ext cx="56" cy="18"/>
            </a:xfrm>
            <a:custGeom>
              <a:avLst/>
              <a:gdLst>
                <a:gd name="T0" fmla="*/ 0 w 56"/>
                <a:gd name="T1" fmla="*/ 18 h 18"/>
                <a:gd name="T2" fmla="*/ 56 w 56"/>
                <a:gd name="T3" fmla="*/ 9 h 18"/>
                <a:gd name="T4" fmla="*/ 0 w 56"/>
                <a:gd name="T5" fmla="*/ 0 h 18"/>
                <a:gd name="T6" fmla="*/ 0 w 56"/>
                <a:gd name="T7" fmla="*/ 9 h 18"/>
                <a:gd name="T8" fmla="*/ 0 w 56"/>
                <a:gd name="T9" fmla="*/ 18 h 18"/>
                <a:gd name="T10" fmla="*/ 0 60000 65536"/>
                <a:gd name="T11" fmla="*/ 0 60000 65536"/>
                <a:gd name="T12" fmla="*/ 0 60000 65536"/>
                <a:gd name="T13" fmla="*/ 0 60000 65536"/>
                <a:gd name="T14" fmla="*/ 0 60000 65536"/>
                <a:gd name="T15" fmla="*/ 0 w 56"/>
                <a:gd name="T16" fmla="*/ 0 h 18"/>
                <a:gd name="T17" fmla="*/ 56 w 56"/>
                <a:gd name="T18" fmla="*/ 18 h 18"/>
              </a:gdLst>
              <a:ahLst/>
              <a:cxnLst>
                <a:cxn ang="T10">
                  <a:pos x="T0" y="T1"/>
                </a:cxn>
                <a:cxn ang="T11">
                  <a:pos x="T2" y="T3"/>
                </a:cxn>
                <a:cxn ang="T12">
                  <a:pos x="T4" y="T5"/>
                </a:cxn>
                <a:cxn ang="T13">
                  <a:pos x="T6" y="T7"/>
                </a:cxn>
                <a:cxn ang="T14">
                  <a:pos x="T8" y="T9"/>
                </a:cxn>
              </a:cxnLst>
              <a:rect l="T15" t="T16" r="T17" b="T18"/>
              <a:pathLst>
                <a:path w="56" h="18">
                  <a:moveTo>
                    <a:pt x="0" y="18"/>
                  </a:moveTo>
                  <a:lnTo>
                    <a:pt x="56" y="9"/>
                  </a:lnTo>
                  <a:lnTo>
                    <a:pt x="0" y="0"/>
                  </a:lnTo>
                  <a:lnTo>
                    <a:pt x="0" y="9"/>
                  </a:lnTo>
                  <a:lnTo>
                    <a:pt x="0" y="18"/>
                  </a:lnTo>
                  <a:close/>
                </a:path>
              </a:pathLst>
            </a:custGeom>
            <a:solidFill>
              <a:srgbClr val="000000"/>
            </a:solidFill>
            <a:ln w="0">
              <a:solidFill>
                <a:srgbClr val="000000"/>
              </a:solidFill>
              <a:round/>
              <a:headEnd/>
              <a:tailEnd/>
            </a:ln>
          </p:spPr>
          <p:txBody>
            <a:bodyPr/>
            <a:lstStyle/>
            <a:p>
              <a:endParaRPr lang="en-IN"/>
            </a:p>
          </p:txBody>
        </p:sp>
        <p:sp>
          <p:nvSpPr>
            <p:cNvPr id="16390" name="Line 6">
              <a:extLst>
                <a:ext uri="{FF2B5EF4-FFF2-40B4-BE49-F238E27FC236}">
                  <a16:creationId xmlns:a16="http://schemas.microsoft.com/office/drawing/2014/main" id="{2133D008-0E37-4E37-A2E9-85BE06F30125}"/>
                </a:ext>
              </a:extLst>
            </p:cNvPr>
            <p:cNvSpPr>
              <a:spLocks noChangeShapeType="1"/>
            </p:cNvSpPr>
            <p:nvPr/>
          </p:nvSpPr>
          <p:spPr bwMode="auto">
            <a:xfrm flipH="1">
              <a:off x="3937" y="4190"/>
              <a:ext cx="19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91" name="Freeform 7">
              <a:extLst>
                <a:ext uri="{FF2B5EF4-FFF2-40B4-BE49-F238E27FC236}">
                  <a16:creationId xmlns:a16="http://schemas.microsoft.com/office/drawing/2014/main" id="{62791AC7-1BAD-4B01-8427-5EEAC1E3C2A8}"/>
                </a:ext>
              </a:extLst>
            </p:cNvPr>
            <p:cNvSpPr>
              <a:spLocks/>
            </p:cNvSpPr>
            <p:nvPr/>
          </p:nvSpPr>
          <p:spPr bwMode="auto">
            <a:xfrm>
              <a:off x="3259" y="3828"/>
              <a:ext cx="18" cy="5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392" name="Freeform 8">
              <a:extLst>
                <a:ext uri="{FF2B5EF4-FFF2-40B4-BE49-F238E27FC236}">
                  <a16:creationId xmlns:a16="http://schemas.microsoft.com/office/drawing/2014/main" id="{671DB4BA-6F9C-4F65-A288-10591CE38A29}"/>
                </a:ext>
              </a:extLst>
            </p:cNvPr>
            <p:cNvSpPr>
              <a:spLocks/>
            </p:cNvSpPr>
            <p:nvPr/>
          </p:nvSpPr>
          <p:spPr bwMode="auto">
            <a:xfrm>
              <a:off x="3259" y="3828"/>
              <a:ext cx="18" cy="55"/>
            </a:xfrm>
            <a:custGeom>
              <a:avLst/>
              <a:gdLst>
                <a:gd name="T0" fmla="*/ 0 w 18"/>
                <a:gd name="T1" fmla="*/ 0 h 55"/>
                <a:gd name="T2" fmla="*/ 9 w 18"/>
                <a:gd name="T3" fmla="*/ 55 h 55"/>
                <a:gd name="T4" fmla="*/ 18 w 18"/>
                <a:gd name="T5" fmla="*/ 0 h 55"/>
                <a:gd name="T6" fmla="*/ 9 w 18"/>
                <a:gd name="T7" fmla="*/ 0 h 55"/>
                <a:gd name="T8" fmla="*/ 0 w 18"/>
                <a:gd name="T9" fmla="*/ 0 h 55"/>
                <a:gd name="T10" fmla="*/ 0 60000 65536"/>
                <a:gd name="T11" fmla="*/ 0 60000 65536"/>
                <a:gd name="T12" fmla="*/ 0 60000 65536"/>
                <a:gd name="T13" fmla="*/ 0 60000 65536"/>
                <a:gd name="T14" fmla="*/ 0 60000 65536"/>
                <a:gd name="T15" fmla="*/ 0 w 18"/>
                <a:gd name="T16" fmla="*/ 0 h 55"/>
                <a:gd name="T17" fmla="*/ 18 w 18"/>
                <a:gd name="T18" fmla="*/ 55 h 55"/>
              </a:gdLst>
              <a:ahLst/>
              <a:cxnLst>
                <a:cxn ang="T10">
                  <a:pos x="T0" y="T1"/>
                </a:cxn>
                <a:cxn ang="T11">
                  <a:pos x="T2" y="T3"/>
                </a:cxn>
                <a:cxn ang="T12">
                  <a:pos x="T4" y="T5"/>
                </a:cxn>
                <a:cxn ang="T13">
                  <a:pos x="T6" y="T7"/>
                </a:cxn>
                <a:cxn ang="T14">
                  <a:pos x="T8" y="T9"/>
                </a:cxn>
              </a:cxnLst>
              <a:rect l="T15" t="T16" r="T17" b="T18"/>
              <a:pathLst>
                <a:path w="18" h="55">
                  <a:moveTo>
                    <a:pt x="0" y="0"/>
                  </a:moveTo>
                  <a:lnTo>
                    <a:pt x="9" y="5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16393" name="Line 9">
              <a:extLst>
                <a:ext uri="{FF2B5EF4-FFF2-40B4-BE49-F238E27FC236}">
                  <a16:creationId xmlns:a16="http://schemas.microsoft.com/office/drawing/2014/main" id="{39B640A3-A3D3-4A10-959D-8D9A173F4B2A}"/>
                </a:ext>
              </a:extLst>
            </p:cNvPr>
            <p:cNvSpPr>
              <a:spLocks noChangeShapeType="1"/>
            </p:cNvSpPr>
            <p:nvPr/>
          </p:nvSpPr>
          <p:spPr bwMode="auto">
            <a:xfrm flipV="1">
              <a:off x="3268" y="3735"/>
              <a:ext cx="1" cy="83"/>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94" name="Freeform 10">
              <a:extLst>
                <a:ext uri="{FF2B5EF4-FFF2-40B4-BE49-F238E27FC236}">
                  <a16:creationId xmlns:a16="http://schemas.microsoft.com/office/drawing/2014/main" id="{9F6CF18F-385C-4AD8-8A3A-4529FEE05282}"/>
                </a:ext>
              </a:extLst>
            </p:cNvPr>
            <p:cNvSpPr>
              <a:spLocks/>
            </p:cNvSpPr>
            <p:nvPr/>
          </p:nvSpPr>
          <p:spPr bwMode="auto">
            <a:xfrm>
              <a:off x="3482" y="2899"/>
              <a:ext cx="18" cy="65"/>
            </a:xfrm>
            <a:custGeom>
              <a:avLst/>
              <a:gdLst>
                <a:gd name="T0" fmla="*/ 0 w 2"/>
                <a:gd name="T1" fmla="*/ 0 h 7"/>
                <a:gd name="T2" fmla="*/ 2147483646 w 2"/>
                <a:gd name="T3" fmla="*/ 2147483646 h 7"/>
                <a:gd name="T4" fmla="*/ 2147483646 w 2"/>
                <a:gd name="T5" fmla="*/ 0 h 7"/>
                <a:gd name="T6" fmla="*/ 2147483646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395" name="Freeform 11">
              <a:extLst>
                <a:ext uri="{FF2B5EF4-FFF2-40B4-BE49-F238E27FC236}">
                  <a16:creationId xmlns:a16="http://schemas.microsoft.com/office/drawing/2014/main" id="{E30086E5-E3E0-4378-A78E-3AE04571B509}"/>
                </a:ext>
              </a:extLst>
            </p:cNvPr>
            <p:cNvSpPr>
              <a:spLocks/>
            </p:cNvSpPr>
            <p:nvPr/>
          </p:nvSpPr>
          <p:spPr bwMode="auto">
            <a:xfrm>
              <a:off x="3482" y="2899"/>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16396" name="Freeform 12">
              <a:extLst>
                <a:ext uri="{FF2B5EF4-FFF2-40B4-BE49-F238E27FC236}">
                  <a16:creationId xmlns:a16="http://schemas.microsoft.com/office/drawing/2014/main" id="{84879184-7A72-4911-897A-1938AC7BF25B}"/>
                </a:ext>
              </a:extLst>
            </p:cNvPr>
            <p:cNvSpPr>
              <a:spLocks/>
            </p:cNvSpPr>
            <p:nvPr/>
          </p:nvSpPr>
          <p:spPr bwMode="auto">
            <a:xfrm>
              <a:off x="3491" y="2824"/>
              <a:ext cx="716" cy="75"/>
            </a:xfrm>
            <a:custGeom>
              <a:avLst/>
              <a:gdLst>
                <a:gd name="T0" fmla="*/ 0 w 77"/>
                <a:gd name="T1" fmla="*/ 2147483646 h 8"/>
                <a:gd name="T2" fmla="*/ 0 w 77"/>
                <a:gd name="T3" fmla="*/ 0 h 8"/>
                <a:gd name="T4" fmla="*/ 2147483646 w 77"/>
                <a:gd name="T5" fmla="*/ 0 h 8"/>
                <a:gd name="T6" fmla="*/ 0 60000 65536"/>
                <a:gd name="T7" fmla="*/ 0 60000 65536"/>
                <a:gd name="T8" fmla="*/ 0 60000 65536"/>
                <a:gd name="T9" fmla="*/ 0 w 77"/>
                <a:gd name="T10" fmla="*/ 0 h 8"/>
                <a:gd name="T11" fmla="*/ 77 w 77"/>
                <a:gd name="T12" fmla="*/ 8 h 8"/>
              </a:gdLst>
              <a:ahLst/>
              <a:cxnLst>
                <a:cxn ang="T6">
                  <a:pos x="T0" y="T1"/>
                </a:cxn>
                <a:cxn ang="T7">
                  <a:pos x="T2" y="T3"/>
                </a:cxn>
                <a:cxn ang="T8">
                  <a:pos x="T4" y="T5"/>
                </a:cxn>
              </a:cxnLst>
              <a:rect l="T9" t="T10" r="T11" b="T12"/>
              <a:pathLst>
                <a:path w="77" h="8">
                  <a:moveTo>
                    <a:pt x="0" y="8"/>
                  </a:moveTo>
                  <a:lnTo>
                    <a:pt x="0" y="0"/>
                  </a:lnTo>
                  <a:lnTo>
                    <a:pt x="77"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397" name="Freeform 13">
              <a:extLst>
                <a:ext uri="{FF2B5EF4-FFF2-40B4-BE49-F238E27FC236}">
                  <a16:creationId xmlns:a16="http://schemas.microsoft.com/office/drawing/2014/main" id="{410F9807-86E1-47D0-B463-FD13B5F65B80}"/>
                </a:ext>
              </a:extLst>
            </p:cNvPr>
            <p:cNvSpPr>
              <a:spLocks/>
            </p:cNvSpPr>
            <p:nvPr/>
          </p:nvSpPr>
          <p:spPr bwMode="auto">
            <a:xfrm>
              <a:off x="3259" y="1867"/>
              <a:ext cx="18" cy="56"/>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398" name="Freeform 14">
              <a:extLst>
                <a:ext uri="{FF2B5EF4-FFF2-40B4-BE49-F238E27FC236}">
                  <a16:creationId xmlns:a16="http://schemas.microsoft.com/office/drawing/2014/main" id="{CEFA2CF0-71C8-4468-BA6F-5C872B1F801E}"/>
                </a:ext>
              </a:extLst>
            </p:cNvPr>
            <p:cNvSpPr>
              <a:spLocks/>
            </p:cNvSpPr>
            <p:nvPr/>
          </p:nvSpPr>
          <p:spPr bwMode="auto">
            <a:xfrm>
              <a:off x="3259" y="1867"/>
              <a:ext cx="18" cy="56"/>
            </a:xfrm>
            <a:custGeom>
              <a:avLst/>
              <a:gdLst>
                <a:gd name="T0" fmla="*/ 0 w 18"/>
                <a:gd name="T1" fmla="*/ 0 h 56"/>
                <a:gd name="T2" fmla="*/ 9 w 18"/>
                <a:gd name="T3" fmla="*/ 56 h 56"/>
                <a:gd name="T4" fmla="*/ 18 w 18"/>
                <a:gd name="T5" fmla="*/ 0 h 56"/>
                <a:gd name="T6" fmla="*/ 9 w 18"/>
                <a:gd name="T7" fmla="*/ 0 h 56"/>
                <a:gd name="T8" fmla="*/ 0 w 18"/>
                <a:gd name="T9" fmla="*/ 0 h 56"/>
                <a:gd name="T10" fmla="*/ 0 60000 65536"/>
                <a:gd name="T11" fmla="*/ 0 60000 65536"/>
                <a:gd name="T12" fmla="*/ 0 60000 65536"/>
                <a:gd name="T13" fmla="*/ 0 60000 65536"/>
                <a:gd name="T14" fmla="*/ 0 60000 65536"/>
                <a:gd name="T15" fmla="*/ 0 w 18"/>
                <a:gd name="T16" fmla="*/ 0 h 56"/>
                <a:gd name="T17" fmla="*/ 18 w 18"/>
                <a:gd name="T18" fmla="*/ 56 h 56"/>
              </a:gdLst>
              <a:ahLst/>
              <a:cxnLst>
                <a:cxn ang="T10">
                  <a:pos x="T0" y="T1"/>
                </a:cxn>
                <a:cxn ang="T11">
                  <a:pos x="T2" y="T3"/>
                </a:cxn>
                <a:cxn ang="T12">
                  <a:pos x="T4" y="T5"/>
                </a:cxn>
                <a:cxn ang="T13">
                  <a:pos x="T6" y="T7"/>
                </a:cxn>
                <a:cxn ang="T14">
                  <a:pos x="T8" y="T9"/>
                </a:cxn>
              </a:cxnLst>
              <a:rect l="T15" t="T16" r="T17" b="T18"/>
              <a:pathLst>
                <a:path w="18" h="56">
                  <a:moveTo>
                    <a:pt x="0" y="0"/>
                  </a:moveTo>
                  <a:lnTo>
                    <a:pt x="9" y="56"/>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16399" name="Freeform 15">
              <a:extLst>
                <a:ext uri="{FF2B5EF4-FFF2-40B4-BE49-F238E27FC236}">
                  <a16:creationId xmlns:a16="http://schemas.microsoft.com/office/drawing/2014/main" id="{B6D1CA25-6DE1-4C37-A858-438DCA3C332F}"/>
                </a:ext>
              </a:extLst>
            </p:cNvPr>
            <p:cNvSpPr>
              <a:spLocks/>
            </p:cNvSpPr>
            <p:nvPr/>
          </p:nvSpPr>
          <p:spPr bwMode="auto">
            <a:xfrm>
              <a:off x="3268" y="1747"/>
              <a:ext cx="511" cy="120"/>
            </a:xfrm>
            <a:custGeom>
              <a:avLst/>
              <a:gdLst>
                <a:gd name="T0" fmla="*/ 0 w 55"/>
                <a:gd name="T1" fmla="*/ 2147483646 h 13"/>
                <a:gd name="T2" fmla="*/ 0 w 55"/>
                <a:gd name="T3" fmla="*/ 0 h 13"/>
                <a:gd name="T4" fmla="*/ 2147483646 w 55"/>
                <a:gd name="T5" fmla="*/ 0 h 13"/>
                <a:gd name="T6" fmla="*/ 0 60000 65536"/>
                <a:gd name="T7" fmla="*/ 0 60000 65536"/>
                <a:gd name="T8" fmla="*/ 0 60000 65536"/>
                <a:gd name="T9" fmla="*/ 0 w 55"/>
                <a:gd name="T10" fmla="*/ 0 h 13"/>
                <a:gd name="T11" fmla="*/ 55 w 55"/>
                <a:gd name="T12" fmla="*/ 13 h 13"/>
              </a:gdLst>
              <a:ahLst/>
              <a:cxnLst>
                <a:cxn ang="T6">
                  <a:pos x="T0" y="T1"/>
                </a:cxn>
                <a:cxn ang="T7">
                  <a:pos x="T2" y="T3"/>
                </a:cxn>
                <a:cxn ang="T8">
                  <a:pos x="T4" y="T5"/>
                </a:cxn>
              </a:cxnLst>
              <a:rect l="T9" t="T10" r="T11" b="T12"/>
              <a:pathLst>
                <a:path w="55" h="13">
                  <a:moveTo>
                    <a:pt x="0" y="13"/>
                  </a:moveTo>
                  <a:lnTo>
                    <a:pt x="0" y="0"/>
                  </a:lnTo>
                  <a:lnTo>
                    <a:pt x="55"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00" name="Freeform 16">
              <a:extLst>
                <a:ext uri="{FF2B5EF4-FFF2-40B4-BE49-F238E27FC236}">
                  <a16:creationId xmlns:a16="http://schemas.microsoft.com/office/drawing/2014/main" id="{D8C2C158-5785-468D-9134-9C1A8E8E06DD}"/>
                </a:ext>
              </a:extLst>
            </p:cNvPr>
            <p:cNvSpPr>
              <a:spLocks/>
            </p:cNvSpPr>
            <p:nvPr/>
          </p:nvSpPr>
          <p:spPr bwMode="auto">
            <a:xfrm>
              <a:off x="4132" y="1068"/>
              <a:ext cx="56" cy="28"/>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01" name="Freeform 17">
              <a:extLst>
                <a:ext uri="{FF2B5EF4-FFF2-40B4-BE49-F238E27FC236}">
                  <a16:creationId xmlns:a16="http://schemas.microsoft.com/office/drawing/2014/main" id="{22CA13F1-920B-4017-9AEF-3C1D92BB82B2}"/>
                </a:ext>
              </a:extLst>
            </p:cNvPr>
            <p:cNvSpPr>
              <a:spLocks/>
            </p:cNvSpPr>
            <p:nvPr/>
          </p:nvSpPr>
          <p:spPr bwMode="auto">
            <a:xfrm>
              <a:off x="4132" y="1068"/>
              <a:ext cx="56" cy="28"/>
            </a:xfrm>
            <a:custGeom>
              <a:avLst/>
              <a:gdLst>
                <a:gd name="T0" fmla="*/ 0 w 56"/>
                <a:gd name="T1" fmla="*/ 28 h 28"/>
                <a:gd name="T2" fmla="*/ 56 w 56"/>
                <a:gd name="T3" fmla="*/ 10 h 28"/>
                <a:gd name="T4" fmla="*/ 0 w 56"/>
                <a:gd name="T5" fmla="*/ 0 h 28"/>
                <a:gd name="T6" fmla="*/ 0 w 56"/>
                <a:gd name="T7" fmla="*/ 10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0"/>
                  </a:lnTo>
                  <a:lnTo>
                    <a:pt x="0" y="0"/>
                  </a:lnTo>
                  <a:lnTo>
                    <a:pt x="0" y="10"/>
                  </a:lnTo>
                  <a:lnTo>
                    <a:pt x="0" y="28"/>
                  </a:lnTo>
                  <a:close/>
                </a:path>
              </a:pathLst>
            </a:custGeom>
            <a:solidFill>
              <a:srgbClr val="000000"/>
            </a:solidFill>
            <a:ln w="0">
              <a:solidFill>
                <a:srgbClr val="000000"/>
              </a:solidFill>
              <a:round/>
              <a:headEnd/>
              <a:tailEnd/>
            </a:ln>
          </p:spPr>
          <p:txBody>
            <a:bodyPr/>
            <a:lstStyle/>
            <a:p>
              <a:endParaRPr lang="en-IN"/>
            </a:p>
          </p:txBody>
        </p:sp>
        <p:sp>
          <p:nvSpPr>
            <p:cNvPr id="16402" name="Line 18">
              <a:extLst>
                <a:ext uri="{FF2B5EF4-FFF2-40B4-BE49-F238E27FC236}">
                  <a16:creationId xmlns:a16="http://schemas.microsoft.com/office/drawing/2014/main" id="{BA3BA67B-0DFB-4952-89BE-C21654871CDC}"/>
                </a:ext>
              </a:extLst>
            </p:cNvPr>
            <p:cNvSpPr>
              <a:spLocks noChangeShapeType="1"/>
            </p:cNvSpPr>
            <p:nvPr/>
          </p:nvSpPr>
          <p:spPr bwMode="auto">
            <a:xfrm flipH="1">
              <a:off x="3937" y="1078"/>
              <a:ext cx="19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3" name="Freeform 19">
              <a:extLst>
                <a:ext uri="{FF2B5EF4-FFF2-40B4-BE49-F238E27FC236}">
                  <a16:creationId xmlns:a16="http://schemas.microsoft.com/office/drawing/2014/main" id="{150E6F40-93AD-44CA-89AF-1F770D8F98C0}"/>
                </a:ext>
              </a:extLst>
            </p:cNvPr>
            <p:cNvSpPr>
              <a:spLocks/>
            </p:cNvSpPr>
            <p:nvPr/>
          </p:nvSpPr>
          <p:spPr bwMode="auto">
            <a:xfrm>
              <a:off x="3259" y="687"/>
              <a:ext cx="18" cy="56"/>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04" name="Freeform 20">
              <a:extLst>
                <a:ext uri="{FF2B5EF4-FFF2-40B4-BE49-F238E27FC236}">
                  <a16:creationId xmlns:a16="http://schemas.microsoft.com/office/drawing/2014/main" id="{99579EDC-B311-4DF6-8677-02CD7879F269}"/>
                </a:ext>
              </a:extLst>
            </p:cNvPr>
            <p:cNvSpPr>
              <a:spLocks/>
            </p:cNvSpPr>
            <p:nvPr/>
          </p:nvSpPr>
          <p:spPr bwMode="auto">
            <a:xfrm>
              <a:off x="3259" y="687"/>
              <a:ext cx="18" cy="56"/>
            </a:xfrm>
            <a:custGeom>
              <a:avLst/>
              <a:gdLst>
                <a:gd name="T0" fmla="*/ 0 w 18"/>
                <a:gd name="T1" fmla="*/ 0 h 56"/>
                <a:gd name="T2" fmla="*/ 9 w 18"/>
                <a:gd name="T3" fmla="*/ 56 h 56"/>
                <a:gd name="T4" fmla="*/ 18 w 18"/>
                <a:gd name="T5" fmla="*/ 0 h 56"/>
                <a:gd name="T6" fmla="*/ 9 w 18"/>
                <a:gd name="T7" fmla="*/ 0 h 56"/>
                <a:gd name="T8" fmla="*/ 0 w 18"/>
                <a:gd name="T9" fmla="*/ 0 h 56"/>
                <a:gd name="T10" fmla="*/ 0 60000 65536"/>
                <a:gd name="T11" fmla="*/ 0 60000 65536"/>
                <a:gd name="T12" fmla="*/ 0 60000 65536"/>
                <a:gd name="T13" fmla="*/ 0 60000 65536"/>
                <a:gd name="T14" fmla="*/ 0 60000 65536"/>
                <a:gd name="T15" fmla="*/ 0 w 18"/>
                <a:gd name="T16" fmla="*/ 0 h 56"/>
                <a:gd name="T17" fmla="*/ 18 w 18"/>
                <a:gd name="T18" fmla="*/ 56 h 56"/>
              </a:gdLst>
              <a:ahLst/>
              <a:cxnLst>
                <a:cxn ang="T10">
                  <a:pos x="T0" y="T1"/>
                </a:cxn>
                <a:cxn ang="T11">
                  <a:pos x="T2" y="T3"/>
                </a:cxn>
                <a:cxn ang="T12">
                  <a:pos x="T4" y="T5"/>
                </a:cxn>
                <a:cxn ang="T13">
                  <a:pos x="T6" y="T7"/>
                </a:cxn>
                <a:cxn ang="T14">
                  <a:pos x="T8" y="T9"/>
                </a:cxn>
              </a:cxnLst>
              <a:rect l="T15" t="T16" r="T17" b="T18"/>
              <a:pathLst>
                <a:path w="18" h="56">
                  <a:moveTo>
                    <a:pt x="0" y="0"/>
                  </a:moveTo>
                  <a:lnTo>
                    <a:pt x="9" y="56"/>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16405" name="Freeform 21">
              <a:extLst>
                <a:ext uri="{FF2B5EF4-FFF2-40B4-BE49-F238E27FC236}">
                  <a16:creationId xmlns:a16="http://schemas.microsoft.com/office/drawing/2014/main" id="{11B44D55-5E8C-4660-9F91-31CDA93B62A9}"/>
                </a:ext>
              </a:extLst>
            </p:cNvPr>
            <p:cNvSpPr>
              <a:spLocks/>
            </p:cNvSpPr>
            <p:nvPr/>
          </p:nvSpPr>
          <p:spPr bwMode="auto">
            <a:xfrm>
              <a:off x="3268" y="632"/>
              <a:ext cx="511" cy="55"/>
            </a:xfrm>
            <a:custGeom>
              <a:avLst/>
              <a:gdLst>
                <a:gd name="T0" fmla="*/ 0 w 55"/>
                <a:gd name="T1" fmla="*/ 2147483646 h 6"/>
                <a:gd name="T2" fmla="*/ 0 w 55"/>
                <a:gd name="T3" fmla="*/ 0 h 6"/>
                <a:gd name="T4" fmla="*/ 2147483646 w 55"/>
                <a:gd name="T5" fmla="*/ 0 h 6"/>
                <a:gd name="T6" fmla="*/ 0 60000 65536"/>
                <a:gd name="T7" fmla="*/ 0 60000 65536"/>
                <a:gd name="T8" fmla="*/ 0 60000 65536"/>
                <a:gd name="T9" fmla="*/ 0 w 55"/>
                <a:gd name="T10" fmla="*/ 0 h 6"/>
                <a:gd name="T11" fmla="*/ 55 w 55"/>
                <a:gd name="T12" fmla="*/ 6 h 6"/>
              </a:gdLst>
              <a:ahLst/>
              <a:cxnLst>
                <a:cxn ang="T6">
                  <a:pos x="T0" y="T1"/>
                </a:cxn>
                <a:cxn ang="T7">
                  <a:pos x="T2" y="T3"/>
                </a:cxn>
                <a:cxn ang="T8">
                  <a:pos x="T4" y="T5"/>
                </a:cxn>
              </a:cxnLst>
              <a:rect l="T9" t="T10" r="T11" b="T12"/>
              <a:pathLst>
                <a:path w="55" h="6">
                  <a:moveTo>
                    <a:pt x="0" y="6"/>
                  </a:moveTo>
                  <a:lnTo>
                    <a:pt x="0" y="0"/>
                  </a:lnTo>
                  <a:lnTo>
                    <a:pt x="55"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06" name="Freeform 22">
              <a:extLst>
                <a:ext uri="{FF2B5EF4-FFF2-40B4-BE49-F238E27FC236}">
                  <a16:creationId xmlns:a16="http://schemas.microsoft.com/office/drawing/2014/main" id="{378F27B2-31D9-4FC8-A9C6-80A87B5A8BF8}"/>
                </a:ext>
              </a:extLst>
            </p:cNvPr>
            <p:cNvSpPr>
              <a:spLocks/>
            </p:cNvSpPr>
            <p:nvPr/>
          </p:nvSpPr>
          <p:spPr bwMode="auto">
            <a:xfrm>
              <a:off x="3575" y="4274"/>
              <a:ext cx="278" cy="130"/>
            </a:xfrm>
            <a:custGeom>
              <a:avLst/>
              <a:gdLst>
                <a:gd name="T0" fmla="*/ 0 w 30"/>
                <a:gd name="T1" fmla="*/ 2147483646 h 14"/>
                <a:gd name="T2" fmla="*/ 2147483646 w 30"/>
                <a:gd name="T3" fmla="*/ 2147483646 h 14"/>
                <a:gd name="T4" fmla="*/ 2147483646 w 30"/>
                <a:gd name="T5" fmla="*/ 0 h 14"/>
                <a:gd name="T6" fmla="*/ 0 60000 65536"/>
                <a:gd name="T7" fmla="*/ 0 60000 65536"/>
                <a:gd name="T8" fmla="*/ 0 60000 65536"/>
                <a:gd name="T9" fmla="*/ 0 w 30"/>
                <a:gd name="T10" fmla="*/ 0 h 14"/>
                <a:gd name="T11" fmla="*/ 30 w 30"/>
                <a:gd name="T12" fmla="*/ 14 h 14"/>
              </a:gdLst>
              <a:ahLst/>
              <a:cxnLst>
                <a:cxn ang="T6">
                  <a:pos x="T0" y="T1"/>
                </a:cxn>
                <a:cxn ang="T7">
                  <a:pos x="T2" y="T3"/>
                </a:cxn>
                <a:cxn ang="T8">
                  <a:pos x="T4" y="T5"/>
                </a:cxn>
              </a:cxnLst>
              <a:rect l="T9" t="T10" r="T11" b="T12"/>
              <a:pathLst>
                <a:path w="30" h="14">
                  <a:moveTo>
                    <a:pt x="0" y="14"/>
                  </a:moveTo>
                  <a:lnTo>
                    <a:pt x="30" y="14"/>
                  </a:lnTo>
                  <a:lnTo>
                    <a:pt x="30" y="0"/>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07" name="Freeform 23">
              <a:extLst>
                <a:ext uri="{FF2B5EF4-FFF2-40B4-BE49-F238E27FC236}">
                  <a16:creationId xmlns:a16="http://schemas.microsoft.com/office/drawing/2014/main" id="{6629AACC-38E0-4582-8C21-131E2A8D48F8}"/>
                </a:ext>
              </a:extLst>
            </p:cNvPr>
            <p:cNvSpPr>
              <a:spLocks/>
            </p:cNvSpPr>
            <p:nvPr/>
          </p:nvSpPr>
          <p:spPr bwMode="auto">
            <a:xfrm>
              <a:off x="3268" y="4060"/>
              <a:ext cx="511" cy="130"/>
            </a:xfrm>
            <a:custGeom>
              <a:avLst/>
              <a:gdLst>
                <a:gd name="T0" fmla="*/ 2147483646 w 55"/>
                <a:gd name="T1" fmla="*/ 2147483646 h 14"/>
                <a:gd name="T2" fmla="*/ 0 w 55"/>
                <a:gd name="T3" fmla="*/ 2147483646 h 14"/>
                <a:gd name="T4" fmla="*/ 0 w 55"/>
                <a:gd name="T5" fmla="*/ 0 h 14"/>
                <a:gd name="T6" fmla="*/ 0 60000 65536"/>
                <a:gd name="T7" fmla="*/ 0 60000 65536"/>
                <a:gd name="T8" fmla="*/ 0 60000 65536"/>
                <a:gd name="T9" fmla="*/ 0 w 55"/>
                <a:gd name="T10" fmla="*/ 0 h 14"/>
                <a:gd name="T11" fmla="*/ 55 w 55"/>
                <a:gd name="T12" fmla="*/ 14 h 14"/>
              </a:gdLst>
              <a:ahLst/>
              <a:cxnLst>
                <a:cxn ang="T6">
                  <a:pos x="T0" y="T1"/>
                </a:cxn>
                <a:cxn ang="T7">
                  <a:pos x="T2" y="T3"/>
                </a:cxn>
                <a:cxn ang="T8">
                  <a:pos x="T4" y="T5"/>
                </a:cxn>
              </a:cxnLst>
              <a:rect l="T9" t="T10" r="T11" b="T12"/>
              <a:pathLst>
                <a:path w="55" h="14">
                  <a:moveTo>
                    <a:pt x="55" y="14"/>
                  </a:moveTo>
                  <a:lnTo>
                    <a:pt x="0" y="14"/>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08" name="Line 24">
              <a:extLst>
                <a:ext uri="{FF2B5EF4-FFF2-40B4-BE49-F238E27FC236}">
                  <a16:creationId xmlns:a16="http://schemas.microsoft.com/office/drawing/2014/main" id="{7616C0AE-1C35-4C46-971C-DBF6DBA3C4FB}"/>
                </a:ext>
              </a:extLst>
            </p:cNvPr>
            <p:cNvSpPr>
              <a:spLocks noChangeShapeType="1"/>
            </p:cNvSpPr>
            <p:nvPr/>
          </p:nvSpPr>
          <p:spPr bwMode="auto">
            <a:xfrm flipH="1">
              <a:off x="3026" y="3651"/>
              <a:ext cx="158"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9" name="Line 25">
              <a:extLst>
                <a:ext uri="{FF2B5EF4-FFF2-40B4-BE49-F238E27FC236}">
                  <a16:creationId xmlns:a16="http://schemas.microsoft.com/office/drawing/2014/main" id="{F341AAC1-3756-4384-8432-7B88E1C4BA2A}"/>
                </a:ext>
              </a:extLst>
            </p:cNvPr>
            <p:cNvSpPr>
              <a:spLocks noChangeShapeType="1"/>
            </p:cNvSpPr>
            <p:nvPr/>
          </p:nvSpPr>
          <p:spPr bwMode="auto">
            <a:xfrm>
              <a:off x="3268" y="3391"/>
              <a:ext cx="1" cy="18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10" name="Freeform 26">
              <a:extLst>
                <a:ext uri="{FF2B5EF4-FFF2-40B4-BE49-F238E27FC236}">
                  <a16:creationId xmlns:a16="http://schemas.microsoft.com/office/drawing/2014/main" id="{F64EF0B6-0F71-4E0B-AC3C-3424E842F340}"/>
                </a:ext>
              </a:extLst>
            </p:cNvPr>
            <p:cNvSpPr>
              <a:spLocks/>
            </p:cNvSpPr>
            <p:nvPr/>
          </p:nvSpPr>
          <p:spPr bwMode="auto">
            <a:xfrm>
              <a:off x="3259" y="2481"/>
              <a:ext cx="18" cy="65"/>
            </a:xfrm>
            <a:custGeom>
              <a:avLst/>
              <a:gdLst>
                <a:gd name="T0" fmla="*/ 0 w 2"/>
                <a:gd name="T1" fmla="*/ 0 h 7"/>
                <a:gd name="T2" fmla="*/ 2147483646 w 2"/>
                <a:gd name="T3" fmla="*/ 2147483646 h 7"/>
                <a:gd name="T4" fmla="*/ 2147483646 w 2"/>
                <a:gd name="T5" fmla="*/ 0 h 7"/>
                <a:gd name="T6" fmla="*/ 2147483646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11" name="Freeform 27">
              <a:extLst>
                <a:ext uri="{FF2B5EF4-FFF2-40B4-BE49-F238E27FC236}">
                  <a16:creationId xmlns:a16="http://schemas.microsoft.com/office/drawing/2014/main" id="{F3586E94-13D6-4D85-872B-68D85C7E5E3A}"/>
                </a:ext>
              </a:extLst>
            </p:cNvPr>
            <p:cNvSpPr>
              <a:spLocks/>
            </p:cNvSpPr>
            <p:nvPr/>
          </p:nvSpPr>
          <p:spPr bwMode="auto">
            <a:xfrm>
              <a:off x="3259" y="2481"/>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16412" name="Line 28">
              <a:extLst>
                <a:ext uri="{FF2B5EF4-FFF2-40B4-BE49-F238E27FC236}">
                  <a16:creationId xmlns:a16="http://schemas.microsoft.com/office/drawing/2014/main" id="{9A4DCF86-9CE2-4B37-82EA-408920A71702}"/>
                </a:ext>
              </a:extLst>
            </p:cNvPr>
            <p:cNvSpPr>
              <a:spLocks noChangeShapeType="1"/>
            </p:cNvSpPr>
            <p:nvPr/>
          </p:nvSpPr>
          <p:spPr bwMode="auto">
            <a:xfrm flipV="1">
              <a:off x="3268" y="2100"/>
              <a:ext cx="1" cy="38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13" name="Line 29">
              <a:extLst>
                <a:ext uri="{FF2B5EF4-FFF2-40B4-BE49-F238E27FC236}">
                  <a16:creationId xmlns:a16="http://schemas.microsoft.com/office/drawing/2014/main" id="{84CE3466-3D24-4B14-843F-EC051293C820}"/>
                </a:ext>
              </a:extLst>
            </p:cNvPr>
            <p:cNvSpPr>
              <a:spLocks noChangeShapeType="1"/>
            </p:cNvSpPr>
            <p:nvPr/>
          </p:nvSpPr>
          <p:spPr bwMode="auto">
            <a:xfrm flipH="1">
              <a:off x="3937" y="1747"/>
              <a:ext cx="27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14" name="Freeform 30">
              <a:extLst>
                <a:ext uri="{FF2B5EF4-FFF2-40B4-BE49-F238E27FC236}">
                  <a16:creationId xmlns:a16="http://schemas.microsoft.com/office/drawing/2014/main" id="{BDB37D7D-CF35-4AE6-B9AB-FB607A9AF1A0}"/>
                </a:ext>
              </a:extLst>
            </p:cNvPr>
            <p:cNvSpPr>
              <a:spLocks/>
            </p:cNvSpPr>
            <p:nvPr/>
          </p:nvSpPr>
          <p:spPr bwMode="auto">
            <a:xfrm>
              <a:off x="3575" y="1533"/>
              <a:ext cx="278" cy="139"/>
            </a:xfrm>
            <a:custGeom>
              <a:avLst/>
              <a:gdLst>
                <a:gd name="T0" fmla="*/ 0 w 30"/>
                <a:gd name="T1" fmla="*/ 0 h 15"/>
                <a:gd name="T2" fmla="*/ 2147483646 w 30"/>
                <a:gd name="T3" fmla="*/ 0 h 15"/>
                <a:gd name="T4" fmla="*/ 2147483646 w 30"/>
                <a:gd name="T5" fmla="*/ 2147483646 h 15"/>
                <a:gd name="T6" fmla="*/ 0 60000 65536"/>
                <a:gd name="T7" fmla="*/ 0 60000 65536"/>
                <a:gd name="T8" fmla="*/ 0 60000 65536"/>
                <a:gd name="T9" fmla="*/ 0 w 30"/>
                <a:gd name="T10" fmla="*/ 0 h 15"/>
                <a:gd name="T11" fmla="*/ 30 w 30"/>
                <a:gd name="T12" fmla="*/ 15 h 15"/>
              </a:gdLst>
              <a:ahLst/>
              <a:cxnLst>
                <a:cxn ang="T6">
                  <a:pos x="T0" y="T1"/>
                </a:cxn>
                <a:cxn ang="T7">
                  <a:pos x="T2" y="T3"/>
                </a:cxn>
                <a:cxn ang="T8">
                  <a:pos x="T4" y="T5"/>
                </a:cxn>
              </a:cxnLst>
              <a:rect l="T9" t="T10" r="T11" b="T12"/>
              <a:pathLst>
                <a:path w="30" h="15">
                  <a:moveTo>
                    <a:pt x="0" y="0"/>
                  </a:moveTo>
                  <a:lnTo>
                    <a:pt x="30" y="0"/>
                  </a:lnTo>
                  <a:lnTo>
                    <a:pt x="30" y="15"/>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15" name="Freeform 31">
              <a:extLst>
                <a:ext uri="{FF2B5EF4-FFF2-40B4-BE49-F238E27FC236}">
                  <a16:creationId xmlns:a16="http://schemas.microsoft.com/office/drawing/2014/main" id="{87EEED20-8C84-4366-9C41-994FB82DB567}"/>
                </a:ext>
              </a:extLst>
            </p:cNvPr>
            <p:cNvSpPr>
              <a:spLocks/>
            </p:cNvSpPr>
            <p:nvPr/>
          </p:nvSpPr>
          <p:spPr bwMode="auto">
            <a:xfrm>
              <a:off x="3575" y="1161"/>
              <a:ext cx="278" cy="130"/>
            </a:xfrm>
            <a:custGeom>
              <a:avLst/>
              <a:gdLst>
                <a:gd name="T0" fmla="*/ 0 w 30"/>
                <a:gd name="T1" fmla="*/ 2147483646 h 14"/>
                <a:gd name="T2" fmla="*/ 2147483646 w 30"/>
                <a:gd name="T3" fmla="*/ 2147483646 h 14"/>
                <a:gd name="T4" fmla="*/ 2147483646 w 30"/>
                <a:gd name="T5" fmla="*/ 0 h 14"/>
                <a:gd name="T6" fmla="*/ 0 60000 65536"/>
                <a:gd name="T7" fmla="*/ 0 60000 65536"/>
                <a:gd name="T8" fmla="*/ 0 60000 65536"/>
                <a:gd name="T9" fmla="*/ 0 w 30"/>
                <a:gd name="T10" fmla="*/ 0 h 14"/>
                <a:gd name="T11" fmla="*/ 30 w 30"/>
                <a:gd name="T12" fmla="*/ 14 h 14"/>
              </a:gdLst>
              <a:ahLst/>
              <a:cxnLst>
                <a:cxn ang="T6">
                  <a:pos x="T0" y="T1"/>
                </a:cxn>
                <a:cxn ang="T7">
                  <a:pos x="T2" y="T3"/>
                </a:cxn>
                <a:cxn ang="T8">
                  <a:pos x="T4" y="T5"/>
                </a:cxn>
              </a:cxnLst>
              <a:rect l="T9" t="T10" r="T11" b="T12"/>
              <a:pathLst>
                <a:path w="30" h="14">
                  <a:moveTo>
                    <a:pt x="0" y="14"/>
                  </a:moveTo>
                  <a:lnTo>
                    <a:pt x="30" y="14"/>
                  </a:lnTo>
                  <a:lnTo>
                    <a:pt x="30" y="0"/>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16" name="Freeform 32">
              <a:extLst>
                <a:ext uri="{FF2B5EF4-FFF2-40B4-BE49-F238E27FC236}">
                  <a16:creationId xmlns:a16="http://schemas.microsoft.com/office/drawing/2014/main" id="{4191AB85-0BEF-4C80-A2F8-2DC8A69B13F7}"/>
                </a:ext>
              </a:extLst>
            </p:cNvPr>
            <p:cNvSpPr>
              <a:spLocks/>
            </p:cNvSpPr>
            <p:nvPr/>
          </p:nvSpPr>
          <p:spPr bwMode="auto">
            <a:xfrm>
              <a:off x="3268" y="920"/>
              <a:ext cx="511" cy="158"/>
            </a:xfrm>
            <a:custGeom>
              <a:avLst/>
              <a:gdLst>
                <a:gd name="T0" fmla="*/ 2147483646 w 55"/>
                <a:gd name="T1" fmla="*/ 2147483646 h 17"/>
                <a:gd name="T2" fmla="*/ 0 w 55"/>
                <a:gd name="T3" fmla="*/ 2147483646 h 17"/>
                <a:gd name="T4" fmla="*/ 0 w 55"/>
                <a:gd name="T5" fmla="*/ 0 h 17"/>
                <a:gd name="T6" fmla="*/ 0 60000 65536"/>
                <a:gd name="T7" fmla="*/ 0 60000 65536"/>
                <a:gd name="T8" fmla="*/ 0 60000 65536"/>
                <a:gd name="T9" fmla="*/ 0 w 55"/>
                <a:gd name="T10" fmla="*/ 0 h 17"/>
                <a:gd name="T11" fmla="*/ 55 w 55"/>
                <a:gd name="T12" fmla="*/ 17 h 17"/>
              </a:gdLst>
              <a:ahLst/>
              <a:cxnLst>
                <a:cxn ang="T6">
                  <a:pos x="T0" y="T1"/>
                </a:cxn>
                <a:cxn ang="T7">
                  <a:pos x="T2" y="T3"/>
                </a:cxn>
                <a:cxn ang="T8">
                  <a:pos x="T4" y="T5"/>
                </a:cxn>
              </a:cxnLst>
              <a:rect l="T9" t="T10" r="T11" b="T12"/>
              <a:pathLst>
                <a:path w="55" h="17">
                  <a:moveTo>
                    <a:pt x="55" y="17"/>
                  </a:moveTo>
                  <a:lnTo>
                    <a:pt x="0" y="17"/>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17" name="Freeform 33">
              <a:extLst>
                <a:ext uri="{FF2B5EF4-FFF2-40B4-BE49-F238E27FC236}">
                  <a16:creationId xmlns:a16="http://schemas.microsoft.com/office/drawing/2014/main" id="{76EFF637-40C7-4840-9173-C66DCEB21669}"/>
                </a:ext>
              </a:extLst>
            </p:cNvPr>
            <p:cNvSpPr>
              <a:spLocks/>
            </p:cNvSpPr>
            <p:nvPr/>
          </p:nvSpPr>
          <p:spPr bwMode="auto">
            <a:xfrm>
              <a:off x="3575" y="390"/>
              <a:ext cx="278" cy="158"/>
            </a:xfrm>
            <a:custGeom>
              <a:avLst/>
              <a:gdLst>
                <a:gd name="T0" fmla="*/ 0 w 30"/>
                <a:gd name="T1" fmla="*/ 0 h 17"/>
                <a:gd name="T2" fmla="*/ 2147483646 w 30"/>
                <a:gd name="T3" fmla="*/ 0 h 17"/>
                <a:gd name="T4" fmla="*/ 2147483646 w 30"/>
                <a:gd name="T5" fmla="*/ 2147483646 h 17"/>
                <a:gd name="T6" fmla="*/ 0 60000 65536"/>
                <a:gd name="T7" fmla="*/ 0 60000 65536"/>
                <a:gd name="T8" fmla="*/ 0 60000 65536"/>
                <a:gd name="T9" fmla="*/ 0 w 30"/>
                <a:gd name="T10" fmla="*/ 0 h 17"/>
                <a:gd name="T11" fmla="*/ 30 w 30"/>
                <a:gd name="T12" fmla="*/ 17 h 17"/>
              </a:gdLst>
              <a:ahLst/>
              <a:cxnLst>
                <a:cxn ang="T6">
                  <a:pos x="T0" y="T1"/>
                </a:cxn>
                <a:cxn ang="T7">
                  <a:pos x="T2" y="T3"/>
                </a:cxn>
                <a:cxn ang="T8">
                  <a:pos x="T4" y="T5"/>
                </a:cxn>
              </a:cxnLst>
              <a:rect l="T9" t="T10" r="T11" b="T12"/>
              <a:pathLst>
                <a:path w="30" h="17">
                  <a:moveTo>
                    <a:pt x="0" y="0"/>
                  </a:moveTo>
                  <a:lnTo>
                    <a:pt x="30" y="0"/>
                  </a:lnTo>
                  <a:lnTo>
                    <a:pt x="30" y="17"/>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18" name="Line 34">
              <a:extLst>
                <a:ext uri="{FF2B5EF4-FFF2-40B4-BE49-F238E27FC236}">
                  <a16:creationId xmlns:a16="http://schemas.microsoft.com/office/drawing/2014/main" id="{BCF1FFE1-EB62-449A-BA85-B423DD7ED84D}"/>
                </a:ext>
              </a:extLst>
            </p:cNvPr>
            <p:cNvSpPr>
              <a:spLocks noChangeShapeType="1"/>
            </p:cNvSpPr>
            <p:nvPr/>
          </p:nvSpPr>
          <p:spPr bwMode="auto">
            <a:xfrm flipH="1">
              <a:off x="3937" y="632"/>
              <a:ext cx="27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19" name="Line 35">
              <a:extLst>
                <a:ext uri="{FF2B5EF4-FFF2-40B4-BE49-F238E27FC236}">
                  <a16:creationId xmlns:a16="http://schemas.microsoft.com/office/drawing/2014/main" id="{DEC2658C-301D-46E3-9028-0F112C35C71A}"/>
                </a:ext>
              </a:extLst>
            </p:cNvPr>
            <p:cNvSpPr>
              <a:spLocks noChangeShapeType="1"/>
            </p:cNvSpPr>
            <p:nvPr/>
          </p:nvSpPr>
          <p:spPr bwMode="auto">
            <a:xfrm flipH="1">
              <a:off x="3835" y="4162"/>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20" name="Line 36">
              <a:extLst>
                <a:ext uri="{FF2B5EF4-FFF2-40B4-BE49-F238E27FC236}">
                  <a16:creationId xmlns:a16="http://schemas.microsoft.com/office/drawing/2014/main" id="{0430221D-B86D-4431-B404-818AA9BBABC5}"/>
                </a:ext>
              </a:extLst>
            </p:cNvPr>
            <p:cNvSpPr>
              <a:spLocks noChangeShapeType="1"/>
            </p:cNvSpPr>
            <p:nvPr/>
          </p:nvSpPr>
          <p:spPr bwMode="auto">
            <a:xfrm flipH="1" flipV="1">
              <a:off x="3835" y="4162"/>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21" name="Rectangle 37">
              <a:extLst>
                <a:ext uri="{FF2B5EF4-FFF2-40B4-BE49-F238E27FC236}">
                  <a16:creationId xmlns:a16="http://schemas.microsoft.com/office/drawing/2014/main" id="{7B4F433E-156B-45DF-9E85-08ABC738F384}"/>
                </a:ext>
              </a:extLst>
            </p:cNvPr>
            <p:cNvSpPr>
              <a:spLocks noChangeArrowheads="1"/>
            </p:cNvSpPr>
            <p:nvPr/>
          </p:nvSpPr>
          <p:spPr bwMode="auto">
            <a:xfrm>
              <a:off x="3779" y="4106"/>
              <a:ext cx="158" cy="168"/>
            </a:xfrm>
            <a:prstGeom prst="rect">
              <a:avLst/>
            </a:prstGeom>
            <a:solidFill>
              <a:srgbClr val="B2FFFF"/>
            </a:solidFill>
            <a:ln w="0">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22" name="Rectangle 38">
              <a:extLst>
                <a:ext uri="{FF2B5EF4-FFF2-40B4-BE49-F238E27FC236}">
                  <a16:creationId xmlns:a16="http://schemas.microsoft.com/office/drawing/2014/main" id="{71EC8122-23E0-4AC8-8A3B-18F2C2DD737E}"/>
                </a:ext>
              </a:extLst>
            </p:cNvPr>
            <p:cNvSpPr>
              <a:spLocks noChangeArrowheads="1"/>
            </p:cNvSpPr>
            <p:nvPr/>
          </p:nvSpPr>
          <p:spPr bwMode="auto">
            <a:xfrm>
              <a:off x="3779" y="4106"/>
              <a:ext cx="158" cy="168"/>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23" name="Line 39">
              <a:extLst>
                <a:ext uri="{FF2B5EF4-FFF2-40B4-BE49-F238E27FC236}">
                  <a16:creationId xmlns:a16="http://schemas.microsoft.com/office/drawing/2014/main" id="{248AB9A6-783D-400F-B2C7-AB5D9F6A6B83}"/>
                </a:ext>
              </a:extLst>
            </p:cNvPr>
            <p:cNvSpPr>
              <a:spLocks noChangeShapeType="1"/>
            </p:cNvSpPr>
            <p:nvPr/>
          </p:nvSpPr>
          <p:spPr bwMode="auto">
            <a:xfrm flipH="1" flipV="1">
              <a:off x="3835" y="4162"/>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24" name="Line 40">
              <a:extLst>
                <a:ext uri="{FF2B5EF4-FFF2-40B4-BE49-F238E27FC236}">
                  <a16:creationId xmlns:a16="http://schemas.microsoft.com/office/drawing/2014/main" id="{CDB4145A-E757-4140-B057-14B629049C52}"/>
                </a:ext>
              </a:extLst>
            </p:cNvPr>
            <p:cNvSpPr>
              <a:spLocks noChangeShapeType="1"/>
            </p:cNvSpPr>
            <p:nvPr/>
          </p:nvSpPr>
          <p:spPr bwMode="auto">
            <a:xfrm flipH="1">
              <a:off x="3835" y="4162"/>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25" name="Line 41">
              <a:extLst>
                <a:ext uri="{FF2B5EF4-FFF2-40B4-BE49-F238E27FC236}">
                  <a16:creationId xmlns:a16="http://schemas.microsoft.com/office/drawing/2014/main" id="{1D54B5F5-0DC0-45DC-AF22-E777CFC6BC72}"/>
                </a:ext>
              </a:extLst>
            </p:cNvPr>
            <p:cNvSpPr>
              <a:spLocks noChangeShapeType="1"/>
            </p:cNvSpPr>
            <p:nvPr/>
          </p:nvSpPr>
          <p:spPr bwMode="auto">
            <a:xfrm flipH="1">
              <a:off x="3835" y="1059"/>
              <a:ext cx="46" cy="4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26" name="Line 42">
              <a:extLst>
                <a:ext uri="{FF2B5EF4-FFF2-40B4-BE49-F238E27FC236}">
                  <a16:creationId xmlns:a16="http://schemas.microsoft.com/office/drawing/2014/main" id="{9F0EA854-5E57-4AD0-9539-CBB7E6962379}"/>
                </a:ext>
              </a:extLst>
            </p:cNvPr>
            <p:cNvSpPr>
              <a:spLocks noChangeShapeType="1"/>
            </p:cNvSpPr>
            <p:nvPr/>
          </p:nvSpPr>
          <p:spPr bwMode="auto">
            <a:xfrm flipH="1" flipV="1">
              <a:off x="3835" y="1059"/>
              <a:ext cx="46" cy="4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27" name="Rectangle 43">
              <a:extLst>
                <a:ext uri="{FF2B5EF4-FFF2-40B4-BE49-F238E27FC236}">
                  <a16:creationId xmlns:a16="http://schemas.microsoft.com/office/drawing/2014/main" id="{51B82901-490F-4D05-B224-F507FBD41111}"/>
                </a:ext>
              </a:extLst>
            </p:cNvPr>
            <p:cNvSpPr>
              <a:spLocks noChangeArrowheads="1"/>
            </p:cNvSpPr>
            <p:nvPr/>
          </p:nvSpPr>
          <p:spPr bwMode="auto">
            <a:xfrm>
              <a:off x="3779" y="1003"/>
              <a:ext cx="158" cy="158"/>
            </a:xfrm>
            <a:prstGeom prst="rect">
              <a:avLst/>
            </a:prstGeom>
            <a:solidFill>
              <a:srgbClr val="B2FFFF"/>
            </a:solidFill>
            <a:ln w="0">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28" name="Rectangle 44">
              <a:extLst>
                <a:ext uri="{FF2B5EF4-FFF2-40B4-BE49-F238E27FC236}">
                  <a16:creationId xmlns:a16="http://schemas.microsoft.com/office/drawing/2014/main" id="{2EB26E8D-3912-4342-BDEB-5BC412436456}"/>
                </a:ext>
              </a:extLst>
            </p:cNvPr>
            <p:cNvSpPr>
              <a:spLocks noChangeArrowheads="1"/>
            </p:cNvSpPr>
            <p:nvPr/>
          </p:nvSpPr>
          <p:spPr bwMode="auto">
            <a:xfrm>
              <a:off x="3779" y="1003"/>
              <a:ext cx="158" cy="158"/>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29" name="Line 45">
              <a:extLst>
                <a:ext uri="{FF2B5EF4-FFF2-40B4-BE49-F238E27FC236}">
                  <a16:creationId xmlns:a16="http://schemas.microsoft.com/office/drawing/2014/main" id="{FEFD0A4D-9C48-4668-8761-1FAA580DB683}"/>
                </a:ext>
              </a:extLst>
            </p:cNvPr>
            <p:cNvSpPr>
              <a:spLocks noChangeShapeType="1"/>
            </p:cNvSpPr>
            <p:nvPr/>
          </p:nvSpPr>
          <p:spPr bwMode="auto">
            <a:xfrm flipH="1" flipV="1">
              <a:off x="3835" y="1059"/>
              <a:ext cx="46" cy="4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30" name="Line 46">
              <a:extLst>
                <a:ext uri="{FF2B5EF4-FFF2-40B4-BE49-F238E27FC236}">
                  <a16:creationId xmlns:a16="http://schemas.microsoft.com/office/drawing/2014/main" id="{84F37399-14F1-479F-98C2-11685CF054EC}"/>
                </a:ext>
              </a:extLst>
            </p:cNvPr>
            <p:cNvSpPr>
              <a:spLocks noChangeShapeType="1"/>
            </p:cNvSpPr>
            <p:nvPr/>
          </p:nvSpPr>
          <p:spPr bwMode="auto">
            <a:xfrm flipH="1">
              <a:off x="3835" y="1059"/>
              <a:ext cx="46" cy="4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31" name="Line 47">
              <a:extLst>
                <a:ext uri="{FF2B5EF4-FFF2-40B4-BE49-F238E27FC236}">
                  <a16:creationId xmlns:a16="http://schemas.microsoft.com/office/drawing/2014/main" id="{EAC47D80-6967-4470-99CA-2EA4823F208E}"/>
                </a:ext>
              </a:extLst>
            </p:cNvPr>
            <p:cNvSpPr>
              <a:spLocks noChangeShapeType="1"/>
            </p:cNvSpPr>
            <p:nvPr/>
          </p:nvSpPr>
          <p:spPr bwMode="auto">
            <a:xfrm>
              <a:off x="3853" y="4274"/>
              <a:ext cx="1"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32" name="Line 48">
              <a:extLst>
                <a:ext uri="{FF2B5EF4-FFF2-40B4-BE49-F238E27FC236}">
                  <a16:creationId xmlns:a16="http://schemas.microsoft.com/office/drawing/2014/main" id="{140C66C8-30D1-456C-8A23-6D1792ACA912}"/>
                </a:ext>
              </a:extLst>
            </p:cNvPr>
            <p:cNvSpPr>
              <a:spLocks noChangeShapeType="1"/>
            </p:cNvSpPr>
            <p:nvPr/>
          </p:nvSpPr>
          <p:spPr bwMode="auto">
            <a:xfrm>
              <a:off x="3853" y="520"/>
              <a:ext cx="1"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33" name="Rectangle 49">
              <a:extLst>
                <a:ext uri="{FF2B5EF4-FFF2-40B4-BE49-F238E27FC236}">
                  <a16:creationId xmlns:a16="http://schemas.microsoft.com/office/drawing/2014/main" id="{EE20DB67-D741-4100-B8AB-04B221658FE5}"/>
                </a:ext>
              </a:extLst>
            </p:cNvPr>
            <p:cNvSpPr>
              <a:spLocks noChangeArrowheads="1"/>
            </p:cNvSpPr>
            <p:nvPr/>
          </p:nvSpPr>
          <p:spPr bwMode="auto">
            <a:xfrm>
              <a:off x="3472" y="2992"/>
              <a:ext cx="5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B</a:t>
              </a:r>
              <a:endParaRPr lang="en-CA" altLang="en-US" sz="2400">
                <a:latin typeface="Times New Roman" panose="02020603050405020304" pitchFamily="18" charset="0"/>
              </a:endParaRPr>
            </a:p>
          </p:txBody>
        </p:sp>
        <p:sp>
          <p:nvSpPr>
            <p:cNvPr id="16434" name="Rectangle 50">
              <a:extLst>
                <a:ext uri="{FF2B5EF4-FFF2-40B4-BE49-F238E27FC236}">
                  <a16:creationId xmlns:a16="http://schemas.microsoft.com/office/drawing/2014/main" id="{9CEA74E2-9A4D-46E9-8A0E-161211839AD0}"/>
                </a:ext>
              </a:extLst>
            </p:cNvPr>
            <p:cNvSpPr>
              <a:spLocks noChangeArrowheads="1"/>
            </p:cNvSpPr>
            <p:nvPr/>
          </p:nvSpPr>
          <p:spPr bwMode="auto">
            <a:xfrm>
              <a:off x="3008" y="2992"/>
              <a:ext cx="5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A</a:t>
              </a:r>
              <a:endParaRPr lang="en-CA" altLang="en-US" sz="2400">
                <a:latin typeface="Times New Roman" panose="02020603050405020304" pitchFamily="18" charset="0"/>
              </a:endParaRPr>
            </a:p>
          </p:txBody>
        </p:sp>
        <p:sp>
          <p:nvSpPr>
            <p:cNvPr id="16435" name="Rectangle 51">
              <a:extLst>
                <a:ext uri="{FF2B5EF4-FFF2-40B4-BE49-F238E27FC236}">
                  <a16:creationId xmlns:a16="http://schemas.microsoft.com/office/drawing/2014/main" id="{9D24BDA3-1D72-4E43-8DDE-3E0C1BCAEF6C}"/>
                </a:ext>
              </a:extLst>
            </p:cNvPr>
            <p:cNvSpPr>
              <a:spLocks noChangeArrowheads="1"/>
            </p:cNvSpPr>
            <p:nvPr/>
          </p:nvSpPr>
          <p:spPr bwMode="auto">
            <a:xfrm>
              <a:off x="3240" y="3911"/>
              <a:ext cx="5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Z</a:t>
              </a:r>
              <a:endParaRPr lang="en-CA" altLang="en-US" sz="2400">
                <a:latin typeface="Times New Roman" panose="02020603050405020304" pitchFamily="18" charset="0"/>
              </a:endParaRPr>
            </a:p>
          </p:txBody>
        </p:sp>
        <p:sp>
          <p:nvSpPr>
            <p:cNvPr id="16436" name="Rectangle 52">
              <a:extLst>
                <a:ext uri="{FF2B5EF4-FFF2-40B4-BE49-F238E27FC236}">
                  <a16:creationId xmlns:a16="http://schemas.microsoft.com/office/drawing/2014/main" id="{74D81F92-AA35-45C8-B6AE-27CAAAAE11B0}"/>
                </a:ext>
              </a:extLst>
            </p:cNvPr>
            <p:cNvSpPr>
              <a:spLocks noChangeArrowheads="1"/>
            </p:cNvSpPr>
            <p:nvPr/>
          </p:nvSpPr>
          <p:spPr bwMode="auto">
            <a:xfrm>
              <a:off x="3184" y="3177"/>
              <a:ext cx="17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ALU</a:t>
              </a:r>
              <a:endParaRPr lang="en-CA" altLang="en-US" sz="2400">
                <a:latin typeface="Times New Roman" panose="02020603050405020304" pitchFamily="18" charset="0"/>
              </a:endParaRPr>
            </a:p>
          </p:txBody>
        </p:sp>
        <p:sp>
          <p:nvSpPr>
            <p:cNvPr id="16437" name="Rectangle 53">
              <a:extLst>
                <a:ext uri="{FF2B5EF4-FFF2-40B4-BE49-F238E27FC236}">
                  <a16:creationId xmlns:a16="http://schemas.microsoft.com/office/drawing/2014/main" id="{EFA65A15-D0F8-4C48-8B85-4B345E97FC52}"/>
                </a:ext>
              </a:extLst>
            </p:cNvPr>
            <p:cNvSpPr>
              <a:spLocks noChangeArrowheads="1"/>
            </p:cNvSpPr>
            <p:nvPr/>
          </p:nvSpPr>
          <p:spPr bwMode="auto">
            <a:xfrm>
              <a:off x="2971" y="3893"/>
              <a:ext cx="594" cy="167"/>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38" name="Line 54">
              <a:extLst>
                <a:ext uri="{FF2B5EF4-FFF2-40B4-BE49-F238E27FC236}">
                  <a16:creationId xmlns:a16="http://schemas.microsoft.com/office/drawing/2014/main" id="{252D1682-396B-4F4B-86F8-2EED1BFC8638}"/>
                </a:ext>
              </a:extLst>
            </p:cNvPr>
            <p:cNvSpPr>
              <a:spLocks noChangeShapeType="1"/>
            </p:cNvSpPr>
            <p:nvPr/>
          </p:nvSpPr>
          <p:spPr bwMode="auto">
            <a:xfrm>
              <a:off x="3853" y="1709"/>
              <a:ext cx="1"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39" name="Rectangle 55">
              <a:extLst>
                <a:ext uri="{FF2B5EF4-FFF2-40B4-BE49-F238E27FC236}">
                  <a16:creationId xmlns:a16="http://schemas.microsoft.com/office/drawing/2014/main" id="{6DC67B5D-402C-48D1-8B09-665663B793D7}"/>
                </a:ext>
              </a:extLst>
            </p:cNvPr>
            <p:cNvSpPr>
              <a:spLocks noChangeArrowheads="1"/>
            </p:cNvSpPr>
            <p:nvPr/>
          </p:nvSpPr>
          <p:spPr bwMode="auto">
            <a:xfrm>
              <a:off x="2971" y="762"/>
              <a:ext cx="594" cy="15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40" name="Rectangle 56">
              <a:extLst>
                <a:ext uri="{FF2B5EF4-FFF2-40B4-BE49-F238E27FC236}">
                  <a16:creationId xmlns:a16="http://schemas.microsoft.com/office/drawing/2014/main" id="{02FF24F9-D95D-4A81-9898-6193DE3BFBA5}"/>
                </a:ext>
              </a:extLst>
            </p:cNvPr>
            <p:cNvSpPr>
              <a:spLocks noChangeArrowheads="1"/>
            </p:cNvSpPr>
            <p:nvPr/>
          </p:nvSpPr>
          <p:spPr bwMode="auto">
            <a:xfrm>
              <a:off x="2971" y="1942"/>
              <a:ext cx="594" cy="15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41" name="Line 57">
              <a:extLst>
                <a:ext uri="{FF2B5EF4-FFF2-40B4-BE49-F238E27FC236}">
                  <a16:creationId xmlns:a16="http://schemas.microsoft.com/office/drawing/2014/main" id="{98A3CE9A-2C6B-4EF2-A671-CD4E1EB7AC8F}"/>
                </a:ext>
              </a:extLst>
            </p:cNvPr>
            <p:cNvSpPr>
              <a:spLocks noChangeShapeType="1"/>
            </p:cNvSpPr>
            <p:nvPr/>
          </p:nvSpPr>
          <p:spPr bwMode="auto">
            <a:xfrm flipH="1">
              <a:off x="3835" y="604"/>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42" name="Line 58">
              <a:extLst>
                <a:ext uri="{FF2B5EF4-FFF2-40B4-BE49-F238E27FC236}">
                  <a16:creationId xmlns:a16="http://schemas.microsoft.com/office/drawing/2014/main" id="{E0EA9580-47AA-4F78-AA6B-A842186F6DDA}"/>
                </a:ext>
              </a:extLst>
            </p:cNvPr>
            <p:cNvSpPr>
              <a:spLocks noChangeShapeType="1"/>
            </p:cNvSpPr>
            <p:nvPr/>
          </p:nvSpPr>
          <p:spPr bwMode="auto">
            <a:xfrm flipH="1" flipV="1">
              <a:off x="3835" y="604"/>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43" name="Rectangle 59">
              <a:extLst>
                <a:ext uri="{FF2B5EF4-FFF2-40B4-BE49-F238E27FC236}">
                  <a16:creationId xmlns:a16="http://schemas.microsoft.com/office/drawing/2014/main" id="{9EAF4D70-62BE-4F8E-B5BE-EE24572AEC71}"/>
                </a:ext>
              </a:extLst>
            </p:cNvPr>
            <p:cNvSpPr>
              <a:spLocks noChangeArrowheads="1"/>
            </p:cNvSpPr>
            <p:nvPr/>
          </p:nvSpPr>
          <p:spPr bwMode="auto">
            <a:xfrm>
              <a:off x="3779" y="548"/>
              <a:ext cx="158" cy="167"/>
            </a:xfrm>
            <a:prstGeom prst="rect">
              <a:avLst/>
            </a:prstGeom>
            <a:solidFill>
              <a:srgbClr val="B2FFFF"/>
            </a:solidFill>
            <a:ln w="0">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44" name="Rectangle 60">
              <a:extLst>
                <a:ext uri="{FF2B5EF4-FFF2-40B4-BE49-F238E27FC236}">
                  <a16:creationId xmlns:a16="http://schemas.microsoft.com/office/drawing/2014/main" id="{56DEEB45-4F55-4490-9F37-2531B6E9E876}"/>
                </a:ext>
              </a:extLst>
            </p:cNvPr>
            <p:cNvSpPr>
              <a:spLocks noChangeArrowheads="1"/>
            </p:cNvSpPr>
            <p:nvPr/>
          </p:nvSpPr>
          <p:spPr bwMode="auto">
            <a:xfrm>
              <a:off x="3779" y="548"/>
              <a:ext cx="158" cy="167"/>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45" name="Line 61">
              <a:extLst>
                <a:ext uri="{FF2B5EF4-FFF2-40B4-BE49-F238E27FC236}">
                  <a16:creationId xmlns:a16="http://schemas.microsoft.com/office/drawing/2014/main" id="{DEBE7135-24CB-4CAD-90F5-8B268FC9A260}"/>
                </a:ext>
              </a:extLst>
            </p:cNvPr>
            <p:cNvSpPr>
              <a:spLocks noChangeShapeType="1"/>
            </p:cNvSpPr>
            <p:nvPr/>
          </p:nvSpPr>
          <p:spPr bwMode="auto">
            <a:xfrm flipH="1" flipV="1">
              <a:off x="3835" y="604"/>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46" name="Line 62">
              <a:extLst>
                <a:ext uri="{FF2B5EF4-FFF2-40B4-BE49-F238E27FC236}">
                  <a16:creationId xmlns:a16="http://schemas.microsoft.com/office/drawing/2014/main" id="{194493D2-DA4E-44E1-8BDD-59B262E2FC85}"/>
                </a:ext>
              </a:extLst>
            </p:cNvPr>
            <p:cNvSpPr>
              <a:spLocks noChangeShapeType="1"/>
            </p:cNvSpPr>
            <p:nvPr/>
          </p:nvSpPr>
          <p:spPr bwMode="auto">
            <a:xfrm flipH="1">
              <a:off x="3835" y="604"/>
              <a:ext cx="46" cy="5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47" name="Line 63">
              <a:extLst>
                <a:ext uri="{FF2B5EF4-FFF2-40B4-BE49-F238E27FC236}">
                  <a16:creationId xmlns:a16="http://schemas.microsoft.com/office/drawing/2014/main" id="{8DB047E3-92B5-469E-A420-826084F57713}"/>
                </a:ext>
              </a:extLst>
            </p:cNvPr>
            <p:cNvSpPr>
              <a:spLocks noChangeShapeType="1"/>
            </p:cNvSpPr>
            <p:nvPr/>
          </p:nvSpPr>
          <p:spPr bwMode="auto">
            <a:xfrm flipH="1">
              <a:off x="3835" y="1728"/>
              <a:ext cx="4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48" name="Line 64">
              <a:extLst>
                <a:ext uri="{FF2B5EF4-FFF2-40B4-BE49-F238E27FC236}">
                  <a16:creationId xmlns:a16="http://schemas.microsoft.com/office/drawing/2014/main" id="{59CCB337-4C31-4DB8-8CA9-EA98E5413303}"/>
                </a:ext>
              </a:extLst>
            </p:cNvPr>
            <p:cNvSpPr>
              <a:spLocks noChangeShapeType="1"/>
            </p:cNvSpPr>
            <p:nvPr/>
          </p:nvSpPr>
          <p:spPr bwMode="auto">
            <a:xfrm flipH="1" flipV="1">
              <a:off x="3835" y="1728"/>
              <a:ext cx="4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49" name="Rectangle 65">
              <a:extLst>
                <a:ext uri="{FF2B5EF4-FFF2-40B4-BE49-F238E27FC236}">
                  <a16:creationId xmlns:a16="http://schemas.microsoft.com/office/drawing/2014/main" id="{AFD6D32B-2D57-4825-8DEC-C11377B3A90D}"/>
                </a:ext>
              </a:extLst>
            </p:cNvPr>
            <p:cNvSpPr>
              <a:spLocks noChangeArrowheads="1"/>
            </p:cNvSpPr>
            <p:nvPr/>
          </p:nvSpPr>
          <p:spPr bwMode="auto">
            <a:xfrm>
              <a:off x="3779" y="1672"/>
              <a:ext cx="158" cy="158"/>
            </a:xfrm>
            <a:prstGeom prst="rect">
              <a:avLst/>
            </a:prstGeom>
            <a:solidFill>
              <a:srgbClr val="B2FFFF"/>
            </a:solidFill>
            <a:ln w="0">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50" name="Rectangle 66">
              <a:extLst>
                <a:ext uri="{FF2B5EF4-FFF2-40B4-BE49-F238E27FC236}">
                  <a16:creationId xmlns:a16="http://schemas.microsoft.com/office/drawing/2014/main" id="{B02842BC-9E82-416C-BF09-CFE7718E37C5}"/>
                </a:ext>
              </a:extLst>
            </p:cNvPr>
            <p:cNvSpPr>
              <a:spLocks noChangeArrowheads="1"/>
            </p:cNvSpPr>
            <p:nvPr/>
          </p:nvSpPr>
          <p:spPr bwMode="auto">
            <a:xfrm>
              <a:off x="3779" y="1672"/>
              <a:ext cx="158" cy="158"/>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51" name="Line 67">
              <a:extLst>
                <a:ext uri="{FF2B5EF4-FFF2-40B4-BE49-F238E27FC236}">
                  <a16:creationId xmlns:a16="http://schemas.microsoft.com/office/drawing/2014/main" id="{E9404520-5BD1-4E61-AF4A-49131299A69E}"/>
                </a:ext>
              </a:extLst>
            </p:cNvPr>
            <p:cNvSpPr>
              <a:spLocks noChangeShapeType="1"/>
            </p:cNvSpPr>
            <p:nvPr/>
          </p:nvSpPr>
          <p:spPr bwMode="auto">
            <a:xfrm flipH="1" flipV="1">
              <a:off x="3835" y="1728"/>
              <a:ext cx="4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52" name="Line 68">
              <a:extLst>
                <a:ext uri="{FF2B5EF4-FFF2-40B4-BE49-F238E27FC236}">
                  <a16:creationId xmlns:a16="http://schemas.microsoft.com/office/drawing/2014/main" id="{BA8726A9-174E-4876-9BF4-158BAADEE499}"/>
                </a:ext>
              </a:extLst>
            </p:cNvPr>
            <p:cNvSpPr>
              <a:spLocks noChangeShapeType="1"/>
            </p:cNvSpPr>
            <p:nvPr/>
          </p:nvSpPr>
          <p:spPr bwMode="auto">
            <a:xfrm flipH="1">
              <a:off x="3835" y="1728"/>
              <a:ext cx="4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53" name="Line 69">
              <a:extLst>
                <a:ext uri="{FF2B5EF4-FFF2-40B4-BE49-F238E27FC236}">
                  <a16:creationId xmlns:a16="http://schemas.microsoft.com/office/drawing/2014/main" id="{CB998344-28F8-4EC5-B8DF-0E230D01CF1C}"/>
                </a:ext>
              </a:extLst>
            </p:cNvPr>
            <p:cNvSpPr>
              <a:spLocks noChangeShapeType="1"/>
            </p:cNvSpPr>
            <p:nvPr/>
          </p:nvSpPr>
          <p:spPr bwMode="auto">
            <a:xfrm flipH="1">
              <a:off x="3240" y="3633"/>
              <a:ext cx="5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54" name="Line 70">
              <a:extLst>
                <a:ext uri="{FF2B5EF4-FFF2-40B4-BE49-F238E27FC236}">
                  <a16:creationId xmlns:a16="http://schemas.microsoft.com/office/drawing/2014/main" id="{DA217A99-B990-456F-8C77-DB73A7DA59F1}"/>
                </a:ext>
              </a:extLst>
            </p:cNvPr>
            <p:cNvSpPr>
              <a:spLocks noChangeShapeType="1"/>
            </p:cNvSpPr>
            <p:nvPr/>
          </p:nvSpPr>
          <p:spPr bwMode="auto">
            <a:xfrm flipH="1" flipV="1">
              <a:off x="3240" y="3633"/>
              <a:ext cx="5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55" name="Rectangle 71">
              <a:extLst>
                <a:ext uri="{FF2B5EF4-FFF2-40B4-BE49-F238E27FC236}">
                  <a16:creationId xmlns:a16="http://schemas.microsoft.com/office/drawing/2014/main" id="{A3C87868-54A1-491C-8B49-FDEFF4074AB6}"/>
                </a:ext>
              </a:extLst>
            </p:cNvPr>
            <p:cNvSpPr>
              <a:spLocks noChangeArrowheads="1"/>
            </p:cNvSpPr>
            <p:nvPr/>
          </p:nvSpPr>
          <p:spPr bwMode="auto">
            <a:xfrm>
              <a:off x="3184" y="3577"/>
              <a:ext cx="168" cy="158"/>
            </a:xfrm>
            <a:prstGeom prst="rect">
              <a:avLst/>
            </a:prstGeom>
            <a:solidFill>
              <a:srgbClr val="B2FFFF"/>
            </a:solidFill>
            <a:ln w="0">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56" name="Rectangle 72">
              <a:extLst>
                <a:ext uri="{FF2B5EF4-FFF2-40B4-BE49-F238E27FC236}">
                  <a16:creationId xmlns:a16="http://schemas.microsoft.com/office/drawing/2014/main" id="{A1BF20DD-AF8A-4E5B-ABB5-0FA2064642A9}"/>
                </a:ext>
              </a:extLst>
            </p:cNvPr>
            <p:cNvSpPr>
              <a:spLocks noChangeArrowheads="1"/>
            </p:cNvSpPr>
            <p:nvPr/>
          </p:nvSpPr>
          <p:spPr bwMode="auto">
            <a:xfrm>
              <a:off x="3184" y="3577"/>
              <a:ext cx="168" cy="158"/>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16457" name="Line 73">
              <a:extLst>
                <a:ext uri="{FF2B5EF4-FFF2-40B4-BE49-F238E27FC236}">
                  <a16:creationId xmlns:a16="http://schemas.microsoft.com/office/drawing/2014/main" id="{9DEDC6FA-924F-4E76-82AC-FD8AD0D054E4}"/>
                </a:ext>
              </a:extLst>
            </p:cNvPr>
            <p:cNvSpPr>
              <a:spLocks noChangeShapeType="1"/>
            </p:cNvSpPr>
            <p:nvPr/>
          </p:nvSpPr>
          <p:spPr bwMode="auto">
            <a:xfrm flipH="1" flipV="1">
              <a:off x="3240" y="3633"/>
              <a:ext cx="5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58" name="Line 74">
              <a:extLst>
                <a:ext uri="{FF2B5EF4-FFF2-40B4-BE49-F238E27FC236}">
                  <a16:creationId xmlns:a16="http://schemas.microsoft.com/office/drawing/2014/main" id="{8F0B763D-AD76-418E-A5FB-A352E49BF187}"/>
                </a:ext>
              </a:extLst>
            </p:cNvPr>
            <p:cNvSpPr>
              <a:spLocks noChangeShapeType="1"/>
            </p:cNvSpPr>
            <p:nvPr/>
          </p:nvSpPr>
          <p:spPr bwMode="auto">
            <a:xfrm flipH="1">
              <a:off x="3240" y="3633"/>
              <a:ext cx="56" cy="46"/>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59" name="Rectangle 75">
              <a:extLst>
                <a:ext uri="{FF2B5EF4-FFF2-40B4-BE49-F238E27FC236}">
                  <a16:creationId xmlns:a16="http://schemas.microsoft.com/office/drawing/2014/main" id="{328A7414-D294-417B-9565-BFA159E87F9C}"/>
                </a:ext>
              </a:extLst>
            </p:cNvPr>
            <p:cNvSpPr>
              <a:spLocks noChangeArrowheads="1"/>
            </p:cNvSpPr>
            <p:nvPr/>
          </p:nvSpPr>
          <p:spPr bwMode="auto">
            <a:xfrm>
              <a:off x="3407" y="1476"/>
              <a:ext cx="5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latin typeface="Nimbus Roman No9 L" charset="0"/>
                </a:rPr>
                <a:t>Y</a:t>
              </a:r>
              <a:endParaRPr lang="en-CA" altLang="en-US" sz="2400">
                <a:latin typeface="Times New Roman" panose="02020603050405020304" pitchFamily="18" charset="0"/>
              </a:endParaRPr>
            </a:p>
          </p:txBody>
        </p:sp>
        <p:sp>
          <p:nvSpPr>
            <p:cNvPr id="16460" name="Rectangle 76">
              <a:extLst>
                <a:ext uri="{FF2B5EF4-FFF2-40B4-BE49-F238E27FC236}">
                  <a16:creationId xmlns:a16="http://schemas.microsoft.com/office/drawing/2014/main" id="{61E2FCDE-32DF-4D2C-B79D-114DC4534715}"/>
                </a:ext>
              </a:extLst>
            </p:cNvPr>
            <p:cNvSpPr>
              <a:spLocks noChangeArrowheads="1"/>
            </p:cNvSpPr>
            <p:nvPr/>
          </p:nvSpPr>
          <p:spPr bwMode="auto">
            <a:xfrm>
              <a:off x="3463" y="1514"/>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800" i="1">
                  <a:latin typeface="Nimbus Roman No9 L" charset="0"/>
                </a:rPr>
                <a:t>in</a:t>
              </a:r>
              <a:endParaRPr lang="en-CA" altLang="en-US" sz="2400">
                <a:latin typeface="Times New Roman" panose="02020603050405020304" pitchFamily="18" charset="0"/>
              </a:endParaRPr>
            </a:p>
          </p:txBody>
        </p:sp>
        <p:sp>
          <p:nvSpPr>
            <p:cNvPr id="16461" name="Rectangle 77">
              <a:extLst>
                <a:ext uri="{FF2B5EF4-FFF2-40B4-BE49-F238E27FC236}">
                  <a16:creationId xmlns:a16="http://schemas.microsoft.com/office/drawing/2014/main" id="{24DDF882-4AE7-40BB-AD96-310B4CFCA894}"/>
                </a:ext>
              </a:extLst>
            </p:cNvPr>
            <p:cNvSpPr>
              <a:spLocks noChangeArrowheads="1"/>
            </p:cNvSpPr>
            <p:nvPr/>
          </p:nvSpPr>
          <p:spPr bwMode="auto">
            <a:xfrm>
              <a:off x="3240" y="1961"/>
              <a:ext cx="5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Y</a:t>
              </a:r>
              <a:endParaRPr lang="en-CA" altLang="en-US" sz="2400">
                <a:latin typeface="Times New Roman" panose="02020603050405020304" pitchFamily="18" charset="0"/>
              </a:endParaRPr>
            </a:p>
          </p:txBody>
        </p:sp>
        <p:sp>
          <p:nvSpPr>
            <p:cNvPr id="16462" name="Rectangle 78">
              <a:extLst>
                <a:ext uri="{FF2B5EF4-FFF2-40B4-BE49-F238E27FC236}">
                  <a16:creationId xmlns:a16="http://schemas.microsoft.com/office/drawing/2014/main" id="{3E84508C-D703-4288-A163-F51BF22EE58D}"/>
                </a:ext>
              </a:extLst>
            </p:cNvPr>
            <p:cNvSpPr>
              <a:spLocks noChangeArrowheads="1"/>
            </p:cNvSpPr>
            <p:nvPr/>
          </p:nvSpPr>
          <p:spPr bwMode="auto">
            <a:xfrm>
              <a:off x="2878" y="3596"/>
              <a:ext cx="5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latin typeface="Nimbus Roman No9 L" charset="0"/>
                </a:rPr>
                <a:t>Z</a:t>
              </a:r>
              <a:endParaRPr lang="en-CA" altLang="en-US" sz="2400">
                <a:latin typeface="Times New Roman" panose="02020603050405020304" pitchFamily="18" charset="0"/>
              </a:endParaRPr>
            </a:p>
          </p:txBody>
        </p:sp>
        <p:sp>
          <p:nvSpPr>
            <p:cNvPr id="16463" name="Rectangle 79">
              <a:extLst>
                <a:ext uri="{FF2B5EF4-FFF2-40B4-BE49-F238E27FC236}">
                  <a16:creationId xmlns:a16="http://schemas.microsoft.com/office/drawing/2014/main" id="{9DD6194E-2183-403D-A068-DDB30D74F918}"/>
                </a:ext>
              </a:extLst>
            </p:cNvPr>
            <p:cNvSpPr>
              <a:spLocks noChangeArrowheads="1"/>
            </p:cNvSpPr>
            <p:nvPr/>
          </p:nvSpPr>
          <p:spPr bwMode="auto">
            <a:xfrm>
              <a:off x="2933" y="3633"/>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800" i="1">
                  <a:latin typeface="Nimbus Roman No9 L" charset="0"/>
                </a:rPr>
                <a:t>in</a:t>
              </a:r>
              <a:endParaRPr lang="en-CA" altLang="en-US" sz="2400">
                <a:latin typeface="Times New Roman" panose="02020603050405020304" pitchFamily="18" charset="0"/>
              </a:endParaRPr>
            </a:p>
          </p:txBody>
        </p:sp>
        <p:sp>
          <p:nvSpPr>
            <p:cNvPr id="16464" name="Rectangle 80">
              <a:extLst>
                <a:ext uri="{FF2B5EF4-FFF2-40B4-BE49-F238E27FC236}">
                  <a16:creationId xmlns:a16="http://schemas.microsoft.com/office/drawing/2014/main" id="{76154B0B-95CF-4B45-89DD-E2FB117BD587}"/>
                </a:ext>
              </a:extLst>
            </p:cNvPr>
            <p:cNvSpPr>
              <a:spLocks noChangeArrowheads="1"/>
            </p:cNvSpPr>
            <p:nvPr/>
          </p:nvSpPr>
          <p:spPr bwMode="auto">
            <a:xfrm>
              <a:off x="3379" y="4339"/>
              <a:ext cx="5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latin typeface="Nimbus Roman No9 L" charset="0"/>
                </a:rPr>
                <a:t>Z</a:t>
              </a:r>
              <a:endParaRPr lang="en-CA" altLang="en-US" sz="2400">
                <a:latin typeface="Times New Roman" panose="02020603050405020304" pitchFamily="18" charset="0"/>
              </a:endParaRPr>
            </a:p>
          </p:txBody>
        </p:sp>
        <p:sp>
          <p:nvSpPr>
            <p:cNvPr id="16465" name="Rectangle 81">
              <a:extLst>
                <a:ext uri="{FF2B5EF4-FFF2-40B4-BE49-F238E27FC236}">
                  <a16:creationId xmlns:a16="http://schemas.microsoft.com/office/drawing/2014/main" id="{8C30B5FC-90A0-4965-B31C-620FC10BB81E}"/>
                </a:ext>
              </a:extLst>
            </p:cNvPr>
            <p:cNvSpPr>
              <a:spLocks noChangeArrowheads="1"/>
            </p:cNvSpPr>
            <p:nvPr/>
          </p:nvSpPr>
          <p:spPr bwMode="auto">
            <a:xfrm>
              <a:off x="3435" y="4384"/>
              <a:ext cx="9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800" i="1">
                  <a:latin typeface="Nimbus Roman No9 L" charset="0"/>
                </a:rPr>
                <a:t>out</a:t>
              </a:r>
              <a:endParaRPr lang="en-CA" altLang="en-US" sz="2400">
                <a:latin typeface="Times New Roman" panose="02020603050405020304" pitchFamily="18" charset="0"/>
              </a:endParaRPr>
            </a:p>
          </p:txBody>
        </p:sp>
        <p:sp>
          <p:nvSpPr>
            <p:cNvPr id="16466" name="Rectangle 82">
              <a:extLst>
                <a:ext uri="{FF2B5EF4-FFF2-40B4-BE49-F238E27FC236}">
                  <a16:creationId xmlns:a16="http://schemas.microsoft.com/office/drawing/2014/main" id="{8468BE06-B6D8-4228-8C8E-AAE819BBD7F6}"/>
                </a:ext>
              </a:extLst>
            </p:cNvPr>
            <p:cNvSpPr>
              <a:spLocks noChangeArrowheads="1"/>
            </p:cNvSpPr>
            <p:nvPr/>
          </p:nvSpPr>
          <p:spPr bwMode="auto">
            <a:xfrm>
              <a:off x="3389" y="314"/>
              <a:ext cx="6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latin typeface="Nimbus Roman No9 L" charset="0"/>
                </a:rPr>
                <a:t>R</a:t>
              </a:r>
              <a:endParaRPr lang="en-CA" altLang="en-US" sz="2400">
                <a:latin typeface="Times New Roman" panose="02020603050405020304" pitchFamily="18" charset="0"/>
              </a:endParaRPr>
            </a:p>
          </p:txBody>
        </p:sp>
        <p:sp>
          <p:nvSpPr>
            <p:cNvPr id="16467" name="Rectangle 83">
              <a:extLst>
                <a:ext uri="{FF2B5EF4-FFF2-40B4-BE49-F238E27FC236}">
                  <a16:creationId xmlns:a16="http://schemas.microsoft.com/office/drawing/2014/main" id="{B3955617-667D-4607-88D3-2B254735EB83}"/>
                </a:ext>
              </a:extLst>
            </p:cNvPr>
            <p:cNvSpPr>
              <a:spLocks noChangeArrowheads="1"/>
            </p:cNvSpPr>
            <p:nvPr/>
          </p:nvSpPr>
          <p:spPr bwMode="auto">
            <a:xfrm>
              <a:off x="3445" y="314"/>
              <a:ext cx="2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i="1">
                  <a:latin typeface="Nimbus Roman No9 L" charset="0"/>
                </a:rPr>
                <a:t>i</a:t>
              </a:r>
              <a:endParaRPr lang="en-CA" altLang="en-US" sz="2400">
                <a:latin typeface="Times New Roman" panose="02020603050405020304" pitchFamily="18" charset="0"/>
              </a:endParaRPr>
            </a:p>
          </p:txBody>
        </p:sp>
        <p:sp>
          <p:nvSpPr>
            <p:cNvPr id="16468" name="Rectangle 84">
              <a:extLst>
                <a:ext uri="{FF2B5EF4-FFF2-40B4-BE49-F238E27FC236}">
                  <a16:creationId xmlns:a16="http://schemas.microsoft.com/office/drawing/2014/main" id="{316BE14C-119F-4975-8B63-D55FFAC83C81}"/>
                </a:ext>
              </a:extLst>
            </p:cNvPr>
            <p:cNvSpPr>
              <a:spLocks noChangeArrowheads="1"/>
            </p:cNvSpPr>
            <p:nvPr/>
          </p:nvSpPr>
          <p:spPr bwMode="auto">
            <a:xfrm>
              <a:off x="3463" y="362"/>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800" i="1">
                  <a:latin typeface="Nimbus Roman No9 L" charset="0"/>
                </a:rPr>
                <a:t>in</a:t>
              </a:r>
              <a:endParaRPr lang="en-CA" altLang="en-US" sz="2400">
                <a:latin typeface="Times New Roman" panose="02020603050405020304" pitchFamily="18" charset="0"/>
              </a:endParaRPr>
            </a:p>
          </p:txBody>
        </p:sp>
        <p:sp>
          <p:nvSpPr>
            <p:cNvPr id="16469" name="Rectangle 85">
              <a:extLst>
                <a:ext uri="{FF2B5EF4-FFF2-40B4-BE49-F238E27FC236}">
                  <a16:creationId xmlns:a16="http://schemas.microsoft.com/office/drawing/2014/main" id="{ECB6F9E5-6A20-4C9B-AABB-71E888B64158}"/>
                </a:ext>
              </a:extLst>
            </p:cNvPr>
            <p:cNvSpPr>
              <a:spLocks noChangeArrowheads="1"/>
            </p:cNvSpPr>
            <p:nvPr/>
          </p:nvSpPr>
          <p:spPr bwMode="auto">
            <a:xfrm>
              <a:off x="3231" y="789"/>
              <a:ext cx="6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R</a:t>
              </a:r>
              <a:endParaRPr lang="en-CA" altLang="en-US" sz="2400">
                <a:latin typeface="Times New Roman" panose="02020603050405020304" pitchFamily="18" charset="0"/>
              </a:endParaRPr>
            </a:p>
          </p:txBody>
        </p:sp>
        <p:sp>
          <p:nvSpPr>
            <p:cNvPr id="16470" name="Rectangle 86">
              <a:extLst>
                <a:ext uri="{FF2B5EF4-FFF2-40B4-BE49-F238E27FC236}">
                  <a16:creationId xmlns:a16="http://schemas.microsoft.com/office/drawing/2014/main" id="{A2112CF2-8794-4578-8583-2BA58CBC6885}"/>
                </a:ext>
              </a:extLst>
            </p:cNvPr>
            <p:cNvSpPr>
              <a:spLocks noChangeArrowheads="1"/>
            </p:cNvSpPr>
            <p:nvPr/>
          </p:nvSpPr>
          <p:spPr bwMode="auto">
            <a:xfrm>
              <a:off x="3287" y="789"/>
              <a:ext cx="2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i="1">
                  <a:solidFill>
                    <a:srgbClr val="000000"/>
                  </a:solidFill>
                  <a:latin typeface="Nimbus Roman No9 L" charset="0"/>
                </a:rPr>
                <a:t>i</a:t>
              </a:r>
              <a:endParaRPr lang="en-CA" altLang="en-US" sz="2400">
                <a:latin typeface="Times New Roman" panose="02020603050405020304" pitchFamily="18" charset="0"/>
              </a:endParaRPr>
            </a:p>
          </p:txBody>
        </p:sp>
        <p:sp>
          <p:nvSpPr>
            <p:cNvPr id="16471" name="Rectangle 87">
              <a:extLst>
                <a:ext uri="{FF2B5EF4-FFF2-40B4-BE49-F238E27FC236}">
                  <a16:creationId xmlns:a16="http://schemas.microsoft.com/office/drawing/2014/main" id="{E62FB37B-9D1F-4FA1-AA32-5E4B5E40EA2B}"/>
                </a:ext>
              </a:extLst>
            </p:cNvPr>
            <p:cNvSpPr>
              <a:spLocks noChangeArrowheads="1"/>
            </p:cNvSpPr>
            <p:nvPr/>
          </p:nvSpPr>
          <p:spPr bwMode="auto">
            <a:xfrm>
              <a:off x="3352" y="1226"/>
              <a:ext cx="6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latin typeface="Nimbus Roman No9 L" charset="0"/>
                </a:rPr>
                <a:t>R</a:t>
              </a:r>
              <a:endParaRPr lang="en-CA" altLang="en-US" sz="2400">
                <a:latin typeface="Times New Roman" panose="02020603050405020304" pitchFamily="18" charset="0"/>
              </a:endParaRPr>
            </a:p>
          </p:txBody>
        </p:sp>
        <p:sp>
          <p:nvSpPr>
            <p:cNvPr id="16472" name="Rectangle 88">
              <a:extLst>
                <a:ext uri="{FF2B5EF4-FFF2-40B4-BE49-F238E27FC236}">
                  <a16:creationId xmlns:a16="http://schemas.microsoft.com/office/drawing/2014/main" id="{96343E5B-A2AA-4E06-9D5D-8A3229F91245}"/>
                </a:ext>
              </a:extLst>
            </p:cNvPr>
            <p:cNvSpPr>
              <a:spLocks noChangeArrowheads="1"/>
            </p:cNvSpPr>
            <p:nvPr/>
          </p:nvSpPr>
          <p:spPr bwMode="auto">
            <a:xfrm>
              <a:off x="3407" y="1226"/>
              <a:ext cx="2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i="1">
                  <a:latin typeface="Nimbus Roman No9 L" charset="0"/>
                </a:rPr>
                <a:t>i</a:t>
              </a:r>
              <a:endParaRPr lang="en-CA" altLang="en-US" sz="2400">
                <a:latin typeface="Times New Roman" panose="02020603050405020304" pitchFamily="18" charset="0"/>
              </a:endParaRPr>
            </a:p>
          </p:txBody>
        </p:sp>
        <p:sp>
          <p:nvSpPr>
            <p:cNvPr id="16473" name="Rectangle 89">
              <a:extLst>
                <a:ext uri="{FF2B5EF4-FFF2-40B4-BE49-F238E27FC236}">
                  <a16:creationId xmlns:a16="http://schemas.microsoft.com/office/drawing/2014/main" id="{5CD46B45-CC6B-40E4-942D-17300DDE5959}"/>
                </a:ext>
              </a:extLst>
            </p:cNvPr>
            <p:cNvSpPr>
              <a:spLocks noChangeArrowheads="1"/>
            </p:cNvSpPr>
            <p:nvPr/>
          </p:nvSpPr>
          <p:spPr bwMode="auto">
            <a:xfrm>
              <a:off x="3426" y="1263"/>
              <a:ext cx="9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800" i="1">
                  <a:latin typeface="Nimbus Roman No9 L" charset="0"/>
                </a:rPr>
                <a:t>out</a:t>
              </a:r>
              <a:endParaRPr lang="en-CA" altLang="en-US" sz="2400">
                <a:latin typeface="Times New Roman" panose="02020603050405020304" pitchFamily="18" charset="0"/>
              </a:endParaRPr>
            </a:p>
          </p:txBody>
        </p:sp>
        <p:sp>
          <p:nvSpPr>
            <p:cNvPr id="16474" name="Freeform 90">
              <a:extLst>
                <a:ext uri="{FF2B5EF4-FFF2-40B4-BE49-F238E27FC236}">
                  <a16:creationId xmlns:a16="http://schemas.microsoft.com/office/drawing/2014/main" id="{76F2CC9C-23B1-4541-AB9E-6D2DE6499972}"/>
                </a:ext>
              </a:extLst>
            </p:cNvPr>
            <p:cNvSpPr>
              <a:spLocks/>
            </p:cNvSpPr>
            <p:nvPr/>
          </p:nvSpPr>
          <p:spPr bwMode="auto">
            <a:xfrm>
              <a:off x="4179" y="279"/>
              <a:ext cx="121" cy="93"/>
            </a:xfrm>
            <a:custGeom>
              <a:avLst/>
              <a:gdLst>
                <a:gd name="T0" fmla="*/ 2147483646 w 13"/>
                <a:gd name="T1" fmla="*/ 2147483646 h 10"/>
                <a:gd name="T2" fmla="*/ 2147483646 w 13"/>
                <a:gd name="T3" fmla="*/ 2147483646 h 10"/>
                <a:gd name="T4" fmla="*/ 2147483646 w 13"/>
                <a:gd name="T5" fmla="*/ 0 h 10"/>
                <a:gd name="T6" fmla="*/ 0 w 13"/>
                <a:gd name="T7" fmla="*/ 2147483646 h 10"/>
                <a:gd name="T8" fmla="*/ 2147483646 w 13"/>
                <a:gd name="T9" fmla="*/ 2147483646 h 10"/>
                <a:gd name="T10" fmla="*/ 0 60000 65536"/>
                <a:gd name="T11" fmla="*/ 0 60000 65536"/>
                <a:gd name="T12" fmla="*/ 0 60000 65536"/>
                <a:gd name="T13" fmla="*/ 0 60000 65536"/>
                <a:gd name="T14" fmla="*/ 0 60000 65536"/>
                <a:gd name="T15" fmla="*/ 0 w 13"/>
                <a:gd name="T16" fmla="*/ 0 h 10"/>
                <a:gd name="T17" fmla="*/ 13 w 13"/>
                <a:gd name="T18" fmla="*/ 10 h 10"/>
              </a:gdLst>
              <a:ahLst/>
              <a:cxnLst>
                <a:cxn ang="T10">
                  <a:pos x="T0" y="T1"/>
                </a:cxn>
                <a:cxn ang="T11">
                  <a:pos x="T2" y="T3"/>
                </a:cxn>
                <a:cxn ang="T12">
                  <a:pos x="T4" y="T5"/>
                </a:cxn>
                <a:cxn ang="T13">
                  <a:pos x="T6" y="T7"/>
                </a:cxn>
                <a:cxn ang="T14">
                  <a:pos x="T8" y="T9"/>
                </a:cxn>
              </a:cxnLst>
              <a:rect l="T15" t="T16" r="T17" b="T18"/>
              <a:pathLst>
                <a:path w="13" h="10">
                  <a:moveTo>
                    <a:pt x="9" y="10"/>
                  </a:moveTo>
                  <a:lnTo>
                    <a:pt x="13" y="10"/>
                  </a:lnTo>
                  <a:lnTo>
                    <a:pt x="6" y="0"/>
                  </a:lnTo>
                  <a:lnTo>
                    <a:pt x="0" y="10"/>
                  </a:lnTo>
                  <a:lnTo>
                    <a:pt x="3" y="1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75" name="Line 91">
              <a:extLst>
                <a:ext uri="{FF2B5EF4-FFF2-40B4-BE49-F238E27FC236}">
                  <a16:creationId xmlns:a16="http://schemas.microsoft.com/office/drawing/2014/main" id="{14BF85AE-147B-4ED2-A1FC-B8358B624F46}"/>
                </a:ext>
              </a:extLst>
            </p:cNvPr>
            <p:cNvSpPr>
              <a:spLocks noChangeShapeType="1"/>
            </p:cNvSpPr>
            <p:nvPr/>
          </p:nvSpPr>
          <p:spPr bwMode="auto">
            <a:xfrm flipV="1">
              <a:off x="4207" y="372"/>
              <a:ext cx="1" cy="400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76" name="Line 92">
              <a:extLst>
                <a:ext uri="{FF2B5EF4-FFF2-40B4-BE49-F238E27FC236}">
                  <a16:creationId xmlns:a16="http://schemas.microsoft.com/office/drawing/2014/main" id="{44E68A2E-41BF-4B15-9850-F4B26E909558}"/>
                </a:ext>
              </a:extLst>
            </p:cNvPr>
            <p:cNvSpPr>
              <a:spLocks noChangeShapeType="1"/>
            </p:cNvSpPr>
            <p:nvPr/>
          </p:nvSpPr>
          <p:spPr bwMode="auto">
            <a:xfrm flipV="1">
              <a:off x="4272" y="372"/>
              <a:ext cx="1" cy="400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77" name="Freeform 93">
              <a:extLst>
                <a:ext uri="{FF2B5EF4-FFF2-40B4-BE49-F238E27FC236}">
                  <a16:creationId xmlns:a16="http://schemas.microsoft.com/office/drawing/2014/main" id="{BB838BC4-7709-43D4-B444-E96016A5DF6F}"/>
                </a:ext>
              </a:extLst>
            </p:cNvPr>
            <p:cNvSpPr>
              <a:spLocks/>
            </p:cNvSpPr>
            <p:nvPr/>
          </p:nvSpPr>
          <p:spPr bwMode="auto">
            <a:xfrm>
              <a:off x="4179" y="4376"/>
              <a:ext cx="121" cy="83"/>
            </a:xfrm>
            <a:custGeom>
              <a:avLst/>
              <a:gdLst>
                <a:gd name="T0" fmla="*/ 2147483646 w 13"/>
                <a:gd name="T1" fmla="*/ 0 h 9"/>
                <a:gd name="T2" fmla="*/ 2147483646 w 13"/>
                <a:gd name="T3" fmla="*/ 0 h 9"/>
                <a:gd name="T4" fmla="*/ 2147483646 w 13"/>
                <a:gd name="T5" fmla="*/ 2147483646 h 9"/>
                <a:gd name="T6" fmla="*/ 0 w 13"/>
                <a:gd name="T7" fmla="*/ 0 h 9"/>
                <a:gd name="T8" fmla="*/ 2147483646 w 13"/>
                <a:gd name="T9" fmla="*/ 0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9" y="0"/>
                  </a:moveTo>
                  <a:lnTo>
                    <a:pt x="13" y="0"/>
                  </a:lnTo>
                  <a:lnTo>
                    <a:pt x="6" y="9"/>
                  </a:lnTo>
                  <a:lnTo>
                    <a:pt x="0" y="0"/>
                  </a:lnTo>
                  <a:lnTo>
                    <a:pt x="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78" name="Freeform 94">
              <a:extLst>
                <a:ext uri="{FF2B5EF4-FFF2-40B4-BE49-F238E27FC236}">
                  <a16:creationId xmlns:a16="http://schemas.microsoft.com/office/drawing/2014/main" id="{2BB8C4E0-7974-4D74-A19C-E82947A56A64}"/>
                </a:ext>
              </a:extLst>
            </p:cNvPr>
            <p:cNvSpPr>
              <a:spLocks/>
            </p:cNvSpPr>
            <p:nvPr/>
          </p:nvSpPr>
          <p:spPr bwMode="auto">
            <a:xfrm>
              <a:off x="2850" y="2973"/>
              <a:ext cx="836" cy="418"/>
            </a:xfrm>
            <a:custGeom>
              <a:avLst/>
              <a:gdLst>
                <a:gd name="T0" fmla="*/ 2147483646 w 90"/>
                <a:gd name="T1" fmla="*/ 2147483646 h 45"/>
                <a:gd name="T2" fmla="*/ 2147483646 w 90"/>
                <a:gd name="T3" fmla="*/ 0 h 45"/>
                <a:gd name="T4" fmla="*/ 0 w 90"/>
                <a:gd name="T5" fmla="*/ 0 h 45"/>
                <a:gd name="T6" fmla="*/ 2147483646 w 90"/>
                <a:gd name="T7" fmla="*/ 2147483646 h 45"/>
                <a:gd name="T8" fmla="*/ 2147483646 w 90"/>
                <a:gd name="T9" fmla="*/ 2147483646 h 45"/>
                <a:gd name="T10" fmla="*/ 2147483646 w 90"/>
                <a:gd name="T11" fmla="*/ 0 h 45"/>
                <a:gd name="T12" fmla="*/ 2147483646 w 90"/>
                <a:gd name="T13" fmla="*/ 0 h 45"/>
                <a:gd name="T14" fmla="*/ 2147483646 w 90"/>
                <a:gd name="T15" fmla="*/ 2147483646 h 4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45"/>
                <a:gd name="T26" fmla="*/ 90 w 90"/>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45">
                  <a:moveTo>
                    <a:pt x="45" y="5"/>
                  </a:moveTo>
                  <a:lnTo>
                    <a:pt x="40" y="0"/>
                  </a:lnTo>
                  <a:lnTo>
                    <a:pt x="0" y="0"/>
                  </a:lnTo>
                  <a:lnTo>
                    <a:pt x="15" y="45"/>
                  </a:lnTo>
                  <a:lnTo>
                    <a:pt x="75" y="45"/>
                  </a:lnTo>
                  <a:lnTo>
                    <a:pt x="90" y="0"/>
                  </a:lnTo>
                  <a:lnTo>
                    <a:pt x="50" y="0"/>
                  </a:lnTo>
                  <a:lnTo>
                    <a:pt x="45" y="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79" name="Rectangle 95">
              <a:extLst>
                <a:ext uri="{FF2B5EF4-FFF2-40B4-BE49-F238E27FC236}">
                  <a16:creationId xmlns:a16="http://schemas.microsoft.com/office/drawing/2014/main" id="{16F94DB2-00FC-420A-ABE0-D508F0B62D67}"/>
                </a:ext>
              </a:extLst>
            </p:cNvPr>
            <p:cNvSpPr>
              <a:spLocks noChangeArrowheads="1"/>
            </p:cNvSpPr>
            <p:nvPr/>
          </p:nvSpPr>
          <p:spPr bwMode="auto">
            <a:xfrm>
              <a:off x="4188" y="102"/>
              <a:ext cx="4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b</a:t>
              </a:r>
              <a:endParaRPr lang="en-CA" altLang="en-US" sz="2400">
                <a:latin typeface="Times New Roman" panose="02020603050405020304" pitchFamily="18" charset="0"/>
              </a:endParaRPr>
            </a:p>
          </p:txBody>
        </p:sp>
        <p:sp>
          <p:nvSpPr>
            <p:cNvPr id="16480" name="Rectangle 96">
              <a:extLst>
                <a:ext uri="{FF2B5EF4-FFF2-40B4-BE49-F238E27FC236}">
                  <a16:creationId xmlns:a16="http://schemas.microsoft.com/office/drawing/2014/main" id="{3A816229-24FD-4FD2-8BF4-4103407A027E}"/>
                </a:ext>
              </a:extLst>
            </p:cNvPr>
            <p:cNvSpPr>
              <a:spLocks noChangeArrowheads="1"/>
            </p:cNvSpPr>
            <p:nvPr/>
          </p:nvSpPr>
          <p:spPr bwMode="auto">
            <a:xfrm>
              <a:off x="4225" y="102"/>
              <a:ext cx="9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us</a:t>
              </a:r>
              <a:endParaRPr lang="en-CA" altLang="en-US" sz="2400">
                <a:latin typeface="Times New Roman" panose="02020603050405020304" pitchFamily="18" charset="0"/>
              </a:endParaRPr>
            </a:p>
          </p:txBody>
        </p:sp>
        <p:sp>
          <p:nvSpPr>
            <p:cNvPr id="16481" name="Rectangle 97">
              <a:extLst>
                <a:ext uri="{FF2B5EF4-FFF2-40B4-BE49-F238E27FC236}">
                  <a16:creationId xmlns:a16="http://schemas.microsoft.com/office/drawing/2014/main" id="{5BA1B8E7-48F2-4916-9D25-4D043C41C246}"/>
                </a:ext>
              </a:extLst>
            </p:cNvPr>
            <p:cNvSpPr>
              <a:spLocks noChangeArrowheads="1"/>
            </p:cNvSpPr>
            <p:nvPr/>
          </p:nvSpPr>
          <p:spPr bwMode="auto">
            <a:xfrm>
              <a:off x="3937" y="0"/>
              <a:ext cx="70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Internal processor</a:t>
              </a:r>
              <a:endParaRPr lang="en-CA" altLang="en-US" sz="2400">
                <a:latin typeface="Times New Roman" panose="02020603050405020304" pitchFamily="18" charset="0"/>
              </a:endParaRPr>
            </a:p>
          </p:txBody>
        </p:sp>
        <p:sp>
          <p:nvSpPr>
            <p:cNvPr id="16482" name="Rectangle 98">
              <a:extLst>
                <a:ext uri="{FF2B5EF4-FFF2-40B4-BE49-F238E27FC236}">
                  <a16:creationId xmlns:a16="http://schemas.microsoft.com/office/drawing/2014/main" id="{6A89F88F-2D63-4135-B072-18BEB454F62F}"/>
                </a:ext>
              </a:extLst>
            </p:cNvPr>
            <p:cNvSpPr>
              <a:spLocks noChangeArrowheads="1"/>
            </p:cNvSpPr>
            <p:nvPr/>
          </p:nvSpPr>
          <p:spPr bwMode="auto">
            <a:xfrm>
              <a:off x="2655" y="2219"/>
              <a:ext cx="42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Constant 4</a:t>
              </a:r>
              <a:endParaRPr lang="en-CA" altLang="en-US" sz="2400">
                <a:latin typeface="Times New Roman" panose="02020603050405020304" pitchFamily="18" charset="0"/>
              </a:endParaRPr>
            </a:p>
          </p:txBody>
        </p:sp>
        <p:sp>
          <p:nvSpPr>
            <p:cNvPr id="16483" name="Rectangle 99">
              <a:extLst>
                <a:ext uri="{FF2B5EF4-FFF2-40B4-BE49-F238E27FC236}">
                  <a16:creationId xmlns:a16="http://schemas.microsoft.com/office/drawing/2014/main" id="{CA73179F-A0B6-4D05-9DAE-3E7F2D1816F7}"/>
                </a:ext>
              </a:extLst>
            </p:cNvPr>
            <p:cNvSpPr>
              <a:spLocks noChangeArrowheads="1"/>
            </p:cNvSpPr>
            <p:nvPr/>
          </p:nvSpPr>
          <p:spPr bwMode="auto">
            <a:xfrm>
              <a:off x="2952" y="2583"/>
              <a:ext cx="19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solidFill>
                    <a:srgbClr val="000000"/>
                  </a:solidFill>
                  <a:latin typeface="Nimbus Roman No9 L" charset="0"/>
                </a:rPr>
                <a:t>MUX</a:t>
              </a:r>
              <a:endParaRPr lang="en-CA" altLang="en-US" sz="2400">
                <a:latin typeface="Times New Roman" panose="02020603050405020304" pitchFamily="18" charset="0"/>
              </a:endParaRPr>
            </a:p>
          </p:txBody>
        </p:sp>
        <p:sp>
          <p:nvSpPr>
            <p:cNvPr id="16484" name="Rectangle 100">
              <a:extLst>
                <a:ext uri="{FF2B5EF4-FFF2-40B4-BE49-F238E27FC236}">
                  <a16:creationId xmlns:a16="http://schemas.microsoft.com/office/drawing/2014/main" id="{248FD18E-33B5-4240-A245-EEECE1AF7930}"/>
                </a:ext>
              </a:extLst>
            </p:cNvPr>
            <p:cNvSpPr>
              <a:spLocks noChangeArrowheads="1"/>
            </p:cNvSpPr>
            <p:nvPr/>
          </p:nvSpPr>
          <p:spPr bwMode="auto">
            <a:xfrm>
              <a:off x="2162" y="4692"/>
              <a:ext cx="277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200">
                  <a:solidFill>
                    <a:srgbClr val="000000"/>
                  </a:solidFill>
                  <a:latin typeface="Nimbus Roman No9 L" charset="0"/>
                </a:rPr>
                <a:t>Figure 7.2.</a:t>
              </a:r>
              <a:r>
                <a:rPr lang="en-US" altLang="en-US" sz="1200">
                  <a:solidFill>
                    <a:srgbClr val="000000"/>
                  </a:solidFill>
                  <a:latin typeface="Nimbus Roman No9 L" charset="0"/>
                </a:rPr>
                <a:t>  Input and output gating for the registers in Figure 7.1.</a:t>
              </a:r>
              <a:endParaRPr lang="en-CA" altLang="en-US" sz="2400">
                <a:latin typeface="Times New Roman" panose="02020603050405020304" pitchFamily="18" charset="0"/>
              </a:endParaRPr>
            </a:p>
          </p:txBody>
        </p:sp>
        <p:sp>
          <p:nvSpPr>
            <p:cNvPr id="16485" name="Line 101">
              <a:extLst>
                <a:ext uri="{FF2B5EF4-FFF2-40B4-BE49-F238E27FC236}">
                  <a16:creationId xmlns:a16="http://schemas.microsoft.com/office/drawing/2014/main" id="{540540FC-715F-4E34-895B-BD70D8A2BE09}"/>
                </a:ext>
              </a:extLst>
            </p:cNvPr>
            <p:cNvSpPr>
              <a:spLocks noChangeShapeType="1"/>
            </p:cNvSpPr>
            <p:nvPr/>
          </p:nvSpPr>
          <p:spPr bwMode="auto">
            <a:xfrm>
              <a:off x="2543" y="2638"/>
              <a:ext cx="214" cy="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86" name="Rectangle 102">
              <a:extLst>
                <a:ext uri="{FF2B5EF4-FFF2-40B4-BE49-F238E27FC236}">
                  <a16:creationId xmlns:a16="http://schemas.microsoft.com/office/drawing/2014/main" id="{AFA793B4-81D8-4ECF-8E8A-D0511A8FFECC}"/>
                </a:ext>
              </a:extLst>
            </p:cNvPr>
            <p:cNvSpPr>
              <a:spLocks noChangeArrowheads="1"/>
            </p:cNvSpPr>
            <p:nvPr/>
          </p:nvSpPr>
          <p:spPr bwMode="auto">
            <a:xfrm>
              <a:off x="2301" y="2573"/>
              <a:ext cx="24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100">
                  <a:latin typeface="Nimbus Roman No9 L" charset="0"/>
                </a:rPr>
                <a:t>Select</a:t>
              </a:r>
              <a:endParaRPr lang="en-CA" altLang="en-US" sz="2400">
                <a:latin typeface="Times New Roman" panose="02020603050405020304" pitchFamily="18" charset="0"/>
              </a:endParaRPr>
            </a:p>
          </p:txBody>
        </p:sp>
        <p:sp>
          <p:nvSpPr>
            <p:cNvPr id="16487" name="Freeform 103">
              <a:extLst>
                <a:ext uri="{FF2B5EF4-FFF2-40B4-BE49-F238E27FC236}">
                  <a16:creationId xmlns:a16="http://schemas.microsoft.com/office/drawing/2014/main" id="{C154FA5F-84D4-44DE-8EDB-3F2010283E79}"/>
                </a:ext>
              </a:extLst>
            </p:cNvPr>
            <p:cNvSpPr>
              <a:spLocks/>
            </p:cNvSpPr>
            <p:nvPr/>
          </p:nvSpPr>
          <p:spPr bwMode="auto">
            <a:xfrm>
              <a:off x="3036" y="2899"/>
              <a:ext cx="18" cy="65"/>
            </a:xfrm>
            <a:custGeom>
              <a:avLst/>
              <a:gdLst>
                <a:gd name="T0" fmla="*/ 0 w 2"/>
                <a:gd name="T1" fmla="*/ 0 h 7"/>
                <a:gd name="T2" fmla="*/ 2147483646 w 2"/>
                <a:gd name="T3" fmla="*/ 2147483646 h 7"/>
                <a:gd name="T4" fmla="*/ 2147483646 w 2"/>
                <a:gd name="T5" fmla="*/ 0 h 7"/>
                <a:gd name="T6" fmla="*/ 2147483646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88" name="Freeform 104">
              <a:extLst>
                <a:ext uri="{FF2B5EF4-FFF2-40B4-BE49-F238E27FC236}">
                  <a16:creationId xmlns:a16="http://schemas.microsoft.com/office/drawing/2014/main" id="{73491DE5-D4D4-4C3E-B12E-0767ACF42AF0}"/>
                </a:ext>
              </a:extLst>
            </p:cNvPr>
            <p:cNvSpPr>
              <a:spLocks/>
            </p:cNvSpPr>
            <p:nvPr/>
          </p:nvSpPr>
          <p:spPr bwMode="auto">
            <a:xfrm>
              <a:off x="3036" y="2899"/>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16489" name="Line 105">
              <a:extLst>
                <a:ext uri="{FF2B5EF4-FFF2-40B4-BE49-F238E27FC236}">
                  <a16:creationId xmlns:a16="http://schemas.microsoft.com/office/drawing/2014/main" id="{8FCD7F40-AED6-4D29-B415-4CAE584FC607}"/>
                </a:ext>
              </a:extLst>
            </p:cNvPr>
            <p:cNvSpPr>
              <a:spLocks noChangeShapeType="1"/>
            </p:cNvSpPr>
            <p:nvPr/>
          </p:nvSpPr>
          <p:spPr bwMode="auto">
            <a:xfrm flipV="1">
              <a:off x="3045" y="2722"/>
              <a:ext cx="1" cy="17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90" name="Freeform 106">
              <a:extLst>
                <a:ext uri="{FF2B5EF4-FFF2-40B4-BE49-F238E27FC236}">
                  <a16:creationId xmlns:a16="http://schemas.microsoft.com/office/drawing/2014/main" id="{C677FACA-B785-4294-8864-0102010E6F74}"/>
                </a:ext>
              </a:extLst>
            </p:cNvPr>
            <p:cNvSpPr>
              <a:spLocks/>
            </p:cNvSpPr>
            <p:nvPr/>
          </p:nvSpPr>
          <p:spPr bwMode="auto">
            <a:xfrm>
              <a:off x="2710" y="2555"/>
              <a:ext cx="669" cy="167"/>
            </a:xfrm>
            <a:custGeom>
              <a:avLst/>
              <a:gdLst>
                <a:gd name="T0" fmla="*/ 2147483646 w 72"/>
                <a:gd name="T1" fmla="*/ 2147483646 h 18"/>
                <a:gd name="T2" fmla="*/ 2147483646 w 72"/>
                <a:gd name="T3" fmla="*/ 2147483646 h 18"/>
                <a:gd name="T4" fmla="*/ 2147483646 w 72"/>
                <a:gd name="T5" fmla="*/ 0 h 18"/>
                <a:gd name="T6" fmla="*/ 0 w 72"/>
                <a:gd name="T7" fmla="*/ 0 h 18"/>
                <a:gd name="T8" fmla="*/ 2147483646 w 72"/>
                <a:gd name="T9" fmla="*/ 2147483646 h 18"/>
                <a:gd name="T10" fmla="*/ 0 60000 65536"/>
                <a:gd name="T11" fmla="*/ 0 60000 65536"/>
                <a:gd name="T12" fmla="*/ 0 60000 65536"/>
                <a:gd name="T13" fmla="*/ 0 60000 65536"/>
                <a:gd name="T14" fmla="*/ 0 60000 65536"/>
                <a:gd name="T15" fmla="*/ 0 w 72"/>
                <a:gd name="T16" fmla="*/ 0 h 18"/>
                <a:gd name="T17" fmla="*/ 72 w 72"/>
                <a:gd name="T18" fmla="*/ 18 h 18"/>
              </a:gdLst>
              <a:ahLst/>
              <a:cxnLst>
                <a:cxn ang="T10">
                  <a:pos x="T0" y="T1"/>
                </a:cxn>
                <a:cxn ang="T11">
                  <a:pos x="T2" y="T3"/>
                </a:cxn>
                <a:cxn ang="T12">
                  <a:pos x="T4" y="T5"/>
                </a:cxn>
                <a:cxn ang="T13">
                  <a:pos x="T6" y="T7"/>
                </a:cxn>
                <a:cxn ang="T14">
                  <a:pos x="T8" y="T9"/>
                </a:cxn>
              </a:cxnLst>
              <a:rect l="T15" t="T16" r="T17" b="T18"/>
              <a:pathLst>
                <a:path w="72" h="18">
                  <a:moveTo>
                    <a:pt x="9" y="18"/>
                  </a:moveTo>
                  <a:lnTo>
                    <a:pt x="63" y="18"/>
                  </a:lnTo>
                  <a:lnTo>
                    <a:pt x="72" y="0"/>
                  </a:lnTo>
                  <a:lnTo>
                    <a:pt x="0" y="0"/>
                  </a:lnTo>
                  <a:lnTo>
                    <a:pt x="9" y="1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91" name="Freeform 107">
              <a:extLst>
                <a:ext uri="{FF2B5EF4-FFF2-40B4-BE49-F238E27FC236}">
                  <a16:creationId xmlns:a16="http://schemas.microsoft.com/office/drawing/2014/main" id="{51A4849F-2E54-4504-9F6B-24174D55E3CD}"/>
                </a:ext>
              </a:extLst>
            </p:cNvPr>
            <p:cNvSpPr>
              <a:spLocks/>
            </p:cNvSpPr>
            <p:nvPr/>
          </p:nvSpPr>
          <p:spPr bwMode="auto">
            <a:xfrm>
              <a:off x="2822" y="2481"/>
              <a:ext cx="18" cy="65"/>
            </a:xfrm>
            <a:custGeom>
              <a:avLst/>
              <a:gdLst>
                <a:gd name="T0" fmla="*/ 0 w 2"/>
                <a:gd name="T1" fmla="*/ 0 h 7"/>
                <a:gd name="T2" fmla="*/ 2147483646 w 2"/>
                <a:gd name="T3" fmla="*/ 2147483646 h 7"/>
                <a:gd name="T4" fmla="*/ 2147483646 w 2"/>
                <a:gd name="T5" fmla="*/ 0 h 7"/>
                <a:gd name="T6" fmla="*/ 2147483646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492" name="Freeform 108">
              <a:extLst>
                <a:ext uri="{FF2B5EF4-FFF2-40B4-BE49-F238E27FC236}">
                  <a16:creationId xmlns:a16="http://schemas.microsoft.com/office/drawing/2014/main" id="{2FF6FB32-082A-4970-B183-80491C48AC00}"/>
                </a:ext>
              </a:extLst>
            </p:cNvPr>
            <p:cNvSpPr>
              <a:spLocks/>
            </p:cNvSpPr>
            <p:nvPr/>
          </p:nvSpPr>
          <p:spPr bwMode="auto">
            <a:xfrm>
              <a:off x="2822" y="2481"/>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16493" name="Line 109">
              <a:extLst>
                <a:ext uri="{FF2B5EF4-FFF2-40B4-BE49-F238E27FC236}">
                  <a16:creationId xmlns:a16="http://schemas.microsoft.com/office/drawing/2014/main" id="{A25C2F6F-208D-4148-8A05-9175BB739EED}"/>
                </a:ext>
              </a:extLst>
            </p:cNvPr>
            <p:cNvSpPr>
              <a:spLocks noChangeShapeType="1"/>
            </p:cNvSpPr>
            <p:nvPr/>
          </p:nvSpPr>
          <p:spPr bwMode="auto">
            <a:xfrm flipV="1">
              <a:off x="2831" y="2388"/>
              <a:ext cx="1" cy="9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580F4CFD-99B8-41DB-B543-58E8079D258D}"/>
              </a:ext>
            </a:extLst>
          </p:cNvPr>
          <p:cNvSpPr>
            <a:spLocks noGrp="1" noChangeArrowheads="1"/>
          </p:cNvSpPr>
          <p:nvPr>
            <p:ph type="body" idx="1"/>
          </p:nvPr>
        </p:nvSpPr>
        <p:spPr>
          <a:xfrm>
            <a:off x="457200" y="762000"/>
            <a:ext cx="8229600" cy="5867400"/>
          </a:xfrm>
        </p:spPr>
        <p:txBody>
          <a:bodyPr/>
          <a:lstStyle/>
          <a:p>
            <a:pPr eaLnBrk="1" hangingPunct="1"/>
            <a:r>
              <a:rPr lang="en-US" altLang="en-US"/>
              <a:t>The input and output gates for register Ri are controlled by signals is R</a:t>
            </a:r>
            <a:r>
              <a:rPr lang="en-US" altLang="en-US" baseline="-25000"/>
              <a:t>in</a:t>
            </a:r>
            <a:r>
              <a:rPr lang="en-US" altLang="en-US"/>
              <a:t> and R</a:t>
            </a:r>
            <a:r>
              <a:rPr lang="en-US" altLang="en-US" baseline="-25000"/>
              <a:t>iout .</a:t>
            </a:r>
          </a:p>
          <a:p>
            <a:pPr eaLnBrk="1" hangingPunct="1"/>
            <a:r>
              <a:rPr lang="en-US" altLang="en-US"/>
              <a:t>If R</a:t>
            </a:r>
            <a:r>
              <a:rPr lang="en-US" altLang="en-US" baseline="-25000"/>
              <a:t>in </a:t>
            </a:r>
            <a:r>
              <a:rPr lang="en-US" altLang="en-US"/>
              <a:t>is set to1 - data available on common bus are loaded into Ri.</a:t>
            </a:r>
          </a:p>
          <a:p>
            <a:pPr eaLnBrk="1" hangingPunct="1"/>
            <a:r>
              <a:rPr lang="en-US" altLang="en-US"/>
              <a:t>If R</a:t>
            </a:r>
            <a:r>
              <a:rPr lang="en-US" altLang="en-US" baseline="-25000"/>
              <a:t>iout</a:t>
            </a:r>
            <a:r>
              <a:rPr lang="en-US" altLang="en-US"/>
              <a:t> is set to1 - the contents of register are placed on the bus.</a:t>
            </a:r>
          </a:p>
          <a:p>
            <a:pPr eaLnBrk="1" hangingPunct="1"/>
            <a:r>
              <a:rPr lang="en-US" altLang="en-US"/>
              <a:t>R</a:t>
            </a:r>
            <a:r>
              <a:rPr lang="en-US" altLang="en-US" baseline="-25000"/>
              <a:t>iout</a:t>
            </a:r>
            <a:r>
              <a:rPr lang="en-US" altLang="en-US"/>
              <a:t> is set to 0 – the bus can be used for transferring data from other registers .</a:t>
            </a:r>
          </a:p>
          <a:p>
            <a:pPr eaLnBrk="1" hangingPunct="1">
              <a:buFont typeface="Wingdings" panose="05000000000000000000" pitchFamily="2" charset="2"/>
              <a:buNone/>
            </a:pP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829FE70-7F05-49F4-B7A5-86A8D921F076}"/>
              </a:ext>
            </a:extLst>
          </p:cNvPr>
          <p:cNvSpPr>
            <a:spLocks noGrp="1" noChangeArrowheads="1"/>
          </p:cNvSpPr>
          <p:nvPr>
            <p:ph type="title"/>
          </p:nvPr>
        </p:nvSpPr>
        <p:spPr/>
        <p:txBody>
          <a:bodyPr/>
          <a:lstStyle/>
          <a:p>
            <a:pPr eaLnBrk="1" hangingPunct="1"/>
            <a:r>
              <a:rPr lang="en-US" altLang="en-US"/>
              <a:t>Data transfer between two registers:</a:t>
            </a:r>
          </a:p>
        </p:txBody>
      </p:sp>
      <p:sp>
        <p:nvSpPr>
          <p:cNvPr id="20483" name="Rectangle 3">
            <a:extLst>
              <a:ext uri="{FF2B5EF4-FFF2-40B4-BE49-F238E27FC236}">
                <a16:creationId xmlns:a16="http://schemas.microsoft.com/office/drawing/2014/main" id="{B51E7EEA-0E21-4E43-8C6A-21D1BD5EDCDE}"/>
              </a:ext>
            </a:extLst>
          </p:cNvPr>
          <p:cNvSpPr>
            <a:spLocks noGrp="1" noChangeArrowheads="1"/>
          </p:cNvSpPr>
          <p:nvPr>
            <p:ph type="body" idx="1"/>
          </p:nvPr>
        </p:nvSpPr>
        <p:spPr/>
        <p:txBody>
          <a:bodyPr/>
          <a:lstStyle/>
          <a:p>
            <a:pPr marL="571500" indent="-571500" eaLnBrk="1" hangingPunct="1">
              <a:buFont typeface="Wingdings" panose="05000000000000000000" pitchFamily="2" charset="2"/>
              <a:buNone/>
            </a:pPr>
            <a:r>
              <a:rPr lang="en-US" altLang="en-US"/>
              <a:t>Transfer the contents of R1 to R4.</a:t>
            </a:r>
          </a:p>
          <a:p>
            <a:pPr marL="571500" indent="-571500" algn="just" eaLnBrk="1" hangingPunct="1">
              <a:buFont typeface="Wingdings" panose="05000000000000000000" pitchFamily="2" charset="2"/>
              <a:buAutoNum type="arabicPeriod"/>
            </a:pPr>
            <a:r>
              <a:rPr lang="en-US" altLang="en-US"/>
              <a:t>Enable output of register R1 by setting R1</a:t>
            </a:r>
            <a:r>
              <a:rPr lang="en-US" altLang="en-US" baseline="-25000"/>
              <a:t>out</a:t>
            </a:r>
            <a:r>
              <a:rPr lang="en-US" altLang="en-US"/>
              <a:t>=1. This places the contents of R1 on the processor bus.</a:t>
            </a:r>
          </a:p>
          <a:p>
            <a:pPr marL="571500" indent="-571500" algn="just" eaLnBrk="1" hangingPunct="1">
              <a:buFont typeface="Wingdings" panose="05000000000000000000" pitchFamily="2" charset="2"/>
              <a:buAutoNum type="arabicPeriod"/>
            </a:pPr>
            <a:r>
              <a:rPr lang="en-US" altLang="en-US"/>
              <a:t>Enable input of register R4 by setting R4</a:t>
            </a:r>
            <a:r>
              <a:rPr lang="en-US" altLang="en-US" baseline="-25000"/>
              <a:t>in</a:t>
            </a:r>
            <a:r>
              <a:rPr lang="en-US" altLang="en-US"/>
              <a:t>=1. This loads the data from the processor bus into register R4.</a:t>
            </a:r>
          </a:p>
          <a:p>
            <a:pPr marL="571500" indent="-571500" eaLnBrk="1" hangingPunct="1">
              <a:buFont typeface="Wingdings" panose="05000000000000000000" pitchFamily="2" charset="2"/>
              <a:buAutoNum type="arabicPeriod"/>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2BBD763-6E17-439D-B140-310C240A4A1E}"/>
              </a:ext>
            </a:extLst>
          </p:cNvPr>
          <p:cNvSpPr>
            <a:spLocks noGrp="1" noChangeArrowheads="1"/>
          </p:cNvSpPr>
          <p:nvPr>
            <p:ph type="title"/>
          </p:nvPr>
        </p:nvSpPr>
        <p:spPr/>
        <p:txBody>
          <a:bodyPr/>
          <a:lstStyle/>
          <a:p>
            <a:pPr eaLnBrk="1" hangingPunct="1"/>
            <a:r>
              <a:rPr lang="en-US" altLang="en-US"/>
              <a:t>Performing an Arithmetic or Logic Operation</a:t>
            </a:r>
          </a:p>
        </p:txBody>
      </p:sp>
      <p:sp>
        <p:nvSpPr>
          <p:cNvPr id="14339" name="Rectangle 3">
            <a:extLst>
              <a:ext uri="{FF2B5EF4-FFF2-40B4-BE49-F238E27FC236}">
                <a16:creationId xmlns:a16="http://schemas.microsoft.com/office/drawing/2014/main" id="{15C93F6E-6F0A-4A10-B0FE-82D5053797C2}"/>
              </a:ext>
            </a:extLst>
          </p:cNvPr>
          <p:cNvSpPr>
            <a:spLocks noGrp="1" noChangeArrowheads="1"/>
          </p:cNvSpPr>
          <p:nvPr>
            <p:ph type="body" idx="1"/>
          </p:nvPr>
        </p:nvSpPr>
        <p:spPr/>
        <p:txBody>
          <a:bodyPr/>
          <a:lstStyle/>
          <a:p>
            <a:pPr marL="495300" indent="-495300" eaLnBrk="1" hangingPunct="1">
              <a:defRPr/>
            </a:pPr>
            <a:r>
              <a:rPr lang="en-US" sz="2600" dirty="0"/>
              <a:t>The ALU is a combinational circuit that has no internal storage.</a:t>
            </a:r>
          </a:p>
          <a:p>
            <a:pPr marL="495300" indent="-495300" eaLnBrk="1" hangingPunct="1">
              <a:defRPr/>
            </a:pPr>
            <a:r>
              <a:rPr lang="en-US" sz="2600" dirty="0"/>
              <a:t>ALU gets the two operands from MUX and bus. The result is temporarily stored in register Z.</a:t>
            </a:r>
          </a:p>
          <a:p>
            <a:pPr marL="495300" indent="-495300" eaLnBrk="1" hangingPunct="1">
              <a:defRPr/>
            </a:pPr>
            <a:r>
              <a:rPr lang="en-US" sz="2600" dirty="0"/>
              <a:t>What is the sequence of operations to add the contents of register R1 to those of R2 and store the result in R3?</a:t>
            </a:r>
          </a:p>
          <a:p>
            <a:pPr marL="763588" lvl="1" indent="-419100" eaLnBrk="1" hangingPunct="1">
              <a:buFont typeface="Wingdings" panose="05000000000000000000" pitchFamily="2" charset="2"/>
              <a:buAutoNum type="arabicPeriod"/>
              <a:defRPr/>
            </a:pPr>
            <a:r>
              <a:rPr lang="en-US" sz="2200" dirty="0"/>
              <a:t>R1</a:t>
            </a:r>
            <a:r>
              <a:rPr lang="en-US" sz="3000" baseline="-25000" dirty="0">
                <a:ea typeface="+mn-ea"/>
                <a:cs typeface="+mn-cs"/>
              </a:rPr>
              <a:t>out</a:t>
            </a:r>
            <a:r>
              <a:rPr lang="en-US" sz="2200" dirty="0"/>
              <a:t>, Y</a:t>
            </a:r>
            <a:r>
              <a:rPr lang="en-US" sz="3000" baseline="-25000" dirty="0">
                <a:ea typeface="+mn-ea"/>
                <a:cs typeface="+mn-cs"/>
              </a:rPr>
              <a:t>in</a:t>
            </a:r>
          </a:p>
          <a:p>
            <a:pPr marL="763588" lvl="1" indent="-419100" eaLnBrk="1" hangingPunct="1">
              <a:buFont typeface="Wingdings" panose="05000000000000000000" pitchFamily="2" charset="2"/>
              <a:buAutoNum type="arabicPeriod"/>
              <a:defRPr/>
            </a:pPr>
            <a:r>
              <a:rPr lang="en-US" sz="2200" dirty="0"/>
              <a:t>R2</a:t>
            </a:r>
            <a:r>
              <a:rPr lang="en-US" sz="3000" baseline="-25000" dirty="0">
                <a:ea typeface="+mn-ea"/>
                <a:cs typeface="+mn-cs"/>
              </a:rPr>
              <a:t>out</a:t>
            </a:r>
            <a:r>
              <a:rPr lang="en-US" sz="2200" dirty="0"/>
              <a:t>, Select Y, Add, </a:t>
            </a:r>
            <a:r>
              <a:rPr lang="en-US" sz="2200" dirty="0" err="1"/>
              <a:t>Z</a:t>
            </a:r>
            <a:r>
              <a:rPr lang="en-US" sz="3000" baseline="-25000" dirty="0" err="1">
                <a:ea typeface="+mn-ea"/>
                <a:cs typeface="+mn-cs"/>
              </a:rPr>
              <a:t>in</a:t>
            </a:r>
            <a:endParaRPr lang="en-US" sz="3000" baseline="-25000" dirty="0">
              <a:ea typeface="+mn-ea"/>
              <a:cs typeface="+mn-cs"/>
            </a:endParaRPr>
          </a:p>
          <a:p>
            <a:pPr marL="763588" lvl="1" indent="-419100" eaLnBrk="1" hangingPunct="1">
              <a:buFont typeface="Wingdings" panose="05000000000000000000" pitchFamily="2" charset="2"/>
              <a:buAutoNum type="arabicPeriod"/>
              <a:defRPr/>
            </a:pPr>
            <a:r>
              <a:rPr lang="en-US" sz="2200" dirty="0" err="1"/>
              <a:t>Z</a:t>
            </a:r>
            <a:r>
              <a:rPr lang="en-US" sz="3000" baseline="-25000" dirty="0" err="1">
                <a:ea typeface="+mn-ea"/>
                <a:cs typeface="+mn-cs"/>
              </a:rPr>
              <a:t>out</a:t>
            </a:r>
            <a:r>
              <a:rPr lang="en-US" sz="2200" dirty="0"/>
              <a:t>, R3</a:t>
            </a:r>
            <a:r>
              <a:rPr lang="en-US" sz="3000" baseline="-25000" dirty="0">
                <a:ea typeface="+mn-ea"/>
                <a:cs typeface="+mn-cs"/>
              </a:rPr>
              <a:t>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C191AB4-38DB-4836-8F8E-ECF250B2506C}"/>
              </a:ext>
            </a:extLst>
          </p:cNvPr>
          <p:cNvSpPr>
            <a:spLocks noGrp="1" noChangeArrowheads="1"/>
          </p:cNvSpPr>
          <p:nvPr>
            <p:ph type="title"/>
          </p:nvPr>
        </p:nvSpPr>
        <p:spPr/>
        <p:txBody>
          <a:bodyPr/>
          <a:lstStyle/>
          <a:p>
            <a:pPr eaLnBrk="1" hangingPunct="1"/>
            <a:r>
              <a:rPr lang="en-US" altLang="en-US"/>
              <a:t>Fetching a Word from Memory</a:t>
            </a:r>
          </a:p>
        </p:txBody>
      </p:sp>
      <p:sp>
        <p:nvSpPr>
          <p:cNvPr id="17411" name="Rectangle 3">
            <a:extLst>
              <a:ext uri="{FF2B5EF4-FFF2-40B4-BE49-F238E27FC236}">
                <a16:creationId xmlns:a16="http://schemas.microsoft.com/office/drawing/2014/main" id="{FA68E879-A654-4B5B-AAF7-61ABE3D37527}"/>
              </a:ext>
            </a:extLst>
          </p:cNvPr>
          <p:cNvSpPr>
            <a:spLocks noGrp="1" noChangeArrowheads="1"/>
          </p:cNvSpPr>
          <p:nvPr>
            <p:ph type="body" idx="1"/>
          </p:nvPr>
        </p:nvSpPr>
        <p:spPr>
          <a:xfrm>
            <a:off x="457200" y="1719263"/>
            <a:ext cx="8229600" cy="642937"/>
          </a:xfrm>
        </p:spPr>
        <p:txBody>
          <a:bodyPr/>
          <a:lstStyle/>
          <a:p>
            <a:pPr eaLnBrk="1" hangingPunct="1">
              <a:lnSpc>
                <a:spcPct val="90000"/>
              </a:lnSpc>
            </a:pPr>
            <a:r>
              <a:rPr lang="en-US" altLang="en-US" sz="2100"/>
              <a:t>Address into MAR; issue Read operation; data into MDR.</a:t>
            </a:r>
          </a:p>
        </p:txBody>
      </p:sp>
      <p:pic>
        <p:nvPicPr>
          <p:cNvPr id="17412" name="Picture 4" descr="figure7">
            <a:extLst>
              <a:ext uri="{FF2B5EF4-FFF2-40B4-BE49-F238E27FC236}">
                <a16:creationId xmlns:a16="http://schemas.microsoft.com/office/drawing/2014/main" id="{E1FA070C-B728-4BAD-92C5-F1BACFAF2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6543675"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5">
            <a:extLst>
              <a:ext uri="{FF2B5EF4-FFF2-40B4-BE49-F238E27FC236}">
                <a16:creationId xmlns:a16="http://schemas.microsoft.com/office/drawing/2014/main" id="{EE7689B3-499C-4B96-8C20-99460884C574}"/>
              </a:ext>
            </a:extLst>
          </p:cNvPr>
          <p:cNvSpPr txBox="1">
            <a:spLocks noChangeArrowheads="1"/>
          </p:cNvSpPr>
          <p:nvPr/>
        </p:nvSpPr>
        <p:spPr bwMode="auto">
          <a:xfrm>
            <a:off x="1731963" y="6292850"/>
            <a:ext cx="5513387"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latin typeface="Times New Roman" panose="02020603050405020304" pitchFamily="18" charset="0"/>
              </a:rPr>
              <a:t>Figure 7.4.  Connection and control signals for register MDR.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74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24D0980-31EE-4C5B-AF4B-7DEBCAFE54E9}"/>
              </a:ext>
            </a:extLst>
          </p:cNvPr>
          <p:cNvSpPr>
            <a:spLocks noGrp="1" noChangeArrowheads="1"/>
          </p:cNvSpPr>
          <p:nvPr>
            <p:ph type="title"/>
          </p:nvPr>
        </p:nvSpPr>
        <p:spPr/>
        <p:txBody>
          <a:bodyPr/>
          <a:lstStyle/>
          <a:p>
            <a:pPr eaLnBrk="1" hangingPunct="1"/>
            <a:r>
              <a:rPr lang="en-US" altLang="en-US"/>
              <a:t>Fetching a Word from Memory</a:t>
            </a:r>
          </a:p>
        </p:txBody>
      </p:sp>
      <p:sp>
        <p:nvSpPr>
          <p:cNvPr id="18435" name="Rectangle 3">
            <a:extLst>
              <a:ext uri="{FF2B5EF4-FFF2-40B4-BE49-F238E27FC236}">
                <a16:creationId xmlns:a16="http://schemas.microsoft.com/office/drawing/2014/main" id="{057D5DEA-BBDA-4805-B6B0-D0E3DDF31BDF}"/>
              </a:ext>
            </a:extLst>
          </p:cNvPr>
          <p:cNvSpPr>
            <a:spLocks noGrp="1" noChangeArrowheads="1"/>
          </p:cNvSpPr>
          <p:nvPr>
            <p:ph type="body" idx="1"/>
          </p:nvPr>
        </p:nvSpPr>
        <p:spPr>
          <a:xfrm>
            <a:off x="381000" y="1447800"/>
            <a:ext cx="8229600" cy="4876800"/>
          </a:xfrm>
        </p:spPr>
        <p:txBody>
          <a:bodyPr/>
          <a:lstStyle/>
          <a:p>
            <a:pPr eaLnBrk="1" hangingPunct="1">
              <a:lnSpc>
                <a:spcPct val="80000"/>
              </a:lnSpc>
            </a:pPr>
            <a:r>
              <a:rPr lang="en-US" altLang="en-US" sz="2600"/>
              <a:t>The response time of each memory access varies (cache miss, memory-mapped I/O,…).</a:t>
            </a:r>
          </a:p>
          <a:p>
            <a:pPr eaLnBrk="1" hangingPunct="1">
              <a:lnSpc>
                <a:spcPct val="80000"/>
              </a:lnSpc>
            </a:pPr>
            <a:r>
              <a:rPr lang="en-US" altLang="en-US" sz="2600"/>
              <a:t>To accommodate this, the processor waits until it receives an indication that the requested operation has been completed (Memory-Function-Completed, MFC).</a:t>
            </a:r>
          </a:p>
          <a:p>
            <a:pPr eaLnBrk="1" hangingPunct="1">
              <a:lnSpc>
                <a:spcPct val="80000"/>
              </a:lnSpc>
            </a:pPr>
            <a:endParaRPr lang="en-US" altLang="en-US" sz="2600" b="1"/>
          </a:p>
          <a:p>
            <a:pPr eaLnBrk="1" hangingPunct="1">
              <a:lnSpc>
                <a:spcPct val="80000"/>
              </a:lnSpc>
            </a:pPr>
            <a:r>
              <a:rPr lang="en-US" altLang="en-US" sz="2600" b="1"/>
              <a:t>Example: Move (R1), R2</a:t>
            </a:r>
          </a:p>
          <a:p>
            <a:pPr eaLnBrk="1" hangingPunct="1">
              <a:lnSpc>
                <a:spcPct val="80000"/>
              </a:lnSpc>
              <a:buFont typeface="Wingdings" panose="05000000000000000000" pitchFamily="2" charset="2"/>
              <a:buChar char="Ø"/>
            </a:pPr>
            <a:r>
              <a:rPr lang="en-US" altLang="en-US" sz="2600"/>
              <a:t>MAR ← [R1]</a:t>
            </a:r>
          </a:p>
          <a:p>
            <a:pPr eaLnBrk="1" hangingPunct="1">
              <a:lnSpc>
                <a:spcPct val="80000"/>
              </a:lnSpc>
              <a:buFont typeface="Wingdings" panose="05000000000000000000" pitchFamily="2" charset="2"/>
              <a:buChar char="Ø"/>
            </a:pPr>
            <a:r>
              <a:rPr lang="en-US" altLang="en-US" sz="2600"/>
              <a:t>Start a Read operation on the memory bus</a:t>
            </a:r>
          </a:p>
          <a:p>
            <a:pPr eaLnBrk="1" hangingPunct="1">
              <a:lnSpc>
                <a:spcPct val="80000"/>
              </a:lnSpc>
              <a:buFont typeface="Wingdings" panose="05000000000000000000" pitchFamily="2" charset="2"/>
              <a:buChar char="Ø"/>
            </a:pPr>
            <a:r>
              <a:rPr lang="en-US" altLang="en-US" sz="2600"/>
              <a:t>Wait for the MFC response from the memory</a:t>
            </a:r>
          </a:p>
          <a:p>
            <a:pPr eaLnBrk="1" hangingPunct="1">
              <a:lnSpc>
                <a:spcPct val="80000"/>
              </a:lnSpc>
              <a:buFont typeface="Wingdings" panose="05000000000000000000" pitchFamily="2" charset="2"/>
              <a:buChar char="Ø"/>
            </a:pPr>
            <a:r>
              <a:rPr lang="en-US" altLang="en-US" sz="2600"/>
              <a:t>Load MDR from the memory bus</a:t>
            </a:r>
          </a:p>
          <a:p>
            <a:pPr eaLnBrk="1" hangingPunct="1">
              <a:lnSpc>
                <a:spcPct val="80000"/>
              </a:lnSpc>
              <a:buFont typeface="Wingdings" panose="05000000000000000000" pitchFamily="2" charset="2"/>
              <a:buChar char="Ø"/>
            </a:pPr>
            <a:r>
              <a:rPr lang="en-US" altLang="en-US" sz="2600"/>
              <a:t>R2 ← [MDR]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08406"/>
            <a:ext cx="8077834" cy="788035"/>
          </a:xfrm>
          <a:prstGeom prst="rect">
            <a:avLst/>
          </a:prstGeom>
        </p:spPr>
        <p:txBody>
          <a:bodyPr vert="horz" wrap="square" lIns="0" tIns="13335" rIns="0" bIns="0" rtlCol="0">
            <a:spAutoFit/>
          </a:bodyPr>
          <a:lstStyle/>
          <a:p>
            <a:pPr marL="12700">
              <a:lnSpc>
                <a:spcPct val="100000"/>
              </a:lnSpc>
              <a:spcBef>
                <a:spcPts val="105"/>
              </a:spcBef>
            </a:pPr>
            <a:r>
              <a:rPr sz="5000" spc="25" dirty="0"/>
              <a:t>Hardwired </a:t>
            </a:r>
            <a:r>
              <a:rPr sz="5000" spc="10" dirty="0"/>
              <a:t>Control</a:t>
            </a:r>
            <a:r>
              <a:rPr sz="5000" spc="-80" dirty="0"/>
              <a:t> </a:t>
            </a:r>
            <a:r>
              <a:rPr sz="5000" dirty="0"/>
              <a:t>Unit</a:t>
            </a:r>
            <a:endParaRPr sz="5000"/>
          </a:p>
        </p:txBody>
      </p:sp>
      <p:sp>
        <p:nvSpPr>
          <p:cNvPr id="3" name="object 3"/>
          <p:cNvSpPr txBox="1"/>
          <p:nvPr/>
        </p:nvSpPr>
        <p:spPr>
          <a:xfrm>
            <a:off x="535940" y="1956257"/>
            <a:ext cx="8041005" cy="3044190"/>
          </a:xfrm>
          <a:prstGeom prst="rect">
            <a:avLst/>
          </a:prstGeom>
        </p:spPr>
        <p:txBody>
          <a:bodyPr vert="horz" wrap="square" lIns="0" tIns="12700" rIns="0" bIns="0" rtlCol="0">
            <a:spAutoFit/>
          </a:bodyPr>
          <a:lstStyle/>
          <a:p>
            <a:pPr marL="350520" indent="-338455">
              <a:lnSpc>
                <a:spcPct val="100000"/>
              </a:lnSpc>
              <a:spcBef>
                <a:spcPts val="100"/>
              </a:spcBef>
              <a:buClr>
                <a:srgbClr val="FDB809"/>
              </a:buClr>
              <a:buSzPct val="93333"/>
              <a:buFont typeface="Wingdings"/>
              <a:buChar char=""/>
              <a:tabLst>
                <a:tab pos="350520" algn="l"/>
                <a:tab pos="351155" algn="l"/>
              </a:tabLst>
            </a:pPr>
            <a:r>
              <a:rPr sz="1500" spc="5" dirty="0">
                <a:latin typeface="Arial Black"/>
                <a:cs typeface="Arial Black"/>
              </a:rPr>
              <a:t>Hardwired </a:t>
            </a:r>
            <a:r>
              <a:rPr sz="1500" spc="-5" dirty="0">
                <a:latin typeface="Arial Black"/>
                <a:cs typeface="Arial Black"/>
              </a:rPr>
              <a:t>control units </a:t>
            </a:r>
            <a:r>
              <a:rPr sz="1500" dirty="0">
                <a:latin typeface="Arial Black"/>
                <a:cs typeface="Arial Black"/>
              </a:rPr>
              <a:t>are </a:t>
            </a:r>
            <a:r>
              <a:rPr sz="1500" spc="-5" dirty="0">
                <a:latin typeface="Arial Black"/>
                <a:cs typeface="Arial Black"/>
              </a:rPr>
              <a:t>implemented through </a:t>
            </a:r>
            <a:r>
              <a:rPr sz="1500" spc="-10" dirty="0">
                <a:latin typeface="Arial Black"/>
                <a:cs typeface="Arial Black"/>
              </a:rPr>
              <a:t>use </a:t>
            </a:r>
            <a:r>
              <a:rPr sz="1500" dirty="0">
                <a:latin typeface="Arial Black"/>
                <a:cs typeface="Arial Black"/>
              </a:rPr>
              <a:t>of</a:t>
            </a:r>
            <a:r>
              <a:rPr sz="1500" spc="160" dirty="0">
                <a:latin typeface="Arial Black"/>
                <a:cs typeface="Arial Black"/>
              </a:rPr>
              <a:t> </a:t>
            </a:r>
            <a:r>
              <a:rPr sz="1500" spc="-10" dirty="0">
                <a:latin typeface="Arial Black"/>
                <a:cs typeface="Arial Black"/>
              </a:rPr>
              <a:t>sequential</a:t>
            </a:r>
            <a:endParaRPr sz="1500">
              <a:latin typeface="Arial Black"/>
              <a:cs typeface="Arial Black"/>
            </a:endParaRPr>
          </a:p>
          <a:p>
            <a:pPr marL="286385">
              <a:lnSpc>
                <a:spcPct val="100000"/>
              </a:lnSpc>
              <a:spcBef>
                <a:spcPts val="5"/>
              </a:spcBef>
            </a:pPr>
            <a:r>
              <a:rPr sz="1500" spc="-5" dirty="0">
                <a:latin typeface="Arial Black"/>
                <a:cs typeface="Arial Black"/>
              </a:rPr>
              <a:t>logic units </a:t>
            </a:r>
            <a:r>
              <a:rPr sz="1500" dirty="0">
                <a:latin typeface="Arial Black"/>
                <a:cs typeface="Arial Black"/>
              </a:rPr>
              <a:t>or circuits </a:t>
            </a:r>
            <a:r>
              <a:rPr sz="1500" spc="-15" dirty="0">
                <a:latin typeface="Arial Black"/>
                <a:cs typeface="Arial Black"/>
              </a:rPr>
              <a:t>like </a:t>
            </a:r>
            <a:r>
              <a:rPr sz="1500" spc="-10" dirty="0">
                <a:latin typeface="Arial Black"/>
                <a:cs typeface="Arial Black"/>
              </a:rPr>
              <a:t>gates </a:t>
            </a:r>
            <a:r>
              <a:rPr sz="1500" dirty="0">
                <a:latin typeface="Arial Black"/>
                <a:cs typeface="Arial Black"/>
              </a:rPr>
              <a:t>, fliflops , </a:t>
            </a:r>
            <a:r>
              <a:rPr sz="1500" spc="-5" dirty="0">
                <a:latin typeface="Arial Black"/>
                <a:cs typeface="Arial Black"/>
              </a:rPr>
              <a:t>decoders </a:t>
            </a:r>
            <a:r>
              <a:rPr sz="1500" dirty="0">
                <a:latin typeface="Arial Black"/>
                <a:cs typeface="Arial Black"/>
              </a:rPr>
              <a:t>in</a:t>
            </a:r>
            <a:r>
              <a:rPr sz="1500" spc="40" dirty="0">
                <a:latin typeface="Arial Black"/>
                <a:cs typeface="Arial Black"/>
              </a:rPr>
              <a:t> </a:t>
            </a:r>
            <a:r>
              <a:rPr sz="1500" dirty="0">
                <a:latin typeface="Arial Black"/>
                <a:cs typeface="Arial Black"/>
              </a:rPr>
              <a:t>hardware.</a:t>
            </a:r>
            <a:endParaRPr sz="1500">
              <a:latin typeface="Arial Black"/>
              <a:cs typeface="Arial Black"/>
            </a:endParaRPr>
          </a:p>
          <a:p>
            <a:pPr>
              <a:lnSpc>
                <a:spcPct val="100000"/>
              </a:lnSpc>
              <a:spcBef>
                <a:spcPts val="50"/>
              </a:spcBef>
            </a:pPr>
            <a:endParaRPr sz="1750">
              <a:latin typeface="Arial Black"/>
              <a:cs typeface="Arial Black"/>
            </a:endParaRPr>
          </a:p>
          <a:p>
            <a:pPr marL="286385" marR="528955" indent="-274320">
              <a:lnSpc>
                <a:spcPct val="100000"/>
              </a:lnSpc>
              <a:buClr>
                <a:srgbClr val="FDB809"/>
              </a:buClr>
              <a:buSzPct val="93333"/>
              <a:buFont typeface="Wingdings"/>
              <a:buChar char=""/>
              <a:tabLst>
                <a:tab pos="350520" algn="l"/>
                <a:tab pos="351155" algn="l"/>
              </a:tabLst>
            </a:pPr>
            <a:r>
              <a:rPr dirty="0"/>
              <a:t>	</a:t>
            </a:r>
            <a:r>
              <a:rPr sz="1500" spc="5" dirty="0">
                <a:latin typeface="Arial Black"/>
                <a:cs typeface="Arial Black"/>
              </a:rPr>
              <a:t>Hardwired </a:t>
            </a:r>
            <a:r>
              <a:rPr sz="1500" dirty="0">
                <a:latin typeface="Arial Black"/>
                <a:cs typeface="Arial Black"/>
              </a:rPr>
              <a:t>control units </a:t>
            </a:r>
            <a:r>
              <a:rPr sz="1500" spc="5" dirty="0">
                <a:latin typeface="Arial Black"/>
                <a:cs typeface="Arial Black"/>
              </a:rPr>
              <a:t>are </a:t>
            </a:r>
            <a:r>
              <a:rPr sz="1500" dirty="0">
                <a:latin typeface="Arial Black"/>
                <a:cs typeface="Arial Black"/>
              </a:rPr>
              <a:t>generally </a:t>
            </a:r>
            <a:r>
              <a:rPr sz="1500" spc="-5" dirty="0">
                <a:latin typeface="Arial Black"/>
                <a:cs typeface="Arial Black"/>
              </a:rPr>
              <a:t>faster than </a:t>
            </a:r>
            <a:r>
              <a:rPr sz="1500" dirty="0">
                <a:latin typeface="Arial Black"/>
                <a:cs typeface="Arial Black"/>
              </a:rPr>
              <a:t>micro-programmed  </a:t>
            </a:r>
            <a:r>
              <a:rPr sz="1500" spc="-5" dirty="0">
                <a:latin typeface="Arial Black"/>
                <a:cs typeface="Arial Black"/>
              </a:rPr>
              <a:t>designs.</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This </a:t>
            </a:r>
            <a:r>
              <a:rPr sz="1500" spc="-5" dirty="0">
                <a:latin typeface="Arial Black"/>
                <a:cs typeface="Arial Black"/>
              </a:rPr>
              <a:t>architecture </a:t>
            </a:r>
            <a:r>
              <a:rPr sz="1500" dirty="0">
                <a:latin typeface="Arial Black"/>
                <a:cs typeface="Arial Black"/>
              </a:rPr>
              <a:t>is preferred in </a:t>
            </a:r>
            <a:r>
              <a:rPr sz="1500" spc="-5" dirty="0">
                <a:latin typeface="Arial Black"/>
                <a:cs typeface="Arial Black"/>
              </a:rPr>
              <a:t>reduced instruction </a:t>
            </a:r>
            <a:r>
              <a:rPr sz="1500" spc="-10" dirty="0">
                <a:latin typeface="Arial Black"/>
                <a:cs typeface="Arial Black"/>
              </a:rPr>
              <a:t>set </a:t>
            </a:r>
            <a:r>
              <a:rPr sz="1500" spc="-5" dirty="0">
                <a:latin typeface="Arial Black"/>
                <a:cs typeface="Arial Black"/>
              </a:rPr>
              <a:t>computers</a:t>
            </a:r>
            <a:r>
              <a:rPr sz="1500" spc="200" dirty="0">
                <a:latin typeface="Arial Black"/>
                <a:cs typeface="Arial Black"/>
              </a:rPr>
              <a:t> </a:t>
            </a:r>
            <a:r>
              <a:rPr sz="1500" spc="-5" dirty="0">
                <a:latin typeface="Arial Black"/>
                <a:cs typeface="Arial Black"/>
              </a:rPr>
              <a:t>(RISC)</a:t>
            </a:r>
            <a:endParaRPr sz="1500">
              <a:latin typeface="Arial Black"/>
              <a:cs typeface="Arial Black"/>
            </a:endParaRPr>
          </a:p>
          <a:p>
            <a:pPr marL="286385">
              <a:lnSpc>
                <a:spcPct val="100000"/>
              </a:lnSpc>
            </a:pPr>
            <a:r>
              <a:rPr sz="1500" spc="-5" dirty="0">
                <a:latin typeface="Arial Black"/>
                <a:cs typeface="Arial Black"/>
              </a:rPr>
              <a:t>as they use </a:t>
            </a:r>
            <a:r>
              <a:rPr sz="1500" dirty="0">
                <a:latin typeface="Arial Black"/>
                <a:cs typeface="Arial Black"/>
              </a:rPr>
              <a:t>a </a:t>
            </a:r>
            <a:r>
              <a:rPr sz="1500" spc="-5" dirty="0">
                <a:latin typeface="Arial Black"/>
                <a:cs typeface="Arial Black"/>
              </a:rPr>
              <a:t>simpler </a:t>
            </a:r>
            <a:r>
              <a:rPr sz="1500" dirty="0">
                <a:latin typeface="Arial Black"/>
                <a:cs typeface="Arial Black"/>
              </a:rPr>
              <a:t>instruction</a:t>
            </a:r>
            <a:r>
              <a:rPr sz="1500" spc="20" dirty="0">
                <a:latin typeface="Arial Black"/>
                <a:cs typeface="Arial Black"/>
              </a:rPr>
              <a:t> </a:t>
            </a:r>
            <a:r>
              <a:rPr sz="1500" spc="-5" dirty="0">
                <a:latin typeface="Arial Black"/>
                <a:cs typeface="Arial Black"/>
              </a:rPr>
              <a:t>set.</a:t>
            </a:r>
            <a:endParaRPr sz="1500">
              <a:latin typeface="Arial Black"/>
              <a:cs typeface="Arial Black"/>
            </a:endParaRPr>
          </a:p>
          <a:p>
            <a:pPr>
              <a:lnSpc>
                <a:spcPct val="100000"/>
              </a:lnSpc>
              <a:spcBef>
                <a:spcPts val="50"/>
              </a:spcBef>
            </a:pPr>
            <a:endParaRPr sz="1750">
              <a:latin typeface="Arial Black"/>
              <a:cs typeface="Arial Black"/>
            </a:endParaRPr>
          </a:p>
          <a:p>
            <a:pPr marL="286385" marR="4572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dirty="0">
                <a:latin typeface="Arial Black"/>
                <a:cs typeface="Arial Black"/>
              </a:rPr>
              <a:t>hardwired </a:t>
            </a:r>
            <a:r>
              <a:rPr sz="1500" spc="-5" dirty="0">
                <a:latin typeface="Arial Black"/>
                <a:cs typeface="Arial Black"/>
              </a:rPr>
              <a:t>approach has become less popular as computers </a:t>
            </a:r>
            <a:r>
              <a:rPr sz="1500" spc="-20" dirty="0">
                <a:latin typeface="Arial Black"/>
                <a:cs typeface="Arial Black"/>
              </a:rPr>
              <a:t>have  evolved </a:t>
            </a:r>
            <a:r>
              <a:rPr sz="1500" dirty="0">
                <a:latin typeface="Arial Black"/>
                <a:cs typeface="Arial Black"/>
              </a:rPr>
              <a:t>as </a:t>
            </a:r>
            <a:r>
              <a:rPr sz="1500" spc="-15" dirty="0">
                <a:latin typeface="Arial Black"/>
                <a:cs typeface="Arial Black"/>
              </a:rPr>
              <a:t>at </a:t>
            </a:r>
            <a:r>
              <a:rPr sz="1500" spc="-5" dirty="0">
                <a:latin typeface="Arial Black"/>
                <a:cs typeface="Arial Black"/>
              </a:rPr>
              <a:t>one time, control units </a:t>
            </a:r>
            <a:r>
              <a:rPr sz="1500" spc="-10" dirty="0">
                <a:latin typeface="Arial Black"/>
                <a:cs typeface="Arial Black"/>
              </a:rPr>
              <a:t>for </a:t>
            </a:r>
            <a:r>
              <a:rPr sz="1500" dirty="0">
                <a:latin typeface="Arial Black"/>
                <a:cs typeface="Arial Black"/>
              </a:rPr>
              <a:t>CPUs were ad-hoc </a:t>
            </a:r>
            <a:r>
              <a:rPr sz="1500" spc="-5" dirty="0">
                <a:latin typeface="Arial Black"/>
                <a:cs typeface="Arial Black"/>
              </a:rPr>
              <a:t>logic, and they  were </a:t>
            </a:r>
            <a:r>
              <a:rPr sz="1500" dirty="0">
                <a:latin typeface="Arial Black"/>
                <a:cs typeface="Arial Black"/>
              </a:rPr>
              <a:t>difficult to</a:t>
            </a:r>
            <a:r>
              <a:rPr sz="1500" spc="-25" dirty="0">
                <a:latin typeface="Arial Black"/>
                <a:cs typeface="Arial Black"/>
              </a:rPr>
              <a:t> </a:t>
            </a:r>
            <a:r>
              <a:rPr sz="1500" spc="-5" dirty="0">
                <a:latin typeface="Arial Black"/>
                <a:cs typeface="Arial Black"/>
              </a:rPr>
              <a:t>design.</a:t>
            </a:r>
            <a:endParaRPr sz="1500">
              <a:latin typeface="Arial Black"/>
              <a:cs typeface="Arial Black"/>
            </a:endParaRPr>
          </a:p>
        </p:txBody>
      </p:sp>
    </p:spTree>
    <p:extLst>
      <p:ext uri="{BB962C8B-B14F-4D97-AF65-F5344CB8AC3E}">
        <p14:creationId xmlns:p14="http://schemas.microsoft.com/office/powerpoint/2010/main" val="1928985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
            <a:extLst>
              <a:ext uri="{FF2B5EF4-FFF2-40B4-BE49-F238E27FC236}">
                <a16:creationId xmlns:a16="http://schemas.microsoft.com/office/drawing/2014/main" id="{5525DE38-FFD7-45B5-8AAE-B35F4C7DBF63}"/>
              </a:ext>
            </a:extLst>
          </p:cNvPr>
          <p:cNvSpPr txBox="1">
            <a:spLocks noChangeArrowheads="1"/>
          </p:cNvSpPr>
          <p:nvPr/>
        </p:nvSpPr>
        <p:spPr bwMode="auto">
          <a:xfrm>
            <a:off x="609600" y="3810000"/>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Assume MAR is always available on the address lines of the memory bus.</a:t>
            </a:r>
          </a:p>
        </p:txBody>
      </p:sp>
      <p:sp>
        <p:nvSpPr>
          <p:cNvPr id="18435" name="Text Box 6">
            <a:extLst>
              <a:ext uri="{FF2B5EF4-FFF2-40B4-BE49-F238E27FC236}">
                <a16:creationId xmlns:a16="http://schemas.microsoft.com/office/drawing/2014/main" id="{8AAEEAC0-A23F-43EA-BDB2-3506E6941B85}"/>
              </a:ext>
            </a:extLst>
          </p:cNvPr>
          <p:cNvSpPr txBox="1">
            <a:spLocks noChangeArrowheads="1"/>
          </p:cNvSpPr>
          <p:nvPr/>
        </p:nvSpPr>
        <p:spPr bwMode="auto">
          <a:xfrm>
            <a:off x="2590800" y="4481513"/>
            <a:ext cx="4495800" cy="2376487"/>
          </a:xfrm>
          <a:prstGeom prst="rect">
            <a:avLst/>
          </a:prstGeom>
          <a:noFill/>
          <a:ln w="9525">
            <a:noFill/>
            <a:miter lim="800000"/>
            <a:headEnd/>
            <a:tailEnd/>
          </a:ln>
        </p:spPr>
        <p:txBody>
          <a:bodyPr>
            <a:spAutoFit/>
          </a:bodyPr>
          <a:lstStyle/>
          <a:p>
            <a:pPr marL="342900" indent="-342900" eaLnBrk="1" hangingPunct="1">
              <a:lnSpc>
                <a:spcPct val="80000"/>
              </a:lnSpc>
              <a:spcBef>
                <a:spcPct val="20000"/>
              </a:spcBef>
              <a:buClr>
                <a:schemeClr val="tx2"/>
              </a:buClr>
              <a:buSzPct val="70000"/>
              <a:buFont typeface="Wingdings" pitchFamily="2" charset="2"/>
              <a:buChar char="l"/>
              <a:defRPr/>
            </a:pPr>
            <a:r>
              <a:rPr lang="en-US" sz="2800" dirty="0">
                <a:latin typeface="+mj-lt"/>
              </a:rPr>
              <a:t>Move (R1), R2</a:t>
            </a:r>
          </a:p>
          <a:p>
            <a:pPr marL="342900" indent="-342900" eaLnBrk="1" hangingPunct="1">
              <a:spcBef>
                <a:spcPct val="50000"/>
              </a:spcBef>
              <a:buFontTx/>
              <a:buAutoNum type="arabicPeriod"/>
              <a:defRPr/>
            </a:pPr>
            <a:r>
              <a:rPr lang="en-US" sz="2800" dirty="0">
                <a:latin typeface="+mj-lt"/>
              </a:rPr>
              <a:t>R1</a:t>
            </a:r>
            <a:r>
              <a:rPr lang="en-US" sz="2800" baseline="-25000" dirty="0">
                <a:latin typeface="+mj-lt"/>
              </a:rPr>
              <a:t>out</a:t>
            </a:r>
            <a:r>
              <a:rPr lang="en-US" sz="2800" dirty="0">
                <a:latin typeface="+mj-lt"/>
              </a:rPr>
              <a:t>, </a:t>
            </a:r>
            <a:r>
              <a:rPr lang="en-US" sz="2800" dirty="0" err="1">
                <a:latin typeface="+mj-lt"/>
              </a:rPr>
              <a:t>MAR</a:t>
            </a:r>
            <a:r>
              <a:rPr lang="en-US" sz="2800" baseline="-25000" dirty="0" err="1">
                <a:latin typeface="+mj-lt"/>
              </a:rPr>
              <a:t>in</a:t>
            </a:r>
            <a:r>
              <a:rPr lang="en-US" sz="2800" dirty="0">
                <a:latin typeface="+mj-lt"/>
              </a:rPr>
              <a:t>, Read</a:t>
            </a:r>
          </a:p>
          <a:p>
            <a:pPr marL="342900" indent="-342900" eaLnBrk="1" hangingPunct="1">
              <a:spcBef>
                <a:spcPct val="50000"/>
              </a:spcBef>
              <a:buFontTx/>
              <a:buAutoNum type="arabicPeriod"/>
              <a:defRPr/>
            </a:pPr>
            <a:r>
              <a:rPr lang="en-US" sz="2800" dirty="0" err="1">
                <a:latin typeface="+mj-lt"/>
              </a:rPr>
              <a:t>MDR</a:t>
            </a:r>
            <a:r>
              <a:rPr lang="en-US" sz="2800" baseline="-25000" dirty="0" err="1">
                <a:latin typeface="+mj-lt"/>
              </a:rPr>
              <a:t>inE</a:t>
            </a:r>
            <a:r>
              <a:rPr lang="en-US" sz="2800" dirty="0">
                <a:latin typeface="+mj-lt"/>
              </a:rPr>
              <a:t>, WMFC</a:t>
            </a:r>
          </a:p>
          <a:p>
            <a:pPr marL="342900" indent="-342900" eaLnBrk="1" hangingPunct="1">
              <a:spcBef>
                <a:spcPct val="50000"/>
              </a:spcBef>
              <a:buFontTx/>
              <a:buAutoNum type="arabicPeriod"/>
              <a:defRPr/>
            </a:pPr>
            <a:r>
              <a:rPr lang="en-US" sz="2800" dirty="0" err="1">
                <a:latin typeface="+mj-lt"/>
              </a:rPr>
              <a:t>MDR</a:t>
            </a:r>
            <a:r>
              <a:rPr lang="en-US" sz="2800" baseline="-25000" dirty="0" err="1">
                <a:latin typeface="+mj-lt"/>
              </a:rPr>
              <a:t>out</a:t>
            </a:r>
            <a:r>
              <a:rPr lang="en-US" sz="2800" dirty="0">
                <a:latin typeface="+mj-lt"/>
              </a:rPr>
              <a:t>, R2</a:t>
            </a:r>
            <a:r>
              <a:rPr lang="en-US" sz="2800" baseline="-25000" dirty="0">
                <a:latin typeface="+mj-lt"/>
              </a:rPr>
              <a:t>in</a:t>
            </a:r>
          </a:p>
        </p:txBody>
      </p:sp>
      <p:sp>
        <p:nvSpPr>
          <p:cNvPr id="28676" name="Title 5">
            <a:extLst>
              <a:ext uri="{FF2B5EF4-FFF2-40B4-BE49-F238E27FC236}">
                <a16:creationId xmlns:a16="http://schemas.microsoft.com/office/drawing/2014/main" id="{A9D40655-2ED3-4856-BEE3-86F6EE987CA9}"/>
              </a:ext>
            </a:extLst>
          </p:cNvPr>
          <p:cNvSpPr>
            <a:spLocks noGrp="1"/>
          </p:cNvSpPr>
          <p:nvPr>
            <p:ph type="title"/>
          </p:nvPr>
        </p:nvSpPr>
        <p:spPr>
          <a:xfrm>
            <a:off x="457200" y="122238"/>
            <a:ext cx="7543800" cy="715962"/>
          </a:xfrm>
        </p:spPr>
        <p:txBody>
          <a:bodyPr/>
          <a:lstStyle/>
          <a:p>
            <a:r>
              <a:rPr lang="en-US" altLang="en-US"/>
              <a:t>Fetching a Word from Memory</a:t>
            </a:r>
          </a:p>
        </p:txBody>
      </p:sp>
      <p:sp>
        <p:nvSpPr>
          <p:cNvPr id="28677" name="Rectangle 6">
            <a:extLst>
              <a:ext uri="{FF2B5EF4-FFF2-40B4-BE49-F238E27FC236}">
                <a16:creationId xmlns:a16="http://schemas.microsoft.com/office/drawing/2014/main" id="{9557FB30-AD1B-4DD9-BBDE-36D0A631F89A}"/>
              </a:ext>
            </a:extLst>
          </p:cNvPr>
          <p:cNvSpPr>
            <a:spLocks noChangeArrowheads="1"/>
          </p:cNvSpPr>
          <p:nvPr/>
        </p:nvSpPr>
        <p:spPr bwMode="auto">
          <a:xfrm>
            <a:off x="457200" y="990600"/>
            <a:ext cx="75438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spcBef>
                <a:spcPct val="0"/>
              </a:spcBef>
              <a:buClrTx/>
              <a:buSzTx/>
              <a:buFontTx/>
              <a:buNone/>
            </a:pPr>
            <a:r>
              <a:rPr lang="en-US" altLang="en-US" sz="2800" b="1"/>
              <a:t>Example: Move (R1), R2</a:t>
            </a:r>
          </a:p>
          <a:p>
            <a:pPr eaLnBrk="1" hangingPunct="1">
              <a:lnSpc>
                <a:spcPct val="80000"/>
              </a:lnSpc>
              <a:spcBef>
                <a:spcPts val="1000"/>
              </a:spcBef>
              <a:buClrTx/>
              <a:buSzTx/>
              <a:buFont typeface="Wingdings" panose="05000000000000000000" pitchFamily="2" charset="2"/>
              <a:buChar char="Ø"/>
            </a:pPr>
            <a:r>
              <a:rPr lang="en-US" altLang="en-US" sz="2800"/>
              <a:t>MAR ← [R1]</a:t>
            </a:r>
          </a:p>
          <a:p>
            <a:pPr eaLnBrk="1" hangingPunct="1">
              <a:lnSpc>
                <a:spcPct val="80000"/>
              </a:lnSpc>
              <a:spcBef>
                <a:spcPts val="1000"/>
              </a:spcBef>
              <a:buClrTx/>
              <a:buSzTx/>
              <a:buFont typeface="Wingdings" panose="05000000000000000000" pitchFamily="2" charset="2"/>
              <a:buChar char="Ø"/>
            </a:pPr>
            <a:r>
              <a:rPr lang="en-US" altLang="en-US" sz="2800"/>
              <a:t>Start a Read operation on the memory bus</a:t>
            </a:r>
          </a:p>
          <a:p>
            <a:pPr eaLnBrk="1" hangingPunct="1">
              <a:lnSpc>
                <a:spcPct val="80000"/>
              </a:lnSpc>
              <a:spcBef>
                <a:spcPts val="1000"/>
              </a:spcBef>
              <a:buClrTx/>
              <a:buSzTx/>
              <a:buFont typeface="Wingdings" panose="05000000000000000000" pitchFamily="2" charset="2"/>
              <a:buChar char="Ø"/>
            </a:pPr>
            <a:r>
              <a:rPr lang="en-US" altLang="en-US" sz="2800"/>
              <a:t>Wait for the MFC response from the memory</a:t>
            </a:r>
          </a:p>
          <a:p>
            <a:pPr eaLnBrk="1" hangingPunct="1">
              <a:lnSpc>
                <a:spcPct val="80000"/>
              </a:lnSpc>
              <a:spcBef>
                <a:spcPts val="1000"/>
              </a:spcBef>
              <a:buClrTx/>
              <a:buSzTx/>
              <a:buFont typeface="Wingdings" panose="05000000000000000000" pitchFamily="2" charset="2"/>
              <a:buChar char="Ø"/>
            </a:pPr>
            <a:r>
              <a:rPr lang="en-US" altLang="en-US" sz="2800"/>
              <a:t>Load MDR from the memory bus</a:t>
            </a:r>
          </a:p>
          <a:p>
            <a:pPr eaLnBrk="1" hangingPunct="1">
              <a:lnSpc>
                <a:spcPct val="80000"/>
              </a:lnSpc>
              <a:spcBef>
                <a:spcPts val="1000"/>
              </a:spcBef>
              <a:buClrTx/>
              <a:buSzTx/>
              <a:buFont typeface="Wingdings" panose="05000000000000000000" pitchFamily="2" charset="2"/>
              <a:buChar char="Ø"/>
            </a:pPr>
            <a:r>
              <a:rPr lang="en-US" altLang="en-US" sz="2800"/>
              <a:t>R2 ← [MDR]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0314165-324E-41AA-B8EE-6E9CE07843B8}"/>
              </a:ext>
            </a:extLst>
          </p:cNvPr>
          <p:cNvSpPr>
            <a:spLocks noGrp="1"/>
          </p:cNvSpPr>
          <p:nvPr>
            <p:ph type="title"/>
          </p:nvPr>
        </p:nvSpPr>
        <p:spPr/>
        <p:txBody>
          <a:bodyPr/>
          <a:lstStyle/>
          <a:p>
            <a:pPr eaLnBrk="1" hangingPunct="1"/>
            <a:r>
              <a:rPr lang="en-US" altLang="en-US"/>
              <a:t>Storing a word in memory</a:t>
            </a:r>
          </a:p>
        </p:txBody>
      </p:sp>
      <p:sp>
        <p:nvSpPr>
          <p:cNvPr id="30723" name="Content Placeholder 2">
            <a:extLst>
              <a:ext uri="{FF2B5EF4-FFF2-40B4-BE49-F238E27FC236}">
                <a16:creationId xmlns:a16="http://schemas.microsoft.com/office/drawing/2014/main" id="{F0F307A8-EBFB-4260-8857-AFE61AC323FA}"/>
              </a:ext>
            </a:extLst>
          </p:cNvPr>
          <p:cNvSpPr>
            <a:spLocks noGrp="1"/>
          </p:cNvSpPr>
          <p:nvPr>
            <p:ph idx="1"/>
          </p:nvPr>
        </p:nvSpPr>
        <p:spPr/>
        <p:txBody>
          <a:bodyPr/>
          <a:lstStyle/>
          <a:p>
            <a:pPr eaLnBrk="1" hangingPunct="1"/>
            <a:r>
              <a:rPr lang="en-US" altLang="en-US"/>
              <a:t>Address is loaded into MAR</a:t>
            </a:r>
          </a:p>
          <a:p>
            <a:pPr eaLnBrk="1" hangingPunct="1"/>
            <a:r>
              <a:rPr lang="en-US" altLang="en-US"/>
              <a:t>Data to be written loaded into MDR.</a:t>
            </a:r>
          </a:p>
          <a:p>
            <a:pPr eaLnBrk="1" hangingPunct="1"/>
            <a:r>
              <a:rPr lang="en-US" altLang="en-US"/>
              <a:t>Write command is issued.</a:t>
            </a:r>
          </a:p>
          <a:p>
            <a:pPr eaLnBrk="1" hangingPunct="1"/>
            <a:endParaRPr lang="en-US" altLang="en-US" b="1"/>
          </a:p>
          <a:p>
            <a:pPr eaLnBrk="1" hangingPunct="1"/>
            <a:r>
              <a:rPr lang="en-US" altLang="en-US" b="1"/>
              <a:t>Example: Move R2,(R1)</a:t>
            </a:r>
          </a:p>
          <a:p>
            <a:pPr eaLnBrk="1" hangingPunct="1">
              <a:buFont typeface="Wingdings" panose="05000000000000000000" pitchFamily="2" charset="2"/>
              <a:buNone/>
            </a:pPr>
            <a:r>
              <a:rPr lang="en-US" altLang="en-US"/>
              <a:t>   R1</a:t>
            </a:r>
            <a:r>
              <a:rPr lang="en-US" altLang="en-US" baseline="-25000"/>
              <a:t>out</a:t>
            </a:r>
            <a:r>
              <a:rPr lang="en-US" altLang="en-US"/>
              <a:t>,MAR</a:t>
            </a:r>
            <a:r>
              <a:rPr lang="en-US" altLang="en-US" baseline="-25000"/>
              <a:t>in</a:t>
            </a:r>
          </a:p>
          <a:p>
            <a:pPr eaLnBrk="1" hangingPunct="1">
              <a:buFont typeface="Wingdings" panose="05000000000000000000" pitchFamily="2" charset="2"/>
              <a:buNone/>
            </a:pPr>
            <a:r>
              <a:rPr lang="en-US" altLang="en-US"/>
              <a:t>   R2</a:t>
            </a:r>
            <a:r>
              <a:rPr lang="en-US" altLang="en-US" baseline="-25000"/>
              <a:t>out</a:t>
            </a:r>
            <a:r>
              <a:rPr lang="en-US" altLang="en-US"/>
              <a:t>,MDR</a:t>
            </a:r>
            <a:r>
              <a:rPr lang="en-US" altLang="en-US" baseline="-25000"/>
              <a:t>in</a:t>
            </a:r>
            <a:r>
              <a:rPr lang="en-US" altLang="en-US"/>
              <a:t>,Write</a:t>
            </a:r>
          </a:p>
          <a:p>
            <a:pPr lvl="1" eaLnBrk="1" hangingPunct="1">
              <a:buFont typeface="Wingdings" panose="05000000000000000000" pitchFamily="2" charset="2"/>
              <a:buNone/>
            </a:pPr>
            <a:r>
              <a:rPr lang="en-US" altLang="en-US"/>
              <a:t>MDR</a:t>
            </a:r>
            <a:r>
              <a:rPr lang="en-US" altLang="en-US" baseline="-25000"/>
              <a:t>outE</a:t>
            </a:r>
            <a:r>
              <a:rPr lang="en-US" altLang="en-US"/>
              <a:t>, WMFC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BD63BEE-A394-480D-81E1-864072BEF800}"/>
              </a:ext>
            </a:extLst>
          </p:cNvPr>
          <p:cNvSpPr>
            <a:spLocks noGrp="1" noChangeArrowheads="1"/>
          </p:cNvSpPr>
          <p:nvPr>
            <p:ph type="title"/>
          </p:nvPr>
        </p:nvSpPr>
        <p:spPr/>
        <p:txBody>
          <a:bodyPr/>
          <a:lstStyle/>
          <a:p>
            <a:pPr eaLnBrk="1" hangingPunct="1"/>
            <a:r>
              <a:rPr lang="en-US" altLang="en-US"/>
              <a:t>Execution of a Complete Instruction</a:t>
            </a:r>
          </a:p>
        </p:txBody>
      </p:sp>
      <p:sp>
        <p:nvSpPr>
          <p:cNvPr id="32771" name="Rectangle 3">
            <a:extLst>
              <a:ext uri="{FF2B5EF4-FFF2-40B4-BE49-F238E27FC236}">
                <a16:creationId xmlns:a16="http://schemas.microsoft.com/office/drawing/2014/main" id="{6148DBD7-DD71-4F78-BCC8-3503DA43A959}"/>
              </a:ext>
            </a:extLst>
          </p:cNvPr>
          <p:cNvSpPr>
            <a:spLocks noGrp="1" noChangeArrowheads="1"/>
          </p:cNvSpPr>
          <p:nvPr>
            <p:ph type="body" idx="1"/>
          </p:nvPr>
        </p:nvSpPr>
        <p:spPr/>
        <p:txBody>
          <a:bodyPr/>
          <a:lstStyle/>
          <a:p>
            <a:pPr eaLnBrk="1" hangingPunct="1"/>
            <a:r>
              <a:rPr lang="en-US" altLang="en-US" sz="3200" b="1"/>
              <a:t>Example: Add (R3), R1</a:t>
            </a:r>
          </a:p>
          <a:p>
            <a:pPr eaLnBrk="1" hangingPunct="1"/>
            <a:r>
              <a:rPr lang="en-US" altLang="en-US"/>
              <a:t>Fetch the instruction</a:t>
            </a:r>
          </a:p>
          <a:p>
            <a:pPr eaLnBrk="1" hangingPunct="1"/>
            <a:r>
              <a:rPr lang="en-US" altLang="en-US"/>
              <a:t>Fetch the first operand (the contents of the memory location pointed to by R3)</a:t>
            </a:r>
          </a:p>
          <a:p>
            <a:pPr eaLnBrk="1" hangingPunct="1"/>
            <a:r>
              <a:rPr lang="en-US" altLang="en-US"/>
              <a:t>Perform the addition</a:t>
            </a:r>
          </a:p>
          <a:p>
            <a:pPr eaLnBrk="1" hangingPunct="1"/>
            <a:r>
              <a:rPr lang="en-US" altLang="en-US"/>
              <a:t>Load the result into R1</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B9C654-348D-4677-B8B5-E13AF58004BF}"/>
              </a:ext>
            </a:extLst>
          </p:cNvPr>
          <p:cNvSpPr>
            <a:spLocks noGrp="1" noChangeArrowheads="1"/>
          </p:cNvSpPr>
          <p:nvPr>
            <p:ph type="title"/>
          </p:nvPr>
        </p:nvSpPr>
        <p:spPr/>
        <p:txBody>
          <a:bodyPr/>
          <a:lstStyle/>
          <a:p>
            <a:pPr eaLnBrk="1" hangingPunct="1"/>
            <a:r>
              <a:rPr lang="en-US" altLang="en-US"/>
              <a:t>Execution of a Complete Instruction</a:t>
            </a:r>
          </a:p>
        </p:txBody>
      </p:sp>
      <p:pic>
        <p:nvPicPr>
          <p:cNvPr id="34819" name="Picture 5" descr="figure7">
            <a:extLst>
              <a:ext uri="{FF2B5EF4-FFF2-40B4-BE49-F238E27FC236}">
                <a16:creationId xmlns:a16="http://schemas.microsoft.com/office/drawing/2014/main" id="{51DE7176-B1EF-4EAA-9A06-40B8CCF50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68425"/>
            <a:ext cx="3830638"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6">
            <a:extLst>
              <a:ext uri="{FF2B5EF4-FFF2-40B4-BE49-F238E27FC236}">
                <a16:creationId xmlns:a16="http://schemas.microsoft.com/office/drawing/2014/main" id="{5C5B89A4-0EAD-4182-9230-DCC69666895F}"/>
              </a:ext>
            </a:extLst>
          </p:cNvPr>
          <p:cNvSpPr txBox="1">
            <a:spLocks noChangeArrowheads="1"/>
          </p:cNvSpPr>
          <p:nvPr/>
        </p:nvSpPr>
        <p:spPr bwMode="auto">
          <a:xfrm>
            <a:off x="762000" y="16002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t>Add (R3), R1</a:t>
            </a:r>
          </a:p>
        </p:txBody>
      </p:sp>
      <p:sp>
        <p:nvSpPr>
          <p:cNvPr id="21511" name="Text Box 7">
            <a:extLst>
              <a:ext uri="{FF2B5EF4-FFF2-40B4-BE49-F238E27FC236}">
                <a16:creationId xmlns:a16="http://schemas.microsoft.com/office/drawing/2014/main" id="{937332B8-6FCC-477C-9887-C954CB031979}"/>
              </a:ext>
            </a:extLst>
          </p:cNvPr>
          <p:cNvSpPr txBox="1">
            <a:spLocks noChangeArrowheads="1"/>
          </p:cNvSpPr>
          <p:nvPr/>
        </p:nvSpPr>
        <p:spPr bwMode="auto">
          <a:xfrm>
            <a:off x="914400" y="57912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p>
        </p:txBody>
      </p:sp>
      <p:pic>
        <p:nvPicPr>
          <p:cNvPr id="34822" name="Picture 7">
            <a:extLst>
              <a:ext uri="{FF2B5EF4-FFF2-40B4-BE49-F238E27FC236}">
                <a16:creationId xmlns:a16="http://schemas.microsoft.com/office/drawing/2014/main" id="{5032AE0E-345A-4864-8B1A-9593C58B0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81200"/>
            <a:ext cx="464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21511">
                                            <p:txEl>
                                              <p:pRg st="0" end="0"/>
                                            </p:txEl>
                                          </p:spTgt>
                                        </p:tgtEl>
                                        <p:attrNameLst>
                                          <p:attrName>style.visibility</p:attrName>
                                        </p:attrNameLst>
                                      </p:cBhvr>
                                      <p:to>
                                        <p:strVal val="visible"/>
                                      </p:to>
                                    </p:set>
                                    <p:animEffect transition="in" filter="blinds(horizontal)">
                                      <p:cBhvr>
                                        <p:cTn id="7" dur="500"/>
                                        <p:tgtEl>
                                          <p:spTgt spid="215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C817AE4-6022-4633-BA37-1C04C1429BBF}"/>
              </a:ext>
            </a:extLst>
          </p:cNvPr>
          <p:cNvSpPr>
            <a:spLocks noGrp="1"/>
          </p:cNvSpPr>
          <p:nvPr>
            <p:ph type="title"/>
          </p:nvPr>
        </p:nvSpPr>
        <p:spPr/>
        <p:txBody>
          <a:bodyPr/>
          <a:lstStyle/>
          <a:p>
            <a:r>
              <a:rPr lang="en-IN" altLang="en-US"/>
              <a:t>Question</a:t>
            </a:r>
          </a:p>
        </p:txBody>
      </p:sp>
      <p:sp>
        <p:nvSpPr>
          <p:cNvPr id="3" name="Content Placeholder 2">
            <a:extLst>
              <a:ext uri="{FF2B5EF4-FFF2-40B4-BE49-F238E27FC236}">
                <a16:creationId xmlns:a16="http://schemas.microsoft.com/office/drawing/2014/main" id="{5C37D197-4AA5-4457-B26E-4F8DA8851991}"/>
              </a:ext>
            </a:extLst>
          </p:cNvPr>
          <p:cNvSpPr>
            <a:spLocks noGrp="1"/>
          </p:cNvSpPr>
          <p:nvPr>
            <p:ph idx="1"/>
          </p:nvPr>
        </p:nvSpPr>
        <p:spPr/>
        <p:txBody>
          <a:bodyPr/>
          <a:lstStyle/>
          <a:p>
            <a:pPr algn="just">
              <a:defRPr/>
            </a:pPr>
            <a:r>
              <a:rPr lang="en-IN" sz="2600" dirty="0"/>
              <a:t>Write the control sequence to execute </a:t>
            </a:r>
          </a:p>
          <a:p>
            <a:pPr algn="just">
              <a:defRPr/>
            </a:pPr>
            <a:endParaRPr lang="en-IN" sz="2600" dirty="0"/>
          </a:p>
          <a:p>
            <a:pPr marL="0" indent="0" algn="just">
              <a:buFont typeface="Wingdings" panose="05000000000000000000" pitchFamily="2" charset="2"/>
              <a:buNone/>
              <a:defRPr/>
            </a:pPr>
            <a:r>
              <a:rPr lang="en-IN" sz="2600" dirty="0"/>
              <a:t>1. Add the (immediate) number NUM to register R1.</a:t>
            </a:r>
          </a:p>
          <a:p>
            <a:pPr marL="0" indent="0" algn="just">
              <a:buFont typeface="Wingdings" panose="05000000000000000000" pitchFamily="2" charset="2"/>
              <a:buNone/>
              <a:defRPr/>
            </a:pPr>
            <a:endParaRPr lang="en-IN" dirty="0"/>
          </a:p>
          <a:p>
            <a:pPr marL="0" indent="0" algn="just">
              <a:buFont typeface="Wingdings" panose="05000000000000000000" pitchFamily="2" charset="2"/>
              <a:buNone/>
              <a:defRPr/>
            </a:pPr>
            <a:r>
              <a:rPr lang="en-IN" sz="2400" dirty="0"/>
              <a:t>2. Add the contents of memory location NUM to register R1.</a:t>
            </a:r>
          </a:p>
          <a:p>
            <a:pPr marL="0" indent="0" algn="just">
              <a:buFont typeface="Wingdings" panose="05000000000000000000" pitchFamily="2" charset="2"/>
              <a:buNone/>
              <a:defRPr/>
            </a:pPr>
            <a:endParaRPr lang="en-IN" sz="2400" dirty="0"/>
          </a:p>
          <a:p>
            <a:pPr marL="0" indent="0" algn="just">
              <a:buFont typeface="Wingdings" panose="05000000000000000000" pitchFamily="2" charset="2"/>
              <a:buNone/>
              <a:defRPr/>
            </a:pPr>
            <a:r>
              <a:rPr lang="en-IN" sz="2400"/>
              <a:t>3. Add </a:t>
            </a:r>
            <a:r>
              <a:rPr lang="en-IN" sz="2400" dirty="0"/>
              <a:t>the contents of memory location whose address is at memory location NUM to register R1.</a:t>
            </a:r>
          </a:p>
          <a:p>
            <a:pPr marL="0" indent="0" algn="just">
              <a:buFont typeface="Wingdings" panose="05000000000000000000" pitchFamily="2" charset="2"/>
              <a:buNone/>
              <a:defRPr/>
            </a:pP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B11C558-5E02-4679-A66F-2CEFCCDD30AF}"/>
              </a:ext>
            </a:extLst>
          </p:cNvPr>
          <p:cNvSpPr>
            <a:spLocks noGrp="1"/>
          </p:cNvSpPr>
          <p:nvPr>
            <p:ph type="title"/>
          </p:nvPr>
        </p:nvSpPr>
        <p:spPr/>
        <p:txBody>
          <a:bodyPr/>
          <a:lstStyle/>
          <a:p>
            <a:r>
              <a:rPr lang="en-IN" altLang="en-US"/>
              <a:t>Solution 1</a:t>
            </a:r>
          </a:p>
        </p:txBody>
      </p:sp>
      <p:sp>
        <p:nvSpPr>
          <p:cNvPr id="37891" name="Content Placeholder 2">
            <a:extLst>
              <a:ext uri="{FF2B5EF4-FFF2-40B4-BE49-F238E27FC236}">
                <a16:creationId xmlns:a16="http://schemas.microsoft.com/office/drawing/2014/main" id="{5AAFB197-FB59-4776-8D94-5FA40FC63DD8}"/>
              </a:ext>
            </a:extLst>
          </p:cNvPr>
          <p:cNvSpPr>
            <a:spLocks noGrp="1"/>
          </p:cNvSpPr>
          <p:nvPr>
            <p:ph idx="1"/>
          </p:nvPr>
        </p:nvSpPr>
        <p:spPr/>
        <p:txBody>
          <a:bodyPr/>
          <a:lstStyle/>
          <a:p>
            <a:r>
              <a:rPr lang="en-IN" altLang="en-US" sz="2200"/>
              <a:t>PC out, MAR in, Read, Select4, Add , Zin </a:t>
            </a:r>
          </a:p>
          <a:p>
            <a:r>
              <a:rPr lang="en-IN" altLang="en-US" sz="2200"/>
              <a:t>Zout, PCin, Yin, WMFC </a:t>
            </a:r>
          </a:p>
          <a:p>
            <a:r>
              <a:rPr lang="en-IN" altLang="en-US" sz="2200"/>
              <a:t>MDRout, IR in, </a:t>
            </a:r>
          </a:p>
          <a:p>
            <a:r>
              <a:rPr lang="en-IN" altLang="en-US" sz="2200"/>
              <a:t>IR NUMout , Yin </a:t>
            </a:r>
          </a:p>
          <a:p>
            <a:r>
              <a:rPr lang="en-IN" altLang="en-US" sz="2200"/>
              <a:t>R1 out, Select Y, Add, Zin </a:t>
            </a:r>
          </a:p>
          <a:p>
            <a:r>
              <a:rPr lang="en-IN" altLang="en-US" sz="2200"/>
              <a:t>Zout, R1in, End</a:t>
            </a:r>
          </a:p>
          <a:p>
            <a:endParaRPr lang="en-IN" altLang="en-US" sz="2200"/>
          </a:p>
          <a:p>
            <a:r>
              <a:rPr lang="en-IN" altLang="en-US"/>
              <a:t> </a:t>
            </a:r>
          </a:p>
          <a:p>
            <a:endParaRPr lang="en-IN" altLang="en-US" sz="2200"/>
          </a:p>
          <a:p>
            <a:endParaRPr lang="en-I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8BD97EB-1010-4373-8DAF-78AB9DD420EC}"/>
              </a:ext>
            </a:extLst>
          </p:cNvPr>
          <p:cNvSpPr>
            <a:spLocks noGrp="1"/>
          </p:cNvSpPr>
          <p:nvPr>
            <p:ph type="title"/>
          </p:nvPr>
        </p:nvSpPr>
        <p:spPr/>
        <p:txBody>
          <a:bodyPr/>
          <a:lstStyle/>
          <a:p>
            <a:r>
              <a:rPr lang="en-IN" altLang="en-US"/>
              <a:t>Solution 2</a:t>
            </a:r>
          </a:p>
        </p:txBody>
      </p:sp>
      <p:sp>
        <p:nvSpPr>
          <p:cNvPr id="38915" name="Content Placeholder 2">
            <a:extLst>
              <a:ext uri="{FF2B5EF4-FFF2-40B4-BE49-F238E27FC236}">
                <a16:creationId xmlns:a16="http://schemas.microsoft.com/office/drawing/2014/main" id="{460F6B1E-9838-45AE-A043-3A236802F68E}"/>
              </a:ext>
            </a:extLst>
          </p:cNvPr>
          <p:cNvSpPr>
            <a:spLocks noGrp="1"/>
          </p:cNvSpPr>
          <p:nvPr>
            <p:ph idx="1"/>
          </p:nvPr>
        </p:nvSpPr>
        <p:spPr/>
        <p:txBody>
          <a:bodyPr/>
          <a:lstStyle/>
          <a:p>
            <a:r>
              <a:rPr lang="en-IN" altLang="en-US" sz="2200"/>
              <a:t>PC out, MAR in, Read, Select4, Add , Zin </a:t>
            </a:r>
          </a:p>
          <a:p>
            <a:r>
              <a:rPr lang="en-IN" altLang="en-US" sz="2200"/>
              <a:t>Zout, PCin, Yin, WMFC </a:t>
            </a:r>
          </a:p>
          <a:p>
            <a:r>
              <a:rPr lang="en-IN" altLang="en-US" sz="2200"/>
              <a:t>MDRout, IR in, </a:t>
            </a:r>
          </a:p>
          <a:p>
            <a:r>
              <a:rPr lang="en-IN" altLang="en-US" sz="2200"/>
              <a:t>IRNUM out, MAR in, Read </a:t>
            </a:r>
          </a:p>
          <a:p>
            <a:r>
              <a:rPr lang="en-IN" altLang="en-US" sz="2200"/>
              <a:t>R1out, Yin, WMFC </a:t>
            </a:r>
          </a:p>
          <a:p>
            <a:r>
              <a:rPr lang="en-IN" altLang="en-US" sz="2200"/>
              <a:t>MDRout, Select Y, Add, Zin </a:t>
            </a:r>
          </a:p>
          <a:p>
            <a:r>
              <a:rPr lang="en-IN" altLang="en-US" sz="2200"/>
              <a:t>Zout, R1in, End</a:t>
            </a:r>
          </a:p>
          <a:p>
            <a:endParaRPr lang="en-IN" altLang="en-US" sz="2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D0008E0-6D51-424D-9283-DD2DD7C1C5CC}"/>
              </a:ext>
            </a:extLst>
          </p:cNvPr>
          <p:cNvSpPr>
            <a:spLocks noGrp="1"/>
          </p:cNvSpPr>
          <p:nvPr>
            <p:ph type="title"/>
          </p:nvPr>
        </p:nvSpPr>
        <p:spPr/>
        <p:txBody>
          <a:bodyPr/>
          <a:lstStyle/>
          <a:p>
            <a:r>
              <a:rPr lang="en-IN" altLang="en-US"/>
              <a:t>Solution 3</a:t>
            </a:r>
          </a:p>
        </p:txBody>
      </p:sp>
      <p:sp>
        <p:nvSpPr>
          <p:cNvPr id="39939" name="Content Placeholder 2">
            <a:extLst>
              <a:ext uri="{FF2B5EF4-FFF2-40B4-BE49-F238E27FC236}">
                <a16:creationId xmlns:a16="http://schemas.microsoft.com/office/drawing/2014/main" id="{254A5988-48B5-414F-B9EF-5F0FA91813F7}"/>
              </a:ext>
            </a:extLst>
          </p:cNvPr>
          <p:cNvSpPr>
            <a:spLocks noGrp="1"/>
          </p:cNvSpPr>
          <p:nvPr>
            <p:ph idx="1"/>
          </p:nvPr>
        </p:nvSpPr>
        <p:spPr/>
        <p:txBody>
          <a:bodyPr/>
          <a:lstStyle/>
          <a:p>
            <a:r>
              <a:rPr lang="en-IN" altLang="en-US" sz="2200"/>
              <a:t>PC out, MAR in, Read, Select4, Add , Zin </a:t>
            </a:r>
          </a:p>
          <a:p>
            <a:r>
              <a:rPr lang="en-IN" altLang="en-US" sz="2200"/>
              <a:t>Zout, PCin, Yin, WMFC </a:t>
            </a:r>
          </a:p>
          <a:p>
            <a:r>
              <a:rPr lang="en-IN" altLang="en-US" sz="2200"/>
              <a:t>MDRout, IR in</a:t>
            </a:r>
          </a:p>
          <a:p>
            <a:r>
              <a:rPr lang="en-IN" altLang="en-US" sz="2200"/>
              <a:t>IRNUM out, MAR in, Read </a:t>
            </a:r>
          </a:p>
          <a:p>
            <a:r>
              <a:rPr lang="en-IN" altLang="en-US" sz="2200"/>
              <a:t>WMFC </a:t>
            </a:r>
          </a:p>
          <a:p>
            <a:r>
              <a:rPr lang="en-IN" altLang="en-US" sz="2200"/>
              <a:t>MDRout, MAR in, Read </a:t>
            </a:r>
          </a:p>
          <a:p>
            <a:r>
              <a:rPr lang="en-IN" altLang="en-US" sz="2200"/>
              <a:t>R1out, Yin, WMFC </a:t>
            </a:r>
          </a:p>
          <a:p>
            <a:r>
              <a:rPr lang="en-IN" altLang="en-US" sz="2200"/>
              <a:t>MDRout , SelectY, Add, Zin </a:t>
            </a:r>
          </a:p>
          <a:p>
            <a:r>
              <a:rPr lang="en-IN" altLang="en-US" sz="2200"/>
              <a:t>Zout, R1in, End</a:t>
            </a:r>
          </a:p>
          <a:p>
            <a:endParaRPr lang="en-IN" altLang="en-US" sz="3200"/>
          </a:p>
          <a:p>
            <a:endParaRPr lang="en-I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A1B632D-6A2B-4E24-92E2-CEAC50A4E4C0}"/>
              </a:ext>
            </a:extLst>
          </p:cNvPr>
          <p:cNvSpPr>
            <a:spLocks noGrp="1" noChangeArrowheads="1"/>
          </p:cNvSpPr>
          <p:nvPr>
            <p:ph type="title"/>
          </p:nvPr>
        </p:nvSpPr>
        <p:spPr/>
        <p:txBody>
          <a:bodyPr/>
          <a:lstStyle/>
          <a:p>
            <a:pPr eaLnBrk="1" hangingPunct="1"/>
            <a:r>
              <a:rPr lang="en-US" altLang="en-US"/>
              <a:t>Execution of Branch Instructions</a:t>
            </a:r>
          </a:p>
        </p:txBody>
      </p:sp>
      <p:sp>
        <p:nvSpPr>
          <p:cNvPr id="40963" name="Rectangle 3">
            <a:extLst>
              <a:ext uri="{FF2B5EF4-FFF2-40B4-BE49-F238E27FC236}">
                <a16:creationId xmlns:a16="http://schemas.microsoft.com/office/drawing/2014/main" id="{B2222C6A-38C8-4184-B713-67A9803453C1}"/>
              </a:ext>
            </a:extLst>
          </p:cNvPr>
          <p:cNvSpPr>
            <a:spLocks noGrp="1" noChangeArrowheads="1"/>
          </p:cNvSpPr>
          <p:nvPr>
            <p:ph type="body" idx="1"/>
          </p:nvPr>
        </p:nvSpPr>
        <p:spPr/>
        <p:txBody>
          <a:bodyPr/>
          <a:lstStyle/>
          <a:p>
            <a:pPr eaLnBrk="1" hangingPunct="1"/>
            <a:r>
              <a:rPr lang="en-US" altLang="en-US"/>
              <a:t>A branch instruction replaces the contents of PC with the branch target address, which is usually obtained by adding an offset X given in the branch instruction.</a:t>
            </a:r>
          </a:p>
          <a:p>
            <a:pPr eaLnBrk="1" hangingPunct="1"/>
            <a:r>
              <a:rPr lang="en-US" altLang="en-US"/>
              <a:t>The offset X is usually the difference between the branch target address and the address immediately following the branch instruction.</a:t>
            </a:r>
          </a:p>
          <a:p>
            <a:pPr eaLnBrk="1" hangingPunct="1"/>
            <a:r>
              <a:rPr lang="en-US" altLang="en-US"/>
              <a:t>UnConditional branch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4E22D3A-9B5D-4A56-9ED4-39F5604DB99E}"/>
              </a:ext>
            </a:extLst>
          </p:cNvPr>
          <p:cNvSpPr>
            <a:spLocks noGrp="1" noChangeArrowheads="1"/>
          </p:cNvSpPr>
          <p:nvPr>
            <p:ph type="title"/>
          </p:nvPr>
        </p:nvSpPr>
        <p:spPr/>
        <p:txBody>
          <a:bodyPr/>
          <a:lstStyle/>
          <a:p>
            <a:pPr eaLnBrk="1" hangingPunct="1"/>
            <a:r>
              <a:rPr lang="en-US" altLang="en-US"/>
              <a:t>Execution of Branch Instructions</a:t>
            </a:r>
          </a:p>
        </p:txBody>
      </p:sp>
      <p:sp>
        <p:nvSpPr>
          <p:cNvPr id="43011" name="Rectangle 4">
            <a:extLst>
              <a:ext uri="{FF2B5EF4-FFF2-40B4-BE49-F238E27FC236}">
                <a16:creationId xmlns:a16="http://schemas.microsoft.com/office/drawing/2014/main" id="{242137B2-297E-4C73-84A0-9CACE6605121}"/>
              </a:ext>
            </a:extLst>
          </p:cNvPr>
          <p:cNvSpPr>
            <a:spLocks noChangeArrowheads="1"/>
          </p:cNvSpPr>
          <p:nvPr/>
        </p:nvSpPr>
        <p:spPr bwMode="auto">
          <a:xfrm>
            <a:off x="1939925" y="1812925"/>
            <a:ext cx="4954588" cy="1588"/>
          </a:xfrm>
          <a:prstGeom prst="rect">
            <a:avLst/>
          </a:prstGeom>
          <a:solidFill>
            <a:srgbClr val="000000"/>
          </a:solidFill>
          <a:ln w="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43012" name="Rectangle 5">
            <a:extLst>
              <a:ext uri="{FF2B5EF4-FFF2-40B4-BE49-F238E27FC236}">
                <a16:creationId xmlns:a16="http://schemas.microsoft.com/office/drawing/2014/main" id="{A2792D38-D86D-47DE-BEF2-493995D449D8}"/>
              </a:ext>
            </a:extLst>
          </p:cNvPr>
          <p:cNvSpPr>
            <a:spLocks noChangeArrowheads="1"/>
          </p:cNvSpPr>
          <p:nvPr/>
        </p:nvSpPr>
        <p:spPr bwMode="auto">
          <a:xfrm>
            <a:off x="1939925" y="2027238"/>
            <a:ext cx="523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b="1">
                <a:solidFill>
                  <a:srgbClr val="000000"/>
                </a:solidFill>
                <a:latin typeface="Computer Modern" charset="0"/>
              </a:rPr>
              <a:t>Step</a:t>
            </a:r>
            <a:endParaRPr lang="en-CA" altLang="en-US" sz="2400">
              <a:latin typeface="Times New Roman" panose="02020603050405020304" pitchFamily="18" charset="0"/>
            </a:endParaRPr>
          </a:p>
        </p:txBody>
      </p:sp>
      <p:sp>
        <p:nvSpPr>
          <p:cNvPr id="43013" name="Rectangle 6">
            <a:extLst>
              <a:ext uri="{FF2B5EF4-FFF2-40B4-BE49-F238E27FC236}">
                <a16:creationId xmlns:a16="http://schemas.microsoft.com/office/drawing/2014/main" id="{E673D8F5-D42F-4B67-A029-24542FEE0BB8}"/>
              </a:ext>
            </a:extLst>
          </p:cNvPr>
          <p:cNvSpPr>
            <a:spLocks noChangeArrowheads="1"/>
          </p:cNvSpPr>
          <p:nvPr/>
        </p:nvSpPr>
        <p:spPr bwMode="auto">
          <a:xfrm>
            <a:off x="2517775" y="2027238"/>
            <a:ext cx="752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b="1">
                <a:solidFill>
                  <a:srgbClr val="000000"/>
                </a:solidFill>
                <a:latin typeface="Computer Modern" charset="0"/>
              </a:rPr>
              <a:t>Action</a:t>
            </a:r>
            <a:endParaRPr lang="en-CA" altLang="en-US" sz="2400">
              <a:latin typeface="Times New Roman" panose="02020603050405020304" pitchFamily="18" charset="0"/>
            </a:endParaRPr>
          </a:p>
        </p:txBody>
      </p:sp>
      <p:sp>
        <p:nvSpPr>
          <p:cNvPr id="43014" name="Rectangle 7">
            <a:extLst>
              <a:ext uri="{FF2B5EF4-FFF2-40B4-BE49-F238E27FC236}">
                <a16:creationId xmlns:a16="http://schemas.microsoft.com/office/drawing/2014/main" id="{EF58AF2C-CF89-4779-9F94-0D741590104C}"/>
              </a:ext>
            </a:extLst>
          </p:cNvPr>
          <p:cNvSpPr>
            <a:spLocks noChangeArrowheads="1"/>
          </p:cNvSpPr>
          <p:nvPr/>
        </p:nvSpPr>
        <p:spPr bwMode="auto">
          <a:xfrm>
            <a:off x="1939925" y="2571750"/>
            <a:ext cx="4954588" cy="1588"/>
          </a:xfrm>
          <a:prstGeom prst="rect">
            <a:avLst/>
          </a:prstGeom>
          <a:solidFill>
            <a:srgbClr val="000000"/>
          </a:solidFill>
          <a:ln w="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43015" name="Rectangle 8">
            <a:extLst>
              <a:ext uri="{FF2B5EF4-FFF2-40B4-BE49-F238E27FC236}">
                <a16:creationId xmlns:a16="http://schemas.microsoft.com/office/drawing/2014/main" id="{6E0BC974-8900-47BF-AF86-53826419CD4C}"/>
              </a:ext>
            </a:extLst>
          </p:cNvPr>
          <p:cNvSpPr>
            <a:spLocks noChangeArrowheads="1"/>
          </p:cNvSpPr>
          <p:nvPr/>
        </p:nvSpPr>
        <p:spPr bwMode="auto">
          <a:xfrm>
            <a:off x="1939925" y="2667000"/>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1</a:t>
            </a:r>
            <a:endParaRPr lang="en-CA" altLang="en-US" sz="2400">
              <a:latin typeface="Times New Roman" panose="02020603050405020304" pitchFamily="18" charset="0"/>
            </a:endParaRPr>
          </a:p>
        </p:txBody>
      </p:sp>
      <p:sp>
        <p:nvSpPr>
          <p:cNvPr id="43016" name="Rectangle 9">
            <a:extLst>
              <a:ext uri="{FF2B5EF4-FFF2-40B4-BE49-F238E27FC236}">
                <a16:creationId xmlns:a16="http://schemas.microsoft.com/office/drawing/2014/main" id="{FB8683AB-CD4F-411E-A064-175B32107D95}"/>
              </a:ext>
            </a:extLst>
          </p:cNvPr>
          <p:cNvSpPr>
            <a:spLocks noChangeArrowheads="1"/>
          </p:cNvSpPr>
          <p:nvPr/>
        </p:nvSpPr>
        <p:spPr bwMode="auto">
          <a:xfrm>
            <a:off x="2746375" y="2667000"/>
            <a:ext cx="334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PC</a:t>
            </a:r>
            <a:endParaRPr lang="en-CA" altLang="en-US" sz="2400">
              <a:latin typeface="Times New Roman" panose="02020603050405020304" pitchFamily="18" charset="0"/>
            </a:endParaRPr>
          </a:p>
        </p:txBody>
      </p:sp>
      <p:sp>
        <p:nvSpPr>
          <p:cNvPr id="43017" name="Rectangle 10">
            <a:extLst>
              <a:ext uri="{FF2B5EF4-FFF2-40B4-BE49-F238E27FC236}">
                <a16:creationId xmlns:a16="http://schemas.microsoft.com/office/drawing/2014/main" id="{92BDCC2E-5771-47C3-B589-09AAF18EBFF0}"/>
              </a:ext>
            </a:extLst>
          </p:cNvPr>
          <p:cNvSpPr>
            <a:spLocks noChangeArrowheads="1"/>
          </p:cNvSpPr>
          <p:nvPr/>
        </p:nvSpPr>
        <p:spPr bwMode="auto">
          <a:xfrm>
            <a:off x="3036888" y="2782888"/>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out</a:t>
            </a:r>
            <a:endParaRPr lang="en-CA" altLang="en-US" sz="2400">
              <a:latin typeface="Times New Roman" panose="02020603050405020304" pitchFamily="18" charset="0"/>
            </a:endParaRPr>
          </a:p>
        </p:txBody>
      </p:sp>
      <p:sp>
        <p:nvSpPr>
          <p:cNvPr id="43018" name="Rectangle 11">
            <a:extLst>
              <a:ext uri="{FF2B5EF4-FFF2-40B4-BE49-F238E27FC236}">
                <a16:creationId xmlns:a16="http://schemas.microsoft.com/office/drawing/2014/main" id="{B8214C20-A2F2-4290-AAA3-7780C61D4179}"/>
              </a:ext>
            </a:extLst>
          </p:cNvPr>
          <p:cNvSpPr>
            <a:spLocks noChangeArrowheads="1"/>
          </p:cNvSpPr>
          <p:nvPr/>
        </p:nvSpPr>
        <p:spPr bwMode="auto">
          <a:xfrm>
            <a:off x="3305175" y="266700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19" name="Rectangle 12">
            <a:extLst>
              <a:ext uri="{FF2B5EF4-FFF2-40B4-BE49-F238E27FC236}">
                <a16:creationId xmlns:a16="http://schemas.microsoft.com/office/drawing/2014/main" id="{5EEF4C70-D76A-467B-BC05-DC9E729BB4F7}"/>
              </a:ext>
            </a:extLst>
          </p:cNvPr>
          <p:cNvSpPr>
            <a:spLocks noChangeArrowheads="1"/>
          </p:cNvSpPr>
          <p:nvPr/>
        </p:nvSpPr>
        <p:spPr bwMode="auto">
          <a:xfrm>
            <a:off x="3505200" y="2667000"/>
            <a:ext cx="536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MAR</a:t>
            </a:r>
            <a:endParaRPr lang="en-CA" altLang="en-US" sz="2400">
              <a:latin typeface="Times New Roman" panose="02020603050405020304" pitchFamily="18" charset="0"/>
            </a:endParaRPr>
          </a:p>
        </p:txBody>
      </p:sp>
      <p:sp>
        <p:nvSpPr>
          <p:cNvPr id="43020" name="Rectangle 13">
            <a:extLst>
              <a:ext uri="{FF2B5EF4-FFF2-40B4-BE49-F238E27FC236}">
                <a16:creationId xmlns:a16="http://schemas.microsoft.com/office/drawing/2014/main" id="{CCE4F6EC-68DA-4DF5-82B7-F4FDE4F15E2F}"/>
              </a:ext>
            </a:extLst>
          </p:cNvPr>
          <p:cNvSpPr>
            <a:spLocks noChangeArrowheads="1"/>
          </p:cNvSpPr>
          <p:nvPr/>
        </p:nvSpPr>
        <p:spPr bwMode="auto">
          <a:xfrm>
            <a:off x="4092575" y="2774950"/>
            <a:ext cx="1285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in</a:t>
            </a:r>
            <a:endParaRPr lang="en-CA" altLang="en-US" sz="2400">
              <a:latin typeface="Times New Roman" panose="02020603050405020304" pitchFamily="18" charset="0"/>
            </a:endParaRPr>
          </a:p>
        </p:txBody>
      </p:sp>
      <p:sp>
        <p:nvSpPr>
          <p:cNvPr id="43021" name="Rectangle 14">
            <a:extLst>
              <a:ext uri="{FF2B5EF4-FFF2-40B4-BE49-F238E27FC236}">
                <a16:creationId xmlns:a16="http://schemas.microsoft.com/office/drawing/2014/main" id="{42229FBA-F71D-4FA0-9BFD-C706CF495238}"/>
              </a:ext>
            </a:extLst>
          </p:cNvPr>
          <p:cNvSpPr>
            <a:spLocks noChangeArrowheads="1"/>
          </p:cNvSpPr>
          <p:nvPr/>
        </p:nvSpPr>
        <p:spPr bwMode="auto">
          <a:xfrm>
            <a:off x="4262438" y="266700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22" name="Rectangle 15">
            <a:extLst>
              <a:ext uri="{FF2B5EF4-FFF2-40B4-BE49-F238E27FC236}">
                <a16:creationId xmlns:a16="http://schemas.microsoft.com/office/drawing/2014/main" id="{F314D5C4-23F9-4EB7-AB42-5603AE445BA7}"/>
              </a:ext>
            </a:extLst>
          </p:cNvPr>
          <p:cNvSpPr>
            <a:spLocks noChangeArrowheads="1"/>
          </p:cNvSpPr>
          <p:nvPr/>
        </p:nvSpPr>
        <p:spPr bwMode="auto">
          <a:xfrm>
            <a:off x="4405313" y="2667000"/>
            <a:ext cx="6461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Read,</a:t>
            </a:r>
            <a:endParaRPr lang="en-CA" altLang="en-US" sz="2400">
              <a:latin typeface="Times New Roman" panose="02020603050405020304" pitchFamily="18" charset="0"/>
            </a:endParaRPr>
          </a:p>
        </p:txBody>
      </p:sp>
      <p:sp>
        <p:nvSpPr>
          <p:cNvPr id="43023" name="Rectangle 16">
            <a:extLst>
              <a:ext uri="{FF2B5EF4-FFF2-40B4-BE49-F238E27FC236}">
                <a16:creationId xmlns:a16="http://schemas.microsoft.com/office/drawing/2014/main" id="{72D8B754-E16E-4878-9C10-15129F2E2547}"/>
              </a:ext>
            </a:extLst>
          </p:cNvPr>
          <p:cNvSpPr>
            <a:spLocks noChangeArrowheads="1"/>
          </p:cNvSpPr>
          <p:nvPr/>
        </p:nvSpPr>
        <p:spPr bwMode="auto">
          <a:xfrm>
            <a:off x="5092700" y="2667000"/>
            <a:ext cx="873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Select4,</a:t>
            </a:r>
            <a:endParaRPr lang="en-CA" altLang="en-US" sz="2400">
              <a:latin typeface="Times New Roman" panose="02020603050405020304" pitchFamily="18" charset="0"/>
            </a:endParaRPr>
          </a:p>
        </p:txBody>
      </p:sp>
      <p:sp>
        <p:nvSpPr>
          <p:cNvPr id="43024" name="Rectangle 17">
            <a:extLst>
              <a:ext uri="{FF2B5EF4-FFF2-40B4-BE49-F238E27FC236}">
                <a16:creationId xmlns:a16="http://schemas.microsoft.com/office/drawing/2014/main" id="{C144094E-D500-467E-863F-D7FCC74F376B}"/>
              </a:ext>
            </a:extLst>
          </p:cNvPr>
          <p:cNvSpPr>
            <a:spLocks noChangeArrowheads="1"/>
          </p:cNvSpPr>
          <p:nvPr/>
        </p:nvSpPr>
        <p:spPr bwMode="auto">
          <a:xfrm>
            <a:off x="5946775" y="2667000"/>
            <a:ext cx="4968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Add,</a:t>
            </a:r>
            <a:endParaRPr lang="en-CA" altLang="en-US" sz="2400">
              <a:latin typeface="Times New Roman" panose="02020603050405020304" pitchFamily="18" charset="0"/>
            </a:endParaRPr>
          </a:p>
        </p:txBody>
      </p:sp>
      <p:sp>
        <p:nvSpPr>
          <p:cNvPr id="43025" name="Rectangle 18">
            <a:extLst>
              <a:ext uri="{FF2B5EF4-FFF2-40B4-BE49-F238E27FC236}">
                <a16:creationId xmlns:a16="http://schemas.microsoft.com/office/drawing/2014/main" id="{DADD3660-6619-46BF-88C9-96C4E22FB75B}"/>
              </a:ext>
            </a:extLst>
          </p:cNvPr>
          <p:cNvSpPr>
            <a:spLocks noChangeArrowheads="1"/>
          </p:cNvSpPr>
          <p:nvPr/>
        </p:nvSpPr>
        <p:spPr bwMode="auto">
          <a:xfrm>
            <a:off x="6538913" y="2667000"/>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Z</a:t>
            </a:r>
            <a:endParaRPr lang="en-CA" altLang="en-US" sz="2400">
              <a:latin typeface="Times New Roman" panose="02020603050405020304" pitchFamily="18" charset="0"/>
            </a:endParaRPr>
          </a:p>
        </p:txBody>
      </p:sp>
      <p:sp>
        <p:nvSpPr>
          <p:cNvPr id="43026" name="Rectangle 19">
            <a:extLst>
              <a:ext uri="{FF2B5EF4-FFF2-40B4-BE49-F238E27FC236}">
                <a16:creationId xmlns:a16="http://schemas.microsoft.com/office/drawing/2014/main" id="{6666A629-C30C-4EC4-BB94-4282477DA84D}"/>
              </a:ext>
            </a:extLst>
          </p:cNvPr>
          <p:cNvSpPr>
            <a:spLocks noChangeArrowheads="1"/>
          </p:cNvSpPr>
          <p:nvPr/>
        </p:nvSpPr>
        <p:spPr bwMode="auto">
          <a:xfrm>
            <a:off x="6700838" y="2763838"/>
            <a:ext cx="1285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in</a:t>
            </a:r>
            <a:endParaRPr lang="en-CA" altLang="en-US" sz="2400">
              <a:latin typeface="Times New Roman" panose="02020603050405020304" pitchFamily="18" charset="0"/>
            </a:endParaRPr>
          </a:p>
        </p:txBody>
      </p:sp>
      <p:sp>
        <p:nvSpPr>
          <p:cNvPr id="43027" name="Rectangle 20">
            <a:extLst>
              <a:ext uri="{FF2B5EF4-FFF2-40B4-BE49-F238E27FC236}">
                <a16:creationId xmlns:a16="http://schemas.microsoft.com/office/drawing/2014/main" id="{FA03F4AF-52E0-4042-9FEF-2FF9D2CBDB91}"/>
              </a:ext>
            </a:extLst>
          </p:cNvPr>
          <p:cNvSpPr>
            <a:spLocks noChangeArrowheads="1"/>
          </p:cNvSpPr>
          <p:nvPr/>
        </p:nvSpPr>
        <p:spPr bwMode="auto">
          <a:xfrm>
            <a:off x="1939925" y="3094038"/>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2</a:t>
            </a:r>
            <a:endParaRPr lang="en-CA" altLang="en-US" sz="2400">
              <a:latin typeface="Times New Roman" panose="02020603050405020304" pitchFamily="18" charset="0"/>
            </a:endParaRPr>
          </a:p>
        </p:txBody>
      </p:sp>
      <p:sp>
        <p:nvSpPr>
          <p:cNvPr id="43028" name="Rectangle 21">
            <a:extLst>
              <a:ext uri="{FF2B5EF4-FFF2-40B4-BE49-F238E27FC236}">
                <a16:creationId xmlns:a16="http://schemas.microsoft.com/office/drawing/2014/main" id="{4731D59A-3DE5-4934-B2C9-21AE604A8ECF}"/>
              </a:ext>
            </a:extLst>
          </p:cNvPr>
          <p:cNvSpPr>
            <a:spLocks noChangeArrowheads="1"/>
          </p:cNvSpPr>
          <p:nvPr/>
        </p:nvSpPr>
        <p:spPr bwMode="auto">
          <a:xfrm>
            <a:off x="2746375" y="3094038"/>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Z</a:t>
            </a:r>
            <a:endParaRPr lang="en-CA" altLang="en-US" sz="2400">
              <a:latin typeface="Times New Roman" panose="02020603050405020304" pitchFamily="18" charset="0"/>
            </a:endParaRPr>
          </a:p>
        </p:txBody>
      </p:sp>
      <p:sp>
        <p:nvSpPr>
          <p:cNvPr id="43029" name="Rectangle 22">
            <a:extLst>
              <a:ext uri="{FF2B5EF4-FFF2-40B4-BE49-F238E27FC236}">
                <a16:creationId xmlns:a16="http://schemas.microsoft.com/office/drawing/2014/main" id="{FD617995-C8BF-498E-A971-D0066CDABC1D}"/>
              </a:ext>
            </a:extLst>
          </p:cNvPr>
          <p:cNvSpPr>
            <a:spLocks noChangeArrowheads="1"/>
          </p:cNvSpPr>
          <p:nvPr/>
        </p:nvSpPr>
        <p:spPr bwMode="auto">
          <a:xfrm>
            <a:off x="2887663" y="3205163"/>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out</a:t>
            </a:r>
            <a:endParaRPr lang="en-CA" altLang="en-US" sz="2400">
              <a:latin typeface="Times New Roman" panose="02020603050405020304" pitchFamily="18" charset="0"/>
            </a:endParaRPr>
          </a:p>
        </p:txBody>
      </p:sp>
      <p:sp>
        <p:nvSpPr>
          <p:cNvPr id="43030" name="Rectangle 23">
            <a:extLst>
              <a:ext uri="{FF2B5EF4-FFF2-40B4-BE49-F238E27FC236}">
                <a16:creationId xmlns:a16="http://schemas.microsoft.com/office/drawing/2014/main" id="{8F84FF66-1729-4B35-9880-0F8CBB869671}"/>
              </a:ext>
            </a:extLst>
          </p:cNvPr>
          <p:cNvSpPr>
            <a:spLocks noChangeArrowheads="1"/>
          </p:cNvSpPr>
          <p:nvPr/>
        </p:nvSpPr>
        <p:spPr bwMode="auto">
          <a:xfrm>
            <a:off x="3128963" y="3094038"/>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31" name="Rectangle 24">
            <a:extLst>
              <a:ext uri="{FF2B5EF4-FFF2-40B4-BE49-F238E27FC236}">
                <a16:creationId xmlns:a16="http://schemas.microsoft.com/office/drawing/2014/main" id="{42D2E747-449C-4BAC-A222-B1EB16CEC159}"/>
              </a:ext>
            </a:extLst>
          </p:cNvPr>
          <p:cNvSpPr>
            <a:spLocks noChangeArrowheads="1"/>
          </p:cNvSpPr>
          <p:nvPr/>
        </p:nvSpPr>
        <p:spPr bwMode="auto">
          <a:xfrm>
            <a:off x="3314700" y="3094038"/>
            <a:ext cx="334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PC</a:t>
            </a:r>
            <a:endParaRPr lang="en-CA" altLang="en-US" sz="2400">
              <a:latin typeface="Times New Roman" panose="02020603050405020304" pitchFamily="18" charset="0"/>
            </a:endParaRPr>
          </a:p>
        </p:txBody>
      </p:sp>
      <p:sp>
        <p:nvSpPr>
          <p:cNvPr id="43032" name="Rectangle 25">
            <a:extLst>
              <a:ext uri="{FF2B5EF4-FFF2-40B4-BE49-F238E27FC236}">
                <a16:creationId xmlns:a16="http://schemas.microsoft.com/office/drawing/2014/main" id="{F0EEEF29-BB08-49FB-9A4A-8BB9C12C2C83}"/>
              </a:ext>
            </a:extLst>
          </p:cNvPr>
          <p:cNvSpPr>
            <a:spLocks noChangeArrowheads="1"/>
          </p:cNvSpPr>
          <p:nvPr/>
        </p:nvSpPr>
        <p:spPr bwMode="auto">
          <a:xfrm>
            <a:off x="3646488" y="3205163"/>
            <a:ext cx="1285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in</a:t>
            </a:r>
            <a:endParaRPr lang="en-CA" altLang="en-US" sz="2400">
              <a:latin typeface="Times New Roman" panose="02020603050405020304" pitchFamily="18" charset="0"/>
            </a:endParaRPr>
          </a:p>
        </p:txBody>
      </p:sp>
      <p:sp>
        <p:nvSpPr>
          <p:cNvPr id="43033" name="Rectangle 26">
            <a:extLst>
              <a:ext uri="{FF2B5EF4-FFF2-40B4-BE49-F238E27FC236}">
                <a16:creationId xmlns:a16="http://schemas.microsoft.com/office/drawing/2014/main" id="{ACFCD6B8-B196-4482-B3E4-0273D8398312}"/>
              </a:ext>
            </a:extLst>
          </p:cNvPr>
          <p:cNvSpPr>
            <a:spLocks noChangeArrowheads="1"/>
          </p:cNvSpPr>
          <p:nvPr/>
        </p:nvSpPr>
        <p:spPr bwMode="auto">
          <a:xfrm>
            <a:off x="3817938" y="3094038"/>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34" name="Rectangle 27">
            <a:extLst>
              <a:ext uri="{FF2B5EF4-FFF2-40B4-BE49-F238E27FC236}">
                <a16:creationId xmlns:a16="http://schemas.microsoft.com/office/drawing/2014/main" id="{B02CEACA-53C7-41D4-B4F6-A1537B9FB3F7}"/>
              </a:ext>
            </a:extLst>
          </p:cNvPr>
          <p:cNvSpPr>
            <a:spLocks noChangeArrowheads="1"/>
          </p:cNvSpPr>
          <p:nvPr/>
        </p:nvSpPr>
        <p:spPr bwMode="auto">
          <a:xfrm>
            <a:off x="4002088" y="3094038"/>
            <a:ext cx="160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Y</a:t>
            </a:r>
            <a:endParaRPr lang="en-CA" altLang="en-US" sz="2400">
              <a:latin typeface="Times New Roman" panose="02020603050405020304" pitchFamily="18" charset="0"/>
            </a:endParaRPr>
          </a:p>
        </p:txBody>
      </p:sp>
      <p:sp>
        <p:nvSpPr>
          <p:cNvPr id="43035" name="Rectangle 28">
            <a:extLst>
              <a:ext uri="{FF2B5EF4-FFF2-40B4-BE49-F238E27FC236}">
                <a16:creationId xmlns:a16="http://schemas.microsoft.com/office/drawing/2014/main" id="{363325EC-9CC9-4E36-A7C9-197C58B20052}"/>
              </a:ext>
            </a:extLst>
          </p:cNvPr>
          <p:cNvSpPr>
            <a:spLocks noChangeArrowheads="1"/>
          </p:cNvSpPr>
          <p:nvPr/>
        </p:nvSpPr>
        <p:spPr bwMode="auto">
          <a:xfrm>
            <a:off x="4168775" y="3205163"/>
            <a:ext cx="12858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in</a:t>
            </a:r>
            <a:endParaRPr lang="en-CA" altLang="en-US" sz="2400">
              <a:latin typeface="Times New Roman" panose="02020603050405020304" pitchFamily="18" charset="0"/>
            </a:endParaRPr>
          </a:p>
        </p:txBody>
      </p:sp>
      <p:sp>
        <p:nvSpPr>
          <p:cNvPr id="43036" name="Rectangle 29">
            <a:extLst>
              <a:ext uri="{FF2B5EF4-FFF2-40B4-BE49-F238E27FC236}">
                <a16:creationId xmlns:a16="http://schemas.microsoft.com/office/drawing/2014/main" id="{5F3A6DB5-ED73-4599-B600-5B37ED9C67AE}"/>
              </a:ext>
            </a:extLst>
          </p:cNvPr>
          <p:cNvSpPr>
            <a:spLocks noChangeArrowheads="1"/>
          </p:cNvSpPr>
          <p:nvPr/>
        </p:nvSpPr>
        <p:spPr bwMode="auto">
          <a:xfrm>
            <a:off x="5730875" y="3933825"/>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37" name="Rectangle 30">
            <a:extLst>
              <a:ext uri="{FF2B5EF4-FFF2-40B4-BE49-F238E27FC236}">
                <a16:creationId xmlns:a16="http://schemas.microsoft.com/office/drawing/2014/main" id="{55B010BF-6465-473D-8413-5F478A1F03D5}"/>
              </a:ext>
            </a:extLst>
          </p:cNvPr>
          <p:cNvSpPr>
            <a:spLocks noChangeArrowheads="1"/>
          </p:cNvSpPr>
          <p:nvPr/>
        </p:nvSpPr>
        <p:spPr bwMode="auto">
          <a:xfrm>
            <a:off x="4500563" y="3094038"/>
            <a:ext cx="5762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WMF</a:t>
            </a:r>
            <a:endParaRPr lang="en-CA" altLang="en-US" sz="2400">
              <a:latin typeface="Times New Roman" panose="02020603050405020304" pitchFamily="18" charset="0"/>
            </a:endParaRPr>
          </a:p>
        </p:txBody>
      </p:sp>
      <p:sp>
        <p:nvSpPr>
          <p:cNvPr id="43038" name="Rectangle 31">
            <a:extLst>
              <a:ext uri="{FF2B5EF4-FFF2-40B4-BE49-F238E27FC236}">
                <a16:creationId xmlns:a16="http://schemas.microsoft.com/office/drawing/2014/main" id="{5B93F0D0-BF72-4B96-95C9-455DD314BA19}"/>
              </a:ext>
            </a:extLst>
          </p:cNvPr>
          <p:cNvSpPr>
            <a:spLocks noChangeArrowheads="1"/>
          </p:cNvSpPr>
          <p:nvPr/>
        </p:nvSpPr>
        <p:spPr bwMode="auto">
          <a:xfrm>
            <a:off x="5116513" y="309403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C</a:t>
            </a:r>
            <a:endParaRPr lang="en-CA" altLang="en-US" sz="2400">
              <a:latin typeface="Times New Roman" panose="02020603050405020304" pitchFamily="18" charset="0"/>
            </a:endParaRPr>
          </a:p>
        </p:txBody>
      </p:sp>
      <p:sp>
        <p:nvSpPr>
          <p:cNvPr id="43039" name="Rectangle 32">
            <a:extLst>
              <a:ext uri="{FF2B5EF4-FFF2-40B4-BE49-F238E27FC236}">
                <a16:creationId xmlns:a16="http://schemas.microsoft.com/office/drawing/2014/main" id="{2A067D26-CB3D-4BCD-A324-1E80380B9BE5}"/>
              </a:ext>
            </a:extLst>
          </p:cNvPr>
          <p:cNvSpPr>
            <a:spLocks noChangeArrowheads="1"/>
          </p:cNvSpPr>
          <p:nvPr/>
        </p:nvSpPr>
        <p:spPr bwMode="auto">
          <a:xfrm>
            <a:off x="1939925" y="3497263"/>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3</a:t>
            </a:r>
            <a:endParaRPr lang="en-CA" altLang="en-US" sz="2400">
              <a:latin typeface="Times New Roman" panose="02020603050405020304" pitchFamily="18" charset="0"/>
            </a:endParaRPr>
          </a:p>
        </p:txBody>
      </p:sp>
      <p:sp>
        <p:nvSpPr>
          <p:cNvPr id="43040" name="Rectangle 33">
            <a:extLst>
              <a:ext uri="{FF2B5EF4-FFF2-40B4-BE49-F238E27FC236}">
                <a16:creationId xmlns:a16="http://schemas.microsoft.com/office/drawing/2014/main" id="{273BA4C6-BE96-4D70-9903-357D5D560E26}"/>
              </a:ext>
            </a:extLst>
          </p:cNvPr>
          <p:cNvSpPr>
            <a:spLocks noChangeArrowheads="1"/>
          </p:cNvSpPr>
          <p:nvPr/>
        </p:nvSpPr>
        <p:spPr bwMode="auto">
          <a:xfrm>
            <a:off x="2746375" y="3497263"/>
            <a:ext cx="550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MDR</a:t>
            </a:r>
            <a:endParaRPr lang="en-CA" altLang="en-US" sz="2400">
              <a:latin typeface="Times New Roman" panose="02020603050405020304" pitchFamily="18" charset="0"/>
            </a:endParaRPr>
          </a:p>
        </p:txBody>
      </p:sp>
      <p:sp>
        <p:nvSpPr>
          <p:cNvPr id="43041" name="Rectangle 34">
            <a:extLst>
              <a:ext uri="{FF2B5EF4-FFF2-40B4-BE49-F238E27FC236}">
                <a16:creationId xmlns:a16="http://schemas.microsoft.com/office/drawing/2014/main" id="{984237DD-DF5A-4ACF-8C7C-F6A7134AD3F5}"/>
              </a:ext>
            </a:extLst>
          </p:cNvPr>
          <p:cNvSpPr>
            <a:spLocks noChangeArrowheads="1"/>
          </p:cNvSpPr>
          <p:nvPr/>
        </p:nvSpPr>
        <p:spPr bwMode="auto">
          <a:xfrm>
            <a:off x="3314700" y="3624263"/>
            <a:ext cx="23018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out</a:t>
            </a:r>
            <a:endParaRPr lang="en-CA" altLang="en-US" sz="2400">
              <a:latin typeface="Times New Roman" panose="02020603050405020304" pitchFamily="18" charset="0"/>
            </a:endParaRPr>
          </a:p>
        </p:txBody>
      </p:sp>
      <p:sp>
        <p:nvSpPr>
          <p:cNvPr id="43042" name="Rectangle 35">
            <a:extLst>
              <a:ext uri="{FF2B5EF4-FFF2-40B4-BE49-F238E27FC236}">
                <a16:creationId xmlns:a16="http://schemas.microsoft.com/office/drawing/2014/main" id="{37027D1A-DDBA-437F-AB7B-9FCA3672079B}"/>
              </a:ext>
            </a:extLst>
          </p:cNvPr>
          <p:cNvSpPr>
            <a:spLocks noChangeArrowheads="1"/>
          </p:cNvSpPr>
          <p:nvPr/>
        </p:nvSpPr>
        <p:spPr bwMode="auto">
          <a:xfrm>
            <a:off x="3598863" y="3497263"/>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43" name="Rectangle 36">
            <a:extLst>
              <a:ext uri="{FF2B5EF4-FFF2-40B4-BE49-F238E27FC236}">
                <a16:creationId xmlns:a16="http://schemas.microsoft.com/office/drawing/2014/main" id="{4DB16A90-6503-49C1-89BB-3319D8E2F056}"/>
              </a:ext>
            </a:extLst>
          </p:cNvPr>
          <p:cNvSpPr>
            <a:spLocks noChangeArrowheads="1"/>
          </p:cNvSpPr>
          <p:nvPr/>
        </p:nvSpPr>
        <p:spPr bwMode="auto">
          <a:xfrm>
            <a:off x="3741738" y="3497263"/>
            <a:ext cx="241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IR</a:t>
            </a:r>
            <a:endParaRPr lang="en-CA" altLang="en-US" sz="2400">
              <a:latin typeface="Times New Roman" panose="02020603050405020304" pitchFamily="18" charset="0"/>
            </a:endParaRPr>
          </a:p>
        </p:txBody>
      </p:sp>
      <p:sp>
        <p:nvSpPr>
          <p:cNvPr id="43044" name="Rectangle 37">
            <a:extLst>
              <a:ext uri="{FF2B5EF4-FFF2-40B4-BE49-F238E27FC236}">
                <a16:creationId xmlns:a16="http://schemas.microsoft.com/office/drawing/2014/main" id="{50D96BAB-AB22-4D04-B268-033A4D5D24C4}"/>
              </a:ext>
            </a:extLst>
          </p:cNvPr>
          <p:cNvSpPr>
            <a:spLocks noChangeArrowheads="1"/>
          </p:cNvSpPr>
          <p:nvPr/>
        </p:nvSpPr>
        <p:spPr bwMode="auto">
          <a:xfrm>
            <a:off x="4002088" y="3624263"/>
            <a:ext cx="1285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in</a:t>
            </a:r>
            <a:endParaRPr lang="en-CA" altLang="en-US" sz="2400">
              <a:latin typeface="Times New Roman" panose="02020603050405020304" pitchFamily="18" charset="0"/>
            </a:endParaRPr>
          </a:p>
        </p:txBody>
      </p:sp>
      <p:sp>
        <p:nvSpPr>
          <p:cNvPr id="43045" name="Rectangle 38">
            <a:extLst>
              <a:ext uri="{FF2B5EF4-FFF2-40B4-BE49-F238E27FC236}">
                <a16:creationId xmlns:a16="http://schemas.microsoft.com/office/drawing/2014/main" id="{1B83B1F6-8537-452D-B6F0-269B560C0BAF}"/>
              </a:ext>
            </a:extLst>
          </p:cNvPr>
          <p:cNvSpPr>
            <a:spLocks noChangeArrowheads="1"/>
          </p:cNvSpPr>
          <p:nvPr/>
        </p:nvSpPr>
        <p:spPr bwMode="auto">
          <a:xfrm>
            <a:off x="1939925" y="3924300"/>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4</a:t>
            </a:r>
            <a:endParaRPr lang="en-CA" altLang="en-US" sz="2400">
              <a:latin typeface="Times New Roman" panose="02020603050405020304" pitchFamily="18" charset="0"/>
            </a:endParaRPr>
          </a:p>
        </p:txBody>
      </p:sp>
      <p:sp>
        <p:nvSpPr>
          <p:cNvPr id="43046" name="Rectangle 39">
            <a:extLst>
              <a:ext uri="{FF2B5EF4-FFF2-40B4-BE49-F238E27FC236}">
                <a16:creationId xmlns:a16="http://schemas.microsoft.com/office/drawing/2014/main" id="{62E147C4-8684-4707-99D3-F41F4266E9CD}"/>
              </a:ext>
            </a:extLst>
          </p:cNvPr>
          <p:cNvSpPr>
            <a:spLocks noChangeArrowheads="1"/>
          </p:cNvSpPr>
          <p:nvPr/>
        </p:nvSpPr>
        <p:spPr bwMode="auto">
          <a:xfrm>
            <a:off x="2746375" y="3924300"/>
            <a:ext cx="17732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Offset-field-of-IR</a:t>
            </a:r>
            <a:endParaRPr lang="en-CA" altLang="en-US" sz="2400">
              <a:latin typeface="Times New Roman" panose="02020603050405020304" pitchFamily="18" charset="0"/>
            </a:endParaRPr>
          </a:p>
        </p:txBody>
      </p:sp>
      <p:sp>
        <p:nvSpPr>
          <p:cNvPr id="43047" name="Rectangle 40">
            <a:extLst>
              <a:ext uri="{FF2B5EF4-FFF2-40B4-BE49-F238E27FC236}">
                <a16:creationId xmlns:a16="http://schemas.microsoft.com/office/drawing/2014/main" id="{5E109662-AD91-4541-9AC6-6D3099785406}"/>
              </a:ext>
            </a:extLst>
          </p:cNvPr>
          <p:cNvSpPr>
            <a:spLocks noChangeArrowheads="1"/>
          </p:cNvSpPr>
          <p:nvPr/>
        </p:nvSpPr>
        <p:spPr bwMode="auto">
          <a:xfrm>
            <a:off x="4457700" y="4025900"/>
            <a:ext cx="2301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out</a:t>
            </a:r>
            <a:endParaRPr lang="en-CA" altLang="en-US" sz="2400">
              <a:latin typeface="Times New Roman" panose="02020603050405020304" pitchFamily="18" charset="0"/>
            </a:endParaRPr>
          </a:p>
        </p:txBody>
      </p:sp>
      <p:sp>
        <p:nvSpPr>
          <p:cNvPr id="43048" name="Rectangle 41">
            <a:extLst>
              <a:ext uri="{FF2B5EF4-FFF2-40B4-BE49-F238E27FC236}">
                <a16:creationId xmlns:a16="http://schemas.microsoft.com/office/drawing/2014/main" id="{91A4647E-008D-4296-B7F0-99E956B79C8B}"/>
              </a:ext>
            </a:extLst>
          </p:cNvPr>
          <p:cNvSpPr>
            <a:spLocks noChangeArrowheads="1"/>
          </p:cNvSpPr>
          <p:nvPr/>
        </p:nvSpPr>
        <p:spPr bwMode="auto">
          <a:xfrm>
            <a:off x="4689475" y="392430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49" name="Rectangle 42">
            <a:extLst>
              <a:ext uri="{FF2B5EF4-FFF2-40B4-BE49-F238E27FC236}">
                <a16:creationId xmlns:a16="http://schemas.microsoft.com/office/drawing/2014/main" id="{78C6740F-E28D-4725-BC45-D8B9B13F336A}"/>
              </a:ext>
            </a:extLst>
          </p:cNvPr>
          <p:cNvSpPr>
            <a:spLocks noChangeArrowheads="1"/>
          </p:cNvSpPr>
          <p:nvPr/>
        </p:nvSpPr>
        <p:spPr bwMode="auto">
          <a:xfrm>
            <a:off x="5946775" y="3924300"/>
            <a:ext cx="4968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Add,</a:t>
            </a:r>
            <a:endParaRPr lang="en-CA" altLang="en-US" sz="2400">
              <a:latin typeface="Times New Roman" panose="02020603050405020304" pitchFamily="18" charset="0"/>
            </a:endParaRPr>
          </a:p>
        </p:txBody>
      </p:sp>
      <p:sp>
        <p:nvSpPr>
          <p:cNvPr id="43050" name="Rectangle 43">
            <a:extLst>
              <a:ext uri="{FF2B5EF4-FFF2-40B4-BE49-F238E27FC236}">
                <a16:creationId xmlns:a16="http://schemas.microsoft.com/office/drawing/2014/main" id="{A6D50458-31DD-41D3-ABA9-7F9DF0E97ED0}"/>
              </a:ext>
            </a:extLst>
          </p:cNvPr>
          <p:cNvSpPr>
            <a:spLocks noChangeArrowheads="1"/>
          </p:cNvSpPr>
          <p:nvPr/>
        </p:nvSpPr>
        <p:spPr bwMode="auto">
          <a:xfrm>
            <a:off x="6538913" y="3924300"/>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Z</a:t>
            </a:r>
            <a:endParaRPr lang="en-CA" altLang="en-US" sz="2400">
              <a:latin typeface="Times New Roman" panose="02020603050405020304" pitchFamily="18" charset="0"/>
            </a:endParaRPr>
          </a:p>
        </p:txBody>
      </p:sp>
      <p:sp>
        <p:nvSpPr>
          <p:cNvPr id="43051" name="Rectangle 44">
            <a:extLst>
              <a:ext uri="{FF2B5EF4-FFF2-40B4-BE49-F238E27FC236}">
                <a16:creationId xmlns:a16="http://schemas.microsoft.com/office/drawing/2014/main" id="{21C98278-98E3-4E5A-984C-664C87098823}"/>
              </a:ext>
            </a:extLst>
          </p:cNvPr>
          <p:cNvSpPr>
            <a:spLocks noChangeArrowheads="1"/>
          </p:cNvSpPr>
          <p:nvPr/>
        </p:nvSpPr>
        <p:spPr bwMode="auto">
          <a:xfrm>
            <a:off x="6700838" y="4025900"/>
            <a:ext cx="1285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in</a:t>
            </a:r>
            <a:endParaRPr lang="en-CA" altLang="en-US" sz="2400">
              <a:latin typeface="Times New Roman" panose="02020603050405020304" pitchFamily="18" charset="0"/>
            </a:endParaRPr>
          </a:p>
        </p:txBody>
      </p:sp>
      <p:sp>
        <p:nvSpPr>
          <p:cNvPr id="43052" name="Rectangle 45">
            <a:extLst>
              <a:ext uri="{FF2B5EF4-FFF2-40B4-BE49-F238E27FC236}">
                <a16:creationId xmlns:a16="http://schemas.microsoft.com/office/drawing/2014/main" id="{848B6C1A-500B-4D8F-8873-0759C2AF693D}"/>
              </a:ext>
            </a:extLst>
          </p:cNvPr>
          <p:cNvSpPr>
            <a:spLocks noChangeArrowheads="1"/>
          </p:cNvSpPr>
          <p:nvPr/>
        </p:nvSpPr>
        <p:spPr bwMode="auto">
          <a:xfrm>
            <a:off x="1939925" y="4349750"/>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5</a:t>
            </a:r>
            <a:endParaRPr lang="en-CA" altLang="en-US" sz="2400">
              <a:latin typeface="Times New Roman" panose="02020603050405020304" pitchFamily="18" charset="0"/>
            </a:endParaRPr>
          </a:p>
        </p:txBody>
      </p:sp>
      <p:sp>
        <p:nvSpPr>
          <p:cNvPr id="43053" name="Rectangle 46">
            <a:extLst>
              <a:ext uri="{FF2B5EF4-FFF2-40B4-BE49-F238E27FC236}">
                <a16:creationId xmlns:a16="http://schemas.microsoft.com/office/drawing/2014/main" id="{AA51F075-5BF6-4693-AEE3-D3F7CFDA9C29}"/>
              </a:ext>
            </a:extLst>
          </p:cNvPr>
          <p:cNvSpPr>
            <a:spLocks noChangeArrowheads="1"/>
          </p:cNvSpPr>
          <p:nvPr/>
        </p:nvSpPr>
        <p:spPr bwMode="auto">
          <a:xfrm>
            <a:off x="2746375" y="4349750"/>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Z</a:t>
            </a:r>
            <a:endParaRPr lang="en-CA" altLang="en-US" sz="2400">
              <a:latin typeface="Times New Roman" panose="02020603050405020304" pitchFamily="18" charset="0"/>
            </a:endParaRPr>
          </a:p>
        </p:txBody>
      </p:sp>
      <p:sp>
        <p:nvSpPr>
          <p:cNvPr id="43054" name="Rectangle 47">
            <a:extLst>
              <a:ext uri="{FF2B5EF4-FFF2-40B4-BE49-F238E27FC236}">
                <a16:creationId xmlns:a16="http://schemas.microsoft.com/office/drawing/2014/main" id="{5C0078DC-3A6A-4779-853F-F02CB57DC5BB}"/>
              </a:ext>
            </a:extLst>
          </p:cNvPr>
          <p:cNvSpPr>
            <a:spLocks noChangeArrowheads="1"/>
          </p:cNvSpPr>
          <p:nvPr/>
        </p:nvSpPr>
        <p:spPr bwMode="auto">
          <a:xfrm>
            <a:off x="2906713" y="4471988"/>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out</a:t>
            </a:r>
            <a:endParaRPr lang="en-CA" altLang="en-US" sz="2400">
              <a:latin typeface="Times New Roman" panose="02020603050405020304" pitchFamily="18" charset="0"/>
            </a:endParaRPr>
          </a:p>
        </p:txBody>
      </p:sp>
      <p:sp>
        <p:nvSpPr>
          <p:cNvPr id="43055" name="Rectangle 48">
            <a:extLst>
              <a:ext uri="{FF2B5EF4-FFF2-40B4-BE49-F238E27FC236}">
                <a16:creationId xmlns:a16="http://schemas.microsoft.com/office/drawing/2014/main" id="{0DFE0E02-DB2C-4690-BC1A-C146ACFE5BE6}"/>
              </a:ext>
            </a:extLst>
          </p:cNvPr>
          <p:cNvSpPr>
            <a:spLocks noChangeArrowheads="1"/>
          </p:cNvSpPr>
          <p:nvPr/>
        </p:nvSpPr>
        <p:spPr bwMode="auto">
          <a:xfrm>
            <a:off x="3143250" y="434975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56" name="Rectangle 49">
            <a:extLst>
              <a:ext uri="{FF2B5EF4-FFF2-40B4-BE49-F238E27FC236}">
                <a16:creationId xmlns:a16="http://schemas.microsoft.com/office/drawing/2014/main" id="{A05083FA-3AF3-440D-9A2B-B1FD0A05CE31}"/>
              </a:ext>
            </a:extLst>
          </p:cNvPr>
          <p:cNvSpPr>
            <a:spLocks noChangeArrowheads="1"/>
          </p:cNvSpPr>
          <p:nvPr/>
        </p:nvSpPr>
        <p:spPr bwMode="auto">
          <a:xfrm>
            <a:off x="3314700" y="4349750"/>
            <a:ext cx="334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PC</a:t>
            </a:r>
            <a:endParaRPr lang="en-CA" altLang="en-US" sz="2400">
              <a:latin typeface="Times New Roman" panose="02020603050405020304" pitchFamily="18" charset="0"/>
            </a:endParaRPr>
          </a:p>
        </p:txBody>
      </p:sp>
      <p:sp>
        <p:nvSpPr>
          <p:cNvPr id="43057" name="Rectangle 50">
            <a:extLst>
              <a:ext uri="{FF2B5EF4-FFF2-40B4-BE49-F238E27FC236}">
                <a16:creationId xmlns:a16="http://schemas.microsoft.com/office/drawing/2014/main" id="{CE6789B0-E4CE-4500-A110-93CB65E53B13}"/>
              </a:ext>
            </a:extLst>
          </p:cNvPr>
          <p:cNvSpPr>
            <a:spLocks noChangeArrowheads="1"/>
          </p:cNvSpPr>
          <p:nvPr/>
        </p:nvSpPr>
        <p:spPr bwMode="auto">
          <a:xfrm>
            <a:off x="3627438" y="4452938"/>
            <a:ext cx="1285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300">
                <a:solidFill>
                  <a:srgbClr val="000000"/>
                </a:solidFill>
                <a:latin typeface="Computer Modern" charset="0"/>
              </a:rPr>
              <a:t>in</a:t>
            </a:r>
            <a:endParaRPr lang="en-CA" altLang="en-US" sz="2400">
              <a:latin typeface="Times New Roman" panose="02020603050405020304" pitchFamily="18" charset="0"/>
            </a:endParaRPr>
          </a:p>
        </p:txBody>
      </p:sp>
      <p:sp>
        <p:nvSpPr>
          <p:cNvPr id="43058" name="Rectangle 51">
            <a:extLst>
              <a:ext uri="{FF2B5EF4-FFF2-40B4-BE49-F238E27FC236}">
                <a16:creationId xmlns:a16="http://schemas.microsoft.com/office/drawing/2014/main" id="{1E41FAB3-8F1F-43C2-B7F4-17AE84389142}"/>
              </a:ext>
            </a:extLst>
          </p:cNvPr>
          <p:cNvSpPr>
            <a:spLocks noChangeArrowheads="1"/>
          </p:cNvSpPr>
          <p:nvPr/>
        </p:nvSpPr>
        <p:spPr bwMode="auto">
          <a:xfrm>
            <a:off x="3789363" y="434975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
        <p:nvSpPr>
          <p:cNvPr id="43059" name="Rectangle 52">
            <a:extLst>
              <a:ext uri="{FF2B5EF4-FFF2-40B4-BE49-F238E27FC236}">
                <a16:creationId xmlns:a16="http://schemas.microsoft.com/office/drawing/2014/main" id="{711C5F27-8C7E-45C8-BE0A-2C14FCA018CE}"/>
              </a:ext>
            </a:extLst>
          </p:cNvPr>
          <p:cNvSpPr>
            <a:spLocks noChangeArrowheads="1"/>
          </p:cNvSpPr>
          <p:nvPr/>
        </p:nvSpPr>
        <p:spPr bwMode="auto">
          <a:xfrm>
            <a:off x="4002088" y="4349750"/>
            <a:ext cx="4302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End</a:t>
            </a:r>
            <a:endParaRPr lang="en-CA" altLang="en-US" sz="2400">
              <a:latin typeface="Times New Roman" panose="02020603050405020304" pitchFamily="18" charset="0"/>
            </a:endParaRPr>
          </a:p>
        </p:txBody>
      </p:sp>
      <p:sp>
        <p:nvSpPr>
          <p:cNvPr id="43060" name="Rectangle 53">
            <a:extLst>
              <a:ext uri="{FF2B5EF4-FFF2-40B4-BE49-F238E27FC236}">
                <a16:creationId xmlns:a16="http://schemas.microsoft.com/office/drawing/2014/main" id="{56E47BF1-0B31-41AF-97F4-16317DFBFEB4}"/>
              </a:ext>
            </a:extLst>
          </p:cNvPr>
          <p:cNvSpPr>
            <a:spLocks noChangeArrowheads="1"/>
          </p:cNvSpPr>
          <p:nvPr/>
        </p:nvSpPr>
        <p:spPr bwMode="auto">
          <a:xfrm>
            <a:off x="1939925" y="4895850"/>
            <a:ext cx="4954588" cy="1588"/>
          </a:xfrm>
          <a:prstGeom prst="rect">
            <a:avLst/>
          </a:prstGeom>
          <a:solidFill>
            <a:srgbClr val="000000"/>
          </a:solidFill>
          <a:ln w="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43061" name="Rectangle 54">
            <a:extLst>
              <a:ext uri="{FF2B5EF4-FFF2-40B4-BE49-F238E27FC236}">
                <a16:creationId xmlns:a16="http://schemas.microsoft.com/office/drawing/2014/main" id="{C96F9527-6084-48B2-8279-F6F008A7173C}"/>
              </a:ext>
            </a:extLst>
          </p:cNvPr>
          <p:cNvSpPr>
            <a:spLocks noChangeArrowheads="1"/>
          </p:cNvSpPr>
          <p:nvPr/>
        </p:nvSpPr>
        <p:spPr bwMode="auto">
          <a:xfrm>
            <a:off x="939800" y="5654675"/>
            <a:ext cx="74152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Figure</a:t>
            </a:r>
            <a:r>
              <a:rPr lang="en-US" altLang="en-US" sz="1900">
                <a:solidFill>
                  <a:srgbClr val="000000"/>
                </a:solidFill>
                <a:latin typeface="Computer Modern" charset="0"/>
              </a:rPr>
              <a:t> 7.7.  Control sequence for an unconditional branch instruction.</a:t>
            </a:r>
            <a:endParaRPr lang="en-CA" altLang="en-US" sz="2400">
              <a:latin typeface="Times New Roman" panose="02020603050405020304" pitchFamily="18" charset="0"/>
            </a:endParaRPr>
          </a:p>
        </p:txBody>
      </p:sp>
      <p:sp>
        <p:nvSpPr>
          <p:cNvPr id="43062" name="Rectangle 2">
            <a:extLst>
              <a:ext uri="{FF2B5EF4-FFF2-40B4-BE49-F238E27FC236}">
                <a16:creationId xmlns:a16="http://schemas.microsoft.com/office/drawing/2014/main" id="{B4630FCA-E927-4B69-A9C7-1570761F89B3}"/>
              </a:ext>
            </a:extLst>
          </p:cNvPr>
          <p:cNvSpPr>
            <a:spLocks noChangeArrowheads="1"/>
          </p:cNvSpPr>
          <p:nvPr/>
        </p:nvSpPr>
        <p:spPr bwMode="auto">
          <a:xfrm>
            <a:off x="4710113" y="3902075"/>
            <a:ext cx="1039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t>Select Y</a:t>
            </a:r>
          </a:p>
        </p:txBody>
      </p:sp>
      <p:sp>
        <p:nvSpPr>
          <p:cNvPr id="43063" name="Rectangle 29">
            <a:extLst>
              <a:ext uri="{FF2B5EF4-FFF2-40B4-BE49-F238E27FC236}">
                <a16:creationId xmlns:a16="http://schemas.microsoft.com/office/drawing/2014/main" id="{CFB59F0B-EDA8-44D6-A35E-B9B2507090B6}"/>
              </a:ext>
            </a:extLst>
          </p:cNvPr>
          <p:cNvSpPr>
            <a:spLocks noChangeArrowheads="1"/>
          </p:cNvSpPr>
          <p:nvPr/>
        </p:nvSpPr>
        <p:spPr bwMode="auto">
          <a:xfrm>
            <a:off x="4467225" y="3246438"/>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CA" altLang="en-US" sz="1900">
                <a:solidFill>
                  <a:srgbClr val="000000"/>
                </a:solidFill>
                <a:latin typeface="Computer Modern" charset="0"/>
              </a:rPr>
              <a:t>,</a:t>
            </a:r>
            <a:endParaRPr lang="en-CA" altLang="en-US" sz="2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8166" y="728218"/>
            <a:ext cx="4241165" cy="696595"/>
          </a:xfrm>
          <a:prstGeom prst="rect">
            <a:avLst/>
          </a:prstGeom>
        </p:spPr>
        <p:txBody>
          <a:bodyPr vert="horz" wrap="square" lIns="0" tIns="13335" rIns="0" bIns="0" rtlCol="0">
            <a:spAutoFit/>
          </a:bodyPr>
          <a:lstStyle/>
          <a:p>
            <a:pPr marL="12700">
              <a:lnSpc>
                <a:spcPct val="100000"/>
              </a:lnSpc>
              <a:spcBef>
                <a:spcPts val="105"/>
              </a:spcBef>
            </a:pPr>
            <a:r>
              <a:rPr dirty="0"/>
              <a:t>A</a:t>
            </a:r>
            <a:r>
              <a:rPr spc="-170" dirty="0"/>
              <a:t>D</a:t>
            </a:r>
            <a:r>
              <a:rPr spc="-260" dirty="0"/>
              <a:t>V</a:t>
            </a:r>
            <a:r>
              <a:rPr dirty="0"/>
              <a:t>AN</a:t>
            </a:r>
            <a:r>
              <a:rPr spc="-300" dirty="0"/>
              <a:t>T</a:t>
            </a:r>
            <a:r>
              <a:rPr spc="-95" dirty="0"/>
              <a:t>A</a:t>
            </a:r>
            <a:r>
              <a:rPr dirty="0"/>
              <a:t>GES</a:t>
            </a:r>
          </a:p>
        </p:txBody>
      </p:sp>
      <p:sp>
        <p:nvSpPr>
          <p:cNvPr id="3" name="object 3"/>
          <p:cNvSpPr txBox="1"/>
          <p:nvPr/>
        </p:nvSpPr>
        <p:spPr>
          <a:xfrm>
            <a:off x="535940" y="1956257"/>
            <a:ext cx="8016875" cy="1809750"/>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dirty="0">
                <a:latin typeface="Arial Black"/>
                <a:cs typeface="Arial Black"/>
              </a:rPr>
              <a:t>Hardwired </a:t>
            </a:r>
            <a:r>
              <a:rPr sz="1500" spc="-5" dirty="0">
                <a:latin typeface="Arial Black"/>
                <a:cs typeface="Arial Black"/>
              </a:rPr>
              <a:t>Control Unit </a:t>
            </a:r>
            <a:r>
              <a:rPr sz="1500" dirty="0">
                <a:latin typeface="Arial Black"/>
                <a:cs typeface="Arial Black"/>
              </a:rPr>
              <a:t>is </a:t>
            </a:r>
            <a:r>
              <a:rPr sz="1500" spc="-10" dirty="0">
                <a:latin typeface="Arial Black"/>
                <a:cs typeface="Arial Black"/>
              </a:rPr>
              <a:t>fast because </a:t>
            </a:r>
            <a:r>
              <a:rPr sz="1500" spc="-5" dirty="0">
                <a:latin typeface="Arial Black"/>
                <a:cs typeface="Arial Black"/>
              </a:rPr>
              <a:t>control signals </a:t>
            </a:r>
            <a:r>
              <a:rPr sz="1500" dirty="0">
                <a:latin typeface="Arial Black"/>
                <a:cs typeface="Arial Black"/>
              </a:rPr>
              <a:t>are </a:t>
            </a:r>
            <a:r>
              <a:rPr sz="1500" spc="-10" dirty="0">
                <a:latin typeface="Arial Black"/>
                <a:cs typeface="Arial Black"/>
              </a:rPr>
              <a:t>generated</a:t>
            </a:r>
            <a:r>
              <a:rPr sz="1500" spc="140" dirty="0">
                <a:latin typeface="Arial Black"/>
                <a:cs typeface="Arial Black"/>
              </a:rPr>
              <a:t> </a:t>
            </a:r>
            <a:r>
              <a:rPr sz="1500" spc="-5" dirty="0">
                <a:latin typeface="Arial Black"/>
                <a:cs typeface="Arial Black"/>
              </a:rPr>
              <a:t>by</a:t>
            </a:r>
            <a:endParaRPr sz="1500">
              <a:latin typeface="Arial Black"/>
              <a:cs typeface="Arial Black"/>
            </a:endParaRPr>
          </a:p>
          <a:p>
            <a:pPr marL="286385">
              <a:lnSpc>
                <a:spcPct val="100000"/>
              </a:lnSpc>
              <a:spcBef>
                <a:spcPts val="5"/>
              </a:spcBef>
            </a:pPr>
            <a:r>
              <a:rPr sz="1500" spc="-5" dirty="0">
                <a:latin typeface="Arial Black"/>
                <a:cs typeface="Arial Black"/>
              </a:rPr>
              <a:t>combinational</a:t>
            </a:r>
            <a:r>
              <a:rPr sz="1500" spc="10" dirty="0">
                <a:latin typeface="Arial Black"/>
                <a:cs typeface="Arial Black"/>
              </a:rPr>
              <a:t> </a:t>
            </a:r>
            <a:r>
              <a:rPr sz="1500" spc="-5" dirty="0">
                <a:latin typeface="Arial Black"/>
                <a:cs typeface="Arial Black"/>
              </a:rPr>
              <a:t>circuits.</a:t>
            </a:r>
            <a:endParaRPr sz="1500">
              <a:latin typeface="Arial Black"/>
              <a:cs typeface="Arial Black"/>
            </a:endParaRPr>
          </a:p>
          <a:p>
            <a:pPr>
              <a:lnSpc>
                <a:spcPct val="100000"/>
              </a:lnSpc>
              <a:spcBef>
                <a:spcPts val="50"/>
              </a:spcBef>
            </a:pPr>
            <a:endParaRPr sz="1750">
              <a:latin typeface="Arial Black"/>
              <a:cs typeface="Arial Black"/>
            </a:endParaRPr>
          </a:p>
          <a:p>
            <a:pPr marL="286385" marR="354965" indent="-274320">
              <a:lnSpc>
                <a:spcPct val="100000"/>
              </a:lnSpc>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delay </a:t>
            </a:r>
            <a:r>
              <a:rPr sz="1500" dirty="0">
                <a:latin typeface="Arial Black"/>
                <a:cs typeface="Arial Black"/>
              </a:rPr>
              <a:t>in </a:t>
            </a:r>
            <a:r>
              <a:rPr sz="1500" spc="-5" dirty="0">
                <a:latin typeface="Arial Black"/>
                <a:cs typeface="Arial Black"/>
              </a:rPr>
              <a:t>generation of control signals depends upon the number of  </a:t>
            </a:r>
            <a:r>
              <a:rPr sz="1500" spc="-10" dirty="0">
                <a:latin typeface="Arial Black"/>
                <a:cs typeface="Arial Black"/>
              </a:rPr>
              <a:t>gates.</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287020" indent="-274320">
              <a:lnSpc>
                <a:spcPct val="100000"/>
              </a:lnSpc>
              <a:spcBef>
                <a:spcPts val="5"/>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performances </a:t>
            </a:r>
            <a:r>
              <a:rPr sz="1500" dirty="0">
                <a:latin typeface="Arial Black"/>
                <a:cs typeface="Arial Black"/>
              </a:rPr>
              <a:t>is </a:t>
            </a:r>
            <a:r>
              <a:rPr sz="1500" spc="-5" dirty="0">
                <a:latin typeface="Arial Black"/>
                <a:cs typeface="Arial Black"/>
              </a:rPr>
              <a:t>high as compared to </a:t>
            </a:r>
            <a:r>
              <a:rPr sz="1500" dirty="0">
                <a:latin typeface="Arial Black"/>
                <a:cs typeface="Arial Black"/>
              </a:rPr>
              <a:t>micro-programmed </a:t>
            </a:r>
            <a:r>
              <a:rPr sz="1500" spc="-5" dirty="0">
                <a:latin typeface="Arial Black"/>
                <a:cs typeface="Arial Black"/>
              </a:rPr>
              <a:t>control</a:t>
            </a:r>
            <a:r>
              <a:rPr sz="1500" spc="130" dirty="0">
                <a:latin typeface="Arial Black"/>
                <a:cs typeface="Arial Black"/>
              </a:rPr>
              <a:t> </a:t>
            </a:r>
            <a:r>
              <a:rPr sz="1500" spc="-5" dirty="0">
                <a:latin typeface="Arial Black"/>
                <a:cs typeface="Arial Black"/>
              </a:rPr>
              <a:t>unit.</a:t>
            </a:r>
            <a:endParaRPr sz="1500">
              <a:latin typeface="Arial Black"/>
              <a:cs typeface="Arial Black"/>
            </a:endParaRPr>
          </a:p>
        </p:txBody>
      </p:sp>
    </p:spTree>
    <p:extLst>
      <p:ext uri="{BB962C8B-B14F-4D97-AF65-F5344CB8AC3E}">
        <p14:creationId xmlns:p14="http://schemas.microsoft.com/office/powerpoint/2010/main" val="2559828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3269FFA-943D-4D1A-AC88-D4C1E88A4C98}"/>
              </a:ext>
            </a:extLst>
          </p:cNvPr>
          <p:cNvSpPr>
            <a:spLocks noGrp="1" noChangeArrowheads="1"/>
          </p:cNvSpPr>
          <p:nvPr>
            <p:ph type="title"/>
          </p:nvPr>
        </p:nvSpPr>
        <p:spPr/>
        <p:txBody>
          <a:bodyPr/>
          <a:lstStyle/>
          <a:p>
            <a:r>
              <a:rPr lang="en-US" altLang="ko-KR"/>
              <a:t>Memory Organization</a:t>
            </a:r>
          </a:p>
        </p:txBody>
      </p:sp>
      <p:sp>
        <p:nvSpPr>
          <p:cNvPr id="4099" name="Rectangle 3">
            <a:extLst>
              <a:ext uri="{FF2B5EF4-FFF2-40B4-BE49-F238E27FC236}">
                <a16:creationId xmlns:a16="http://schemas.microsoft.com/office/drawing/2014/main" id="{15BE6B62-B89E-4A28-890D-E184D5649761}"/>
              </a:ext>
            </a:extLst>
          </p:cNvPr>
          <p:cNvSpPr>
            <a:spLocks noGrp="1" noChangeArrowheads="1"/>
          </p:cNvSpPr>
          <p:nvPr>
            <p:ph type="body" idx="1"/>
          </p:nvPr>
        </p:nvSpPr>
        <p:spPr>
          <a:xfrm>
            <a:off x="-457200" y="1600200"/>
            <a:ext cx="4724400" cy="4571999"/>
          </a:xfrm>
        </p:spPr>
        <p:txBody>
          <a:bodyPr/>
          <a:lstStyle/>
          <a:p>
            <a:pPr marL="0" indent="0">
              <a:lnSpc>
                <a:spcPct val="90000"/>
              </a:lnSpc>
              <a:buNone/>
            </a:pPr>
            <a:r>
              <a:rPr lang="en-US" altLang="ko-KR" sz="1800" dirty="0"/>
              <a:t>         Memory Hierarchy</a:t>
            </a:r>
          </a:p>
          <a:p>
            <a:pPr lvl="1">
              <a:lnSpc>
                <a:spcPct val="90000"/>
              </a:lnSpc>
            </a:pPr>
            <a:r>
              <a:rPr lang="en-US" altLang="ko-KR" sz="1800" dirty="0"/>
              <a:t>Memory hierarchy in a computer system :</a:t>
            </a:r>
          </a:p>
          <a:p>
            <a:pPr lvl="2">
              <a:lnSpc>
                <a:spcPct val="90000"/>
              </a:lnSpc>
            </a:pPr>
            <a:r>
              <a:rPr lang="en-US" altLang="ko-KR" sz="1800" b="1" dirty="0"/>
              <a:t>Main Memory</a:t>
            </a:r>
            <a:r>
              <a:rPr lang="en-US" altLang="ko-KR" sz="1800" dirty="0"/>
              <a:t> : memory unit that communicates directly with the CPU (</a:t>
            </a:r>
            <a:r>
              <a:rPr lang="en-US" altLang="ko-KR" sz="1800" dirty="0">
                <a:solidFill>
                  <a:srgbClr val="CC9900"/>
                </a:solidFill>
              </a:rPr>
              <a:t>RAM</a:t>
            </a:r>
            <a:r>
              <a:rPr lang="en-US" altLang="ko-KR" sz="1800" dirty="0"/>
              <a:t>)</a:t>
            </a:r>
          </a:p>
          <a:p>
            <a:pPr lvl="2">
              <a:lnSpc>
                <a:spcPct val="90000"/>
              </a:lnSpc>
            </a:pPr>
            <a:r>
              <a:rPr lang="en-US" altLang="ko-KR" sz="1800" b="1" dirty="0"/>
              <a:t>Auxiliary Memory</a:t>
            </a:r>
            <a:r>
              <a:rPr lang="en-US" altLang="ko-KR" sz="1800" dirty="0"/>
              <a:t> : device that provide backup storage (</a:t>
            </a:r>
            <a:r>
              <a:rPr lang="en-US" altLang="ko-KR" sz="1800" dirty="0">
                <a:solidFill>
                  <a:srgbClr val="CC9900"/>
                </a:solidFill>
              </a:rPr>
              <a:t>Disk Drives</a:t>
            </a:r>
            <a:r>
              <a:rPr lang="en-US" altLang="ko-KR" sz="1800" dirty="0"/>
              <a:t>)</a:t>
            </a:r>
          </a:p>
          <a:p>
            <a:pPr lvl="2">
              <a:lnSpc>
                <a:spcPct val="90000"/>
              </a:lnSpc>
            </a:pPr>
            <a:r>
              <a:rPr lang="en-US" altLang="ko-KR" sz="1800" b="1" dirty="0"/>
              <a:t>Cache Memory</a:t>
            </a:r>
            <a:r>
              <a:rPr lang="en-US" altLang="ko-KR" sz="1800" dirty="0"/>
              <a:t> : special very-high-speed memory to increase the processing speed (</a:t>
            </a:r>
            <a:r>
              <a:rPr lang="en-US" altLang="ko-KR" sz="1800" dirty="0">
                <a:solidFill>
                  <a:srgbClr val="CC9900"/>
                </a:solidFill>
              </a:rPr>
              <a:t>Cache RAM</a:t>
            </a:r>
            <a:r>
              <a:rPr lang="en-US" altLang="ko-KR" sz="1800" dirty="0"/>
              <a:t>)</a:t>
            </a:r>
          </a:p>
          <a:p>
            <a:pPr lvl="2">
              <a:lnSpc>
                <a:spcPct val="90000"/>
              </a:lnSpc>
            </a:pPr>
            <a:endParaRPr lang="en-US" altLang="ko-KR" sz="1800" dirty="0"/>
          </a:p>
          <a:p>
            <a:pPr lvl="2">
              <a:lnSpc>
                <a:spcPct val="90000"/>
              </a:lnSpc>
            </a:pPr>
            <a:endParaRPr lang="en-US" altLang="ko-KR" sz="1800" dirty="0"/>
          </a:p>
          <a:p>
            <a:pPr lvl="2">
              <a:lnSpc>
                <a:spcPct val="90000"/>
              </a:lnSpc>
            </a:pPr>
            <a:endParaRPr lang="en-US" altLang="ko-KR" sz="1800" dirty="0"/>
          </a:p>
          <a:p>
            <a:pPr lvl="2">
              <a:lnSpc>
                <a:spcPct val="90000"/>
              </a:lnSpc>
            </a:pPr>
            <a:endParaRPr lang="en-US" altLang="ko-KR" sz="1800" dirty="0"/>
          </a:p>
          <a:p>
            <a:pPr lvl="1">
              <a:lnSpc>
                <a:spcPct val="90000"/>
              </a:lnSpc>
            </a:pPr>
            <a:endParaRPr lang="en-US" altLang="ko-KR" sz="1800" dirty="0"/>
          </a:p>
        </p:txBody>
      </p:sp>
      <p:graphicFrame>
        <p:nvGraphicFramePr>
          <p:cNvPr id="4100" name="Object 4">
            <a:extLst>
              <a:ext uri="{FF2B5EF4-FFF2-40B4-BE49-F238E27FC236}">
                <a16:creationId xmlns:a16="http://schemas.microsoft.com/office/drawing/2014/main" id="{9C618C36-45FA-42B9-AE23-F9B222DAEC3D}"/>
              </a:ext>
            </a:extLst>
          </p:cNvPr>
          <p:cNvGraphicFramePr>
            <a:graphicFrameLocks noChangeAspect="1"/>
          </p:cNvGraphicFramePr>
          <p:nvPr>
            <p:extLst>
              <p:ext uri="{D42A27DB-BD31-4B8C-83A1-F6EECF244321}">
                <p14:modId xmlns:p14="http://schemas.microsoft.com/office/powerpoint/2010/main" val="4059185143"/>
              </p:ext>
            </p:extLst>
          </p:nvPr>
        </p:nvGraphicFramePr>
        <p:xfrm>
          <a:off x="4350141" y="1828800"/>
          <a:ext cx="4819650" cy="3500438"/>
        </p:xfrm>
        <a:graphic>
          <a:graphicData uri="http://schemas.openxmlformats.org/presentationml/2006/ole">
            <mc:AlternateContent xmlns:mc="http://schemas.openxmlformats.org/markup-compatibility/2006">
              <mc:Choice xmlns:v="urn:schemas-microsoft-com:vml" Requires="v">
                <p:oleObj name="VISIO" r:id="rId2" imgW="5753880" imgH="3053520" progId="Visio.Drawing.5">
                  <p:embed/>
                </p:oleObj>
              </mc:Choice>
              <mc:Fallback>
                <p:oleObj name="VISIO" r:id="rId2" imgW="5753880" imgH="3053520" progId="Visio.Drawing.5">
                  <p:embed/>
                  <p:pic>
                    <p:nvPicPr>
                      <p:cNvPr id="4100" name="Object 4">
                        <a:extLst>
                          <a:ext uri="{FF2B5EF4-FFF2-40B4-BE49-F238E27FC236}">
                            <a16:creationId xmlns:a16="http://schemas.microsoft.com/office/drawing/2014/main" id="{9C618C36-45FA-42B9-AE23-F9B222DAE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141" y="1828800"/>
                        <a:ext cx="4819650" cy="3500438"/>
                      </a:xfrm>
                      <a:prstGeom prst="rect">
                        <a:avLst/>
                      </a:prstGeom>
                      <a:solidFill>
                        <a:srgbClr val="FFFF99"/>
                      </a:solidFill>
                      <a:ln>
                        <a:noFill/>
                      </a:ln>
                      <a:effec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id="{5FAEC9CA-E5A2-465A-ADAA-9D0B98F04EC5}"/>
              </a:ext>
            </a:extLst>
          </p:cNvPr>
          <p:cNvSpPr>
            <a:spLocks noGrp="1"/>
          </p:cNvSpPr>
          <p:nvPr>
            <p:ph idx="1"/>
          </p:nvPr>
        </p:nvSpPr>
        <p:spPr>
          <a:xfrm>
            <a:off x="457200" y="1942856"/>
            <a:ext cx="8229600" cy="1349619"/>
          </a:xfrm>
        </p:spPr>
        <p:txBody>
          <a:bodyPr/>
          <a:lstStyle/>
          <a:p>
            <a:pPr lvl="1">
              <a:lnSpc>
                <a:spcPct val="90000"/>
              </a:lnSpc>
            </a:pPr>
            <a:r>
              <a:rPr lang="en-US" altLang="ko-KR" sz="1800" dirty="0"/>
              <a:t>Multiprogramming</a:t>
            </a:r>
          </a:p>
          <a:p>
            <a:pPr lvl="2">
              <a:lnSpc>
                <a:spcPct val="90000"/>
              </a:lnSpc>
            </a:pPr>
            <a:r>
              <a:rPr lang="en-US" altLang="ko-KR" sz="1800" dirty="0"/>
              <a:t>enable the CPU to process a number of independent program concurrently</a:t>
            </a:r>
          </a:p>
          <a:p>
            <a:pPr lvl="1">
              <a:lnSpc>
                <a:spcPct val="90000"/>
              </a:lnSpc>
            </a:pPr>
            <a:r>
              <a:rPr lang="en-US" altLang="ko-KR" sz="1800" dirty="0"/>
              <a:t>Memory Management System :</a:t>
            </a:r>
          </a:p>
          <a:p>
            <a:pPr lvl="2">
              <a:lnSpc>
                <a:spcPct val="90000"/>
              </a:lnSpc>
            </a:pPr>
            <a:r>
              <a:rPr lang="en-US" altLang="ko-KR" sz="1800" dirty="0"/>
              <a:t>supervise the flow of information between auxiliary memory and main memory</a:t>
            </a:r>
          </a:p>
          <a:p>
            <a:endParaRPr lang="en-US" altLang="en-US" sz="1800" dirty="0"/>
          </a:p>
        </p:txBody>
      </p:sp>
      <p:sp>
        <p:nvSpPr>
          <p:cNvPr id="4" name="Rectangle 77">
            <a:extLst>
              <a:ext uri="{FF2B5EF4-FFF2-40B4-BE49-F238E27FC236}">
                <a16:creationId xmlns:a16="http://schemas.microsoft.com/office/drawing/2014/main" id="{BFF67E25-EF1B-4DF5-8D68-2D802E8CD1FC}"/>
              </a:ext>
            </a:extLst>
          </p:cNvPr>
          <p:cNvSpPr txBox="1">
            <a:spLocks noChangeArrowheads="1"/>
          </p:cNvSpPr>
          <p:nvPr/>
        </p:nvSpPr>
        <p:spPr bwMode="auto">
          <a:xfrm>
            <a:off x="74613" y="937969"/>
            <a:ext cx="8991600" cy="893762"/>
          </a:xfrm>
          <a:prstGeom prst="rect">
            <a:avLst/>
          </a:prstGeom>
          <a:noFill/>
          <a:ln w="12700">
            <a:noFill/>
            <a:miter lim="800000"/>
            <a:headEnd/>
            <a:tailEnd/>
          </a:ln>
        </p:spPr>
        <p:txBody>
          <a:bodyPr lIns="90488" tIns="44450" rIns="90488" bIns="44450">
            <a:spAutoFit/>
          </a:bodyPr>
          <a:lstStyle/>
          <a:p>
            <a:pPr marL="342900" indent="-342900" defTabSz="762000">
              <a:lnSpc>
                <a:spcPct val="90000"/>
              </a:lnSpc>
              <a:spcBef>
                <a:spcPct val="20000"/>
              </a:spcBef>
              <a:buClr>
                <a:schemeClr val="accent1"/>
              </a:buClr>
              <a:buSzPct val="75000"/>
              <a:buFont typeface="Monotype Sorts" pitchFamily="2" charset="2"/>
              <a:buChar char="n"/>
              <a:defRPr/>
            </a:pPr>
            <a:endParaRPr lang="en-US" altLang="ko-KR" sz="1800" kern="0" dirty="0">
              <a:latin typeface="+mn-lt"/>
              <a:ea typeface="+mn-ea"/>
            </a:endParaRPr>
          </a:p>
          <a:p>
            <a:pPr marL="342900" indent="-342900" defTabSz="762000">
              <a:lnSpc>
                <a:spcPct val="90000"/>
              </a:lnSpc>
              <a:spcBef>
                <a:spcPct val="20000"/>
              </a:spcBef>
              <a:buClr>
                <a:schemeClr val="accent1"/>
              </a:buClr>
              <a:buSzPct val="75000"/>
              <a:buFont typeface="Monotype Sorts" pitchFamily="2" charset="2"/>
              <a:buChar char="n"/>
              <a:defRPr/>
            </a:pPr>
            <a:r>
              <a:rPr lang="en-US" altLang="ko-KR" sz="1800" kern="0" dirty="0">
                <a:latin typeface="+mn-lt"/>
                <a:ea typeface="+mn-ea"/>
              </a:rPr>
              <a:t>Memory </a:t>
            </a:r>
            <a:r>
              <a:rPr lang="en-US" altLang="ko-KR" kern="0" dirty="0">
                <a:latin typeface="+mn-lt"/>
                <a:ea typeface="+mn-ea"/>
              </a:rPr>
              <a:t>Hierarchy</a:t>
            </a:r>
            <a:r>
              <a:rPr lang="en-US" altLang="ko-KR" sz="1800" kern="0" dirty="0">
                <a:latin typeface="+mn-lt"/>
                <a:ea typeface="+mn-ea"/>
              </a:rPr>
              <a:t> is to obtain the highest possible access speed while minimizing the total cost of the memory system</a:t>
            </a:r>
          </a:p>
        </p:txBody>
      </p:sp>
      <p:sp>
        <p:nvSpPr>
          <p:cNvPr id="5124" name="Rectangle 42">
            <a:extLst>
              <a:ext uri="{FF2B5EF4-FFF2-40B4-BE49-F238E27FC236}">
                <a16:creationId xmlns:a16="http://schemas.microsoft.com/office/drawing/2014/main" id="{DEA2E39E-0D65-49EA-A6B0-5F7946569396}"/>
              </a:ext>
            </a:extLst>
          </p:cNvPr>
          <p:cNvSpPr>
            <a:spLocks noChangeArrowheads="1"/>
          </p:cNvSpPr>
          <p:nvPr/>
        </p:nvSpPr>
        <p:spPr bwMode="auto">
          <a:xfrm>
            <a:off x="3206750" y="4037013"/>
            <a:ext cx="1489075" cy="2111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5" name="Rectangle 43">
            <a:extLst>
              <a:ext uri="{FF2B5EF4-FFF2-40B4-BE49-F238E27FC236}">
                <a16:creationId xmlns:a16="http://schemas.microsoft.com/office/drawing/2014/main" id="{E59F3D27-73CA-45ED-A6F9-B6A13FA7E8D6}"/>
              </a:ext>
            </a:extLst>
          </p:cNvPr>
          <p:cNvSpPr>
            <a:spLocks noChangeArrowheads="1"/>
          </p:cNvSpPr>
          <p:nvPr/>
        </p:nvSpPr>
        <p:spPr bwMode="auto">
          <a:xfrm>
            <a:off x="3360738" y="3505200"/>
            <a:ext cx="1166812" cy="2111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6" name="Rectangle 44">
            <a:extLst>
              <a:ext uri="{FF2B5EF4-FFF2-40B4-BE49-F238E27FC236}">
                <a16:creationId xmlns:a16="http://schemas.microsoft.com/office/drawing/2014/main" id="{00F94D00-D3A8-4CD4-80AC-CE39D7700F26}"/>
              </a:ext>
            </a:extLst>
          </p:cNvPr>
          <p:cNvSpPr>
            <a:spLocks noChangeArrowheads="1"/>
          </p:cNvSpPr>
          <p:nvPr/>
        </p:nvSpPr>
        <p:spPr bwMode="auto">
          <a:xfrm>
            <a:off x="3548063" y="3492500"/>
            <a:ext cx="7889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Register</a:t>
            </a:r>
          </a:p>
        </p:txBody>
      </p:sp>
      <p:sp>
        <p:nvSpPr>
          <p:cNvPr id="5127" name="Rectangle 45">
            <a:extLst>
              <a:ext uri="{FF2B5EF4-FFF2-40B4-BE49-F238E27FC236}">
                <a16:creationId xmlns:a16="http://schemas.microsoft.com/office/drawing/2014/main" id="{EDDF2329-8A8C-44E9-8C6C-DE91205EE225}"/>
              </a:ext>
            </a:extLst>
          </p:cNvPr>
          <p:cNvSpPr>
            <a:spLocks noChangeArrowheads="1"/>
          </p:cNvSpPr>
          <p:nvPr/>
        </p:nvSpPr>
        <p:spPr bwMode="auto">
          <a:xfrm>
            <a:off x="3640138" y="4017963"/>
            <a:ext cx="6365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Cache</a:t>
            </a:r>
          </a:p>
        </p:txBody>
      </p:sp>
      <p:sp>
        <p:nvSpPr>
          <p:cNvPr id="5128" name="Arc 46">
            <a:extLst>
              <a:ext uri="{FF2B5EF4-FFF2-40B4-BE49-F238E27FC236}">
                <a16:creationId xmlns:a16="http://schemas.microsoft.com/office/drawing/2014/main" id="{13800D45-733F-4138-8A17-57C530A47CC4}"/>
              </a:ext>
            </a:extLst>
          </p:cNvPr>
          <p:cNvSpPr>
            <a:spLocks/>
          </p:cNvSpPr>
          <p:nvPr/>
        </p:nvSpPr>
        <p:spPr bwMode="auto">
          <a:xfrm>
            <a:off x="3708400" y="3929063"/>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29" name="Arc 47">
            <a:extLst>
              <a:ext uri="{FF2B5EF4-FFF2-40B4-BE49-F238E27FC236}">
                <a16:creationId xmlns:a16="http://schemas.microsoft.com/office/drawing/2014/main" id="{17045E89-C5F3-4761-9643-71EF6D04C891}"/>
              </a:ext>
            </a:extLst>
          </p:cNvPr>
          <p:cNvSpPr>
            <a:spLocks/>
          </p:cNvSpPr>
          <p:nvPr/>
        </p:nvSpPr>
        <p:spPr bwMode="auto">
          <a:xfrm>
            <a:off x="3708400" y="37211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0" name="Line 48">
            <a:extLst>
              <a:ext uri="{FF2B5EF4-FFF2-40B4-BE49-F238E27FC236}">
                <a16:creationId xmlns:a16="http://schemas.microsoft.com/office/drawing/2014/main" id="{04678D91-5541-4281-9662-5932373CFC57}"/>
              </a:ext>
            </a:extLst>
          </p:cNvPr>
          <p:cNvSpPr>
            <a:spLocks noChangeShapeType="1"/>
          </p:cNvSpPr>
          <p:nvPr/>
        </p:nvSpPr>
        <p:spPr bwMode="auto">
          <a:xfrm>
            <a:off x="3760788" y="38163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1" name="Arc 49">
            <a:extLst>
              <a:ext uri="{FF2B5EF4-FFF2-40B4-BE49-F238E27FC236}">
                <a16:creationId xmlns:a16="http://schemas.microsoft.com/office/drawing/2014/main" id="{78596A17-AAF2-4956-AB3C-53786BB7BAD4}"/>
              </a:ext>
            </a:extLst>
          </p:cNvPr>
          <p:cNvSpPr>
            <a:spLocks/>
          </p:cNvSpPr>
          <p:nvPr/>
        </p:nvSpPr>
        <p:spPr bwMode="auto">
          <a:xfrm>
            <a:off x="4102100" y="3929063"/>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2" name="Arc 50">
            <a:extLst>
              <a:ext uri="{FF2B5EF4-FFF2-40B4-BE49-F238E27FC236}">
                <a16:creationId xmlns:a16="http://schemas.microsoft.com/office/drawing/2014/main" id="{3D14C59D-82A3-4E2A-BAAC-8704D20BC7F9}"/>
              </a:ext>
            </a:extLst>
          </p:cNvPr>
          <p:cNvSpPr>
            <a:spLocks/>
          </p:cNvSpPr>
          <p:nvPr/>
        </p:nvSpPr>
        <p:spPr bwMode="auto">
          <a:xfrm>
            <a:off x="4102100" y="37211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3" name="Line 51">
            <a:extLst>
              <a:ext uri="{FF2B5EF4-FFF2-40B4-BE49-F238E27FC236}">
                <a16:creationId xmlns:a16="http://schemas.microsoft.com/office/drawing/2014/main" id="{4B1A9A56-5D57-4F91-BFC9-EB3A111F358A}"/>
              </a:ext>
            </a:extLst>
          </p:cNvPr>
          <p:cNvSpPr>
            <a:spLocks noChangeShapeType="1"/>
          </p:cNvSpPr>
          <p:nvPr/>
        </p:nvSpPr>
        <p:spPr bwMode="auto">
          <a:xfrm>
            <a:off x="4154488" y="38163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4" name="Arc 52">
            <a:extLst>
              <a:ext uri="{FF2B5EF4-FFF2-40B4-BE49-F238E27FC236}">
                <a16:creationId xmlns:a16="http://schemas.microsoft.com/office/drawing/2014/main" id="{74949212-62DC-498E-A323-E59B0F059E38}"/>
              </a:ext>
            </a:extLst>
          </p:cNvPr>
          <p:cNvSpPr>
            <a:spLocks/>
          </p:cNvSpPr>
          <p:nvPr/>
        </p:nvSpPr>
        <p:spPr bwMode="auto">
          <a:xfrm>
            <a:off x="3708400" y="44608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5" name="Arc 53">
            <a:extLst>
              <a:ext uri="{FF2B5EF4-FFF2-40B4-BE49-F238E27FC236}">
                <a16:creationId xmlns:a16="http://schemas.microsoft.com/office/drawing/2014/main" id="{8AACD7EE-6496-4ECF-80FA-FE8D362EA37B}"/>
              </a:ext>
            </a:extLst>
          </p:cNvPr>
          <p:cNvSpPr>
            <a:spLocks/>
          </p:cNvSpPr>
          <p:nvPr/>
        </p:nvSpPr>
        <p:spPr bwMode="auto">
          <a:xfrm>
            <a:off x="3708400" y="425291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6" name="Line 54">
            <a:extLst>
              <a:ext uri="{FF2B5EF4-FFF2-40B4-BE49-F238E27FC236}">
                <a16:creationId xmlns:a16="http://schemas.microsoft.com/office/drawing/2014/main" id="{B22B053F-D548-4D33-8029-57F6839CB421}"/>
              </a:ext>
            </a:extLst>
          </p:cNvPr>
          <p:cNvSpPr>
            <a:spLocks noChangeShapeType="1"/>
          </p:cNvSpPr>
          <p:nvPr/>
        </p:nvSpPr>
        <p:spPr bwMode="auto">
          <a:xfrm>
            <a:off x="3760788" y="434816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7" name="Arc 55">
            <a:extLst>
              <a:ext uri="{FF2B5EF4-FFF2-40B4-BE49-F238E27FC236}">
                <a16:creationId xmlns:a16="http://schemas.microsoft.com/office/drawing/2014/main" id="{284587F0-0534-4AEB-BBEE-0ED3F5E6C695}"/>
              </a:ext>
            </a:extLst>
          </p:cNvPr>
          <p:cNvSpPr>
            <a:spLocks/>
          </p:cNvSpPr>
          <p:nvPr/>
        </p:nvSpPr>
        <p:spPr bwMode="auto">
          <a:xfrm>
            <a:off x="4102100" y="44608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8" name="Arc 56">
            <a:extLst>
              <a:ext uri="{FF2B5EF4-FFF2-40B4-BE49-F238E27FC236}">
                <a16:creationId xmlns:a16="http://schemas.microsoft.com/office/drawing/2014/main" id="{8BC74713-156C-4B9A-BD62-5A4ABE46765C}"/>
              </a:ext>
            </a:extLst>
          </p:cNvPr>
          <p:cNvSpPr>
            <a:spLocks/>
          </p:cNvSpPr>
          <p:nvPr/>
        </p:nvSpPr>
        <p:spPr bwMode="auto">
          <a:xfrm>
            <a:off x="4102100" y="425291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9" name="Line 57">
            <a:extLst>
              <a:ext uri="{FF2B5EF4-FFF2-40B4-BE49-F238E27FC236}">
                <a16:creationId xmlns:a16="http://schemas.microsoft.com/office/drawing/2014/main" id="{7689A32B-0684-48A5-B7AE-A22E18DA9334}"/>
              </a:ext>
            </a:extLst>
          </p:cNvPr>
          <p:cNvSpPr>
            <a:spLocks noChangeShapeType="1"/>
          </p:cNvSpPr>
          <p:nvPr/>
        </p:nvSpPr>
        <p:spPr bwMode="auto">
          <a:xfrm>
            <a:off x="4154488" y="434816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40" name="Rectangle 58">
            <a:extLst>
              <a:ext uri="{FF2B5EF4-FFF2-40B4-BE49-F238E27FC236}">
                <a16:creationId xmlns:a16="http://schemas.microsoft.com/office/drawing/2014/main" id="{7F5E21E1-48C2-4FA2-BC51-280AAEFB90AF}"/>
              </a:ext>
            </a:extLst>
          </p:cNvPr>
          <p:cNvSpPr>
            <a:spLocks noChangeArrowheads="1"/>
          </p:cNvSpPr>
          <p:nvPr/>
        </p:nvSpPr>
        <p:spPr bwMode="auto">
          <a:xfrm>
            <a:off x="3387725" y="4589463"/>
            <a:ext cx="1154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Main Memory</a:t>
            </a:r>
          </a:p>
        </p:txBody>
      </p:sp>
      <p:sp>
        <p:nvSpPr>
          <p:cNvPr id="5141" name="Rectangle 59">
            <a:extLst>
              <a:ext uri="{FF2B5EF4-FFF2-40B4-BE49-F238E27FC236}">
                <a16:creationId xmlns:a16="http://schemas.microsoft.com/office/drawing/2014/main" id="{9C6D9DB4-C326-4D8E-A0A3-D36C9A77305A}"/>
              </a:ext>
            </a:extLst>
          </p:cNvPr>
          <p:cNvSpPr>
            <a:spLocks noChangeArrowheads="1"/>
          </p:cNvSpPr>
          <p:nvPr/>
        </p:nvSpPr>
        <p:spPr bwMode="auto">
          <a:xfrm>
            <a:off x="2967038" y="4570413"/>
            <a:ext cx="1968500" cy="301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42" name="Arc 60">
            <a:extLst>
              <a:ext uri="{FF2B5EF4-FFF2-40B4-BE49-F238E27FC236}">
                <a16:creationId xmlns:a16="http://schemas.microsoft.com/office/drawing/2014/main" id="{8C37148D-9301-41AD-AB62-C2B01F265165}"/>
              </a:ext>
            </a:extLst>
          </p:cNvPr>
          <p:cNvSpPr>
            <a:spLocks/>
          </p:cNvSpPr>
          <p:nvPr/>
        </p:nvSpPr>
        <p:spPr bwMode="auto">
          <a:xfrm>
            <a:off x="3708400" y="50831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3" name="Arc 61">
            <a:extLst>
              <a:ext uri="{FF2B5EF4-FFF2-40B4-BE49-F238E27FC236}">
                <a16:creationId xmlns:a16="http://schemas.microsoft.com/office/drawing/2014/main" id="{2182E400-08AB-4A8F-82BF-EF6D755CB438}"/>
              </a:ext>
            </a:extLst>
          </p:cNvPr>
          <p:cNvSpPr>
            <a:spLocks/>
          </p:cNvSpPr>
          <p:nvPr/>
        </p:nvSpPr>
        <p:spPr bwMode="auto">
          <a:xfrm>
            <a:off x="3708400" y="48768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4" name="Line 62">
            <a:extLst>
              <a:ext uri="{FF2B5EF4-FFF2-40B4-BE49-F238E27FC236}">
                <a16:creationId xmlns:a16="http://schemas.microsoft.com/office/drawing/2014/main" id="{AE6AEF9E-2DE8-4BF0-A81A-97EEB0EB0F42}"/>
              </a:ext>
            </a:extLst>
          </p:cNvPr>
          <p:cNvSpPr>
            <a:spLocks noChangeShapeType="1"/>
          </p:cNvSpPr>
          <p:nvPr/>
        </p:nvSpPr>
        <p:spPr bwMode="auto">
          <a:xfrm>
            <a:off x="3760788" y="49720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45" name="Arc 63">
            <a:extLst>
              <a:ext uri="{FF2B5EF4-FFF2-40B4-BE49-F238E27FC236}">
                <a16:creationId xmlns:a16="http://schemas.microsoft.com/office/drawing/2014/main" id="{D634557E-12C2-4886-9FEA-D3A8FB08504A}"/>
              </a:ext>
            </a:extLst>
          </p:cNvPr>
          <p:cNvSpPr>
            <a:spLocks/>
          </p:cNvSpPr>
          <p:nvPr/>
        </p:nvSpPr>
        <p:spPr bwMode="auto">
          <a:xfrm>
            <a:off x="4102100" y="50831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6" name="Arc 64">
            <a:extLst>
              <a:ext uri="{FF2B5EF4-FFF2-40B4-BE49-F238E27FC236}">
                <a16:creationId xmlns:a16="http://schemas.microsoft.com/office/drawing/2014/main" id="{C2F31B69-1C78-4A7E-BD09-26937086C6EC}"/>
              </a:ext>
            </a:extLst>
          </p:cNvPr>
          <p:cNvSpPr>
            <a:spLocks/>
          </p:cNvSpPr>
          <p:nvPr/>
        </p:nvSpPr>
        <p:spPr bwMode="auto">
          <a:xfrm>
            <a:off x="4102100" y="48768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7" name="Line 65">
            <a:extLst>
              <a:ext uri="{FF2B5EF4-FFF2-40B4-BE49-F238E27FC236}">
                <a16:creationId xmlns:a16="http://schemas.microsoft.com/office/drawing/2014/main" id="{E6FAF354-EF23-456F-A76C-3CE0E807AAE3}"/>
              </a:ext>
            </a:extLst>
          </p:cNvPr>
          <p:cNvSpPr>
            <a:spLocks noChangeShapeType="1"/>
          </p:cNvSpPr>
          <p:nvPr/>
        </p:nvSpPr>
        <p:spPr bwMode="auto">
          <a:xfrm>
            <a:off x="4154488" y="49720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48" name="Rectangle 66">
            <a:extLst>
              <a:ext uri="{FF2B5EF4-FFF2-40B4-BE49-F238E27FC236}">
                <a16:creationId xmlns:a16="http://schemas.microsoft.com/office/drawing/2014/main" id="{5FC3CC73-62E2-40C3-A45A-1461DC0D790E}"/>
              </a:ext>
            </a:extLst>
          </p:cNvPr>
          <p:cNvSpPr>
            <a:spLocks noChangeArrowheads="1"/>
          </p:cNvSpPr>
          <p:nvPr/>
        </p:nvSpPr>
        <p:spPr bwMode="auto">
          <a:xfrm>
            <a:off x="2728913" y="5192713"/>
            <a:ext cx="2444750" cy="3810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49" name="Arc 67">
            <a:extLst>
              <a:ext uri="{FF2B5EF4-FFF2-40B4-BE49-F238E27FC236}">
                <a16:creationId xmlns:a16="http://schemas.microsoft.com/office/drawing/2014/main" id="{9F2D37B2-262D-415B-91F8-28C1B727CEED}"/>
              </a:ext>
            </a:extLst>
          </p:cNvPr>
          <p:cNvSpPr>
            <a:spLocks/>
          </p:cNvSpPr>
          <p:nvPr/>
        </p:nvSpPr>
        <p:spPr bwMode="auto">
          <a:xfrm>
            <a:off x="3708400" y="5786438"/>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0" name="Arc 68">
            <a:extLst>
              <a:ext uri="{FF2B5EF4-FFF2-40B4-BE49-F238E27FC236}">
                <a16:creationId xmlns:a16="http://schemas.microsoft.com/office/drawing/2014/main" id="{2F715683-C2D2-4284-B9C0-63CDE9255B60}"/>
              </a:ext>
            </a:extLst>
          </p:cNvPr>
          <p:cNvSpPr>
            <a:spLocks/>
          </p:cNvSpPr>
          <p:nvPr/>
        </p:nvSpPr>
        <p:spPr bwMode="auto">
          <a:xfrm>
            <a:off x="3708400" y="558006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1" name="Line 69">
            <a:extLst>
              <a:ext uri="{FF2B5EF4-FFF2-40B4-BE49-F238E27FC236}">
                <a16:creationId xmlns:a16="http://schemas.microsoft.com/office/drawing/2014/main" id="{1E1CE839-67EF-4749-A335-D5B82FBA93BB}"/>
              </a:ext>
            </a:extLst>
          </p:cNvPr>
          <p:cNvSpPr>
            <a:spLocks noChangeShapeType="1"/>
          </p:cNvSpPr>
          <p:nvPr/>
        </p:nvSpPr>
        <p:spPr bwMode="auto">
          <a:xfrm>
            <a:off x="3760788" y="567531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2" name="Arc 70">
            <a:extLst>
              <a:ext uri="{FF2B5EF4-FFF2-40B4-BE49-F238E27FC236}">
                <a16:creationId xmlns:a16="http://schemas.microsoft.com/office/drawing/2014/main" id="{921296E1-3708-4508-B81A-D7488AEBE9AD}"/>
              </a:ext>
            </a:extLst>
          </p:cNvPr>
          <p:cNvSpPr>
            <a:spLocks/>
          </p:cNvSpPr>
          <p:nvPr/>
        </p:nvSpPr>
        <p:spPr bwMode="auto">
          <a:xfrm>
            <a:off x="4102100" y="5786438"/>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3" name="Arc 71">
            <a:extLst>
              <a:ext uri="{FF2B5EF4-FFF2-40B4-BE49-F238E27FC236}">
                <a16:creationId xmlns:a16="http://schemas.microsoft.com/office/drawing/2014/main" id="{374C81AA-3DA9-47A4-9EE0-4774EEA3ECDF}"/>
              </a:ext>
            </a:extLst>
          </p:cNvPr>
          <p:cNvSpPr>
            <a:spLocks/>
          </p:cNvSpPr>
          <p:nvPr/>
        </p:nvSpPr>
        <p:spPr bwMode="auto">
          <a:xfrm>
            <a:off x="4102100" y="558006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4" name="Line 72">
            <a:extLst>
              <a:ext uri="{FF2B5EF4-FFF2-40B4-BE49-F238E27FC236}">
                <a16:creationId xmlns:a16="http://schemas.microsoft.com/office/drawing/2014/main" id="{709CF73B-AAFC-4348-8111-728BBAC643ED}"/>
              </a:ext>
            </a:extLst>
          </p:cNvPr>
          <p:cNvSpPr>
            <a:spLocks noChangeShapeType="1"/>
          </p:cNvSpPr>
          <p:nvPr/>
        </p:nvSpPr>
        <p:spPr bwMode="auto">
          <a:xfrm>
            <a:off x="4154488" y="567531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5" name="Rectangle 73">
            <a:extLst>
              <a:ext uri="{FF2B5EF4-FFF2-40B4-BE49-F238E27FC236}">
                <a16:creationId xmlns:a16="http://schemas.microsoft.com/office/drawing/2014/main" id="{F98D0414-FE4E-4594-86DF-DA566C2E570B}"/>
              </a:ext>
            </a:extLst>
          </p:cNvPr>
          <p:cNvSpPr>
            <a:spLocks noChangeArrowheads="1"/>
          </p:cNvSpPr>
          <p:nvPr/>
        </p:nvSpPr>
        <p:spPr bwMode="auto">
          <a:xfrm>
            <a:off x="3365500" y="5246688"/>
            <a:ext cx="1204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Magnetic Disk</a:t>
            </a:r>
          </a:p>
        </p:txBody>
      </p:sp>
      <p:sp>
        <p:nvSpPr>
          <p:cNvPr id="5156" name="Rectangle 74">
            <a:extLst>
              <a:ext uri="{FF2B5EF4-FFF2-40B4-BE49-F238E27FC236}">
                <a16:creationId xmlns:a16="http://schemas.microsoft.com/office/drawing/2014/main" id="{8405596F-F68E-4D70-80F8-26D261C91145}"/>
              </a:ext>
            </a:extLst>
          </p:cNvPr>
          <p:cNvSpPr>
            <a:spLocks noChangeArrowheads="1"/>
          </p:cNvSpPr>
          <p:nvPr/>
        </p:nvSpPr>
        <p:spPr bwMode="auto">
          <a:xfrm>
            <a:off x="2489200" y="5895975"/>
            <a:ext cx="2924175" cy="4016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57" name="Rectangle 75">
            <a:extLst>
              <a:ext uri="{FF2B5EF4-FFF2-40B4-BE49-F238E27FC236}">
                <a16:creationId xmlns:a16="http://schemas.microsoft.com/office/drawing/2014/main" id="{2A28FC4C-D2C4-4039-A43C-4C5490085844}"/>
              </a:ext>
            </a:extLst>
          </p:cNvPr>
          <p:cNvSpPr>
            <a:spLocks noChangeArrowheads="1"/>
          </p:cNvSpPr>
          <p:nvPr/>
        </p:nvSpPr>
        <p:spPr bwMode="auto">
          <a:xfrm>
            <a:off x="3322638" y="5954713"/>
            <a:ext cx="12398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Magnetic Tape</a:t>
            </a:r>
          </a:p>
        </p:txBody>
      </p:sp>
      <p:sp>
        <p:nvSpPr>
          <p:cNvPr id="5158" name="Rectangle 2">
            <a:extLst>
              <a:ext uri="{FF2B5EF4-FFF2-40B4-BE49-F238E27FC236}">
                <a16:creationId xmlns:a16="http://schemas.microsoft.com/office/drawing/2014/main" id="{E3A93B50-0BFD-46AB-A564-623921590222}"/>
              </a:ext>
            </a:extLst>
          </p:cNvPr>
          <p:cNvSpPr>
            <a:spLocks noGrp="1" noChangeArrowheads="1"/>
          </p:cNvSpPr>
          <p:nvPr>
            <p:ph type="title"/>
          </p:nvPr>
        </p:nvSpPr>
        <p:spPr/>
        <p:txBody>
          <a:bodyPr/>
          <a:lstStyle/>
          <a:p>
            <a:r>
              <a:rPr lang="en-US" altLang="ko-KR"/>
              <a:t>Memory Organization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5B9F6084-A556-4E34-A602-EE45217740EE}"/>
              </a:ext>
            </a:extLst>
          </p:cNvPr>
          <p:cNvSpPr>
            <a:spLocks noGrp="1" noChangeArrowheads="1"/>
          </p:cNvSpPr>
          <p:nvPr>
            <p:ph type="body" idx="1"/>
          </p:nvPr>
        </p:nvSpPr>
        <p:spPr>
          <a:xfrm>
            <a:off x="152400" y="1295400"/>
            <a:ext cx="8686800" cy="5348288"/>
          </a:xfrm>
        </p:spPr>
        <p:txBody>
          <a:bodyPr/>
          <a:lstStyle/>
          <a:p>
            <a:pPr lvl="1">
              <a:lnSpc>
                <a:spcPct val="90000"/>
              </a:lnSpc>
            </a:pPr>
            <a:r>
              <a:rPr lang="en-US" altLang="ko-KR" sz="2000" dirty="0">
                <a:solidFill>
                  <a:srgbClr val="6600FF"/>
                </a:solidFill>
              </a:rPr>
              <a:t>RAM Chips</a:t>
            </a:r>
          </a:p>
          <a:p>
            <a:pPr lvl="1">
              <a:lnSpc>
                <a:spcPct val="90000"/>
              </a:lnSpc>
            </a:pPr>
            <a:endParaRPr lang="en-US" altLang="ko-KR" sz="1800" dirty="0">
              <a:solidFill>
                <a:srgbClr val="6600FF"/>
              </a:solidFill>
            </a:endParaRPr>
          </a:p>
          <a:p>
            <a:pPr lvl="1">
              <a:lnSpc>
                <a:spcPct val="90000"/>
              </a:lnSpc>
            </a:pPr>
            <a:r>
              <a:rPr lang="en-US" altLang="ko-KR" sz="1800" dirty="0">
                <a:solidFill>
                  <a:srgbClr val="6600FF"/>
                </a:solidFill>
              </a:rPr>
              <a:t>Static RAM</a:t>
            </a:r>
          </a:p>
          <a:p>
            <a:pPr lvl="1">
              <a:lnSpc>
                <a:spcPct val="90000"/>
              </a:lnSpc>
              <a:buFont typeface="Arial" panose="020B0604020202020204" pitchFamily="34" charset="0"/>
              <a:buChar char="•"/>
            </a:pPr>
            <a:r>
              <a:rPr lang="en-US" altLang="ko-KR" sz="1800" dirty="0">
                <a:solidFill>
                  <a:schemeClr val="tx1"/>
                </a:solidFill>
              </a:rPr>
              <a:t>Consists of Flip-flops to store binary information.</a:t>
            </a:r>
          </a:p>
          <a:p>
            <a:pPr lvl="1">
              <a:lnSpc>
                <a:spcPct val="90000"/>
              </a:lnSpc>
              <a:buFont typeface="Arial" panose="020B0604020202020204" pitchFamily="34" charset="0"/>
              <a:buChar char="•"/>
            </a:pPr>
            <a:r>
              <a:rPr lang="en-US" altLang="ko-KR" sz="1800" dirty="0">
                <a:solidFill>
                  <a:schemeClr val="tx1"/>
                </a:solidFill>
              </a:rPr>
              <a:t>Static RAM is easier to use and having short Read/Write cycles</a:t>
            </a:r>
          </a:p>
          <a:p>
            <a:pPr lvl="1">
              <a:lnSpc>
                <a:spcPct val="90000"/>
              </a:lnSpc>
              <a:buFont typeface="Arial" panose="020B0604020202020204" pitchFamily="34" charset="0"/>
              <a:buChar char="•"/>
            </a:pPr>
            <a:r>
              <a:rPr lang="en-US" altLang="ko-KR" sz="1800" dirty="0">
                <a:solidFill>
                  <a:schemeClr val="tx1"/>
                </a:solidFill>
              </a:rPr>
              <a:t>Used mostly in Cache memory.</a:t>
            </a:r>
          </a:p>
          <a:p>
            <a:pPr lvl="2">
              <a:lnSpc>
                <a:spcPct val="90000"/>
              </a:lnSpc>
            </a:pPr>
            <a:endParaRPr lang="en-US" altLang="ko-KR" sz="600" dirty="0"/>
          </a:p>
          <a:p>
            <a:pPr lvl="1">
              <a:lnSpc>
                <a:spcPct val="90000"/>
              </a:lnSpc>
            </a:pPr>
            <a:endParaRPr lang="en-US" altLang="ko-KR" sz="1800" dirty="0">
              <a:solidFill>
                <a:srgbClr val="6600FF"/>
              </a:solidFill>
            </a:endParaRPr>
          </a:p>
          <a:p>
            <a:pPr lvl="1">
              <a:lnSpc>
                <a:spcPct val="90000"/>
              </a:lnSpc>
            </a:pPr>
            <a:r>
              <a:rPr lang="en-US" altLang="ko-KR" sz="1800" dirty="0">
                <a:solidFill>
                  <a:srgbClr val="6600FF"/>
                </a:solidFill>
              </a:rPr>
              <a:t>Dynamic RAM</a:t>
            </a:r>
          </a:p>
          <a:p>
            <a:pPr lvl="1">
              <a:lnSpc>
                <a:spcPct val="90000"/>
              </a:lnSpc>
              <a:buFont typeface="Wingdings" panose="05000000000000000000" pitchFamily="2" charset="2"/>
              <a:buChar char="§"/>
            </a:pPr>
            <a:r>
              <a:rPr lang="en-US" altLang="ko-KR" sz="1800" dirty="0">
                <a:solidFill>
                  <a:schemeClr val="tx1"/>
                </a:solidFill>
              </a:rPr>
              <a:t>Stores binary information in the form of electric charge stored inside the capacitor.</a:t>
            </a:r>
          </a:p>
          <a:p>
            <a:pPr lvl="1">
              <a:lnSpc>
                <a:spcPct val="90000"/>
              </a:lnSpc>
              <a:buFont typeface="Wingdings" panose="05000000000000000000" pitchFamily="2" charset="2"/>
              <a:buChar char="§"/>
            </a:pPr>
            <a:r>
              <a:rPr lang="en-US" altLang="ko-KR" sz="1800" dirty="0">
                <a:solidFill>
                  <a:schemeClr val="tx1"/>
                </a:solidFill>
              </a:rPr>
              <a:t>The capacitors are provided by MOS transistors.</a:t>
            </a:r>
          </a:p>
          <a:p>
            <a:pPr lvl="1">
              <a:lnSpc>
                <a:spcPct val="90000"/>
              </a:lnSpc>
              <a:buFont typeface="Wingdings" panose="05000000000000000000" pitchFamily="2" charset="2"/>
              <a:buChar char="§"/>
            </a:pPr>
            <a:r>
              <a:rPr lang="en-US" altLang="ko-KR" sz="1800" dirty="0">
                <a:solidFill>
                  <a:schemeClr val="tx1"/>
                </a:solidFill>
              </a:rPr>
              <a:t>Refreshing circuit is required to refresh the memory.</a:t>
            </a:r>
          </a:p>
          <a:p>
            <a:pPr lvl="1">
              <a:lnSpc>
                <a:spcPct val="90000"/>
              </a:lnSpc>
              <a:buFont typeface="Arial" panose="020B0604020202020204" pitchFamily="34" charset="0"/>
              <a:buChar char="•"/>
            </a:pPr>
            <a:r>
              <a:rPr lang="en-US" altLang="ko-KR" sz="1800" dirty="0">
                <a:solidFill>
                  <a:schemeClr val="tx1"/>
                </a:solidFill>
              </a:rPr>
              <a:t>Dynamic RAM offers reduced power consumption and large storage capacity. </a:t>
            </a:r>
          </a:p>
          <a:p>
            <a:pPr lvl="1">
              <a:lnSpc>
                <a:spcPct val="90000"/>
              </a:lnSpc>
              <a:buFont typeface="Arial" panose="020B0604020202020204" pitchFamily="34" charset="0"/>
              <a:buChar char="•"/>
            </a:pPr>
            <a:r>
              <a:rPr lang="en-US" altLang="ko-KR" sz="1800" dirty="0">
                <a:solidFill>
                  <a:schemeClr val="tx1"/>
                </a:solidFill>
              </a:rPr>
              <a:t>It is used to construct main memory.</a:t>
            </a:r>
          </a:p>
          <a:p>
            <a:pPr lvl="1">
              <a:lnSpc>
                <a:spcPct val="90000"/>
              </a:lnSpc>
              <a:buFont typeface="Arial" panose="020B0604020202020204" pitchFamily="34" charset="0"/>
              <a:buChar char="•"/>
            </a:pPr>
            <a:endParaRPr lang="en-US" altLang="ko-KR" sz="1800" dirty="0"/>
          </a:p>
          <a:p>
            <a:pPr lvl="1">
              <a:lnSpc>
                <a:spcPct val="90000"/>
              </a:lnSpc>
              <a:buFont typeface="Arial" panose="020B0604020202020204" pitchFamily="34" charset="0"/>
              <a:buChar char="•"/>
            </a:pPr>
            <a:endParaRPr lang="en-US" altLang="ko-KR" sz="1800" dirty="0"/>
          </a:p>
          <a:p>
            <a:pPr lvl="1">
              <a:lnSpc>
                <a:spcPct val="90000"/>
              </a:lnSpc>
              <a:buFont typeface="Wingdings" panose="05000000000000000000" pitchFamily="2" charset="2"/>
              <a:buNone/>
            </a:pPr>
            <a:endParaRPr lang="en-US" altLang="ko-KR" sz="1800" dirty="0"/>
          </a:p>
          <a:p>
            <a:pPr lvl="1">
              <a:lnSpc>
                <a:spcPct val="90000"/>
              </a:lnSpc>
            </a:pPr>
            <a:endParaRPr lang="en-US" altLang="ko-KR" sz="1800" dirty="0"/>
          </a:p>
          <a:p>
            <a:pPr lvl="1">
              <a:lnSpc>
                <a:spcPct val="90000"/>
              </a:lnSpc>
            </a:pPr>
            <a:endParaRPr lang="en-US" altLang="ko-KR" sz="1800" dirty="0"/>
          </a:p>
          <a:p>
            <a:pPr lvl="1">
              <a:lnSpc>
                <a:spcPct val="90000"/>
              </a:lnSpc>
            </a:pPr>
            <a:endParaRPr lang="en-US" altLang="ko-KR" sz="1800" dirty="0"/>
          </a:p>
          <a:p>
            <a:pPr lvl="2">
              <a:lnSpc>
                <a:spcPct val="90000"/>
              </a:lnSpc>
            </a:pPr>
            <a:r>
              <a:rPr lang="en-US" altLang="ko-KR" dirty="0"/>
              <a:t>Typical RAM chip :</a:t>
            </a:r>
            <a:endParaRPr lang="en-US" altLang="ko-KR" b="1" i="1" dirty="0">
              <a:solidFill>
                <a:srgbClr val="FF00FF"/>
              </a:solidFill>
            </a:endParaRPr>
          </a:p>
          <a:p>
            <a:pPr lvl="3">
              <a:lnSpc>
                <a:spcPct val="90000"/>
              </a:lnSpc>
            </a:pPr>
            <a:r>
              <a:rPr lang="en-US" altLang="ko-KR" dirty="0"/>
              <a:t>128 X 8 RAM : 2</a:t>
            </a:r>
            <a:r>
              <a:rPr lang="en-US" altLang="ko-KR" baseline="30000" dirty="0"/>
              <a:t>7</a:t>
            </a:r>
            <a:r>
              <a:rPr lang="en-US" altLang="ko-KR" dirty="0"/>
              <a:t> = 128 (</a:t>
            </a:r>
            <a:r>
              <a:rPr lang="en-US" altLang="ko-KR" dirty="0">
                <a:solidFill>
                  <a:srgbClr val="CC9900"/>
                </a:solidFill>
              </a:rPr>
              <a:t>7 bit address lines</a:t>
            </a:r>
            <a:r>
              <a:rPr lang="en-US" altLang="ko-KR" dirty="0"/>
              <a:t>)</a:t>
            </a:r>
          </a:p>
          <a:p>
            <a:pPr lvl="2">
              <a:lnSpc>
                <a:spcPct val="90000"/>
              </a:lnSpc>
            </a:pPr>
            <a:r>
              <a:rPr lang="en-US" altLang="ko-KR" dirty="0"/>
              <a:t>Typical ROM chip:</a:t>
            </a:r>
            <a:endParaRPr lang="en-US" altLang="ko-KR" b="1" i="1" dirty="0">
              <a:solidFill>
                <a:srgbClr val="FF00FF"/>
              </a:solidFill>
            </a:endParaRPr>
          </a:p>
          <a:p>
            <a:pPr lvl="3">
              <a:lnSpc>
                <a:spcPct val="90000"/>
              </a:lnSpc>
            </a:pPr>
            <a:r>
              <a:rPr lang="en-US" altLang="ko-KR" dirty="0"/>
              <a:t>512 X 8 ROM : 2</a:t>
            </a:r>
            <a:r>
              <a:rPr lang="en-US" altLang="ko-KR" baseline="30000" dirty="0"/>
              <a:t>9</a:t>
            </a:r>
            <a:r>
              <a:rPr lang="en-US" altLang="ko-KR" dirty="0"/>
              <a:t> = 512 (</a:t>
            </a:r>
            <a:r>
              <a:rPr lang="en-US" altLang="ko-KR" dirty="0">
                <a:solidFill>
                  <a:srgbClr val="CC9900"/>
                </a:solidFill>
              </a:rPr>
              <a:t>9 bit address lines</a:t>
            </a:r>
          </a:p>
          <a:p>
            <a:pPr lvl="3">
              <a:lnSpc>
                <a:spcPct val="90000"/>
              </a:lnSpc>
            </a:pPr>
            <a:endParaRPr lang="en-US" altLang="ko-KR" dirty="0"/>
          </a:p>
          <a:p>
            <a:pPr lvl="3">
              <a:lnSpc>
                <a:spcPct val="90000"/>
              </a:lnSpc>
            </a:pPr>
            <a:endParaRPr lang="en-US" altLang="ko-KR" dirty="0"/>
          </a:p>
        </p:txBody>
      </p:sp>
      <p:sp>
        <p:nvSpPr>
          <p:cNvPr id="6147" name="Rectangle 2">
            <a:extLst>
              <a:ext uri="{FF2B5EF4-FFF2-40B4-BE49-F238E27FC236}">
                <a16:creationId xmlns:a16="http://schemas.microsoft.com/office/drawing/2014/main" id="{08B96308-A018-4404-B4E8-62B1DE4A16EF}"/>
              </a:ext>
            </a:extLst>
          </p:cNvPr>
          <p:cNvSpPr>
            <a:spLocks noGrp="1" noChangeArrowheads="1"/>
          </p:cNvSpPr>
          <p:nvPr>
            <p:ph type="title"/>
          </p:nvPr>
        </p:nvSpPr>
        <p:spPr/>
        <p:txBody>
          <a:bodyPr/>
          <a:lstStyle/>
          <a:p>
            <a:r>
              <a:rPr lang="en-US" altLang="ko-KR" dirty="0"/>
              <a:t>Random Access Memory (RAM)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1BD9F7F-B901-41AC-B407-CF76C3596FD0}"/>
              </a:ext>
            </a:extLst>
          </p:cNvPr>
          <p:cNvSpPr>
            <a:spLocks noGrp="1"/>
          </p:cNvSpPr>
          <p:nvPr>
            <p:ph type="title"/>
          </p:nvPr>
        </p:nvSpPr>
        <p:spPr>
          <a:xfrm>
            <a:off x="642938" y="0"/>
            <a:ext cx="7772400" cy="685800"/>
          </a:xfrm>
        </p:spPr>
        <p:txBody>
          <a:bodyPr/>
          <a:lstStyle/>
          <a:p>
            <a:r>
              <a:rPr lang="en-US" altLang="en-US"/>
              <a:t>Three State Buffer</a:t>
            </a:r>
          </a:p>
        </p:txBody>
      </p:sp>
      <p:grpSp>
        <p:nvGrpSpPr>
          <p:cNvPr id="7171" name="Group 3">
            <a:extLst>
              <a:ext uri="{FF2B5EF4-FFF2-40B4-BE49-F238E27FC236}">
                <a16:creationId xmlns:a16="http://schemas.microsoft.com/office/drawing/2014/main" id="{E620FB7A-4334-4015-8674-7EA477B92F73}"/>
              </a:ext>
            </a:extLst>
          </p:cNvPr>
          <p:cNvGrpSpPr>
            <a:grpSpLocks/>
          </p:cNvGrpSpPr>
          <p:nvPr/>
        </p:nvGrpSpPr>
        <p:grpSpPr bwMode="auto">
          <a:xfrm>
            <a:off x="6569075" y="4616450"/>
            <a:ext cx="1143000" cy="714375"/>
            <a:chOff x="930" y="1518"/>
            <a:chExt cx="1200" cy="786"/>
          </a:xfrm>
        </p:grpSpPr>
        <p:sp>
          <p:nvSpPr>
            <p:cNvPr id="7223" name="AutoShape 4">
              <a:extLst>
                <a:ext uri="{FF2B5EF4-FFF2-40B4-BE49-F238E27FC236}">
                  <a16:creationId xmlns:a16="http://schemas.microsoft.com/office/drawing/2014/main" id="{A046BDA2-614E-4F1A-8390-5F70578EE9E4}"/>
                </a:ext>
              </a:extLst>
            </p:cNvPr>
            <p:cNvSpPr>
              <a:spLocks noChangeArrowheads="1"/>
            </p:cNvSpPr>
            <p:nvPr/>
          </p:nvSpPr>
          <p:spPr bwMode="auto">
            <a:xfrm rot="5400000">
              <a:off x="1242" y="1752"/>
              <a:ext cx="576" cy="528"/>
            </a:xfrm>
            <a:prstGeom prst="triangle">
              <a:avLst>
                <a:gd name="adj" fmla="val 50000"/>
              </a:avLst>
            </a:prstGeom>
            <a:solidFill>
              <a:schemeClr val="accent1"/>
            </a:solidFill>
            <a:ln w="28575" algn="ctr">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7224" name="Line 5">
              <a:extLst>
                <a:ext uri="{FF2B5EF4-FFF2-40B4-BE49-F238E27FC236}">
                  <a16:creationId xmlns:a16="http://schemas.microsoft.com/office/drawing/2014/main" id="{0B3D6BE7-8296-420A-98B7-F02E7BADD546}"/>
                </a:ext>
              </a:extLst>
            </p:cNvPr>
            <p:cNvSpPr>
              <a:spLocks noChangeShapeType="1"/>
            </p:cNvSpPr>
            <p:nvPr/>
          </p:nvSpPr>
          <p:spPr bwMode="auto">
            <a:xfrm>
              <a:off x="1794" y="2016"/>
              <a:ext cx="336"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7225" name="Line 6">
              <a:extLst>
                <a:ext uri="{FF2B5EF4-FFF2-40B4-BE49-F238E27FC236}">
                  <a16:creationId xmlns:a16="http://schemas.microsoft.com/office/drawing/2014/main" id="{C9D561BB-AE9E-41FB-8E6D-55D2765F3243}"/>
                </a:ext>
              </a:extLst>
            </p:cNvPr>
            <p:cNvSpPr>
              <a:spLocks noChangeShapeType="1"/>
            </p:cNvSpPr>
            <p:nvPr/>
          </p:nvSpPr>
          <p:spPr bwMode="auto">
            <a:xfrm>
              <a:off x="930" y="2016"/>
              <a:ext cx="336"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IN"/>
            </a:p>
          </p:txBody>
        </p:sp>
        <p:sp>
          <p:nvSpPr>
            <p:cNvPr id="7226" name="Line 7">
              <a:extLst>
                <a:ext uri="{FF2B5EF4-FFF2-40B4-BE49-F238E27FC236}">
                  <a16:creationId xmlns:a16="http://schemas.microsoft.com/office/drawing/2014/main" id="{FB2BE709-AF14-4505-A0FA-EF6FB1C54438}"/>
                </a:ext>
              </a:extLst>
            </p:cNvPr>
            <p:cNvSpPr>
              <a:spLocks noChangeShapeType="1"/>
            </p:cNvSpPr>
            <p:nvPr/>
          </p:nvSpPr>
          <p:spPr bwMode="auto">
            <a:xfrm rot="-5400000">
              <a:off x="1328" y="168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172" name="Group 8">
            <a:extLst>
              <a:ext uri="{FF2B5EF4-FFF2-40B4-BE49-F238E27FC236}">
                <a16:creationId xmlns:a16="http://schemas.microsoft.com/office/drawing/2014/main" id="{BF7F4E63-6F37-4EF7-8FA9-3D918FB41217}"/>
              </a:ext>
            </a:extLst>
          </p:cNvPr>
          <p:cNvGrpSpPr>
            <a:grpSpLocks/>
          </p:cNvGrpSpPr>
          <p:nvPr/>
        </p:nvGrpSpPr>
        <p:grpSpPr bwMode="auto">
          <a:xfrm>
            <a:off x="7178675" y="5683250"/>
            <a:ext cx="1143000" cy="714375"/>
            <a:chOff x="930" y="1518"/>
            <a:chExt cx="1200" cy="786"/>
          </a:xfrm>
        </p:grpSpPr>
        <p:sp>
          <p:nvSpPr>
            <p:cNvPr id="7219" name="AutoShape 9">
              <a:extLst>
                <a:ext uri="{FF2B5EF4-FFF2-40B4-BE49-F238E27FC236}">
                  <a16:creationId xmlns:a16="http://schemas.microsoft.com/office/drawing/2014/main" id="{787940FA-2808-456B-8388-61433F0406BB}"/>
                </a:ext>
              </a:extLst>
            </p:cNvPr>
            <p:cNvSpPr>
              <a:spLocks noChangeArrowheads="1"/>
            </p:cNvSpPr>
            <p:nvPr/>
          </p:nvSpPr>
          <p:spPr bwMode="auto">
            <a:xfrm rot="5400000">
              <a:off x="1242" y="1752"/>
              <a:ext cx="576" cy="528"/>
            </a:xfrm>
            <a:prstGeom prst="triangle">
              <a:avLst>
                <a:gd name="adj" fmla="val 50000"/>
              </a:avLst>
            </a:prstGeom>
            <a:solidFill>
              <a:schemeClr val="accent1"/>
            </a:solidFill>
            <a:ln w="28575" algn="ctr">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7220" name="Line 10">
              <a:extLst>
                <a:ext uri="{FF2B5EF4-FFF2-40B4-BE49-F238E27FC236}">
                  <a16:creationId xmlns:a16="http://schemas.microsoft.com/office/drawing/2014/main" id="{E95E11FD-862A-48D7-A553-5A500717904B}"/>
                </a:ext>
              </a:extLst>
            </p:cNvPr>
            <p:cNvSpPr>
              <a:spLocks noChangeShapeType="1"/>
            </p:cNvSpPr>
            <p:nvPr/>
          </p:nvSpPr>
          <p:spPr bwMode="auto">
            <a:xfrm>
              <a:off x="1794" y="2016"/>
              <a:ext cx="336"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7221" name="Line 11">
              <a:extLst>
                <a:ext uri="{FF2B5EF4-FFF2-40B4-BE49-F238E27FC236}">
                  <a16:creationId xmlns:a16="http://schemas.microsoft.com/office/drawing/2014/main" id="{4D023F66-670F-4DCB-9D1F-924B0BB484CB}"/>
                </a:ext>
              </a:extLst>
            </p:cNvPr>
            <p:cNvSpPr>
              <a:spLocks noChangeShapeType="1"/>
            </p:cNvSpPr>
            <p:nvPr/>
          </p:nvSpPr>
          <p:spPr bwMode="auto">
            <a:xfrm>
              <a:off x="930" y="2016"/>
              <a:ext cx="336"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IN"/>
            </a:p>
          </p:txBody>
        </p:sp>
        <p:sp>
          <p:nvSpPr>
            <p:cNvPr id="7222" name="Line 12">
              <a:extLst>
                <a:ext uri="{FF2B5EF4-FFF2-40B4-BE49-F238E27FC236}">
                  <a16:creationId xmlns:a16="http://schemas.microsoft.com/office/drawing/2014/main" id="{4A2EC017-1BF6-4777-8303-0C16C91336BD}"/>
                </a:ext>
              </a:extLst>
            </p:cNvPr>
            <p:cNvSpPr>
              <a:spLocks noChangeShapeType="1"/>
            </p:cNvSpPr>
            <p:nvPr/>
          </p:nvSpPr>
          <p:spPr bwMode="auto">
            <a:xfrm rot="-5400000">
              <a:off x="1328" y="168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173" name="AutoShape 13">
            <a:extLst>
              <a:ext uri="{FF2B5EF4-FFF2-40B4-BE49-F238E27FC236}">
                <a16:creationId xmlns:a16="http://schemas.microsoft.com/office/drawing/2014/main" id="{5F621AB3-9F7A-435A-BE1A-D3B7B8B8775F}"/>
              </a:ext>
            </a:extLst>
          </p:cNvPr>
          <p:cNvSpPr>
            <a:spLocks noChangeArrowheads="1"/>
          </p:cNvSpPr>
          <p:nvPr/>
        </p:nvSpPr>
        <p:spPr bwMode="auto">
          <a:xfrm rot="5400000">
            <a:off x="5659437" y="2808288"/>
            <a:ext cx="523875" cy="501650"/>
          </a:xfrm>
          <a:prstGeom prst="triangle">
            <a:avLst>
              <a:gd name="adj" fmla="val 50000"/>
            </a:avLst>
          </a:prstGeom>
          <a:solidFill>
            <a:schemeClr val="accent1"/>
          </a:solidFill>
          <a:ln w="28575" algn="ctr">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7174" name="Line 14">
            <a:extLst>
              <a:ext uri="{FF2B5EF4-FFF2-40B4-BE49-F238E27FC236}">
                <a16:creationId xmlns:a16="http://schemas.microsoft.com/office/drawing/2014/main" id="{6D77860A-31B3-499C-A697-79607DB7FB35}"/>
              </a:ext>
            </a:extLst>
          </p:cNvPr>
          <p:cNvSpPr>
            <a:spLocks noChangeShapeType="1"/>
          </p:cNvSpPr>
          <p:nvPr/>
        </p:nvSpPr>
        <p:spPr bwMode="auto">
          <a:xfrm>
            <a:off x="6172200" y="3059113"/>
            <a:ext cx="2514600" cy="4762"/>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7175" name="Line 15">
            <a:extLst>
              <a:ext uri="{FF2B5EF4-FFF2-40B4-BE49-F238E27FC236}">
                <a16:creationId xmlns:a16="http://schemas.microsoft.com/office/drawing/2014/main" id="{BDEBC945-C25C-4302-952D-43E9F5720C67}"/>
              </a:ext>
            </a:extLst>
          </p:cNvPr>
          <p:cNvSpPr>
            <a:spLocks noChangeShapeType="1"/>
          </p:cNvSpPr>
          <p:nvPr/>
        </p:nvSpPr>
        <p:spPr bwMode="auto">
          <a:xfrm>
            <a:off x="5349875" y="3059113"/>
            <a:ext cx="320675"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IN"/>
          </a:p>
        </p:txBody>
      </p:sp>
      <p:sp>
        <p:nvSpPr>
          <p:cNvPr id="7176" name="Line 16">
            <a:extLst>
              <a:ext uri="{FF2B5EF4-FFF2-40B4-BE49-F238E27FC236}">
                <a16:creationId xmlns:a16="http://schemas.microsoft.com/office/drawing/2014/main" id="{F26BB598-9E75-4B00-A6DE-7118F772F6D3}"/>
              </a:ext>
            </a:extLst>
          </p:cNvPr>
          <p:cNvSpPr>
            <a:spLocks noChangeShapeType="1"/>
          </p:cNvSpPr>
          <p:nvPr/>
        </p:nvSpPr>
        <p:spPr bwMode="auto">
          <a:xfrm rot="-5400000">
            <a:off x="5737225" y="275907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7177" name="Group 17">
            <a:extLst>
              <a:ext uri="{FF2B5EF4-FFF2-40B4-BE49-F238E27FC236}">
                <a16:creationId xmlns:a16="http://schemas.microsoft.com/office/drawing/2014/main" id="{2DC50864-76FE-4260-A6D3-F5ACACF9F5AA}"/>
              </a:ext>
            </a:extLst>
          </p:cNvPr>
          <p:cNvGrpSpPr>
            <a:grpSpLocks/>
          </p:cNvGrpSpPr>
          <p:nvPr/>
        </p:nvGrpSpPr>
        <p:grpSpPr bwMode="auto">
          <a:xfrm>
            <a:off x="5959475" y="3625850"/>
            <a:ext cx="1143000" cy="714375"/>
            <a:chOff x="930" y="1518"/>
            <a:chExt cx="1200" cy="786"/>
          </a:xfrm>
        </p:grpSpPr>
        <p:sp>
          <p:nvSpPr>
            <p:cNvPr id="7215" name="AutoShape 18">
              <a:extLst>
                <a:ext uri="{FF2B5EF4-FFF2-40B4-BE49-F238E27FC236}">
                  <a16:creationId xmlns:a16="http://schemas.microsoft.com/office/drawing/2014/main" id="{7CE90753-79FC-454F-9FC8-48ABB4C4E941}"/>
                </a:ext>
              </a:extLst>
            </p:cNvPr>
            <p:cNvSpPr>
              <a:spLocks noChangeArrowheads="1"/>
            </p:cNvSpPr>
            <p:nvPr/>
          </p:nvSpPr>
          <p:spPr bwMode="auto">
            <a:xfrm rot="5400000">
              <a:off x="1242" y="1752"/>
              <a:ext cx="576" cy="528"/>
            </a:xfrm>
            <a:prstGeom prst="triangle">
              <a:avLst>
                <a:gd name="adj" fmla="val 50000"/>
              </a:avLst>
            </a:prstGeom>
            <a:solidFill>
              <a:schemeClr val="accent1"/>
            </a:solidFill>
            <a:ln w="28575" algn="ctr">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7216" name="Line 19">
              <a:extLst>
                <a:ext uri="{FF2B5EF4-FFF2-40B4-BE49-F238E27FC236}">
                  <a16:creationId xmlns:a16="http://schemas.microsoft.com/office/drawing/2014/main" id="{66E14A3A-A944-444D-893C-3BE1E8B6B675}"/>
                </a:ext>
              </a:extLst>
            </p:cNvPr>
            <p:cNvSpPr>
              <a:spLocks noChangeShapeType="1"/>
            </p:cNvSpPr>
            <p:nvPr/>
          </p:nvSpPr>
          <p:spPr bwMode="auto">
            <a:xfrm>
              <a:off x="1794" y="2016"/>
              <a:ext cx="336"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7217" name="Line 20">
              <a:extLst>
                <a:ext uri="{FF2B5EF4-FFF2-40B4-BE49-F238E27FC236}">
                  <a16:creationId xmlns:a16="http://schemas.microsoft.com/office/drawing/2014/main" id="{ABDABF86-70DA-42E0-88F7-2A122BDD4CDF}"/>
                </a:ext>
              </a:extLst>
            </p:cNvPr>
            <p:cNvSpPr>
              <a:spLocks noChangeShapeType="1"/>
            </p:cNvSpPr>
            <p:nvPr/>
          </p:nvSpPr>
          <p:spPr bwMode="auto">
            <a:xfrm>
              <a:off x="930" y="2016"/>
              <a:ext cx="336"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IN"/>
            </a:p>
          </p:txBody>
        </p:sp>
        <p:sp>
          <p:nvSpPr>
            <p:cNvPr id="7218" name="Line 21">
              <a:extLst>
                <a:ext uri="{FF2B5EF4-FFF2-40B4-BE49-F238E27FC236}">
                  <a16:creationId xmlns:a16="http://schemas.microsoft.com/office/drawing/2014/main" id="{A876C5F8-90CF-4330-A380-DD0FD5B93D93}"/>
                </a:ext>
              </a:extLst>
            </p:cNvPr>
            <p:cNvSpPr>
              <a:spLocks noChangeShapeType="1"/>
            </p:cNvSpPr>
            <p:nvPr/>
          </p:nvSpPr>
          <p:spPr bwMode="auto">
            <a:xfrm rot="-5400000">
              <a:off x="1328" y="168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178" name="Line 22">
            <a:extLst>
              <a:ext uri="{FF2B5EF4-FFF2-40B4-BE49-F238E27FC236}">
                <a16:creationId xmlns:a16="http://schemas.microsoft.com/office/drawing/2014/main" id="{688E1A21-488E-4900-8E41-41CF34B26538}"/>
              </a:ext>
            </a:extLst>
          </p:cNvPr>
          <p:cNvSpPr>
            <a:spLocks noChangeShapeType="1"/>
          </p:cNvSpPr>
          <p:nvPr/>
        </p:nvSpPr>
        <p:spPr bwMode="auto">
          <a:xfrm flipV="1">
            <a:off x="8321675" y="3060700"/>
            <a:ext cx="0" cy="30480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7179" name="Line 23">
            <a:extLst>
              <a:ext uri="{FF2B5EF4-FFF2-40B4-BE49-F238E27FC236}">
                <a16:creationId xmlns:a16="http://schemas.microsoft.com/office/drawing/2014/main" id="{E52DAA7A-37EC-48A9-A8CF-A4A7E09599AB}"/>
              </a:ext>
            </a:extLst>
          </p:cNvPr>
          <p:cNvSpPr>
            <a:spLocks noChangeShapeType="1"/>
          </p:cNvSpPr>
          <p:nvPr/>
        </p:nvSpPr>
        <p:spPr bwMode="auto">
          <a:xfrm flipV="1">
            <a:off x="7712075" y="3063875"/>
            <a:ext cx="0" cy="19812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7180" name="Line 24">
            <a:extLst>
              <a:ext uri="{FF2B5EF4-FFF2-40B4-BE49-F238E27FC236}">
                <a16:creationId xmlns:a16="http://schemas.microsoft.com/office/drawing/2014/main" id="{A7A7F47F-CD6F-44B1-B492-2E69029AB1EB}"/>
              </a:ext>
            </a:extLst>
          </p:cNvPr>
          <p:cNvSpPr>
            <a:spLocks noChangeShapeType="1"/>
          </p:cNvSpPr>
          <p:nvPr/>
        </p:nvSpPr>
        <p:spPr bwMode="auto">
          <a:xfrm flipV="1">
            <a:off x="7102475" y="3060700"/>
            <a:ext cx="0" cy="99060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7181" name="Line 25">
            <a:extLst>
              <a:ext uri="{FF2B5EF4-FFF2-40B4-BE49-F238E27FC236}">
                <a16:creationId xmlns:a16="http://schemas.microsoft.com/office/drawing/2014/main" id="{CD3C504E-7B18-411D-8A80-75B8D7B6B38A}"/>
              </a:ext>
            </a:extLst>
          </p:cNvPr>
          <p:cNvSpPr>
            <a:spLocks noChangeShapeType="1"/>
          </p:cNvSpPr>
          <p:nvPr/>
        </p:nvSpPr>
        <p:spPr bwMode="auto">
          <a:xfrm flipH="1">
            <a:off x="3902075" y="2619375"/>
            <a:ext cx="1981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2" name="Line 26">
            <a:extLst>
              <a:ext uri="{FF2B5EF4-FFF2-40B4-BE49-F238E27FC236}">
                <a16:creationId xmlns:a16="http://schemas.microsoft.com/office/drawing/2014/main" id="{4D1DB067-90EE-4953-BA15-693E069B89DB}"/>
              </a:ext>
            </a:extLst>
          </p:cNvPr>
          <p:cNvSpPr>
            <a:spLocks noChangeShapeType="1"/>
          </p:cNvSpPr>
          <p:nvPr/>
        </p:nvSpPr>
        <p:spPr bwMode="auto">
          <a:xfrm flipH="1">
            <a:off x="4562475" y="3625850"/>
            <a:ext cx="19462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3" name="Line 27">
            <a:extLst>
              <a:ext uri="{FF2B5EF4-FFF2-40B4-BE49-F238E27FC236}">
                <a16:creationId xmlns:a16="http://schemas.microsoft.com/office/drawing/2014/main" id="{428DFDCD-F8B5-431C-A5ED-1AF17EF3092C}"/>
              </a:ext>
            </a:extLst>
          </p:cNvPr>
          <p:cNvSpPr>
            <a:spLocks noChangeShapeType="1"/>
          </p:cNvSpPr>
          <p:nvPr/>
        </p:nvSpPr>
        <p:spPr bwMode="auto">
          <a:xfrm flipH="1">
            <a:off x="4314825" y="4616450"/>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4" name="Line 28">
            <a:extLst>
              <a:ext uri="{FF2B5EF4-FFF2-40B4-BE49-F238E27FC236}">
                <a16:creationId xmlns:a16="http://schemas.microsoft.com/office/drawing/2014/main" id="{8957E024-3A25-4DA8-9958-125B3A52E40D}"/>
              </a:ext>
            </a:extLst>
          </p:cNvPr>
          <p:cNvSpPr>
            <a:spLocks noChangeShapeType="1"/>
          </p:cNvSpPr>
          <p:nvPr/>
        </p:nvSpPr>
        <p:spPr bwMode="auto">
          <a:xfrm flipV="1">
            <a:off x="4572000" y="294005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5" name="Line 29">
            <a:extLst>
              <a:ext uri="{FF2B5EF4-FFF2-40B4-BE49-F238E27FC236}">
                <a16:creationId xmlns:a16="http://schemas.microsoft.com/office/drawing/2014/main" id="{82C8385D-863C-4847-9827-D9DCEEED526F}"/>
              </a:ext>
            </a:extLst>
          </p:cNvPr>
          <p:cNvSpPr>
            <a:spLocks noChangeShapeType="1"/>
          </p:cNvSpPr>
          <p:nvPr/>
        </p:nvSpPr>
        <p:spPr bwMode="auto">
          <a:xfrm flipH="1">
            <a:off x="3886200" y="294005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6" name="Line 30">
            <a:extLst>
              <a:ext uri="{FF2B5EF4-FFF2-40B4-BE49-F238E27FC236}">
                <a16:creationId xmlns:a16="http://schemas.microsoft.com/office/drawing/2014/main" id="{4469C112-0F0B-4B07-AC46-AC03B19EB381}"/>
              </a:ext>
            </a:extLst>
          </p:cNvPr>
          <p:cNvSpPr>
            <a:spLocks noChangeShapeType="1"/>
          </p:cNvSpPr>
          <p:nvPr/>
        </p:nvSpPr>
        <p:spPr bwMode="auto">
          <a:xfrm flipV="1">
            <a:off x="4327525" y="3244850"/>
            <a:ext cx="0" cy="1371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7" name="Line 31">
            <a:extLst>
              <a:ext uri="{FF2B5EF4-FFF2-40B4-BE49-F238E27FC236}">
                <a16:creationId xmlns:a16="http://schemas.microsoft.com/office/drawing/2014/main" id="{FDDE2A0F-1418-44B4-A65D-C8BC57ED0C19}"/>
              </a:ext>
            </a:extLst>
          </p:cNvPr>
          <p:cNvSpPr>
            <a:spLocks noChangeShapeType="1"/>
          </p:cNvSpPr>
          <p:nvPr/>
        </p:nvSpPr>
        <p:spPr bwMode="auto">
          <a:xfrm flipH="1">
            <a:off x="3870325" y="3244850"/>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8" name="Line 32">
            <a:extLst>
              <a:ext uri="{FF2B5EF4-FFF2-40B4-BE49-F238E27FC236}">
                <a16:creationId xmlns:a16="http://schemas.microsoft.com/office/drawing/2014/main" id="{A940D43B-DE21-48E1-8122-C873F84A76EC}"/>
              </a:ext>
            </a:extLst>
          </p:cNvPr>
          <p:cNvSpPr>
            <a:spLocks noChangeShapeType="1"/>
          </p:cNvSpPr>
          <p:nvPr/>
        </p:nvSpPr>
        <p:spPr bwMode="auto">
          <a:xfrm flipH="1">
            <a:off x="4054475" y="5683250"/>
            <a:ext cx="3675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9" name="Line 33">
            <a:extLst>
              <a:ext uri="{FF2B5EF4-FFF2-40B4-BE49-F238E27FC236}">
                <a16:creationId xmlns:a16="http://schemas.microsoft.com/office/drawing/2014/main" id="{A7710EA4-E7FD-4F90-A85A-BE7FBDEBD0A9}"/>
              </a:ext>
            </a:extLst>
          </p:cNvPr>
          <p:cNvSpPr>
            <a:spLocks noChangeShapeType="1"/>
          </p:cNvSpPr>
          <p:nvPr/>
        </p:nvSpPr>
        <p:spPr bwMode="auto">
          <a:xfrm flipV="1">
            <a:off x="4054475" y="3625850"/>
            <a:ext cx="0" cy="2057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0" name="Line 34">
            <a:extLst>
              <a:ext uri="{FF2B5EF4-FFF2-40B4-BE49-F238E27FC236}">
                <a16:creationId xmlns:a16="http://schemas.microsoft.com/office/drawing/2014/main" id="{24A5D3B8-AC24-4E52-8549-E053F1AD1875}"/>
              </a:ext>
            </a:extLst>
          </p:cNvPr>
          <p:cNvSpPr>
            <a:spLocks noChangeShapeType="1"/>
          </p:cNvSpPr>
          <p:nvPr/>
        </p:nvSpPr>
        <p:spPr bwMode="auto">
          <a:xfrm flipH="1">
            <a:off x="3749675" y="36258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1" name="Rectangle 35">
            <a:extLst>
              <a:ext uri="{FF2B5EF4-FFF2-40B4-BE49-F238E27FC236}">
                <a16:creationId xmlns:a16="http://schemas.microsoft.com/office/drawing/2014/main" id="{210A47E5-6FB0-4992-BC3C-F0C6626E2EAD}"/>
              </a:ext>
            </a:extLst>
          </p:cNvPr>
          <p:cNvSpPr>
            <a:spLocks noChangeArrowheads="1"/>
          </p:cNvSpPr>
          <p:nvPr/>
        </p:nvSpPr>
        <p:spPr bwMode="auto">
          <a:xfrm>
            <a:off x="2454275" y="2254250"/>
            <a:ext cx="1447800" cy="1828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7192" name="Text Box 36">
            <a:extLst>
              <a:ext uri="{FF2B5EF4-FFF2-40B4-BE49-F238E27FC236}">
                <a16:creationId xmlns:a16="http://schemas.microsoft.com/office/drawing/2014/main" id="{A537C553-5E90-4C62-A151-F9AB78D0A0DA}"/>
              </a:ext>
            </a:extLst>
          </p:cNvPr>
          <p:cNvSpPr txBox="1">
            <a:spLocks noChangeArrowheads="1"/>
          </p:cNvSpPr>
          <p:nvPr/>
        </p:nvSpPr>
        <p:spPr bwMode="auto">
          <a:xfrm>
            <a:off x="2606675" y="286385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600" b="1">
                <a:latin typeface="Times New Roman" panose="02020603050405020304" pitchFamily="18" charset="0"/>
                <a:cs typeface="Arial" panose="020B0604020202020204" pitchFamily="34" charset="0"/>
              </a:rPr>
              <a:t>2×4 Decoder</a:t>
            </a:r>
          </a:p>
        </p:txBody>
      </p:sp>
      <p:sp>
        <p:nvSpPr>
          <p:cNvPr id="7193" name="Line 37">
            <a:extLst>
              <a:ext uri="{FF2B5EF4-FFF2-40B4-BE49-F238E27FC236}">
                <a16:creationId xmlns:a16="http://schemas.microsoft.com/office/drawing/2014/main" id="{6A4E7C4E-C541-4AC5-A264-11A3C296F421}"/>
              </a:ext>
            </a:extLst>
          </p:cNvPr>
          <p:cNvSpPr>
            <a:spLocks noChangeShapeType="1"/>
          </p:cNvSpPr>
          <p:nvPr/>
        </p:nvSpPr>
        <p:spPr bwMode="auto">
          <a:xfrm>
            <a:off x="1676400" y="255905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4" name="Line 38">
            <a:extLst>
              <a:ext uri="{FF2B5EF4-FFF2-40B4-BE49-F238E27FC236}">
                <a16:creationId xmlns:a16="http://schemas.microsoft.com/office/drawing/2014/main" id="{96053BAC-DA06-4FA3-8D3D-9B52F240B071}"/>
              </a:ext>
            </a:extLst>
          </p:cNvPr>
          <p:cNvSpPr>
            <a:spLocks noChangeShapeType="1"/>
          </p:cNvSpPr>
          <p:nvPr/>
        </p:nvSpPr>
        <p:spPr bwMode="auto">
          <a:xfrm>
            <a:off x="1676400" y="286385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5" name="Line 39">
            <a:extLst>
              <a:ext uri="{FF2B5EF4-FFF2-40B4-BE49-F238E27FC236}">
                <a16:creationId xmlns:a16="http://schemas.microsoft.com/office/drawing/2014/main" id="{E07CE194-8EA1-4487-B627-F0E9D144BE75}"/>
              </a:ext>
            </a:extLst>
          </p:cNvPr>
          <p:cNvSpPr>
            <a:spLocks noChangeShapeType="1"/>
          </p:cNvSpPr>
          <p:nvPr/>
        </p:nvSpPr>
        <p:spPr bwMode="auto">
          <a:xfrm>
            <a:off x="1676400" y="347345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6" name="AutoShape 40">
            <a:extLst>
              <a:ext uri="{FF2B5EF4-FFF2-40B4-BE49-F238E27FC236}">
                <a16:creationId xmlns:a16="http://schemas.microsoft.com/office/drawing/2014/main" id="{1B5BE473-9FA8-4706-BC0A-21500A01701E}"/>
              </a:ext>
            </a:extLst>
          </p:cNvPr>
          <p:cNvSpPr>
            <a:spLocks/>
          </p:cNvSpPr>
          <p:nvPr/>
        </p:nvSpPr>
        <p:spPr bwMode="auto">
          <a:xfrm>
            <a:off x="1524000" y="2406650"/>
            <a:ext cx="76200" cy="6096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7197" name="Text Box 41">
            <a:extLst>
              <a:ext uri="{FF2B5EF4-FFF2-40B4-BE49-F238E27FC236}">
                <a16:creationId xmlns:a16="http://schemas.microsoft.com/office/drawing/2014/main" id="{0426DC0B-27A6-47CE-8D68-F3136F3D6C8F}"/>
              </a:ext>
            </a:extLst>
          </p:cNvPr>
          <p:cNvSpPr txBox="1">
            <a:spLocks noChangeArrowheads="1"/>
          </p:cNvSpPr>
          <p:nvPr/>
        </p:nvSpPr>
        <p:spPr bwMode="auto">
          <a:xfrm>
            <a:off x="701675" y="24987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Select</a:t>
            </a:r>
          </a:p>
        </p:txBody>
      </p:sp>
      <p:sp>
        <p:nvSpPr>
          <p:cNvPr id="7198" name="Text Box 42">
            <a:extLst>
              <a:ext uri="{FF2B5EF4-FFF2-40B4-BE49-F238E27FC236}">
                <a16:creationId xmlns:a16="http://schemas.microsoft.com/office/drawing/2014/main" id="{BF0A6397-CF97-4CF4-9C3B-EDC571EEE26A}"/>
              </a:ext>
            </a:extLst>
          </p:cNvPr>
          <p:cNvSpPr txBox="1">
            <a:spLocks noChangeArrowheads="1"/>
          </p:cNvSpPr>
          <p:nvPr/>
        </p:nvSpPr>
        <p:spPr bwMode="auto">
          <a:xfrm>
            <a:off x="746125" y="325755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Enable</a:t>
            </a:r>
          </a:p>
        </p:txBody>
      </p:sp>
      <p:sp>
        <p:nvSpPr>
          <p:cNvPr id="7199" name="Text Box 43">
            <a:extLst>
              <a:ext uri="{FF2B5EF4-FFF2-40B4-BE49-F238E27FC236}">
                <a16:creationId xmlns:a16="http://schemas.microsoft.com/office/drawing/2014/main" id="{7AB5CEC2-3205-4B19-81F9-84FBED88CD15}"/>
              </a:ext>
            </a:extLst>
          </p:cNvPr>
          <p:cNvSpPr txBox="1">
            <a:spLocks noChangeArrowheads="1"/>
          </p:cNvSpPr>
          <p:nvPr/>
        </p:nvSpPr>
        <p:spPr bwMode="auto">
          <a:xfrm>
            <a:off x="3613150" y="24685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0</a:t>
            </a:r>
          </a:p>
        </p:txBody>
      </p:sp>
      <p:sp>
        <p:nvSpPr>
          <p:cNvPr id="7200" name="Text Box 44">
            <a:extLst>
              <a:ext uri="{FF2B5EF4-FFF2-40B4-BE49-F238E27FC236}">
                <a16:creationId xmlns:a16="http://schemas.microsoft.com/office/drawing/2014/main" id="{3B0FDA8E-8708-40D4-88B4-DAE47E654AC9}"/>
              </a:ext>
            </a:extLst>
          </p:cNvPr>
          <p:cNvSpPr txBox="1">
            <a:spLocks noChangeArrowheads="1"/>
          </p:cNvSpPr>
          <p:nvPr/>
        </p:nvSpPr>
        <p:spPr bwMode="auto">
          <a:xfrm>
            <a:off x="3609975" y="27749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1</a:t>
            </a:r>
          </a:p>
        </p:txBody>
      </p:sp>
      <p:sp>
        <p:nvSpPr>
          <p:cNvPr id="7201" name="Text Box 45">
            <a:extLst>
              <a:ext uri="{FF2B5EF4-FFF2-40B4-BE49-F238E27FC236}">
                <a16:creationId xmlns:a16="http://schemas.microsoft.com/office/drawing/2014/main" id="{67EE3411-F625-4B23-8BA5-FE1D8F2979D6}"/>
              </a:ext>
            </a:extLst>
          </p:cNvPr>
          <p:cNvSpPr txBox="1">
            <a:spLocks noChangeArrowheads="1"/>
          </p:cNvSpPr>
          <p:nvPr/>
        </p:nvSpPr>
        <p:spPr bwMode="auto">
          <a:xfrm>
            <a:off x="3597275" y="30956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2</a:t>
            </a:r>
          </a:p>
        </p:txBody>
      </p:sp>
      <p:sp>
        <p:nvSpPr>
          <p:cNvPr id="7202" name="Text Box 46">
            <a:extLst>
              <a:ext uri="{FF2B5EF4-FFF2-40B4-BE49-F238E27FC236}">
                <a16:creationId xmlns:a16="http://schemas.microsoft.com/office/drawing/2014/main" id="{C7A443A0-0D00-4717-8C62-379DE07C6B66}"/>
              </a:ext>
            </a:extLst>
          </p:cNvPr>
          <p:cNvSpPr txBox="1">
            <a:spLocks noChangeArrowheads="1"/>
          </p:cNvSpPr>
          <p:nvPr/>
        </p:nvSpPr>
        <p:spPr bwMode="auto">
          <a:xfrm>
            <a:off x="3597275" y="347503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3</a:t>
            </a:r>
          </a:p>
        </p:txBody>
      </p:sp>
      <p:sp>
        <p:nvSpPr>
          <p:cNvPr id="7203" name="Text Box 47">
            <a:extLst>
              <a:ext uri="{FF2B5EF4-FFF2-40B4-BE49-F238E27FC236}">
                <a16:creationId xmlns:a16="http://schemas.microsoft.com/office/drawing/2014/main" id="{89E59F2F-F831-4047-B678-53ED8176341C}"/>
              </a:ext>
            </a:extLst>
          </p:cNvPr>
          <p:cNvSpPr txBox="1">
            <a:spLocks noChangeArrowheads="1"/>
          </p:cNvSpPr>
          <p:nvPr/>
        </p:nvSpPr>
        <p:spPr bwMode="auto">
          <a:xfrm>
            <a:off x="2333625" y="239077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600">
                <a:latin typeface="Times New Roman" panose="02020603050405020304" pitchFamily="18" charset="0"/>
                <a:cs typeface="Arial" panose="020B0604020202020204" pitchFamily="34" charset="0"/>
              </a:rPr>
              <a:t>S</a:t>
            </a:r>
            <a:r>
              <a:rPr lang="en-US" altLang="en-US" sz="1600" baseline="-25000">
                <a:latin typeface="Times New Roman" panose="02020603050405020304" pitchFamily="18" charset="0"/>
                <a:cs typeface="Arial" panose="020B0604020202020204" pitchFamily="34" charset="0"/>
              </a:rPr>
              <a:t>1</a:t>
            </a:r>
            <a:endParaRPr lang="en-US" altLang="en-US" sz="1600">
              <a:latin typeface="Times New Roman" panose="02020603050405020304" pitchFamily="18" charset="0"/>
              <a:cs typeface="Arial" panose="020B0604020202020204" pitchFamily="34" charset="0"/>
            </a:endParaRPr>
          </a:p>
        </p:txBody>
      </p:sp>
      <p:sp>
        <p:nvSpPr>
          <p:cNvPr id="7204" name="Text Box 48">
            <a:extLst>
              <a:ext uri="{FF2B5EF4-FFF2-40B4-BE49-F238E27FC236}">
                <a16:creationId xmlns:a16="http://schemas.microsoft.com/office/drawing/2014/main" id="{57AFFE3B-1B5C-4980-9AF9-BB512264003A}"/>
              </a:ext>
            </a:extLst>
          </p:cNvPr>
          <p:cNvSpPr txBox="1">
            <a:spLocks noChangeArrowheads="1"/>
          </p:cNvSpPr>
          <p:nvPr/>
        </p:nvSpPr>
        <p:spPr bwMode="auto">
          <a:xfrm>
            <a:off x="2333625" y="269557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600">
                <a:latin typeface="Times New Roman" panose="02020603050405020304" pitchFamily="18" charset="0"/>
                <a:cs typeface="Arial" panose="020B0604020202020204" pitchFamily="34" charset="0"/>
              </a:rPr>
              <a:t>S</a:t>
            </a:r>
            <a:r>
              <a:rPr lang="en-US" altLang="en-US" sz="1600" baseline="-25000">
                <a:latin typeface="Times New Roman" panose="02020603050405020304" pitchFamily="18" charset="0"/>
                <a:cs typeface="Arial" panose="020B0604020202020204" pitchFamily="34" charset="0"/>
              </a:rPr>
              <a:t>0</a:t>
            </a:r>
            <a:endParaRPr lang="en-US" altLang="en-US" sz="1600">
              <a:latin typeface="Times New Roman" panose="02020603050405020304" pitchFamily="18" charset="0"/>
              <a:cs typeface="Arial" panose="020B0604020202020204" pitchFamily="34" charset="0"/>
            </a:endParaRPr>
          </a:p>
        </p:txBody>
      </p:sp>
      <p:sp>
        <p:nvSpPr>
          <p:cNvPr id="7205" name="Text Box 49">
            <a:extLst>
              <a:ext uri="{FF2B5EF4-FFF2-40B4-BE49-F238E27FC236}">
                <a16:creationId xmlns:a16="http://schemas.microsoft.com/office/drawing/2014/main" id="{7B0A7B06-8BAB-42DA-9CF5-9D94764DA184}"/>
              </a:ext>
            </a:extLst>
          </p:cNvPr>
          <p:cNvSpPr txBox="1">
            <a:spLocks noChangeArrowheads="1"/>
          </p:cNvSpPr>
          <p:nvPr/>
        </p:nvSpPr>
        <p:spPr bwMode="auto">
          <a:xfrm>
            <a:off x="2286000" y="32893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600">
                <a:latin typeface="Times New Roman" panose="02020603050405020304" pitchFamily="18" charset="0"/>
                <a:cs typeface="Arial" panose="020B0604020202020204" pitchFamily="34" charset="0"/>
              </a:rPr>
              <a:t>E</a:t>
            </a:r>
          </a:p>
        </p:txBody>
      </p:sp>
      <p:sp>
        <p:nvSpPr>
          <p:cNvPr id="7206" name="Text Box 51">
            <a:extLst>
              <a:ext uri="{FF2B5EF4-FFF2-40B4-BE49-F238E27FC236}">
                <a16:creationId xmlns:a16="http://schemas.microsoft.com/office/drawing/2014/main" id="{647E8D78-FB94-47B3-AD6C-3C832A52F67B}"/>
              </a:ext>
            </a:extLst>
          </p:cNvPr>
          <p:cNvSpPr txBox="1">
            <a:spLocks noChangeArrowheads="1"/>
          </p:cNvSpPr>
          <p:nvPr/>
        </p:nvSpPr>
        <p:spPr bwMode="auto">
          <a:xfrm>
            <a:off x="4876800" y="28638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A</a:t>
            </a:r>
            <a:r>
              <a:rPr lang="en-US" altLang="en-US" sz="1400" baseline="-25000">
                <a:latin typeface="Times New Roman" panose="02020603050405020304" pitchFamily="18" charset="0"/>
                <a:cs typeface="Arial" panose="020B0604020202020204" pitchFamily="34" charset="0"/>
              </a:rPr>
              <a:t>0</a:t>
            </a:r>
            <a:endParaRPr lang="en-US" altLang="en-US" sz="1400">
              <a:latin typeface="Times New Roman" panose="02020603050405020304" pitchFamily="18" charset="0"/>
              <a:cs typeface="Arial" panose="020B0604020202020204" pitchFamily="34" charset="0"/>
            </a:endParaRPr>
          </a:p>
        </p:txBody>
      </p:sp>
      <p:sp>
        <p:nvSpPr>
          <p:cNvPr id="7207" name="Text Box 52">
            <a:extLst>
              <a:ext uri="{FF2B5EF4-FFF2-40B4-BE49-F238E27FC236}">
                <a16:creationId xmlns:a16="http://schemas.microsoft.com/office/drawing/2014/main" id="{13430120-4540-479F-98A7-F710F4839CF8}"/>
              </a:ext>
            </a:extLst>
          </p:cNvPr>
          <p:cNvSpPr txBox="1">
            <a:spLocks noChangeArrowheads="1"/>
          </p:cNvSpPr>
          <p:nvPr/>
        </p:nvSpPr>
        <p:spPr bwMode="auto">
          <a:xfrm>
            <a:off x="5486400" y="388461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B</a:t>
            </a:r>
            <a:r>
              <a:rPr lang="en-US" altLang="en-US" sz="1400" baseline="-25000">
                <a:latin typeface="Times New Roman" panose="02020603050405020304" pitchFamily="18" charset="0"/>
                <a:cs typeface="Arial" panose="020B0604020202020204" pitchFamily="34" charset="0"/>
              </a:rPr>
              <a:t>0</a:t>
            </a:r>
            <a:endParaRPr lang="en-US" altLang="en-US" sz="1400">
              <a:latin typeface="Times New Roman" panose="02020603050405020304" pitchFamily="18" charset="0"/>
              <a:cs typeface="Arial" panose="020B0604020202020204" pitchFamily="34" charset="0"/>
            </a:endParaRPr>
          </a:p>
        </p:txBody>
      </p:sp>
      <p:sp>
        <p:nvSpPr>
          <p:cNvPr id="7208" name="Text Box 53">
            <a:extLst>
              <a:ext uri="{FF2B5EF4-FFF2-40B4-BE49-F238E27FC236}">
                <a16:creationId xmlns:a16="http://schemas.microsoft.com/office/drawing/2014/main" id="{F6557625-3ECB-4657-A3BE-9EBDC09AAC61}"/>
              </a:ext>
            </a:extLst>
          </p:cNvPr>
          <p:cNvSpPr txBox="1">
            <a:spLocks noChangeArrowheads="1"/>
          </p:cNvSpPr>
          <p:nvPr/>
        </p:nvSpPr>
        <p:spPr bwMode="auto">
          <a:xfrm>
            <a:off x="6096000" y="485933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C</a:t>
            </a:r>
            <a:r>
              <a:rPr lang="en-US" altLang="en-US" sz="1400" baseline="-25000">
                <a:latin typeface="Times New Roman" panose="02020603050405020304" pitchFamily="18" charset="0"/>
                <a:cs typeface="Arial" panose="020B0604020202020204" pitchFamily="34" charset="0"/>
              </a:rPr>
              <a:t>0</a:t>
            </a:r>
            <a:endParaRPr lang="en-US" altLang="en-US" sz="1400">
              <a:latin typeface="Times New Roman" panose="02020603050405020304" pitchFamily="18" charset="0"/>
              <a:cs typeface="Arial" panose="020B0604020202020204" pitchFamily="34" charset="0"/>
            </a:endParaRPr>
          </a:p>
        </p:txBody>
      </p:sp>
      <p:sp>
        <p:nvSpPr>
          <p:cNvPr id="7209" name="Text Box 54">
            <a:extLst>
              <a:ext uri="{FF2B5EF4-FFF2-40B4-BE49-F238E27FC236}">
                <a16:creationId xmlns:a16="http://schemas.microsoft.com/office/drawing/2014/main" id="{DF57FACC-6320-47CB-8C64-EB112D440248}"/>
              </a:ext>
            </a:extLst>
          </p:cNvPr>
          <p:cNvSpPr txBox="1">
            <a:spLocks noChangeArrowheads="1"/>
          </p:cNvSpPr>
          <p:nvPr/>
        </p:nvSpPr>
        <p:spPr bwMode="auto">
          <a:xfrm>
            <a:off x="6721475" y="594201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a:latin typeface="Times New Roman" panose="02020603050405020304" pitchFamily="18" charset="0"/>
                <a:cs typeface="Arial" panose="020B0604020202020204" pitchFamily="34" charset="0"/>
              </a:rPr>
              <a:t>D</a:t>
            </a:r>
            <a:r>
              <a:rPr lang="en-US" altLang="en-US" sz="1400" baseline="-25000">
                <a:latin typeface="Times New Roman" panose="02020603050405020304" pitchFamily="18" charset="0"/>
                <a:cs typeface="Arial" panose="020B0604020202020204" pitchFamily="34" charset="0"/>
              </a:rPr>
              <a:t>0</a:t>
            </a:r>
            <a:endParaRPr lang="en-US" altLang="en-US" sz="1400">
              <a:latin typeface="Times New Roman" panose="02020603050405020304" pitchFamily="18" charset="0"/>
              <a:cs typeface="Arial" panose="020B0604020202020204" pitchFamily="34" charset="0"/>
            </a:endParaRPr>
          </a:p>
        </p:txBody>
      </p:sp>
      <p:sp>
        <p:nvSpPr>
          <p:cNvPr id="7210" name="Text Box 55">
            <a:extLst>
              <a:ext uri="{FF2B5EF4-FFF2-40B4-BE49-F238E27FC236}">
                <a16:creationId xmlns:a16="http://schemas.microsoft.com/office/drawing/2014/main" id="{0FB711EE-7E86-4C77-9108-E23393093948}"/>
              </a:ext>
            </a:extLst>
          </p:cNvPr>
          <p:cNvSpPr txBox="1">
            <a:spLocks noChangeArrowheads="1"/>
          </p:cNvSpPr>
          <p:nvPr/>
        </p:nvSpPr>
        <p:spPr bwMode="auto">
          <a:xfrm>
            <a:off x="304800" y="5454650"/>
            <a:ext cx="3505200" cy="92551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50000"/>
              </a:spcBef>
              <a:buClrTx/>
              <a:buSzTx/>
              <a:buFontTx/>
              <a:buNone/>
            </a:pPr>
            <a:r>
              <a:rPr lang="en-US" altLang="en-US" sz="1400" b="1">
                <a:latin typeface="Times New Roman" panose="02020603050405020304" pitchFamily="18" charset="0"/>
                <a:cs typeface="Arial" panose="020B0604020202020204" pitchFamily="34" charset="0"/>
              </a:rPr>
              <a:t>Bus line with three-state buffer (replaces MUX0 in the previous diagram)</a:t>
            </a:r>
          </a:p>
        </p:txBody>
      </p:sp>
      <p:sp>
        <p:nvSpPr>
          <p:cNvPr id="7211" name="Rectangle 69">
            <a:extLst>
              <a:ext uri="{FF2B5EF4-FFF2-40B4-BE49-F238E27FC236}">
                <a16:creationId xmlns:a16="http://schemas.microsoft.com/office/drawing/2014/main" id="{794027A2-D533-424B-ACDC-711DDCF52337}"/>
              </a:ext>
            </a:extLst>
          </p:cNvPr>
          <p:cNvSpPr>
            <a:spLocks noChangeArrowheads="1"/>
          </p:cNvSpPr>
          <p:nvPr/>
        </p:nvSpPr>
        <p:spPr bwMode="auto">
          <a:xfrm>
            <a:off x="5567363" y="1292225"/>
            <a:ext cx="20955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Output Y=A if C=1</a:t>
            </a:r>
          </a:p>
          <a:p>
            <a:pPr algn="ctr">
              <a:spcBef>
                <a:spcPct val="0"/>
              </a:spcBef>
              <a:buClrTx/>
              <a:buSzTx/>
              <a:buFontTx/>
              <a:buNone/>
            </a:pPr>
            <a:r>
              <a:rPr lang="en-US" altLang="ko-KR" sz="1400">
                <a:latin typeface="Times New Roman" panose="02020603050405020304" pitchFamily="18" charset="0"/>
              </a:rPr>
              <a:t>High-impedence if C=0</a:t>
            </a:r>
          </a:p>
          <a:p>
            <a:pPr algn="ctr" eaLnBrk="1">
              <a:spcBef>
                <a:spcPct val="0"/>
              </a:spcBef>
              <a:buClrTx/>
              <a:buSzTx/>
              <a:buFontTx/>
              <a:buNone/>
            </a:pPr>
            <a:endParaRPr lang="en-US" altLang="ko-KR" sz="1400">
              <a:latin typeface="Times New Roman" panose="02020603050405020304" pitchFamily="18" charset="0"/>
            </a:endParaRPr>
          </a:p>
        </p:txBody>
      </p:sp>
      <p:sp>
        <p:nvSpPr>
          <p:cNvPr id="7212" name="Rectangle 71">
            <a:extLst>
              <a:ext uri="{FF2B5EF4-FFF2-40B4-BE49-F238E27FC236}">
                <a16:creationId xmlns:a16="http://schemas.microsoft.com/office/drawing/2014/main" id="{6329E10B-9928-4D46-9FA2-5837FE5D78DF}"/>
              </a:ext>
            </a:extLst>
          </p:cNvPr>
          <p:cNvSpPr>
            <a:spLocks noChangeArrowheads="1"/>
          </p:cNvSpPr>
          <p:nvPr/>
        </p:nvSpPr>
        <p:spPr bwMode="auto">
          <a:xfrm>
            <a:off x="2643188" y="1285875"/>
            <a:ext cx="14525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Normal input A</a:t>
            </a:r>
          </a:p>
        </p:txBody>
      </p:sp>
      <p:sp>
        <p:nvSpPr>
          <p:cNvPr id="7213" name="Rectangle 72">
            <a:extLst>
              <a:ext uri="{FF2B5EF4-FFF2-40B4-BE49-F238E27FC236}">
                <a16:creationId xmlns:a16="http://schemas.microsoft.com/office/drawing/2014/main" id="{2E378DC4-49E0-47A3-8C6A-B9C58985E3A8}"/>
              </a:ext>
            </a:extLst>
          </p:cNvPr>
          <p:cNvSpPr>
            <a:spLocks noChangeArrowheads="1"/>
          </p:cNvSpPr>
          <p:nvPr/>
        </p:nvSpPr>
        <p:spPr bwMode="auto">
          <a:xfrm>
            <a:off x="2571750" y="1714500"/>
            <a:ext cx="14700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Control input C</a:t>
            </a:r>
          </a:p>
        </p:txBody>
      </p:sp>
      <p:pic>
        <p:nvPicPr>
          <p:cNvPr id="7214" name="Picture 2">
            <a:extLst>
              <a:ext uri="{FF2B5EF4-FFF2-40B4-BE49-F238E27FC236}">
                <a16:creationId xmlns:a16="http://schemas.microsoft.com/office/drawing/2014/main" id="{9D1FD1CE-3D72-48F7-8CB8-84C0B2A71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143000"/>
            <a:ext cx="16859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6E10064-1533-47B3-805B-120693E8394F}"/>
              </a:ext>
            </a:extLst>
          </p:cNvPr>
          <p:cNvSpPr>
            <a:spLocks noGrp="1" noChangeArrowheads="1"/>
          </p:cNvSpPr>
          <p:nvPr>
            <p:ph type="title"/>
          </p:nvPr>
        </p:nvSpPr>
        <p:spPr>
          <a:xfrm>
            <a:off x="677863" y="274638"/>
            <a:ext cx="7747000" cy="458787"/>
          </a:xfrm>
        </p:spPr>
        <p:txBody>
          <a:bodyPr anchor="ctr"/>
          <a:lstStyle/>
          <a:p>
            <a:pPr>
              <a:defRPr/>
            </a:pPr>
            <a:r>
              <a:rPr lang="en-US" altLang="ko-KR" sz="2400" b="1" dirty="0">
                <a:solidFill>
                  <a:schemeClr val="tx1"/>
                </a:solidFill>
                <a:latin typeface="+mn-lt"/>
                <a:ea typeface="+mj-ea"/>
              </a:rPr>
              <a:t>MAIN  MEMORY</a:t>
            </a:r>
          </a:p>
        </p:txBody>
      </p:sp>
      <p:sp>
        <p:nvSpPr>
          <p:cNvPr id="6147" name="Rectangle 3">
            <a:extLst>
              <a:ext uri="{FF2B5EF4-FFF2-40B4-BE49-F238E27FC236}">
                <a16:creationId xmlns:a16="http://schemas.microsoft.com/office/drawing/2014/main" id="{25F8105F-770A-4EAD-8953-FA466290672C}"/>
              </a:ext>
            </a:extLst>
          </p:cNvPr>
          <p:cNvSpPr>
            <a:spLocks noChangeArrowheads="1"/>
          </p:cNvSpPr>
          <p:nvPr/>
        </p:nvSpPr>
        <p:spPr bwMode="auto">
          <a:xfrm>
            <a:off x="341313" y="942975"/>
            <a:ext cx="2436812" cy="333375"/>
          </a:xfrm>
          <a:prstGeom prst="rect">
            <a:avLst/>
          </a:prstGeom>
          <a:noFill/>
          <a:ln w="12700">
            <a:noFill/>
            <a:miter lim="800000"/>
            <a:headEnd/>
            <a:tailEnd/>
          </a:ln>
          <a:effectLst/>
        </p:spPr>
        <p:txBody>
          <a:bodyPr wrap="none" lIns="63500" tIns="25400" rIns="63500" bIns="25400">
            <a:spAutoFit/>
          </a:bodyPr>
          <a:lstStyle/>
          <a:p>
            <a:pPr algn="ctr" defTabSz="762000">
              <a:lnSpc>
                <a:spcPct val="102000"/>
              </a:lnSpc>
              <a:defRPr/>
            </a:pPr>
            <a:r>
              <a:rPr lang="en-US" altLang="ko-KR" sz="1800" b="1" dirty="0">
                <a:latin typeface="+mn-lt"/>
                <a:ea typeface="굴림" pitchFamily="34" charset="-127"/>
              </a:rPr>
              <a:t>RAM and ROM Chips</a:t>
            </a:r>
          </a:p>
        </p:txBody>
      </p:sp>
      <p:sp>
        <p:nvSpPr>
          <p:cNvPr id="6148" name="Rectangle 4">
            <a:extLst>
              <a:ext uri="{FF2B5EF4-FFF2-40B4-BE49-F238E27FC236}">
                <a16:creationId xmlns:a16="http://schemas.microsoft.com/office/drawing/2014/main" id="{16824E79-D400-49DB-8BE0-FB2D830745DB}"/>
              </a:ext>
            </a:extLst>
          </p:cNvPr>
          <p:cNvSpPr>
            <a:spLocks noChangeArrowheads="1"/>
          </p:cNvSpPr>
          <p:nvPr/>
        </p:nvSpPr>
        <p:spPr bwMode="auto">
          <a:xfrm>
            <a:off x="633413" y="1274763"/>
            <a:ext cx="2035175" cy="331787"/>
          </a:xfrm>
          <a:prstGeom prst="rect">
            <a:avLst/>
          </a:prstGeom>
          <a:noFill/>
          <a:ln w="12700">
            <a:noFill/>
            <a:miter lim="800000"/>
            <a:headEnd/>
            <a:tailEnd/>
          </a:ln>
          <a:effectLst/>
        </p:spPr>
        <p:txBody>
          <a:bodyPr wrap="none" lIns="63500" tIns="25400" rIns="63500" bIns="25400">
            <a:spAutoFit/>
          </a:bodyPr>
          <a:lstStyle/>
          <a:p>
            <a:pPr algn="ctr" defTabSz="762000">
              <a:lnSpc>
                <a:spcPct val="101000"/>
              </a:lnSpc>
              <a:defRPr/>
            </a:pPr>
            <a:r>
              <a:rPr lang="en-US" altLang="ko-KR" sz="1800" b="1">
                <a:latin typeface="+mn-lt"/>
                <a:ea typeface="굴림" pitchFamily="34" charset="-127"/>
              </a:rPr>
              <a:t>Typical RAM chip</a:t>
            </a:r>
          </a:p>
        </p:txBody>
      </p:sp>
      <p:sp>
        <p:nvSpPr>
          <p:cNvPr id="6149" name="Rectangle 5">
            <a:extLst>
              <a:ext uri="{FF2B5EF4-FFF2-40B4-BE49-F238E27FC236}">
                <a16:creationId xmlns:a16="http://schemas.microsoft.com/office/drawing/2014/main" id="{A2B7878B-D9E0-499C-9F66-AB9EA2A13CEF}"/>
              </a:ext>
            </a:extLst>
          </p:cNvPr>
          <p:cNvSpPr>
            <a:spLocks noChangeArrowheads="1"/>
          </p:cNvSpPr>
          <p:nvPr/>
        </p:nvSpPr>
        <p:spPr bwMode="auto">
          <a:xfrm>
            <a:off x="633413" y="4738688"/>
            <a:ext cx="2041525" cy="331787"/>
          </a:xfrm>
          <a:prstGeom prst="rect">
            <a:avLst/>
          </a:prstGeom>
          <a:noFill/>
          <a:ln w="12700">
            <a:noFill/>
            <a:miter lim="800000"/>
            <a:headEnd/>
            <a:tailEnd/>
          </a:ln>
          <a:effectLst/>
        </p:spPr>
        <p:txBody>
          <a:bodyPr wrap="none" lIns="63500" tIns="25400" rIns="63500" bIns="25400">
            <a:spAutoFit/>
          </a:bodyPr>
          <a:lstStyle/>
          <a:p>
            <a:pPr algn="ctr" defTabSz="762000">
              <a:lnSpc>
                <a:spcPct val="101000"/>
              </a:lnSpc>
              <a:defRPr/>
            </a:pPr>
            <a:r>
              <a:rPr lang="en-US" altLang="ko-KR" sz="1800" b="1" dirty="0">
                <a:latin typeface="+mn-lt"/>
                <a:ea typeface="굴림" pitchFamily="34" charset="-127"/>
              </a:rPr>
              <a:t>Typical</a:t>
            </a:r>
            <a:r>
              <a:rPr lang="en-US" altLang="ko-KR" sz="1800" dirty="0">
                <a:ea typeface="굴림" pitchFamily="34" charset="-127"/>
              </a:rPr>
              <a:t> </a:t>
            </a:r>
            <a:r>
              <a:rPr lang="en-US" altLang="ko-KR" sz="1800" b="1" dirty="0">
                <a:latin typeface="+mn-lt"/>
                <a:ea typeface="굴림" pitchFamily="34" charset="-127"/>
              </a:rPr>
              <a:t>ROM chip</a:t>
            </a:r>
          </a:p>
        </p:txBody>
      </p:sp>
      <p:sp>
        <p:nvSpPr>
          <p:cNvPr id="6150" name="Line 6">
            <a:extLst>
              <a:ext uri="{FF2B5EF4-FFF2-40B4-BE49-F238E27FC236}">
                <a16:creationId xmlns:a16="http://schemas.microsoft.com/office/drawing/2014/main" id="{E13A9A65-829B-44B8-A6FC-A1FBAAC05241}"/>
              </a:ext>
            </a:extLst>
          </p:cNvPr>
          <p:cNvSpPr>
            <a:spLocks noChangeShapeType="1"/>
          </p:cNvSpPr>
          <p:nvPr/>
        </p:nvSpPr>
        <p:spPr bwMode="auto">
          <a:xfrm>
            <a:off x="3389313" y="191293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1" name="Rectangle 7">
            <a:extLst>
              <a:ext uri="{FF2B5EF4-FFF2-40B4-BE49-F238E27FC236}">
                <a16:creationId xmlns:a16="http://schemas.microsoft.com/office/drawing/2014/main" id="{E70A65D2-6FD1-4B8A-BD15-70399197FD7E}"/>
              </a:ext>
            </a:extLst>
          </p:cNvPr>
          <p:cNvSpPr>
            <a:spLocks noChangeArrowheads="1"/>
          </p:cNvSpPr>
          <p:nvPr/>
        </p:nvSpPr>
        <p:spPr bwMode="auto">
          <a:xfrm>
            <a:off x="2228850" y="1790700"/>
            <a:ext cx="113188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1</a:t>
            </a:r>
          </a:p>
        </p:txBody>
      </p:sp>
      <p:sp>
        <p:nvSpPr>
          <p:cNvPr id="6152" name="Line 8">
            <a:extLst>
              <a:ext uri="{FF2B5EF4-FFF2-40B4-BE49-F238E27FC236}">
                <a16:creationId xmlns:a16="http://schemas.microsoft.com/office/drawing/2014/main" id="{1D7758BF-6E2E-40E4-AE8A-48737F25802F}"/>
              </a:ext>
            </a:extLst>
          </p:cNvPr>
          <p:cNvSpPr>
            <a:spLocks noChangeShapeType="1"/>
          </p:cNvSpPr>
          <p:nvPr/>
        </p:nvSpPr>
        <p:spPr bwMode="auto">
          <a:xfrm>
            <a:off x="3389313" y="2111375"/>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3" name="Rectangle 9">
            <a:extLst>
              <a:ext uri="{FF2B5EF4-FFF2-40B4-BE49-F238E27FC236}">
                <a16:creationId xmlns:a16="http://schemas.microsoft.com/office/drawing/2014/main" id="{660D7DFA-5FF6-4D38-9D44-31F07B5BCBD5}"/>
              </a:ext>
            </a:extLst>
          </p:cNvPr>
          <p:cNvSpPr>
            <a:spLocks noChangeArrowheads="1"/>
          </p:cNvSpPr>
          <p:nvPr/>
        </p:nvSpPr>
        <p:spPr bwMode="auto">
          <a:xfrm>
            <a:off x="2228850" y="1985963"/>
            <a:ext cx="1131888"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2</a:t>
            </a:r>
          </a:p>
        </p:txBody>
      </p:sp>
      <p:sp>
        <p:nvSpPr>
          <p:cNvPr id="6154" name="Line 10">
            <a:extLst>
              <a:ext uri="{FF2B5EF4-FFF2-40B4-BE49-F238E27FC236}">
                <a16:creationId xmlns:a16="http://schemas.microsoft.com/office/drawing/2014/main" id="{8331FC1A-49CC-42CC-8177-E0934FD787C2}"/>
              </a:ext>
            </a:extLst>
          </p:cNvPr>
          <p:cNvSpPr>
            <a:spLocks noChangeShapeType="1"/>
          </p:cNvSpPr>
          <p:nvPr/>
        </p:nvSpPr>
        <p:spPr bwMode="auto">
          <a:xfrm>
            <a:off x="3389313" y="230663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5" name="Line 11">
            <a:extLst>
              <a:ext uri="{FF2B5EF4-FFF2-40B4-BE49-F238E27FC236}">
                <a16:creationId xmlns:a16="http://schemas.microsoft.com/office/drawing/2014/main" id="{5036772D-A51A-4BB4-9E06-566680B6CE83}"/>
              </a:ext>
            </a:extLst>
          </p:cNvPr>
          <p:cNvSpPr>
            <a:spLocks noChangeShapeType="1"/>
          </p:cNvSpPr>
          <p:nvPr/>
        </p:nvSpPr>
        <p:spPr bwMode="auto">
          <a:xfrm>
            <a:off x="3389313" y="250348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6" name="Line 12">
            <a:extLst>
              <a:ext uri="{FF2B5EF4-FFF2-40B4-BE49-F238E27FC236}">
                <a16:creationId xmlns:a16="http://schemas.microsoft.com/office/drawing/2014/main" id="{53865CC9-6B96-4EB9-9D2D-B1EFEF09F629}"/>
              </a:ext>
            </a:extLst>
          </p:cNvPr>
          <p:cNvSpPr>
            <a:spLocks noChangeShapeType="1"/>
          </p:cNvSpPr>
          <p:nvPr/>
        </p:nvSpPr>
        <p:spPr bwMode="auto">
          <a:xfrm>
            <a:off x="3389313" y="2698750"/>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7" name="Rectangle 13">
            <a:extLst>
              <a:ext uri="{FF2B5EF4-FFF2-40B4-BE49-F238E27FC236}">
                <a16:creationId xmlns:a16="http://schemas.microsoft.com/office/drawing/2014/main" id="{92B6B795-2D40-460A-A52F-D30A7B6B8CC2}"/>
              </a:ext>
            </a:extLst>
          </p:cNvPr>
          <p:cNvSpPr>
            <a:spLocks noChangeArrowheads="1"/>
          </p:cNvSpPr>
          <p:nvPr/>
        </p:nvSpPr>
        <p:spPr bwMode="auto">
          <a:xfrm>
            <a:off x="2767013" y="2182813"/>
            <a:ext cx="5572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Read</a:t>
            </a:r>
          </a:p>
        </p:txBody>
      </p:sp>
      <p:sp>
        <p:nvSpPr>
          <p:cNvPr id="6158" name="Rectangle 14">
            <a:extLst>
              <a:ext uri="{FF2B5EF4-FFF2-40B4-BE49-F238E27FC236}">
                <a16:creationId xmlns:a16="http://schemas.microsoft.com/office/drawing/2014/main" id="{3E8BA692-09F3-4B50-89FF-EAA6B7EFBD8A}"/>
              </a:ext>
            </a:extLst>
          </p:cNvPr>
          <p:cNvSpPr>
            <a:spLocks noChangeArrowheads="1"/>
          </p:cNvSpPr>
          <p:nvPr/>
        </p:nvSpPr>
        <p:spPr bwMode="auto">
          <a:xfrm>
            <a:off x="2767013" y="2378075"/>
            <a:ext cx="565150"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Write</a:t>
            </a:r>
          </a:p>
        </p:txBody>
      </p:sp>
      <p:sp>
        <p:nvSpPr>
          <p:cNvPr id="6159" name="Rectangle 15">
            <a:extLst>
              <a:ext uri="{FF2B5EF4-FFF2-40B4-BE49-F238E27FC236}">
                <a16:creationId xmlns:a16="http://schemas.microsoft.com/office/drawing/2014/main" id="{4FB1BCBE-1A40-490C-970B-B378E79899AE}"/>
              </a:ext>
            </a:extLst>
          </p:cNvPr>
          <p:cNvSpPr>
            <a:spLocks noChangeArrowheads="1"/>
          </p:cNvSpPr>
          <p:nvPr/>
        </p:nvSpPr>
        <p:spPr bwMode="auto">
          <a:xfrm>
            <a:off x="2228850" y="2573338"/>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7-bit address</a:t>
            </a:r>
          </a:p>
        </p:txBody>
      </p:sp>
      <p:sp>
        <p:nvSpPr>
          <p:cNvPr id="6160" name="Rectangle 16">
            <a:extLst>
              <a:ext uri="{FF2B5EF4-FFF2-40B4-BE49-F238E27FC236}">
                <a16:creationId xmlns:a16="http://schemas.microsoft.com/office/drawing/2014/main" id="{491C746C-E8FD-470F-B460-2639993F077A}"/>
              </a:ext>
            </a:extLst>
          </p:cNvPr>
          <p:cNvSpPr>
            <a:spLocks noChangeArrowheads="1"/>
          </p:cNvSpPr>
          <p:nvPr/>
        </p:nvSpPr>
        <p:spPr bwMode="auto">
          <a:xfrm>
            <a:off x="3749675" y="1790700"/>
            <a:ext cx="481013"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CS1</a:t>
            </a:r>
          </a:p>
        </p:txBody>
      </p:sp>
      <p:sp>
        <p:nvSpPr>
          <p:cNvPr id="6161" name="Rectangle 17">
            <a:extLst>
              <a:ext uri="{FF2B5EF4-FFF2-40B4-BE49-F238E27FC236}">
                <a16:creationId xmlns:a16="http://schemas.microsoft.com/office/drawing/2014/main" id="{F2F75CA2-1E4A-4277-83B5-3030B87DF499}"/>
              </a:ext>
            </a:extLst>
          </p:cNvPr>
          <p:cNvSpPr>
            <a:spLocks noChangeArrowheads="1"/>
          </p:cNvSpPr>
          <p:nvPr/>
        </p:nvSpPr>
        <p:spPr bwMode="auto">
          <a:xfrm>
            <a:off x="3749675" y="1985963"/>
            <a:ext cx="4810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CS2</a:t>
            </a:r>
          </a:p>
        </p:txBody>
      </p:sp>
      <p:sp>
        <p:nvSpPr>
          <p:cNvPr id="6162" name="Rectangle 18">
            <a:extLst>
              <a:ext uri="{FF2B5EF4-FFF2-40B4-BE49-F238E27FC236}">
                <a16:creationId xmlns:a16="http://schemas.microsoft.com/office/drawing/2014/main" id="{265A7A34-DDD9-4108-ACBA-1413C9CBAA46}"/>
              </a:ext>
            </a:extLst>
          </p:cNvPr>
          <p:cNvSpPr>
            <a:spLocks noChangeArrowheads="1"/>
          </p:cNvSpPr>
          <p:nvPr/>
        </p:nvSpPr>
        <p:spPr bwMode="auto">
          <a:xfrm>
            <a:off x="3749675" y="2182813"/>
            <a:ext cx="4032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RD</a:t>
            </a:r>
          </a:p>
        </p:txBody>
      </p:sp>
      <p:sp>
        <p:nvSpPr>
          <p:cNvPr id="6163" name="Rectangle 19">
            <a:extLst>
              <a:ext uri="{FF2B5EF4-FFF2-40B4-BE49-F238E27FC236}">
                <a16:creationId xmlns:a16="http://schemas.microsoft.com/office/drawing/2014/main" id="{6A11F54C-903F-4AA5-BE59-C7AE6B53958E}"/>
              </a:ext>
            </a:extLst>
          </p:cNvPr>
          <p:cNvSpPr>
            <a:spLocks noChangeArrowheads="1"/>
          </p:cNvSpPr>
          <p:nvPr/>
        </p:nvSpPr>
        <p:spPr bwMode="auto">
          <a:xfrm>
            <a:off x="3749675" y="2378075"/>
            <a:ext cx="4397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WR</a:t>
            </a:r>
          </a:p>
        </p:txBody>
      </p:sp>
      <p:sp>
        <p:nvSpPr>
          <p:cNvPr id="6164" name="Rectangle 20">
            <a:extLst>
              <a:ext uri="{FF2B5EF4-FFF2-40B4-BE49-F238E27FC236}">
                <a16:creationId xmlns:a16="http://schemas.microsoft.com/office/drawing/2014/main" id="{08EFD286-169D-4711-B05B-3BA9557D2CA2}"/>
              </a:ext>
            </a:extLst>
          </p:cNvPr>
          <p:cNvSpPr>
            <a:spLocks noChangeArrowheads="1"/>
          </p:cNvSpPr>
          <p:nvPr/>
        </p:nvSpPr>
        <p:spPr bwMode="auto">
          <a:xfrm>
            <a:off x="3765550" y="2573338"/>
            <a:ext cx="5318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AD 7</a:t>
            </a:r>
          </a:p>
        </p:txBody>
      </p:sp>
      <p:sp>
        <p:nvSpPr>
          <p:cNvPr id="6165" name="Rectangle 21">
            <a:extLst>
              <a:ext uri="{FF2B5EF4-FFF2-40B4-BE49-F238E27FC236}">
                <a16:creationId xmlns:a16="http://schemas.microsoft.com/office/drawing/2014/main" id="{1C46AF27-A395-4EA5-84D7-6A8979741E6C}"/>
              </a:ext>
            </a:extLst>
          </p:cNvPr>
          <p:cNvSpPr>
            <a:spLocks noChangeArrowheads="1"/>
          </p:cNvSpPr>
          <p:nvPr/>
        </p:nvSpPr>
        <p:spPr bwMode="auto">
          <a:xfrm>
            <a:off x="4386263" y="2112963"/>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128 x 8</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66" name="Rectangle 22">
            <a:extLst>
              <a:ext uri="{FF2B5EF4-FFF2-40B4-BE49-F238E27FC236}">
                <a16:creationId xmlns:a16="http://schemas.microsoft.com/office/drawing/2014/main" id="{A63568ED-50F9-48BB-B21D-347F2E0C6267}"/>
              </a:ext>
            </a:extLst>
          </p:cNvPr>
          <p:cNvSpPr>
            <a:spLocks noChangeArrowheads="1"/>
          </p:cNvSpPr>
          <p:nvPr/>
        </p:nvSpPr>
        <p:spPr bwMode="auto">
          <a:xfrm>
            <a:off x="4478338" y="2273300"/>
            <a:ext cx="531812"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RAM</a:t>
            </a:r>
          </a:p>
        </p:txBody>
      </p:sp>
      <p:sp>
        <p:nvSpPr>
          <p:cNvPr id="6167" name="Rectangle 23">
            <a:extLst>
              <a:ext uri="{FF2B5EF4-FFF2-40B4-BE49-F238E27FC236}">
                <a16:creationId xmlns:a16="http://schemas.microsoft.com/office/drawing/2014/main" id="{7E746552-CF42-4551-A95B-A62031D78099}"/>
              </a:ext>
            </a:extLst>
          </p:cNvPr>
          <p:cNvSpPr>
            <a:spLocks noChangeArrowheads="1"/>
          </p:cNvSpPr>
          <p:nvPr/>
        </p:nvSpPr>
        <p:spPr bwMode="auto">
          <a:xfrm>
            <a:off x="3740150" y="1724025"/>
            <a:ext cx="1536700" cy="1146175"/>
          </a:xfrm>
          <a:prstGeom prst="rect">
            <a:avLst/>
          </a:prstGeom>
          <a:noFill/>
          <a:ln w="25400">
            <a:solidFill>
              <a:srgbClr val="000000"/>
            </a:solidFill>
            <a:miter lim="800000"/>
            <a:headEnd/>
            <a:tailEnd/>
          </a:ln>
          <a:effectLst/>
        </p:spPr>
        <p:txBody>
          <a:bodyPr wrap="none" anchor="ctr"/>
          <a:lstStyle/>
          <a:p>
            <a:pPr algn="ctr">
              <a:defRPr/>
            </a:pPr>
            <a:endParaRPr lang="en-US" b="1">
              <a:latin typeface="+mn-lt"/>
              <a:ea typeface="굴림" pitchFamily="34" charset="-127"/>
            </a:endParaRPr>
          </a:p>
        </p:txBody>
      </p:sp>
      <p:sp>
        <p:nvSpPr>
          <p:cNvPr id="6168" name="Arc 24">
            <a:extLst>
              <a:ext uri="{FF2B5EF4-FFF2-40B4-BE49-F238E27FC236}">
                <a16:creationId xmlns:a16="http://schemas.microsoft.com/office/drawing/2014/main" id="{6E0E850B-B70B-44FB-9738-8A442E101291}"/>
              </a:ext>
            </a:extLst>
          </p:cNvPr>
          <p:cNvSpPr>
            <a:spLocks/>
          </p:cNvSpPr>
          <p:nvPr/>
        </p:nvSpPr>
        <p:spPr bwMode="auto">
          <a:xfrm>
            <a:off x="5857875" y="2251075"/>
            <a:ext cx="128588"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a typeface="굴림" pitchFamily="34" charset="-127"/>
            </a:endParaRPr>
          </a:p>
        </p:txBody>
      </p:sp>
      <p:sp>
        <p:nvSpPr>
          <p:cNvPr id="6169" name="Arc 25">
            <a:extLst>
              <a:ext uri="{FF2B5EF4-FFF2-40B4-BE49-F238E27FC236}">
                <a16:creationId xmlns:a16="http://schemas.microsoft.com/office/drawing/2014/main" id="{57054894-8ADF-42BB-9E9F-B2E080E3DED0}"/>
              </a:ext>
            </a:extLst>
          </p:cNvPr>
          <p:cNvSpPr>
            <a:spLocks/>
          </p:cNvSpPr>
          <p:nvPr/>
        </p:nvSpPr>
        <p:spPr bwMode="auto">
          <a:xfrm>
            <a:off x="5297488" y="2251075"/>
            <a:ext cx="127000" cy="8890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pPr algn="ctr">
              <a:defRPr/>
            </a:pPr>
            <a:endParaRPr lang="en-US" b="1">
              <a:latin typeface="+mn-lt"/>
              <a:ea typeface="굴림" pitchFamily="34" charset="-127"/>
            </a:endParaRPr>
          </a:p>
        </p:txBody>
      </p:sp>
      <p:sp>
        <p:nvSpPr>
          <p:cNvPr id="6170" name="Line 26">
            <a:extLst>
              <a:ext uri="{FF2B5EF4-FFF2-40B4-BE49-F238E27FC236}">
                <a16:creationId xmlns:a16="http://schemas.microsoft.com/office/drawing/2014/main" id="{6591B383-1332-4958-AE43-3A0289690EB7}"/>
              </a:ext>
            </a:extLst>
          </p:cNvPr>
          <p:cNvSpPr>
            <a:spLocks noChangeShapeType="1"/>
          </p:cNvSpPr>
          <p:nvPr/>
        </p:nvSpPr>
        <p:spPr bwMode="auto">
          <a:xfrm>
            <a:off x="5411788" y="2298700"/>
            <a:ext cx="4460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71" name="Rectangle 27">
            <a:extLst>
              <a:ext uri="{FF2B5EF4-FFF2-40B4-BE49-F238E27FC236}">
                <a16:creationId xmlns:a16="http://schemas.microsoft.com/office/drawing/2014/main" id="{E1A1E0CE-88B4-4AFA-84EC-AAE862E93877}"/>
              </a:ext>
            </a:extLst>
          </p:cNvPr>
          <p:cNvSpPr>
            <a:spLocks noChangeArrowheads="1"/>
          </p:cNvSpPr>
          <p:nvPr/>
        </p:nvSpPr>
        <p:spPr bwMode="auto">
          <a:xfrm>
            <a:off x="5975350" y="2182813"/>
            <a:ext cx="118427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8-bit data bus</a:t>
            </a:r>
          </a:p>
        </p:txBody>
      </p:sp>
      <p:sp>
        <p:nvSpPr>
          <p:cNvPr id="6172" name="Line 28">
            <a:extLst>
              <a:ext uri="{FF2B5EF4-FFF2-40B4-BE49-F238E27FC236}">
                <a16:creationId xmlns:a16="http://schemas.microsoft.com/office/drawing/2014/main" id="{2D7D58AB-9B90-44FF-9BA8-55AAFC385E72}"/>
              </a:ext>
            </a:extLst>
          </p:cNvPr>
          <p:cNvSpPr>
            <a:spLocks noChangeShapeType="1"/>
          </p:cNvSpPr>
          <p:nvPr/>
        </p:nvSpPr>
        <p:spPr bwMode="auto">
          <a:xfrm>
            <a:off x="3848100" y="2006600"/>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73" name="Rectangle 29">
            <a:extLst>
              <a:ext uri="{FF2B5EF4-FFF2-40B4-BE49-F238E27FC236}">
                <a16:creationId xmlns:a16="http://schemas.microsoft.com/office/drawing/2014/main" id="{4D6686BA-7F60-400C-B415-8B9018E8D160}"/>
              </a:ext>
            </a:extLst>
          </p:cNvPr>
          <p:cNvSpPr>
            <a:spLocks noChangeArrowheads="1"/>
          </p:cNvSpPr>
          <p:nvPr/>
        </p:nvSpPr>
        <p:spPr bwMode="auto">
          <a:xfrm>
            <a:off x="2338388" y="3302000"/>
            <a:ext cx="173355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CS1  CS2     RD    WR</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4" name="Rectangle 30">
            <a:extLst>
              <a:ext uri="{FF2B5EF4-FFF2-40B4-BE49-F238E27FC236}">
                <a16:creationId xmlns:a16="http://schemas.microsoft.com/office/drawing/2014/main" id="{0153E370-EC54-46FB-914C-36CB1FED3B79}"/>
              </a:ext>
            </a:extLst>
          </p:cNvPr>
          <p:cNvSpPr>
            <a:spLocks noChangeArrowheads="1"/>
          </p:cNvSpPr>
          <p:nvPr/>
        </p:nvSpPr>
        <p:spPr bwMode="auto">
          <a:xfrm>
            <a:off x="2309813" y="3521075"/>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0        0        x        x</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5" name="Rectangle 31">
            <a:extLst>
              <a:ext uri="{FF2B5EF4-FFF2-40B4-BE49-F238E27FC236}">
                <a16:creationId xmlns:a16="http://schemas.microsoft.com/office/drawing/2014/main" id="{CFC56E48-0E6D-4459-A72D-EC50E8546168}"/>
              </a:ext>
            </a:extLst>
          </p:cNvPr>
          <p:cNvSpPr>
            <a:spLocks noChangeArrowheads="1"/>
          </p:cNvSpPr>
          <p:nvPr/>
        </p:nvSpPr>
        <p:spPr bwMode="auto">
          <a:xfrm>
            <a:off x="2309813" y="368141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0        1        x        x</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6" name="Rectangle 32">
            <a:extLst>
              <a:ext uri="{FF2B5EF4-FFF2-40B4-BE49-F238E27FC236}">
                <a16:creationId xmlns:a16="http://schemas.microsoft.com/office/drawing/2014/main" id="{5279547B-9A60-4BA7-86EC-79B6AE721877}"/>
              </a:ext>
            </a:extLst>
          </p:cNvPr>
          <p:cNvSpPr>
            <a:spLocks noChangeArrowheads="1"/>
          </p:cNvSpPr>
          <p:nvPr/>
        </p:nvSpPr>
        <p:spPr bwMode="auto">
          <a:xfrm>
            <a:off x="2309813" y="3844925"/>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1        0        0        0</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7" name="Rectangle 33">
            <a:extLst>
              <a:ext uri="{FF2B5EF4-FFF2-40B4-BE49-F238E27FC236}">
                <a16:creationId xmlns:a16="http://schemas.microsoft.com/office/drawing/2014/main" id="{E4334043-4526-4158-B1F7-74AB0B38EED1}"/>
              </a:ext>
            </a:extLst>
          </p:cNvPr>
          <p:cNvSpPr>
            <a:spLocks noChangeArrowheads="1"/>
          </p:cNvSpPr>
          <p:nvPr/>
        </p:nvSpPr>
        <p:spPr bwMode="auto">
          <a:xfrm>
            <a:off x="2309813" y="400526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1        0        0        1</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8" name="Rectangle 34">
            <a:extLst>
              <a:ext uri="{FF2B5EF4-FFF2-40B4-BE49-F238E27FC236}">
                <a16:creationId xmlns:a16="http://schemas.microsoft.com/office/drawing/2014/main" id="{5ACDD618-9A12-4DFF-A90E-6C0994587682}"/>
              </a:ext>
            </a:extLst>
          </p:cNvPr>
          <p:cNvSpPr>
            <a:spLocks noChangeArrowheads="1"/>
          </p:cNvSpPr>
          <p:nvPr/>
        </p:nvSpPr>
        <p:spPr bwMode="auto">
          <a:xfrm>
            <a:off x="2309813" y="4167188"/>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0        1        x</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9" name="Rectangle 35">
            <a:extLst>
              <a:ext uri="{FF2B5EF4-FFF2-40B4-BE49-F238E27FC236}">
                <a16:creationId xmlns:a16="http://schemas.microsoft.com/office/drawing/2014/main" id="{A0E6DE8C-DAA7-433E-81E8-2C9109EFED27}"/>
              </a:ext>
            </a:extLst>
          </p:cNvPr>
          <p:cNvSpPr>
            <a:spLocks noChangeArrowheads="1"/>
          </p:cNvSpPr>
          <p:nvPr/>
        </p:nvSpPr>
        <p:spPr bwMode="auto">
          <a:xfrm>
            <a:off x="2309813" y="4327525"/>
            <a:ext cx="16906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1        x        x</a:t>
            </a:r>
          </a:p>
        </p:txBody>
      </p:sp>
      <p:sp>
        <p:nvSpPr>
          <p:cNvPr id="6180" name="Rectangle 36">
            <a:extLst>
              <a:ext uri="{FF2B5EF4-FFF2-40B4-BE49-F238E27FC236}">
                <a16:creationId xmlns:a16="http://schemas.microsoft.com/office/drawing/2014/main" id="{68E17090-55DD-4973-AE79-FB97FFBEFAE1}"/>
              </a:ext>
            </a:extLst>
          </p:cNvPr>
          <p:cNvSpPr>
            <a:spLocks noChangeArrowheads="1"/>
          </p:cNvSpPr>
          <p:nvPr/>
        </p:nvSpPr>
        <p:spPr bwMode="auto">
          <a:xfrm>
            <a:off x="4090988" y="3290888"/>
            <a:ext cx="14239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Memory function</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1" name="Rectangle 37">
            <a:extLst>
              <a:ext uri="{FF2B5EF4-FFF2-40B4-BE49-F238E27FC236}">
                <a16:creationId xmlns:a16="http://schemas.microsoft.com/office/drawing/2014/main" id="{6371789B-3DB4-4F7C-A655-988368FD5A89}"/>
              </a:ext>
            </a:extLst>
          </p:cNvPr>
          <p:cNvSpPr>
            <a:spLocks noChangeArrowheads="1"/>
          </p:cNvSpPr>
          <p:nvPr/>
        </p:nvSpPr>
        <p:spPr bwMode="auto">
          <a:xfrm>
            <a:off x="4062413" y="3508375"/>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Inhibit</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2" name="Rectangle 38">
            <a:extLst>
              <a:ext uri="{FF2B5EF4-FFF2-40B4-BE49-F238E27FC236}">
                <a16:creationId xmlns:a16="http://schemas.microsoft.com/office/drawing/2014/main" id="{88402110-C045-49B8-91D7-E01DF05D986C}"/>
              </a:ext>
            </a:extLst>
          </p:cNvPr>
          <p:cNvSpPr>
            <a:spLocks noChangeArrowheads="1"/>
          </p:cNvSpPr>
          <p:nvPr/>
        </p:nvSpPr>
        <p:spPr bwMode="auto">
          <a:xfrm>
            <a:off x="4062413" y="3671888"/>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Inhibit</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3" name="Rectangle 39">
            <a:extLst>
              <a:ext uri="{FF2B5EF4-FFF2-40B4-BE49-F238E27FC236}">
                <a16:creationId xmlns:a16="http://schemas.microsoft.com/office/drawing/2014/main" id="{9110C887-E30D-4CE1-9D18-869A9F991EAB}"/>
              </a:ext>
            </a:extLst>
          </p:cNvPr>
          <p:cNvSpPr>
            <a:spLocks noChangeArrowheads="1"/>
          </p:cNvSpPr>
          <p:nvPr/>
        </p:nvSpPr>
        <p:spPr bwMode="auto">
          <a:xfrm>
            <a:off x="4062413" y="3832225"/>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Inhibit</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4" name="Rectangle 40">
            <a:extLst>
              <a:ext uri="{FF2B5EF4-FFF2-40B4-BE49-F238E27FC236}">
                <a16:creationId xmlns:a16="http://schemas.microsoft.com/office/drawing/2014/main" id="{718E04AF-28C0-441D-A5BB-A318DBD04EB3}"/>
              </a:ext>
            </a:extLst>
          </p:cNvPr>
          <p:cNvSpPr>
            <a:spLocks noChangeArrowheads="1"/>
          </p:cNvSpPr>
          <p:nvPr/>
        </p:nvSpPr>
        <p:spPr bwMode="auto">
          <a:xfrm>
            <a:off x="4062413" y="3994150"/>
            <a:ext cx="776287" cy="4191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Write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5" name="Rectangle 41">
            <a:extLst>
              <a:ext uri="{FF2B5EF4-FFF2-40B4-BE49-F238E27FC236}">
                <a16:creationId xmlns:a16="http://schemas.microsoft.com/office/drawing/2014/main" id="{0A21056E-6127-4753-895C-D98EAE7C076A}"/>
              </a:ext>
            </a:extLst>
          </p:cNvPr>
          <p:cNvSpPr>
            <a:spLocks noChangeArrowheads="1"/>
          </p:cNvSpPr>
          <p:nvPr/>
        </p:nvSpPr>
        <p:spPr bwMode="auto">
          <a:xfrm>
            <a:off x="4062413" y="4156075"/>
            <a:ext cx="7747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Read</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8234" name="Rectangle 42">
            <a:extLst>
              <a:ext uri="{FF2B5EF4-FFF2-40B4-BE49-F238E27FC236}">
                <a16:creationId xmlns:a16="http://schemas.microsoft.com/office/drawing/2014/main" id="{E2227937-BA35-4F42-8DF8-D8763B75C197}"/>
              </a:ext>
            </a:extLst>
          </p:cNvPr>
          <p:cNvSpPr>
            <a:spLocks noChangeArrowheads="1"/>
          </p:cNvSpPr>
          <p:nvPr/>
        </p:nvSpPr>
        <p:spPr bwMode="auto">
          <a:xfrm>
            <a:off x="4062413" y="4314825"/>
            <a:ext cx="8556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     Inhibit</a:t>
            </a:r>
          </a:p>
          <a:p>
            <a:pPr algn="ctr" eaLnBrk="1">
              <a:lnSpc>
                <a:spcPct val="90000"/>
              </a:lnSpc>
              <a:spcBef>
                <a:spcPct val="0"/>
              </a:spcBef>
              <a:buClrTx/>
              <a:buSzTx/>
              <a:buFontTx/>
              <a:buNone/>
            </a:pPr>
            <a:endParaRPr lang="en-US" altLang="ko-KR" sz="1200">
              <a:solidFill>
                <a:srgbClr val="000000"/>
              </a:solidFill>
              <a:latin typeface="Times New Roman" panose="02020603050405020304" pitchFamily="18" charset="0"/>
            </a:endParaRPr>
          </a:p>
        </p:txBody>
      </p:sp>
      <p:sp>
        <p:nvSpPr>
          <p:cNvPr id="8235" name="Rectangle 43">
            <a:extLst>
              <a:ext uri="{FF2B5EF4-FFF2-40B4-BE49-F238E27FC236}">
                <a16:creationId xmlns:a16="http://schemas.microsoft.com/office/drawing/2014/main" id="{1DE865D1-6741-4926-9CF6-1E6CE19670EC}"/>
              </a:ext>
            </a:extLst>
          </p:cNvPr>
          <p:cNvSpPr>
            <a:spLocks noChangeArrowheads="1"/>
          </p:cNvSpPr>
          <p:nvPr/>
        </p:nvSpPr>
        <p:spPr bwMode="auto">
          <a:xfrm>
            <a:off x="4062413" y="4476750"/>
            <a:ext cx="266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  </a:t>
            </a:r>
          </a:p>
        </p:txBody>
      </p:sp>
      <p:sp>
        <p:nvSpPr>
          <p:cNvPr id="6188" name="Rectangle 44">
            <a:extLst>
              <a:ext uri="{FF2B5EF4-FFF2-40B4-BE49-F238E27FC236}">
                <a16:creationId xmlns:a16="http://schemas.microsoft.com/office/drawing/2014/main" id="{06B48DBE-4E30-4C81-8E50-0517BF561EFB}"/>
              </a:ext>
            </a:extLst>
          </p:cNvPr>
          <p:cNvSpPr>
            <a:spLocks noChangeArrowheads="1"/>
          </p:cNvSpPr>
          <p:nvPr/>
        </p:nvSpPr>
        <p:spPr bwMode="auto">
          <a:xfrm>
            <a:off x="5546725" y="3290888"/>
            <a:ext cx="142398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State of data bus</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9" name="Rectangle 45">
            <a:extLst>
              <a:ext uri="{FF2B5EF4-FFF2-40B4-BE49-F238E27FC236}">
                <a16:creationId xmlns:a16="http://schemas.microsoft.com/office/drawing/2014/main" id="{EBF307C8-F97F-4F8E-9866-C065B064D87D}"/>
              </a:ext>
            </a:extLst>
          </p:cNvPr>
          <p:cNvSpPr>
            <a:spLocks noChangeArrowheads="1"/>
          </p:cNvSpPr>
          <p:nvPr/>
        </p:nvSpPr>
        <p:spPr bwMode="auto">
          <a:xfrm>
            <a:off x="5518150" y="3508375"/>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High-impedence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0" name="Rectangle 46">
            <a:extLst>
              <a:ext uri="{FF2B5EF4-FFF2-40B4-BE49-F238E27FC236}">
                <a16:creationId xmlns:a16="http://schemas.microsoft.com/office/drawing/2014/main" id="{5875FF39-B28C-4D2A-ABBD-9A6C0E6711E2}"/>
              </a:ext>
            </a:extLst>
          </p:cNvPr>
          <p:cNvSpPr>
            <a:spLocks noChangeArrowheads="1"/>
          </p:cNvSpPr>
          <p:nvPr/>
        </p:nvSpPr>
        <p:spPr bwMode="auto">
          <a:xfrm>
            <a:off x="5518150" y="3673475"/>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High-impedence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1" name="Rectangle 47">
            <a:extLst>
              <a:ext uri="{FF2B5EF4-FFF2-40B4-BE49-F238E27FC236}">
                <a16:creationId xmlns:a16="http://schemas.microsoft.com/office/drawing/2014/main" id="{C8AB6A9A-6245-48AB-80BB-871F02F29874}"/>
              </a:ext>
            </a:extLst>
          </p:cNvPr>
          <p:cNvSpPr>
            <a:spLocks noChangeArrowheads="1"/>
          </p:cNvSpPr>
          <p:nvPr/>
        </p:nvSpPr>
        <p:spPr bwMode="auto">
          <a:xfrm>
            <a:off x="5518150" y="3833813"/>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High-impedence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2" name="Rectangle 48">
            <a:extLst>
              <a:ext uri="{FF2B5EF4-FFF2-40B4-BE49-F238E27FC236}">
                <a16:creationId xmlns:a16="http://schemas.microsoft.com/office/drawing/2014/main" id="{C85D4916-12C2-4C64-A39C-44CAAAD1BA6E}"/>
              </a:ext>
            </a:extLst>
          </p:cNvPr>
          <p:cNvSpPr>
            <a:spLocks noChangeArrowheads="1"/>
          </p:cNvSpPr>
          <p:nvPr/>
        </p:nvSpPr>
        <p:spPr bwMode="auto">
          <a:xfrm>
            <a:off x="5518150" y="3994150"/>
            <a:ext cx="150177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Input data to RAM</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3" name="Rectangle 49">
            <a:extLst>
              <a:ext uri="{FF2B5EF4-FFF2-40B4-BE49-F238E27FC236}">
                <a16:creationId xmlns:a16="http://schemas.microsoft.com/office/drawing/2014/main" id="{5BA30DEC-2291-4E54-8029-1BD96E64E80A}"/>
              </a:ext>
            </a:extLst>
          </p:cNvPr>
          <p:cNvSpPr>
            <a:spLocks noChangeArrowheads="1"/>
          </p:cNvSpPr>
          <p:nvPr/>
        </p:nvSpPr>
        <p:spPr bwMode="auto">
          <a:xfrm>
            <a:off x="5518150" y="4154488"/>
            <a:ext cx="182562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Output data from RAM</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8242" name="Rectangle 50">
            <a:extLst>
              <a:ext uri="{FF2B5EF4-FFF2-40B4-BE49-F238E27FC236}">
                <a16:creationId xmlns:a16="http://schemas.microsoft.com/office/drawing/2014/main" id="{D37E3467-C819-49B8-A60E-49CFD79A7718}"/>
              </a:ext>
            </a:extLst>
          </p:cNvPr>
          <p:cNvSpPr>
            <a:spLocks noChangeArrowheads="1"/>
          </p:cNvSpPr>
          <p:nvPr/>
        </p:nvSpPr>
        <p:spPr bwMode="auto">
          <a:xfrm>
            <a:off x="5518150" y="4316413"/>
            <a:ext cx="13668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High-impedence</a:t>
            </a:r>
          </a:p>
          <a:p>
            <a:pPr algn="ctr" eaLnBrk="1">
              <a:lnSpc>
                <a:spcPct val="90000"/>
              </a:lnSpc>
              <a:spcBef>
                <a:spcPct val="0"/>
              </a:spcBef>
              <a:buClrTx/>
              <a:buSzTx/>
              <a:buFontTx/>
              <a:buNone/>
            </a:pPr>
            <a:endParaRPr lang="en-US" altLang="ko-KR" sz="1200">
              <a:solidFill>
                <a:srgbClr val="000000"/>
              </a:solidFill>
              <a:latin typeface="Times New Roman" panose="02020603050405020304" pitchFamily="18" charset="0"/>
            </a:endParaRPr>
          </a:p>
        </p:txBody>
      </p:sp>
      <p:sp>
        <p:nvSpPr>
          <p:cNvPr id="6195" name="Line 51">
            <a:extLst>
              <a:ext uri="{FF2B5EF4-FFF2-40B4-BE49-F238E27FC236}">
                <a16:creationId xmlns:a16="http://schemas.microsoft.com/office/drawing/2014/main" id="{A9C0D93E-54D1-4C34-98B8-6F4BA0943A7A}"/>
              </a:ext>
            </a:extLst>
          </p:cNvPr>
          <p:cNvSpPr>
            <a:spLocks noChangeShapeType="1"/>
          </p:cNvSpPr>
          <p:nvPr/>
        </p:nvSpPr>
        <p:spPr bwMode="auto">
          <a:xfrm>
            <a:off x="2324100" y="3524250"/>
            <a:ext cx="4948238"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6" name="Line 52">
            <a:extLst>
              <a:ext uri="{FF2B5EF4-FFF2-40B4-BE49-F238E27FC236}">
                <a16:creationId xmlns:a16="http://schemas.microsoft.com/office/drawing/2014/main" id="{94B24A00-0104-441B-AF06-B4BBAEF2EE6C}"/>
              </a:ext>
            </a:extLst>
          </p:cNvPr>
          <p:cNvSpPr>
            <a:spLocks noChangeShapeType="1"/>
          </p:cNvSpPr>
          <p:nvPr/>
        </p:nvSpPr>
        <p:spPr bwMode="auto">
          <a:xfrm>
            <a:off x="2324100" y="4533900"/>
            <a:ext cx="4948238"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7" name="Line 53">
            <a:extLst>
              <a:ext uri="{FF2B5EF4-FFF2-40B4-BE49-F238E27FC236}">
                <a16:creationId xmlns:a16="http://schemas.microsoft.com/office/drawing/2014/main" id="{A5DDA996-451F-4308-9CE7-78C5EAEE3C82}"/>
              </a:ext>
            </a:extLst>
          </p:cNvPr>
          <p:cNvSpPr>
            <a:spLocks noChangeShapeType="1"/>
          </p:cNvSpPr>
          <p:nvPr/>
        </p:nvSpPr>
        <p:spPr bwMode="auto">
          <a:xfrm>
            <a:off x="4070350" y="3360738"/>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8" name="Line 54">
            <a:extLst>
              <a:ext uri="{FF2B5EF4-FFF2-40B4-BE49-F238E27FC236}">
                <a16:creationId xmlns:a16="http://schemas.microsoft.com/office/drawing/2014/main" id="{ED6F4A04-197C-47B8-8073-A4666159E96A}"/>
              </a:ext>
            </a:extLst>
          </p:cNvPr>
          <p:cNvSpPr>
            <a:spLocks noChangeShapeType="1"/>
          </p:cNvSpPr>
          <p:nvPr/>
        </p:nvSpPr>
        <p:spPr bwMode="auto">
          <a:xfrm>
            <a:off x="5445125" y="3360738"/>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9" name="Line 55">
            <a:extLst>
              <a:ext uri="{FF2B5EF4-FFF2-40B4-BE49-F238E27FC236}">
                <a16:creationId xmlns:a16="http://schemas.microsoft.com/office/drawing/2014/main" id="{13179DA0-16BD-4923-80FE-FC9C24178FA6}"/>
              </a:ext>
            </a:extLst>
          </p:cNvPr>
          <p:cNvSpPr>
            <a:spLocks noChangeShapeType="1"/>
          </p:cNvSpPr>
          <p:nvPr/>
        </p:nvSpPr>
        <p:spPr bwMode="auto">
          <a:xfrm>
            <a:off x="2836863" y="3343275"/>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1" name="Line 57">
            <a:extLst>
              <a:ext uri="{FF2B5EF4-FFF2-40B4-BE49-F238E27FC236}">
                <a16:creationId xmlns:a16="http://schemas.microsoft.com/office/drawing/2014/main" id="{070CCB9C-9171-42FC-94DE-79CF2EC0D302}"/>
              </a:ext>
            </a:extLst>
          </p:cNvPr>
          <p:cNvSpPr>
            <a:spLocks noChangeShapeType="1"/>
          </p:cNvSpPr>
          <p:nvPr/>
        </p:nvSpPr>
        <p:spPr bwMode="auto">
          <a:xfrm>
            <a:off x="2605088" y="5395913"/>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2" name="Rectangle 58">
            <a:extLst>
              <a:ext uri="{FF2B5EF4-FFF2-40B4-BE49-F238E27FC236}">
                <a16:creationId xmlns:a16="http://schemas.microsoft.com/office/drawing/2014/main" id="{40365136-083B-4678-9DF0-CE33077FAAA3}"/>
              </a:ext>
            </a:extLst>
          </p:cNvPr>
          <p:cNvSpPr>
            <a:spLocks noChangeArrowheads="1"/>
          </p:cNvSpPr>
          <p:nvPr/>
        </p:nvSpPr>
        <p:spPr bwMode="auto">
          <a:xfrm>
            <a:off x="1544638" y="5267325"/>
            <a:ext cx="11318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1</a:t>
            </a:r>
          </a:p>
        </p:txBody>
      </p:sp>
      <p:sp>
        <p:nvSpPr>
          <p:cNvPr id="6203" name="Line 59">
            <a:extLst>
              <a:ext uri="{FF2B5EF4-FFF2-40B4-BE49-F238E27FC236}">
                <a16:creationId xmlns:a16="http://schemas.microsoft.com/office/drawing/2014/main" id="{293AD58A-5D9A-463B-B69A-B4E03F669453}"/>
              </a:ext>
            </a:extLst>
          </p:cNvPr>
          <p:cNvSpPr>
            <a:spLocks noChangeShapeType="1"/>
          </p:cNvSpPr>
          <p:nvPr/>
        </p:nvSpPr>
        <p:spPr bwMode="auto">
          <a:xfrm>
            <a:off x="2605088" y="5599113"/>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4" name="Rectangle 60">
            <a:extLst>
              <a:ext uri="{FF2B5EF4-FFF2-40B4-BE49-F238E27FC236}">
                <a16:creationId xmlns:a16="http://schemas.microsoft.com/office/drawing/2014/main" id="{7E96B867-1283-4E33-B444-22C5E93AD8BF}"/>
              </a:ext>
            </a:extLst>
          </p:cNvPr>
          <p:cNvSpPr>
            <a:spLocks noChangeArrowheads="1"/>
          </p:cNvSpPr>
          <p:nvPr/>
        </p:nvSpPr>
        <p:spPr bwMode="auto">
          <a:xfrm>
            <a:off x="1544638" y="5472113"/>
            <a:ext cx="1131887"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2</a:t>
            </a:r>
          </a:p>
        </p:txBody>
      </p:sp>
      <p:sp>
        <p:nvSpPr>
          <p:cNvPr id="6205" name="Line 61">
            <a:extLst>
              <a:ext uri="{FF2B5EF4-FFF2-40B4-BE49-F238E27FC236}">
                <a16:creationId xmlns:a16="http://schemas.microsoft.com/office/drawing/2014/main" id="{D412BA93-EA73-4D71-8A70-1697962C55BC}"/>
              </a:ext>
            </a:extLst>
          </p:cNvPr>
          <p:cNvSpPr>
            <a:spLocks noChangeShapeType="1"/>
          </p:cNvSpPr>
          <p:nvPr/>
        </p:nvSpPr>
        <p:spPr bwMode="auto">
          <a:xfrm>
            <a:off x="2605088" y="6207125"/>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6" name="Rectangle 62">
            <a:extLst>
              <a:ext uri="{FF2B5EF4-FFF2-40B4-BE49-F238E27FC236}">
                <a16:creationId xmlns:a16="http://schemas.microsoft.com/office/drawing/2014/main" id="{9A80C567-56B4-4873-AD46-C90922E853A3}"/>
              </a:ext>
            </a:extLst>
          </p:cNvPr>
          <p:cNvSpPr>
            <a:spLocks noChangeArrowheads="1"/>
          </p:cNvSpPr>
          <p:nvPr/>
        </p:nvSpPr>
        <p:spPr bwMode="auto">
          <a:xfrm>
            <a:off x="1544638" y="6078538"/>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9-bit address</a:t>
            </a:r>
          </a:p>
        </p:txBody>
      </p:sp>
      <p:sp>
        <p:nvSpPr>
          <p:cNvPr id="6207" name="Rectangle 63">
            <a:extLst>
              <a:ext uri="{FF2B5EF4-FFF2-40B4-BE49-F238E27FC236}">
                <a16:creationId xmlns:a16="http://schemas.microsoft.com/office/drawing/2014/main" id="{8D1C5F33-2A70-40E7-BD07-70BEE44AC457}"/>
              </a:ext>
            </a:extLst>
          </p:cNvPr>
          <p:cNvSpPr>
            <a:spLocks noChangeArrowheads="1"/>
          </p:cNvSpPr>
          <p:nvPr/>
        </p:nvSpPr>
        <p:spPr bwMode="auto">
          <a:xfrm>
            <a:off x="2935288" y="5256213"/>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CS1</a:t>
            </a:r>
          </a:p>
        </p:txBody>
      </p:sp>
      <p:sp>
        <p:nvSpPr>
          <p:cNvPr id="6208" name="Rectangle 64">
            <a:extLst>
              <a:ext uri="{FF2B5EF4-FFF2-40B4-BE49-F238E27FC236}">
                <a16:creationId xmlns:a16="http://schemas.microsoft.com/office/drawing/2014/main" id="{D6DC12DE-80D6-4B7E-B966-A0830958965F}"/>
              </a:ext>
            </a:extLst>
          </p:cNvPr>
          <p:cNvSpPr>
            <a:spLocks noChangeArrowheads="1"/>
          </p:cNvSpPr>
          <p:nvPr/>
        </p:nvSpPr>
        <p:spPr bwMode="auto">
          <a:xfrm>
            <a:off x="2935288" y="5459413"/>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CS2</a:t>
            </a:r>
          </a:p>
        </p:txBody>
      </p:sp>
      <p:sp>
        <p:nvSpPr>
          <p:cNvPr id="6209" name="Rectangle 65">
            <a:extLst>
              <a:ext uri="{FF2B5EF4-FFF2-40B4-BE49-F238E27FC236}">
                <a16:creationId xmlns:a16="http://schemas.microsoft.com/office/drawing/2014/main" id="{7B53B8DC-F6B2-4D07-BD14-A919F9F74E61}"/>
              </a:ext>
            </a:extLst>
          </p:cNvPr>
          <p:cNvSpPr>
            <a:spLocks noChangeArrowheads="1"/>
          </p:cNvSpPr>
          <p:nvPr/>
        </p:nvSpPr>
        <p:spPr bwMode="auto">
          <a:xfrm>
            <a:off x="2947988" y="6091238"/>
            <a:ext cx="5318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AD 9</a:t>
            </a:r>
          </a:p>
        </p:txBody>
      </p:sp>
      <p:sp>
        <p:nvSpPr>
          <p:cNvPr id="6210" name="Rectangle 66">
            <a:extLst>
              <a:ext uri="{FF2B5EF4-FFF2-40B4-BE49-F238E27FC236}">
                <a16:creationId xmlns:a16="http://schemas.microsoft.com/office/drawing/2014/main" id="{61EF2145-EF72-4E1D-BA27-AE28561A48C9}"/>
              </a:ext>
            </a:extLst>
          </p:cNvPr>
          <p:cNvSpPr>
            <a:spLocks noChangeArrowheads="1"/>
          </p:cNvSpPr>
          <p:nvPr/>
        </p:nvSpPr>
        <p:spPr bwMode="auto">
          <a:xfrm>
            <a:off x="3525838" y="5613400"/>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512 x 8</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211" name="Rectangle 67">
            <a:extLst>
              <a:ext uri="{FF2B5EF4-FFF2-40B4-BE49-F238E27FC236}">
                <a16:creationId xmlns:a16="http://schemas.microsoft.com/office/drawing/2014/main" id="{310F36F5-523A-4DC0-A300-67CFF5222C17}"/>
              </a:ext>
            </a:extLst>
          </p:cNvPr>
          <p:cNvSpPr>
            <a:spLocks noChangeArrowheads="1"/>
          </p:cNvSpPr>
          <p:nvPr/>
        </p:nvSpPr>
        <p:spPr bwMode="auto">
          <a:xfrm>
            <a:off x="3613150" y="5781675"/>
            <a:ext cx="5413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ROM</a:t>
            </a:r>
          </a:p>
        </p:txBody>
      </p:sp>
      <p:sp>
        <p:nvSpPr>
          <p:cNvPr id="6212" name="Rectangle 68">
            <a:extLst>
              <a:ext uri="{FF2B5EF4-FFF2-40B4-BE49-F238E27FC236}">
                <a16:creationId xmlns:a16="http://schemas.microsoft.com/office/drawing/2014/main" id="{35764E41-5B46-48BA-B46B-56D129176279}"/>
              </a:ext>
            </a:extLst>
          </p:cNvPr>
          <p:cNvSpPr>
            <a:spLocks noChangeArrowheads="1"/>
          </p:cNvSpPr>
          <p:nvPr/>
        </p:nvSpPr>
        <p:spPr bwMode="auto">
          <a:xfrm>
            <a:off x="2916238" y="5200650"/>
            <a:ext cx="1412875" cy="1200150"/>
          </a:xfrm>
          <a:prstGeom prst="rect">
            <a:avLst/>
          </a:prstGeom>
          <a:noFill/>
          <a:ln w="25400">
            <a:solidFill>
              <a:srgbClr val="000000"/>
            </a:solidFill>
            <a:miter lim="800000"/>
            <a:headEnd/>
            <a:tailEnd/>
          </a:ln>
          <a:effectLst/>
        </p:spPr>
        <p:txBody>
          <a:bodyPr wrap="none" anchor="ctr"/>
          <a:lstStyle/>
          <a:p>
            <a:pPr algn="ctr">
              <a:defRPr/>
            </a:pPr>
            <a:endParaRPr lang="en-US" b="1">
              <a:latin typeface="+mn-lt"/>
              <a:ea typeface="굴림" pitchFamily="34" charset="-127"/>
            </a:endParaRPr>
          </a:p>
        </p:txBody>
      </p:sp>
      <p:sp>
        <p:nvSpPr>
          <p:cNvPr id="6213" name="Arc 69">
            <a:extLst>
              <a:ext uri="{FF2B5EF4-FFF2-40B4-BE49-F238E27FC236}">
                <a16:creationId xmlns:a16="http://schemas.microsoft.com/office/drawing/2014/main" id="{41FB51E8-CB98-4474-8F78-9577644F5CDC}"/>
              </a:ext>
            </a:extLst>
          </p:cNvPr>
          <p:cNvSpPr>
            <a:spLocks/>
          </p:cNvSpPr>
          <p:nvPr/>
        </p:nvSpPr>
        <p:spPr bwMode="auto">
          <a:xfrm>
            <a:off x="4859338" y="5745163"/>
            <a:ext cx="117475" cy="9048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a typeface="굴림" pitchFamily="34" charset="-127"/>
            </a:endParaRPr>
          </a:p>
        </p:txBody>
      </p:sp>
      <p:sp>
        <p:nvSpPr>
          <p:cNvPr id="6214" name="Line 70">
            <a:extLst>
              <a:ext uri="{FF2B5EF4-FFF2-40B4-BE49-F238E27FC236}">
                <a16:creationId xmlns:a16="http://schemas.microsoft.com/office/drawing/2014/main" id="{05E16CF3-69CC-48F7-A8B3-18FB0A4B80EB}"/>
              </a:ext>
            </a:extLst>
          </p:cNvPr>
          <p:cNvSpPr>
            <a:spLocks noChangeShapeType="1"/>
          </p:cNvSpPr>
          <p:nvPr/>
        </p:nvSpPr>
        <p:spPr bwMode="auto">
          <a:xfrm>
            <a:off x="4344988" y="5792788"/>
            <a:ext cx="5222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15" name="Rectangle 71">
            <a:extLst>
              <a:ext uri="{FF2B5EF4-FFF2-40B4-BE49-F238E27FC236}">
                <a16:creationId xmlns:a16="http://schemas.microsoft.com/office/drawing/2014/main" id="{B2E3FF75-8267-467D-889F-EBDE3AE6D352}"/>
              </a:ext>
            </a:extLst>
          </p:cNvPr>
          <p:cNvSpPr>
            <a:spLocks noChangeArrowheads="1"/>
          </p:cNvSpPr>
          <p:nvPr/>
        </p:nvSpPr>
        <p:spPr bwMode="auto">
          <a:xfrm>
            <a:off x="4967288" y="5661025"/>
            <a:ext cx="1184275"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8-bit data bus</a:t>
            </a:r>
          </a:p>
        </p:txBody>
      </p:sp>
      <p:sp>
        <p:nvSpPr>
          <p:cNvPr id="6216" name="Line 72">
            <a:extLst>
              <a:ext uri="{FF2B5EF4-FFF2-40B4-BE49-F238E27FC236}">
                <a16:creationId xmlns:a16="http://schemas.microsoft.com/office/drawing/2014/main" id="{4A71568D-71BE-4759-A12A-397316C974B8}"/>
              </a:ext>
            </a:extLst>
          </p:cNvPr>
          <p:cNvSpPr>
            <a:spLocks noChangeShapeType="1"/>
          </p:cNvSpPr>
          <p:nvPr/>
        </p:nvSpPr>
        <p:spPr bwMode="auto">
          <a:xfrm>
            <a:off x="3024188" y="5491163"/>
            <a:ext cx="29527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8264" name="Rectangle 74">
            <a:extLst>
              <a:ext uri="{FF2B5EF4-FFF2-40B4-BE49-F238E27FC236}">
                <a16:creationId xmlns:a16="http://schemas.microsoft.com/office/drawing/2014/main" id="{2A2472A9-F8C7-48FB-9EFE-F33A56145E73}"/>
              </a:ext>
            </a:extLst>
          </p:cNvPr>
          <p:cNvSpPr>
            <a:spLocks noChangeArrowheads="1"/>
          </p:cNvSpPr>
          <p:nvPr/>
        </p:nvSpPr>
        <p:spPr bwMode="auto">
          <a:xfrm>
            <a:off x="7829550" y="0"/>
            <a:ext cx="13144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Main Memory</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59D22BF-42FD-411C-9B96-59C994C02F01}"/>
              </a:ext>
            </a:extLst>
          </p:cNvPr>
          <p:cNvSpPr>
            <a:spLocks noGrp="1" noChangeArrowheads="1"/>
          </p:cNvSpPr>
          <p:nvPr>
            <p:ph type="title"/>
          </p:nvPr>
        </p:nvSpPr>
        <p:spPr>
          <a:xfrm>
            <a:off x="790575" y="273050"/>
            <a:ext cx="7589838" cy="471488"/>
          </a:xfrm>
          <a:noFill/>
        </p:spPr>
        <p:txBody>
          <a:bodyPr anchor="ctr"/>
          <a:lstStyle/>
          <a:p>
            <a:r>
              <a:rPr lang="en-US" altLang="ko-KR" sz="2400" b="1">
                <a:solidFill>
                  <a:schemeClr val="tx1"/>
                </a:solidFill>
              </a:rPr>
              <a:t>MEMORY  ADDRESS  MAP</a:t>
            </a:r>
          </a:p>
        </p:txBody>
      </p:sp>
      <p:grpSp>
        <p:nvGrpSpPr>
          <p:cNvPr id="9219" name="Group 20">
            <a:extLst>
              <a:ext uri="{FF2B5EF4-FFF2-40B4-BE49-F238E27FC236}">
                <a16:creationId xmlns:a16="http://schemas.microsoft.com/office/drawing/2014/main" id="{365DAD2F-B1CA-4D8B-81CB-2750B99DC051}"/>
              </a:ext>
            </a:extLst>
          </p:cNvPr>
          <p:cNvGrpSpPr>
            <a:grpSpLocks/>
          </p:cNvGrpSpPr>
          <p:nvPr/>
        </p:nvGrpSpPr>
        <p:grpSpPr bwMode="auto">
          <a:xfrm>
            <a:off x="1143000" y="2214563"/>
            <a:ext cx="4837113" cy="1573212"/>
            <a:chOff x="1030" y="1353"/>
            <a:chExt cx="3047" cy="991"/>
          </a:xfrm>
        </p:grpSpPr>
        <p:sp>
          <p:nvSpPr>
            <p:cNvPr id="7171" name="Rectangle 3">
              <a:extLst>
                <a:ext uri="{FF2B5EF4-FFF2-40B4-BE49-F238E27FC236}">
                  <a16:creationId xmlns:a16="http://schemas.microsoft.com/office/drawing/2014/main" id="{F4A5183A-DE43-47C8-A7D4-3F43A37BF45B}"/>
                </a:ext>
              </a:extLst>
            </p:cNvPr>
            <p:cNvSpPr>
              <a:spLocks noChangeArrowheads="1"/>
            </p:cNvSpPr>
            <p:nvPr/>
          </p:nvSpPr>
          <p:spPr bwMode="auto">
            <a:xfrm>
              <a:off x="1095" y="1684"/>
              <a:ext cx="409"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ea typeface="굴림" pitchFamily="34" charset="-127"/>
                </a:rPr>
                <a:t>RAM  1</a:t>
              </a:r>
            </a:p>
            <a:p>
              <a:pPr algn="ctr" defTabSz="762000">
                <a:defRPr/>
              </a:pPr>
              <a:r>
                <a:rPr lang="en-US" altLang="ko-KR" sz="1200" b="1" dirty="0">
                  <a:latin typeface="+mn-lt"/>
                  <a:ea typeface="굴림" pitchFamily="34" charset="-127"/>
                </a:rPr>
                <a:t>RAM  2</a:t>
              </a:r>
            </a:p>
            <a:p>
              <a:pPr algn="ctr" defTabSz="762000">
                <a:defRPr/>
              </a:pPr>
              <a:r>
                <a:rPr lang="en-US" altLang="ko-KR" sz="1200" b="1" dirty="0">
                  <a:latin typeface="+mn-lt"/>
                  <a:ea typeface="굴림" pitchFamily="34" charset="-127"/>
                </a:rPr>
                <a:t>RAM  3</a:t>
              </a:r>
            </a:p>
            <a:p>
              <a:pPr algn="ctr" defTabSz="762000">
                <a:defRPr/>
              </a:pPr>
              <a:r>
                <a:rPr lang="en-US" altLang="ko-KR" sz="1200" b="1" dirty="0">
                  <a:latin typeface="+mn-lt"/>
                  <a:ea typeface="굴림" pitchFamily="34" charset="-127"/>
                </a:rPr>
                <a:t>RAM  4</a:t>
              </a:r>
            </a:p>
            <a:p>
              <a:pPr defTabSz="762000">
                <a:defRPr/>
              </a:pPr>
              <a:r>
                <a:rPr lang="en-US" altLang="ko-KR" sz="1200" b="1" dirty="0">
                  <a:latin typeface="+mn-lt"/>
                  <a:ea typeface="굴림" pitchFamily="34" charset="-127"/>
                </a:rPr>
                <a:t>ROM</a:t>
              </a:r>
            </a:p>
          </p:txBody>
        </p:sp>
        <p:sp>
          <p:nvSpPr>
            <p:cNvPr id="7172" name="Rectangle 4">
              <a:extLst>
                <a:ext uri="{FF2B5EF4-FFF2-40B4-BE49-F238E27FC236}">
                  <a16:creationId xmlns:a16="http://schemas.microsoft.com/office/drawing/2014/main" id="{86D1AABD-6A00-4C12-AC9A-17181881BD34}"/>
                </a:ext>
              </a:extLst>
            </p:cNvPr>
            <p:cNvSpPr>
              <a:spLocks noChangeArrowheads="1"/>
            </p:cNvSpPr>
            <p:nvPr/>
          </p:nvSpPr>
          <p:spPr bwMode="auto">
            <a:xfrm>
              <a:off x="1794" y="1684"/>
              <a:ext cx="608"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ea typeface="굴림" pitchFamily="34" charset="-127"/>
                </a:rPr>
                <a:t>0000 - 007F</a:t>
              </a:r>
            </a:p>
            <a:p>
              <a:pPr algn="ctr" defTabSz="762000">
                <a:defRPr/>
              </a:pPr>
              <a:r>
                <a:rPr lang="en-US" altLang="ko-KR" sz="1200" b="1">
                  <a:latin typeface="+mn-lt"/>
                  <a:ea typeface="굴림" pitchFamily="34" charset="-127"/>
                </a:rPr>
                <a:t>0080 - 00FF</a:t>
              </a:r>
            </a:p>
            <a:p>
              <a:pPr algn="ctr" defTabSz="762000">
                <a:defRPr/>
              </a:pPr>
              <a:r>
                <a:rPr lang="en-US" altLang="ko-KR" sz="1200" b="1">
                  <a:latin typeface="+mn-lt"/>
                  <a:ea typeface="굴림" pitchFamily="34" charset="-127"/>
                </a:rPr>
                <a:t>0100 - 017F</a:t>
              </a:r>
            </a:p>
            <a:p>
              <a:pPr algn="ctr" defTabSz="762000">
                <a:defRPr/>
              </a:pPr>
              <a:r>
                <a:rPr lang="en-US" altLang="ko-KR" sz="1200" b="1">
                  <a:latin typeface="+mn-lt"/>
                  <a:ea typeface="굴림" pitchFamily="34" charset="-127"/>
                </a:rPr>
                <a:t>0180 - 01FF</a:t>
              </a:r>
            </a:p>
            <a:p>
              <a:pPr algn="ctr" defTabSz="762000">
                <a:defRPr/>
              </a:pPr>
              <a:r>
                <a:rPr lang="en-US" altLang="ko-KR" sz="1200" b="1">
                  <a:latin typeface="+mn-lt"/>
                  <a:ea typeface="굴림" pitchFamily="34" charset="-127"/>
                </a:rPr>
                <a:t>0200 - 03FF</a:t>
              </a:r>
            </a:p>
          </p:txBody>
        </p:sp>
        <p:sp>
          <p:nvSpPr>
            <p:cNvPr id="7173" name="Rectangle 5">
              <a:extLst>
                <a:ext uri="{FF2B5EF4-FFF2-40B4-BE49-F238E27FC236}">
                  <a16:creationId xmlns:a16="http://schemas.microsoft.com/office/drawing/2014/main" id="{B0564F61-4B35-4C14-A4E7-DB715E2F3DA4}"/>
                </a:ext>
              </a:extLst>
            </p:cNvPr>
            <p:cNvSpPr>
              <a:spLocks noChangeArrowheads="1"/>
            </p:cNvSpPr>
            <p:nvPr/>
          </p:nvSpPr>
          <p:spPr bwMode="auto">
            <a:xfrm>
              <a:off x="1030" y="1470"/>
              <a:ext cx="620"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ea typeface="굴림" pitchFamily="34" charset="-127"/>
                </a:rPr>
                <a:t>Component</a:t>
              </a:r>
            </a:p>
          </p:txBody>
        </p:sp>
        <p:sp>
          <p:nvSpPr>
            <p:cNvPr id="7174" name="Rectangle 6">
              <a:extLst>
                <a:ext uri="{FF2B5EF4-FFF2-40B4-BE49-F238E27FC236}">
                  <a16:creationId xmlns:a16="http://schemas.microsoft.com/office/drawing/2014/main" id="{6242CFEE-537B-41D1-AAE1-954BD82B6E1B}"/>
                </a:ext>
              </a:extLst>
            </p:cNvPr>
            <p:cNvSpPr>
              <a:spLocks noChangeArrowheads="1"/>
            </p:cNvSpPr>
            <p:nvPr/>
          </p:nvSpPr>
          <p:spPr bwMode="auto">
            <a:xfrm>
              <a:off x="1750" y="1398"/>
              <a:ext cx="671" cy="265"/>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ea typeface="굴림" pitchFamily="34" charset="-127"/>
                </a:rPr>
                <a:t>Hexadecimal</a:t>
              </a:r>
            </a:p>
            <a:p>
              <a:pPr algn="ctr" defTabSz="762000">
                <a:defRPr/>
              </a:pPr>
              <a:r>
                <a:rPr lang="en-US" altLang="ko-KR" sz="1200" b="1" dirty="0">
                  <a:latin typeface="+mn-lt"/>
                  <a:ea typeface="굴림" pitchFamily="34" charset="-127"/>
                </a:rPr>
                <a:t>address</a:t>
              </a:r>
            </a:p>
          </p:txBody>
        </p:sp>
        <p:sp>
          <p:nvSpPr>
            <p:cNvPr id="7175" name="Rectangle 7">
              <a:extLst>
                <a:ext uri="{FF2B5EF4-FFF2-40B4-BE49-F238E27FC236}">
                  <a16:creationId xmlns:a16="http://schemas.microsoft.com/office/drawing/2014/main" id="{44DD7DE2-D7E8-44B9-A46B-2144E288A7D9}"/>
                </a:ext>
              </a:extLst>
            </p:cNvPr>
            <p:cNvSpPr>
              <a:spLocks noChangeArrowheads="1"/>
            </p:cNvSpPr>
            <p:nvPr/>
          </p:nvSpPr>
          <p:spPr bwMode="auto">
            <a:xfrm>
              <a:off x="2552" y="1684"/>
              <a:ext cx="1447" cy="660"/>
            </a:xfrm>
            <a:prstGeom prst="rect">
              <a:avLst/>
            </a:prstGeom>
            <a:noFill/>
            <a:ln w="12700">
              <a:noFill/>
              <a:miter lim="800000"/>
              <a:headEnd/>
              <a:tailEnd/>
            </a:ln>
            <a:effectLst/>
          </p:spPr>
          <p:txBody>
            <a:bodyPr wrap="none" lIns="63500" tIns="25400" rIns="63500" bIns="25400">
              <a:spAutoFit/>
            </a:bodyPr>
            <a:lstStyle/>
            <a:p>
              <a:pPr algn="ctr" defTabSz="762000">
                <a:lnSpc>
                  <a:spcPct val="92000"/>
                </a:lnSpc>
                <a:defRPr/>
              </a:pPr>
              <a:r>
                <a:rPr lang="en-US" altLang="ko-KR" sz="1200" b="1">
                  <a:latin typeface="+mn-lt"/>
                  <a:ea typeface="굴림" pitchFamily="34" charset="-127"/>
                </a:rPr>
                <a:t>0   0     0   x   x   x     x   x   x   x</a:t>
              </a:r>
            </a:p>
            <a:p>
              <a:pPr algn="ctr" defTabSz="762000">
                <a:lnSpc>
                  <a:spcPct val="92000"/>
                </a:lnSpc>
                <a:defRPr/>
              </a:pPr>
              <a:r>
                <a:rPr lang="en-US" altLang="ko-KR" sz="1200" b="1">
                  <a:latin typeface="+mn-lt"/>
                  <a:ea typeface="굴림" pitchFamily="34" charset="-127"/>
                </a:rPr>
                <a:t>0   0     1   x   x   x     x   x   x   x</a:t>
              </a:r>
            </a:p>
            <a:p>
              <a:pPr algn="ctr" defTabSz="762000">
                <a:lnSpc>
                  <a:spcPct val="92000"/>
                </a:lnSpc>
                <a:defRPr/>
              </a:pPr>
              <a:r>
                <a:rPr lang="en-US" altLang="ko-KR" sz="1200" b="1">
                  <a:latin typeface="+mn-lt"/>
                  <a:ea typeface="굴림" pitchFamily="34" charset="-127"/>
                </a:rPr>
                <a:t>0   1     0   x   x   x     x   x   x   x</a:t>
              </a:r>
            </a:p>
            <a:p>
              <a:pPr algn="ctr" defTabSz="762000">
                <a:lnSpc>
                  <a:spcPct val="92000"/>
                </a:lnSpc>
                <a:defRPr/>
              </a:pPr>
              <a:r>
                <a:rPr lang="en-US" altLang="ko-KR" sz="1200" b="1">
                  <a:latin typeface="+mn-lt"/>
                  <a:ea typeface="굴림" pitchFamily="34" charset="-127"/>
                </a:rPr>
                <a:t>0   1     1   x   x   x     x   x   x   x</a:t>
              </a:r>
            </a:p>
            <a:p>
              <a:pPr algn="ctr" defTabSz="762000">
                <a:lnSpc>
                  <a:spcPct val="92000"/>
                </a:lnSpc>
                <a:defRPr/>
              </a:pPr>
              <a:r>
                <a:rPr lang="en-US" altLang="ko-KR" sz="1200" b="1">
                  <a:latin typeface="+mn-lt"/>
                  <a:ea typeface="굴림" pitchFamily="34" charset="-127"/>
                </a:rPr>
                <a:t>1   x     x   x   x   x     x   x   x   x</a:t>
              </a:r>
            </a:p>
            <a:p>
              <a:pPr algn="ctr" defTabSz="762000" eaLnBrk="1">
                <a:lnSpc>
                  <a:spcPct val="85000"/>
                </a:lnSpc>
                <a:defRPr/>
              </a:pPr>
              <a:endParaRPr lang="en-US" altLang="ko-KR" sz="1200" b="1">
                <a:latin typeface="+mn-lt"/>
                <a:ea typeface="굴림" pitchFamily="34" charset="-127"/>
              </a:endParaRPr>
            </a:p>
          </p:txBody>
        </p:sp>
        <p:sp>
          <p:nvSpPr>
            <p:cNvPr id="7176" name="Rectangle 8">
              <a:extLst>
                <a:ext uri="{FF2B5EF4-FFF2-40B4-BE49-F238E27FC236}">
                  <a16:creationId xmlns:a16="http://schemas.microsoft.com/office/drawing/2014/main" id="{CC18078F-3A4C-4FCC-BFDB-833355DAD6F9}"/>
                </a:ext>
              </a:extLst>
            </p:cNvPr>
            <p:cNvSpPr>
              <a:spLocks noChangeArrowheads="1"/>
            </p:cNvSpPr>
            <p:nvPr/>
          </p:nvSpPr>
          <p:spPr bwMode="auto">
            <a:xfrm>
              <a:off x="2494" y="1521"/>
              <a:ext cx="1515"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ea typeface="굴림" pitchFamily="34" charset="-127"/>
                </a:rPr>
                <a:t>10   9     8   7   6   5     4   3   2   1</a:t>
              </a:r>
            </a:p>
          </p:txBody>
        </p:sp>
        <p:sp>
          <p:nvSpPr>
            <p:cNvPr id="7177" name="Rectangle 9">
              <a:extLst>
                <a:ext uri="{FF2B5EF4-FFF2-40B4-BE49-F238E27FC236}">
                  <a16:creationId xmlns:a16="http://schemas.microsoft.com/office/drawing/2014/main" id="{47A7E28D-DB31-468C-BF93-F582C4C4F6C0}"/>
                </a:ext>
              </a:extLst>
            </p:cNvPr>
            <p:cNvSpPr>
              <a:spLocks noChangeArrowheads="1"/>
            </p:cNvSpPr>
            <p:nvPr/>
          </p:nvSpPr>
          <p:spPr bwMode="auto">
            <a:xfrm>
              <a:off x="2865" y="1358"/>
              <a:ext cx="667"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ea typeface="굴림" pitchFamily="34" charset="-127"/>
                </a:rPr>
                <a:t>Address bus</a:t>
              </a:r>
            </a:p>
          </p:txBody>
        </p:sp>
        <p:sp>
          <p:nvSpPr>
            <p:cNvPr id="7178" name="Rectangle 10">
              <a:extLst>
                <a:ext uri="{FF2B5EF4-FFF2-40B4-BE49-F238E27FC236}">
                  <a16:creationId xmlns:a16="http://schemas.microsoft.com/office/drawing/2014/main" id="{F0428732-1E10-4B40-8691-6BFE201D3172}"/>
                </a:ext>
              </a:extLst>
            </p:cNvPr>
            <p:cNvSpPr>
              <a:spLocks noChangeArrowheads="1"/>
            </p:cNvSpPr>
            <p:nvPr/>
          </p:nvSpPr>
          <p:spPr bwMode="auto">
            <a:xfrm>
              <a:off x="1042" y="1353"/>
              <a:ext cx="3035" cy="982"/>
            </a:xfrm>
            <a:prstGeom prst="rect">
              <a:avLst/>
            </a:prstGeom>
            <a:noFill/>
            <a:ln w="12700">
              <a:solidFill>
                <a:schemeClr val="tx1"/>
              </a:solidFill>
              <a:miter lim="800000"/>
              <a:headEnd/>
              <a:tailEnd/>
            </a:ln>
            <a:effectLst/>
          </p:spPr>
          <p:txBody>
            <a:bodyPr wrap="none" anchor="ctr"/>
            <a:lstStyle/>
            <a:p>
              <a:pPr algn="ctr">
                <a:defRPr/>
              </a:pPr>
              <a:endParaRPr lang="en-US" sz="1200" b="1">
                <a:latin typeface="+mn-lt"/>
                <a:ea typeface="굴림" pitchFamily="34" charset="-127"/>
              </a:endParaRPr>
            </a:p>
          </p:txBody>
        </p:sp>
        <p:sp>
          <p:nvSpPr>
            <p:cNvPr id="7179" name="Line 11">
              <a:extLst>
                <a:ext uri="{FF2B5EF4-FFF2-40B4-BE49-F238E27FC236}">
                  <a16:creationId xmlns:a16="http://schemas.microsoft.com/office/drawing/2014/main" id="{85F7917D-CE13-43DB-B4FA-A74A2087EFA2}"/>
                </a:ext>
              </a:extLst>
            </p:cNvPr>
            <p:cNvSpPr>
              <a:spLocks noChangeShapeType="1"/>
            </p:cNvSpPr>
            <p:nvPr/>
          </p:nvSpPr>
          <p:spPr bwMode="auto">
            <a:xfrm>
              <a:off x="1042" y="1675"/>
              <a:ext cx="3035" cy="0"/>
            </a:xfrm>
            <a:prstGeom prst="line">
              <a:avLst/>
            </a:prstGeom>
            <a:noFill/>
            <a:ln w="12700">
              <a:solidFill>
                <a:schemeClr val="tx1"/>
              </a:solidFill>
              <a:round/>
              <a:headEnd/>
              <a:tailEnd/>
            </a:ln>
            <a:effectLst/>
          </p:spPr>
          <p:txBody>
            <a:bodyPr wrap="none" anchor="ctr"/>
            <a:lstStyle/>
            <a:p>
              <a:pPr algn="ctr">
                <a:defRPr/>
              </a:pPr>
              <a:endParaRPr lang="en-US" sz="1200" b="1">
                <a:latin typeface="+mn-lt"/>
                <a:ea typeface="굴림" pitchFamily="34" charset="-127"/>
              </a:endParaRPr>
            </a:p>
          </p:txBody>
        </p:sp>
        <p:sp>
          <p:nvSpPr>
            <p:cNvPr id="7180" name="Line 12">
              <a:extLst>
                <a:ext uri="{FF2B5EF4-FFF2-40B4-BE49-F238E27FC236}">
                  <a16:creationId xmlns:a16="http://schemas.microsoft.com/office/drawing/2014/main" id="{49013431-1850-4D68-AA84-CEF006DBE0B7}"/>
                </a:ext>
              </a:extLst>
            </p:cNvPr>
            <p:cNvSpPr>
              <a:spLocks noChangeShapeType="1"/>
            </p:cNvSpPr>
            <p:nvPr/>
          </p:nvSpPr>
          <p:spPr bwMode="auto">
            <a:xfrm>
              <a:off x="2431" y="1353"/>
              <a:ext cx="0" cy="982"/>
            </a:xfrm>
            <a:prstGeom prst="line">
              <a:avLst/>
            </a:prstGeom>
            <a:noFill/>
            <a:ln w="12700">
              <a:solidFill>
                <a:schemeClr val="tx1"/>
              </a:solidFill>
              <a:round/>
              <a:headEnd/>
              <a:tailEnd/>
            </a:ln>
            <a:effectLst/>
          </p:spPr>
          <p:txBody>
            <a:bodyPr wrap="none" anchor="ctr"/>
            <a:lstStyle/>
            <a:p>
              <a:pPr algn="ctr">
                <a:defRPr/>
              </a:pPr>
              <a:endParaRPr lang="en-US" sz="1200" b="1">
                <a:latin typeface="+mn-lt"/>
                <a:ea typeface="굴림" pitchFamily="34" charset="-127"/>
              </a:endParaRPr>
            </a:p>
          </p:txBody>
        </p:sp>
        <p:sp>
          <p:nvSpPr>
            <p:cNvPr id="7181" name="Line 13">
              <a:extLst>
                <a:ext uri="{FF2B5EF4-FFF2-40B4-BE49-F238E27FC236}">
                  <a16:creationId xmlns:a16="http://schemas.microsoft.com/office/drawing/2014/main" id="{7FC98306-E700-4D95-8788-853A21157A6D}"/>
                </a:ext>
              </a:extLst>
            </p:cNvPr>
            <p:cNvSpPr>
              <a:spLocks noChangeShapeType="1"/>
            </p:cNvSpPr>
            <p:nvPr/>
          </p:nvSpPr>
          <p:spPr bwMode="auto">
            <a:xfrm>
              <a:off x="2443" y="1512"/>
              <a:ext cx="1634" cy="0"/>
            </a:xfrm>
            <a:prstGeom prst="line">
              <a:avLst/>
            </a:prstGeom>
            <a:noFill/>
            <a:ln w="12700">
              <a:solidFill>
                <a:schemeClr val="tx1"/>
              </a:solidFill>
              <a:round/>
              <a:headEnd/>
              <a:tailEnd/>
            </a:ln>
            <a:effectLst/>
          </p:spPr>
          <p:txBody>
            <a:bodyPr wrap="none" anchor="ctr"/>
            <a:lstStyle/>
            <a:p>
              <a:pPr algn="ctr">
                <a:defRPr/>
              </a:pPr>
              <a:endParaRPr lang="en-US" sz="1200" b="1">
                <a:latin typeface="+mn-lt"/>
                <a:ea typeface="굴림" pitchFamily="34" charset="-127"/>
              </a:endParaRPr>
            </a:p>
          </p:txBody>
        </p:sp>
      </p:grpSp>
      <p:grpSp>
        <p:nvGrpSpPr>
          <p:cNvPr id="9220" name="Group 16">
            <a:extLst>
              <a:ext uri="{FF2B5EF4-FFF2-40B4-BE49-F238E27FC236}">
                <a16:creationId xmlns:a16="http://schemas.microsoft.com/office/drawing/2014/main" id="{E255F1D1-F891-42A2-AFAD-719C56DC9C75}"/>
              </a:ext>
            </a:extLst>
          </p:cNvPr>
          <p:cNvGrpSpPr>
            <a:grpSpLocks/>
          </p:cNvGrpSpPr>
          <p:nvPr/>
        </p:nvGrpSpPr>
        <p:grpSpPr bwMode="auto">
          <a:xfrm>
            <a:off x="890588" y="4249738"/>
            <a:ext cx="5884862" cy="2120900"/>
            <a:chOff x="392" y="3200"/>
            <a:chExt cx="2678" cy="1929"/>
          </a:xfrm>
        </p:grpSpPr>
        <p:sp>
          <p:nvSpPr>
            <p:cNvPr id="7182" name="Rectangle 14">
              <a:extLst>
                <a:ext uri="{FF2B5EF4-FFF2-40B4-BE49-F238E27FC236}">
                  <a16:creationId xmlns:a16="http://schemas.microsoft.com/office/drawing/2014/main" id="{8F5AAEA0-FFE8-4797-87A7-8DA932A31AC7}"/>
                </a:ext>
              </a:extLst>
            </p:cNvPr>
            <p:cNvSpPr>
              <a:spLocks noChangeArrowheads="1"/>
            </p:cNvSpPr>
            <p:nvPr/>
          </p:nvSpPr>
          <p:spPr bwMode="auto">
            <a:xfrm>
              <a:off x="392" y="3200"/>
              <a:ext cx="1447" cy="261"/>
            </a:xfrm>
            <a:prstGeom prst="rect">
              <a:avLst/>
            </a:prstGeom>
            <a:noFill/>
            <a:ln w="12700">
              <a:noFill/>
              <a:miter lim="800000"/>
              <a:headEnd/>
              <a:tailEnd/>
            </a:ln>
            <a:effectLst/>
          </p:spPr>
          <p:txBody>
            <a:bodyPr wrap="none" lIns="63500" tIns="25400" rIns="63500" bIns="25400">
              <a:spAutoFit/>
            </a:bodyPr>
            <a:lstStyle/>
            <a:p>
              <a:pPr algn="ctr" defTabSz="762000">
                <a:lnSpc>
                  <a:spcPct val="85000"/>
                </a:lnSpc>
                <a:defRPr/>
              </a:pPr>
              <a:r>
                <a:rPr lang="en-US" altLang="ko-KR" sz="1800" b="1" dirty="0">
                  <a:latin typeface="+mn-lt"/>
                  <a:ea typeface="굴림" pitchFamily="34" charset="-127"/>
                </a:rPr>
                <a:t>Memory Connection to CPU</a:t>
              </a:r>
            </a:p>
          </p:txBody>
        </p:sp>
        <p:sp>
          <p:nvSpPr>
            <p:cNvPr id="7183" name="Rectangle 15">
              <a:extLst>
                <a:ext uri="{FF2B5EF4-FFF2-40B4-BE49-F238E27FC236}">
                  <a16:creationId xmlns:a16="http://schemas.microsoft.com/office/drawing/2014/main" id="{847DC8A0-1317-42DA-BAFD-9F5ED8639661}"/>
                </a:ext>
              </a:extLst>
            </p:cNvPr>
            <p:cNvSpPr>
              <a:spLocks noChangeArrowheads="1"/>
            </p:cNvSpPr>
            <p:nvPr/>
          </p:nvSpPr>
          <p:spPr bwMode="auto">
            <a:xfrm>
              <a:off x="584" y="3495"/>
              <a:ext cx="2486" cy="1634"/>
            </a:xfrm>
            <a:prstGeom prst="rect">
              <a:avLst/>
            </a:prstGeom>
            <a:noFill/>
            <a:ln w="12700">
              <a:noFill/>
              <a:miter lim="800000"/>
              <a:headEnd/>
              <a:tailEnd/>
            </a:ln>
            <a:effectLst/>
          </p:spPr>
          <p:txBody>
            <a:bodyPr wrap="none" lIns="63500" tIns="25400" rIns="63500" bIns="25400">
              <a:spAutoFit/>
            </a:bodyPr>
            <a:lstStyle/>
            <a:p>
              <a:pPr algn="just" defTabSz="762000">
                <a:lnSpc>
                  <a:spcPct val="90000"/>
                </a:lnSpc>
                <a:defRPr/>
              </a:pPr>
              <a:r>
                <a:rPr lang="en-US" altLang="ko-KR" sz="1800" b="1" dirty="0">
                  <a:latin typeface="+mn-lt"/>
                  <a:ea typeface="굴림" pitchFamily="34" charset="-127"/>
                </a:rPr>
                <a:t>- RAM and ROM chips are connected to a CPU </a:t>
              </a:r>
            </a:p>
            <a:p>
              <a:pPr algn="just" defTabSz="762000">
                <a:lnSpc>
                  <a:spcPct val="90000"/>
                </a:lnSpc>
                <a:defRPr/>
              </a:pPr>
              <a:r>
                <a:rPr lang="en-US" altLang="ko-KR" sz="1800" b="1" dirty="0">
                  <a:latin typeface="+mn-lt"/>
                  <a:ea typeface="굴림" pitchFamily="34" charset="-127"/>
                </a:rPr>
                <a:t>   through the data and address buses</a:t>
              </a:r>
            </a:p>
            <a:p>
              <a:pPr algn="just" defTabSz="762000">
                <a:lnSpc>
                  <a:spcPct val="90000"/>
                </a:lnSpc>
                <a:defRPr/>
              </a:pPr>
              <a:endParaRPr lang="en-US" altLang="ko-KR" sz="1800" b="1" dirty="0">
                <a:latin typeface="+mn-lt"/>
                <a:ea typeface="굴림" pitchFamily="34" charset="-127"/>
              </a:endParaRPr>
            </a:p>
            <a:p>
              <a:pPr algn="just" defTabSz="762000">
                <a:lnSpc>
                  <a:spcPct val="90000"/>
                </a:lnSpc>
                <a:defRPr/>
              </a:pPr>
              <a:r>
                <a:rPr lang="en-US" altLang="ko-KR" sz="1800" b="1" dirty="0">
                  <a:latin typeface="+mn-lt"/>
                  <a:ea typeface="굴림" pitchFamily="34" charset="-127"/>
                </a:rPr>
                <a:t>- The low-order lines in the address bus select </a:t>
              </a:r>
            </a:p>
            <a:p>
              <a:pPr algn="just" defTabSz="762000">
                <a:lnSpc>
                  <a:spcPct val="90000"/>
                </a:lnSpc>
                <a:defRPr/>
              </a:pPr>
              <a:r>
                <a:rPr lang="en-US" altLang="ko-KR" sz="1800" b="1" dirty="0">
                  <a:latin typeface="+mn-lt"/>
                  <a:ea typeface="굴림" pitchFamily="34" charset="-127"/>
                </a:rPr>
                <a:t>   the byte within the chips and other lines in the </a:t>
              </a:r>
            </a:p>
            <a:p>
              <a:pPr algn="just" defTabSz="762000">
                <a:lnSpc>
                  <a:spcPct val="90000"/>
                </a:lnSpc>
                <a:defRPr/>
              </a:pPr>
              <a:r>
                <a:rPr lang="en-US" altLang="ko-KR" sz="1800" b="1" dirty="0">
                  <a:latin typeface="+mn-lt"/>
                  <a:ea typeface="굴림" pitchFamily="34" charset="-127"/>
                </a:rPr>
                <a:t>   address bus select a particular chip through </a:t>
              </a:r>
            </a:p>
            <a:p>
              <a:pPr algn="just" defTabSz="762000">
                <a:lnSpc>
                  <a:spcPct val="90000"/>
                </a:lnSpc>
                <a:defRPr/>
              </a:pPr>
              <a:r>
                <a:rPr lang="en-US" altLang="ko-KR" sz="1800" b="1" dirty="0">
                  <a:latin typeface="+mn-lt"/>
                  <a:ea typeface="굴림" pitchFamily="34" charset="-127"/>
                </a:rPr>
                <a:t>   its chip select inputs</a:t>
              </a:r>
            </a:p>
          </p:txBody>
        </p:sp>
      </p:grpSp>
      <p:sp>
        <p:nvSpPr>
          <p:cNvPr id="7185" name="Rectangle 17">
            <a:extLst>
              <a:ext uri="{FF2B5EF4-FFF2-40B4-BE49-F238E27FC236}">
                <a16:creationId xmlns:a16="http://schemas.microsoft.com/office/drawing/2014/main" id="{44BC694C-D24F-4F9E-B36D-E5CFDB9932D7}"/>
              </a:ext>
            </a:extLst>
          </p:cNvPr>
          <p:cNvSpPr>
            <a:spLocks noChangeArrowheads="1"/>
          </p:cNvSpPr>
          <p:nvPr/>
        </p:nvSpPr>
        <p:spPr bwMode="auto">
          <a:xfrm>
            <a:off x="727075" y="922338"/>
            <a:ext cx="5543550" cy="1087437"/>
          </a:xfrm>
          <a:prstGeom prst="rect">
            <a:avLst/>
          </a:prstGeom>
          <a:noFill/>
          <a:ln w="12700">
            <a:noFill/>
            <a:miter lim="800000"/>
            <a:headEnd/>
            <a:tailEnd/>
          </a:ln>
          <a:effectLst/>
        </p:spPr>
        <p:txBody>
          <a:bodyPr wrap="none" lIns="90488" tIns="44450" rIns="90488" bIns="44450">
            <a:spAutoFit/>
          </a:bodyPr>
          <a:lstStyle/>
          <a:p>
            <a:pPr algn="ctr" defTabSz="762000">
              <a:lnSpc>
                <a:spcPct val="90000"/>
              </a:lnSpc>
              <a:defRPr/>
            </a:pPr>
            <a:r>
              <a:rPr lang="en-US" altLang="ko-KR" sz="1800" b="1" dirty="0">
                <a:latin typeface="+mn-lt"/>
                <a:ea typeface="굴림" pitchFamily="34" charset="-127"/>
              </a:rPr>
              <a:t>Address space assignment to each memory chip</a:t>
            </a:r>
          </a:p>
          <a:p>
            <a:pPr algn="ctr" defTabSz="762000">
              <a:lnSpc>
                <a:spcPct val="90000"/>
              </a:lnSpc>
              <a:defRPr/>
            </a:pPr>
            <a:endParaRPr lang="en-US" altLang="ko-KR" sz="1800" b="1" dirty="0">
              <a:latin typeface="+mn-lt"/>
              <a:ea typeface="굴림" pitchFamily="34" charset="-127"/>
            </a:endParaRPr>
          </a:p>
          <a:p>
            <a:pPr algn="ctr" defTabSz="762000">
              <a:lnSpc>
                <a:spcPct val="90000"/>
              </a:lnSpc>
              <a:defRPr/>
            </a:pPr>
            <a:endParaRPr lang="en-US" altLang="ko-KR" sz="1800" b="1" dirty="0">
              <a:latin typeface="+mn-lt"/>
              <a:ea typeface="굴림" pitchFamily="34" charset="-127"/>
            </a:endParaRPr>
          </a:p>
          <a:p>
            <a:pPr algn="ctr" defTabSz="762000">
              <a:lnSpc>
                <a:spcPct val="90000"/>
              </a:lnSpc>
              <a:defRPr/>
            </a:pPr>
            <a:r>
              <a:rPr lang="en-US" altLang="ko-KR" sz="1800" b="1" dirty="0">
                <a:latin typeface="+mn-lt"/>
                <a:ea typeface="굴림" pitchFamily="34" charset="-127"/>
              </a:rPr>
              <a:t>Example:  512 bytes RAM and 512 bytes ROM</a:t>
            </a:r>
          </a:p>
        </p:txBody>
      </p:sp>
      <p:sp>
        <p:nvSpPr>
          <p:cNvPr id="9222" name="Rectangle 18">
            <a:extLst>
              <a:ext uri="{FF2B5EF4-FFF2-40B4-BE49-F238E27FC236}">
                <a16:creationId xmlns:a16="http://schemas.microsoft.com/office/drawing/2014/main" id="{78A6B364-5E2B-4345-8766-2A2A79ABB4E1}"/>
              </a:ext>
            </a:extLst>
          </p:cNvPr>
          <p:cNvSpPr>
            <a:spLocks noChangeArrowheads="1"/>
          </p:cNvSpPr>
          <p:nvPr/>
        </p:nvSpPr>
        <p:spPr bwMode="auto">
          <a:xfrm>
            <a:off x="7704138" y="0"/>
            <a:ext cx="13144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Main Memory</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FF555D2-4DB5-4FB2-8C50-F8AB9D740774}"/>
              </a:ext>
            </a:extLst>
          </p:cNvPr>
          <p:cNvSpPr>
            <a:spLocks noGrp="1" noChangeArrowheads="1"/>
          </p:cNvSpPr>
          <p:nvPr>
            <p:ph type="title"/>
          </p:nvPr>
        </p:nvSpPr>
        <p:spPr>
          <a:xfrm>
            <a:off x="554038" y="263525"/>
            <a:ext cx="8116887" cy="469900"/>
          </a:xfrm>
          <a:noFill/>
        </p:spPr>
        <p:txBody>
          <a:bodyPr anchor="ctr"/>
          <a:lstStyle/>
          <a:p>
            <a:r>
              <a:rPr lang="en-US" altLang="ko-KR" sz="2400">
                <a:solidFill>
                  <a:schemeClr val="tx1"/>
                </a:solidFill>
              </a:rPr>
              <a:t>CONNECTION  OF  MEMORY  TO  CPU</a:t>
            </a:r>
          </a:p>
        </p:txBody>
      </p:sp>
      <p:sp>
        <p:nvSpPr>
          <p:cNvPr id="10243" name="Rectangle 173">
            <a:extLst>
              <a:ext uri="{FF2B5EF4-FFF2-40B4-BE49-F238E27FC236}">
                <a16:creationId xmlns:a16="http://schemas.microsoft.com/office/drawing/2014/main" id="{089EA7D3-AC0E-47C3-B7E3-6C9EED1EA1B2}"/>
              </a:ext>
            </a:extLst>
          </p:cNvPr>
          <p:cNvSpPr>
            <a:spLocks noChangeArrowheads="1"/>
          </p:cNvSpPr>
          <p:nvPr/>
        </p:nvSpPr>
        <p:spPr bwMode="auto">
          <a:xfrm>
            <a:off x="7829550" y="0"/>
            <a:ext cx="13144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Main Memory</a:t>
            </a:r>
          </a:p>
        </p:txBody>
      </p:sp>
      <p:pic>
        <p:nvPicPr>
          <p:cNvPr id="10244" name="Picture 3">
            <a:extLst>
              <a:ext uri="{FF2B5EF4-FFF2-40B4-BE49-F238E27FC236}">
                <a16:creationId xmlns:a16="http://schemas.microsoft.com/office/drawing/2014/main" id="{5F68AD25-DA70-479E-8396-3F90680CC00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75" y="6008688"/>
            <a:ext cx="228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Arc 4">
            <a:extLst>
              <a:ext uri="{FF2B5EF4-FFF2-40B4-BE49-F238E27FC236}">
                <a16:creationId xmlns:a16="http://schemas.microsoft.com/office/drawing/2014/main" id="{6E807FD6-6BDB-46F2-81C2-D862986612DB}"/>
              </a:ext>
            </a:extLst>
          </p:cNvPr>
          <p:cNvSpPr>
            <a:spLocks/>
          </p:cNvSpPr>
          <p:nvPr/>
        </p:nvSpPr>
        <p:spPr bwMode="auto">
          <a:xfrm>
            <a:off x="3889375" y="20907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197" name="Line 5">
            <a:extLst>
              <a:ext uri="{FF2B5EF4-FFF2-40B4-BE49-F238E27FC236}">
                <a16:creationId xmlns:a16="http://schemas.microsoft.com/office/drawing/2014/main" id="{366C5A74-236A-4DEF-B40A-7ACAD80394DE}"/>
              </a:ext>
            </a:extLst>
          </p:cNvPr>
          <p:cNvSpPr>
            <a:spLocks noChangeShapeType="1"/>
          </p:cNvSpPr>
          <p:nvPr/>
        </p:nvSpPr>
        <p:spPr bwMode="auto">
          <a:xfrm>
            <a:off x="2713038" y="2128838"/>
            <a:ext cx="1176337"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198" name="Arc 6">
            <a:extLst>
              <a:ext uri="{FF2B5EF4-FFF2-40B4-BE49-F238E27FC236}">
                <a16:creationId xmlns:a16="http://schemas.microsoft.com/office/drawing/2014/main" id="{ED0AE7D6-EB91-4F9D-B961-CDBA9628F1E9}"/>
              </a:ext>
            </a:extLst>
          </p:cNvPr>
          <p:cNvSpPr>
            <a:spLocks/>
          </p:cNvSpPr>
          <p:nvPr/>
        </p:nvSpPr>
        <p:spPr bwMode="auto">
          <a:xfrm>
            <a:off x="3894138" y="24018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199" name="Line 7">
            <a:extLst>
              <a:ext uri="{FF2B5EF4-FFF2-40B4-BE49-F238E27FC236}">
                <a16:creationId xmlns:a16="http://schemas.microsoft.com/office/drawing/2014/main" id="{01182076-7CC0-49F2-BA8B-D774086B4042}"/>
              </a:ext>
            </a:extLst>
          </p:cNvPr>
          <p:cNvSpPr>
            <a:spLocks noChangeShapeType="1"/>
          </p:cNvSpPr>
          <p:nvPr/>
        </p:nvSpPr>
        <p:spPr bwMode="auto">
          <a:xfrm>
            <a:off x="3492500" y="2433638"/>
            <a:ext cx="4159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00" name="Arc 8">
            <a:extLst>
              <a:ext uri="{FF2B5EF4-FFF2-40B4-BE49-F238E27FC236}">
                <a16:creationId xmlns:a16="http://schemas.microsoft.com/office/drawing/2014/main" id="{5B493D60-896E-4BBB-9137-F8076EC0526D}"/>
              </a:ext>
            </a:extLst>
          </p:cNvPr>
          <p:cNvSpPr>
            <a:spLocks/>
          </p:cNvSpPr>
          <p:nvPr/>
        </p:nvSpPr>
        <p:spPr bwMode="auto">
          <a:xfrm>
            <a:off x="3889375" y="255587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01" name="Line 9">
            <a:extLst>
              <a:ext uri="{FF2B5EF4-FFF2-40B4-BE49-F238E27FC236}">
                <a16:creationId xmlns:a16="http://schemas.microsoft.com/office/drawing/2014/main" id="{0042FBF6-86D6-4CD9-9732-CB74B08DE24A}"/>
              </a:ext>
            </a:extLst>
          </p:cNvPr>
          <p:cNvSpPr>
            <a:spLocks noChangeShapeType="1"/>
          </p:cNvSpPr>
          <p:nvPr/>
        </p:nvSpPr>
        <p:spPr bwMode="auto">
          <a:xfrm>
            <a:off x="3689350" y="2587625"/>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02" name="Arc 10">
            <a:extLst>
              <a:ext uri="{FF2B5EF4-FFF2-40B4-BE49-F238E27FC236}">
                <a16:creationId xmlns:a16="http://schemas.microsoft.com/office/drawing/2014/main" id="{F28EBBE1-0F3F-4BDD-84E8-32866441031D}"/>
              </a:ext>
            </a:extLst>
          </p:cNvPr>
          <p:cNvSpPr>
            <a:spLocks/>
          </p:cNvSpPr>
          <p:nvPr/>
        </p:nvSpPr>
        <p:spPr bwMode="auto">
          <a:xfrm>
            <a:off x="3894138" y="270668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03" name="Line 11">
            <a:extLst>
              <a:ext uri="{FF2B5EF4-FFF2-40B4-BE49-F238E27FC236}">
                <a16:creationId xmlns:a16="http://schemas.microsoft.com/office/drawing/2014/main" id="{0B2707CB-44A8-4FED-A115-3862DFA8B101}"/>
              </a:ext>
            </a:extLst>
          </p:cNvPr>
          <p:cNvSpPr>
            <a:spLocks noChangeShapeType="1"/>
          </p:cNvSpPr>
          <p:nvPr/>
        </p:nvSpPr>
        <p:spPr bwMode="auto">
          <a:xfrm>
            <a:off x="3103563" y="2740025"/>
            <a:ext cx="8096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04" name="Rectangle 12">
            <a:extLst>
              <a:ext uri="{FF2B5EF4-FFF2-40B4-BE49-F238E27FC236}">
                <a16:creationId xmlns:a16="http://schemas.microsoft.com/office/drawing/2014/main" id="{BF346D8A-1032-47C8-8444-73FCE0CF2F93}"/>
              </a:ext>
            </a:extLst>
          </p:cNvPr>
          <p:cNvSpPr>
            <a:spLocks noChangeArrowheads="1"/>
          </p:cNvSpPr>
          <p:nvPr/>
        </p:nvSpPr>
        <p:spPr bwMode="auto">
          <a:xfrm>
            <a:off x="3986213" y="20161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ea typeface="굴림" pitchFamily="34" charset="-127"/>
              </a:rPr>
              <a:t>CS1</a:t>
            </a:r>
          </a:p>
        </p:txBody>
      </p:sp>
      <p:sp>
        <p:nvSpPr>
          <p:cNvPr id="8205" name="Rectangle 13">
            <a:extLst>
              <a:ext uri="{FF2B5EF4-FFF2-40B4-BE49-F238E27FC236}">
                <a16:creationId xmlns:a16="http://schemas.microsoft.com/office/drawing/2014/main" id="{5584CB40-0D87-441C-A4E3-1EE9A6816B1C}"/>
              </a:ext>
            </a:extLst>
          </p:cNvPr>
          <p:cNvSpPr>
            <a:spLocks noChangeArrowheads="1"/>
          </p:cNvSpPr>
          <p:nvPr/>
        </p:nvSpPr>
        <p:spPr bwMode="auto">
          <a:xfrm>
            <a:off x="3986213" y="21685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06" name="Rectangle 14">
            <a:extLst>
              <a:ext uri="{FF2B5EF4-FFF2-40B4-BE49-F238E27FC236}">
                <a16:creationId xmlns:a16="http://schemas.microsoft.com/office/drawing/2014/main" id="{E7C9E3CE-C59B-4FD0-A3CE-807B97CB04CF}"/>
              </a:ext>
            </a:extLst>
          </p:cNvPr>
          <p:cNvSpPr>
            <a:spLocks noChangeArrowheads="1"/>
          </p:cNvSpPr>
          <p:nvPr/>
        </p:nvSpPr>
        <p:spPr bwMode="auto">
          <a:xfrm>
            <a:off x="3986213" y="2324100"/>
            <a:ext cx="3873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07" name="Rectangle 15">
            <a:extLst>
              <a:ext uri="{FF2B5EF4-FFF2-40B4-BE49-F238E27FC236}">
                <a16:creationId xmlns:a16="http://schemas.microsoft.com/office/drawing/2014/main" id="{27E69F4A-CB67-488C-BA3E-9896F92E6C9B}"/>
              </a:ext>
            </a:extLst>
          </p:cNvPr>
          <p:cNvSpPr>
            <a:spLocks noChangeArrowheads="1"/>
          </p:cNvSpPr>
          <p:nvPr/>
        </p:nvSpPr>
        <p:spPr bwMode="auto">
          <a:xfrm>
            <a:off x="3986213" y="2484438"/>
            <a:ext cx="4270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08" name="Rectangle 16">
            <a:extLst>
              <a:ext uri="{FF2B5EF4-FFF2-40B4-BE49-F238E27FC236}">
                <a16:creationId xmlns:a16="http://schemas.microsoft.com/office/drawing/2014/main" id="{C2CAC504-1E43-4920-9612-D4D318BF8888}"/>
              </a:ext>
            </a:extLst>
          </p:cNvPr>
          <p:cNvSpPr>
            <a:spLocks noChangeArrowheads="1"/>
          </p:cNvSpPr>
          <p:nvPr/>
        </p:nvSpPr>
        <p:spPr bwMode="auto">
          <a:xfrm>
            <a:off x="3997325" y="2638425"/>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09" name="Rectangle 17">
            <a:extLst>
              <a:ext uri="{FF2B5EF4-FFF2-40B4-BE49-F238E27FC236}">
                <a16:creationId xmlns:a16="http://schemas.microsoft.com/office/drawing/2014/main" id="{265743CB-8A61-4B6A-8C4B-4EE0E40225B8}"/>
              </a:ext>
            </a:extLst>
          </p:cNvPr>
          <p:cNvSpPr>
            <a:spLocks noChangeArrowheads="1"/>
          </p:cNvSpPr>
          <p:nvPr/>
        </p:nvSpPr>
        <p:spPr bwMode="auto">
          <a:xfrm>
            <a:off x="4398963" y="2278063"/>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ea typeface="굴림" pitchFamily="34" charset="-127"/>
              </a:rPr>
              <a:t>128 x 8</a:t>
            </a:r>
          </a:p>
          <a:p>
            <a:pPr algn="ctr" defTabSz="762000" eaLnBrk="1">
              <a:lnSpc>
                <a:spcPct val="90000"/>
              </a:lnSpc>
              <a:defRPr/>
            </a:pPr>
            <a:endParaRPr lang="en-US" altLang="ko-KR" sz="1100" b="1" dirty="0">
              <a:solidFill>
                <a:srgbClr val="000000"/>
              </a:solidFill>
              <a:latin typeface="+mn-lt"/>
              <a:ea typeface="굴림" pitchFamily="34" charset="-127"/>
            </a:endParaRPr>
          </a:p>
        </p:txBody>
      </p:sp>
      <p:sp>
        <p:nvSpPr>
          <p:cNvPr id="8210" name="Rectangle 18">
            <a:extLst>
              <a:ext uri="{FF2B5EF4-FFF2-40B4-BE49-F238E27FC236}">
                <a16:creationId xmlns:a16="http://schemas.microsoft.com/office/drawing/2014/main" id="{7E8D71D7-8454-4881-8B31-24DBD726BF91}"/>
              </a:ext>
            </a:extLst>
          </p:cNvPr>
          <p:cNvSpPr>
            <a:spLocks noChangeArrowheads="1"/>
          </p:cNvSpPr>
          <p:nvPr/>
        </p:nvSpPr>
        <p:spPr bwMode="auto">
          <a:xfrm>
            <a:off x="4398963" y="240506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ea typeface="굴림" pitchFamily="34" charset="-127"/>
              </a:rPr>
              <a:t>RAM  1</a:t>
            </a:r>
          </a:p>
        </p:txBody>
      </p:sp>
      <p:sp>
        <p:nvSpPr>
          <p:cNvPr id="8211" name="Rectangle 19">
            <a:extLst>
              <a:ext uri="{FF2B5EF4-FFF2-40B4-BE49-F238E27FC236}">
                <a16:creationId xmlns:a16="http://schemas.microsoft.com/office/drawing/2014/main" id="{DA921297-059E-4FAC-BC13-82F8182C18D2}"/>
              </a:ext>
            </a:extLst>
          </p:cNvPr>
          <p:cNvSpPr>
            <a:spLocks noChangeArrowheads="1"/>
          </p:cNvSpPr>
          <p:nvPr/>
        </p:nvSpPr>
        <p:spPr bwMode="auto">
          <a:xfrm>
            <a:off x="4008438" y="2025650"/>
            <a:ext cx="1279525" cy="798513"/>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12" name="Arc 20">
            <a:extLst>
              <a:ext uri="{FF2B5EF4-FFF2-40B4-BE49-F238E27FC236}">
                <a16:creationId xmlns:a16="http://schemas.microsoft.com/office/drawing/2014/main" id="{1020B8D5-8B5A-47F8-8F13-D57AE8B112D1}"/>
              </a:ext>
            </a:extLst>
          </p:cNvPr>
          <p:cNvSpPr>
            <a:spLocks/>
          </p:cNvSpPr>
          <p:nvPr/>
        </p:nvSpPr>
        <p:spPr bwMode="auto">
          <a:xfrm>
            <a:off x="5522913" y="23907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13" name="Arc 21">
            <a:extLst>
              <a:ext uri="{FF2B5EF4-FFF2-40B4-BE49-F238E27FC236}">
                <a16:creationId xmlns:a16="http://schemas.microsoft.com/office/drawing/2014/main" id="{894EC759-7F9D-4F6C-9F1E-78646BF4D6C7}"/>
              </a:ext>
            </a:extLst>
          </p:cNvPr>
          <p:cNvSpPr>
            <a:spLocks/>
          </p:cNvSpPr>
          <p:nvPr/>
        </p:nvSpPr>
        <p:spPr bwMode="auto">
          <a:xfrm>
            <a:off x="5307013" y="2390775"/>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14" name="Line 22">
            <a:extLst>
              <a:ext uri="{FF2B5EF4-FFF2-40B4-BE49-F238E27FC236}">
                <a16:creationId xmlns:a16="http://schemas.microsoft.com/office/drawing/2014/main" id="{34EEF434-7745-4921-8F36-236E8736365B}"/>
              </a:ext>
            </a:extLst>
          </p:cNvPr>
          <p:cNvSpPr>
            <a:spLocks noChangeShapeType="1"/>
          </p:cNvSpPr>
          <p:nvPr/>
        </p:nvSpPr>
        <p:spPr bwMode="auto">
          <a:xfrm>
            <a:off x="5407025" y="2425700"/>
            <a:ext cx="119063"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15" name="Line 23">
            <a:extLst>
              <a:ext uri="{FF2B5EF4-FFF2-40B4-BE49-F238E27FC236}">
                <a16:creationId xmlns:a16="http://schemas.microsoft.com/office/drawing/2014/main" id="{D6DA3FF3-E218-41CE-915C-D8AAF50A5376}"/>
              </a:ext>
            </a:extLst>
          </p:cNvPr>
          <p:cNvSpPr>
            <a:spLocks noChangeShapeType="1"/>
          </p:cNvSpPr>
          <p:nvPr/>
        </p:nvSpPr>
        <p:spPr bwMode="auto">
          <a:xfrm>
            <a:off x="4086225" y="2203450"/>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17" name="Arc 25">
            <a:extLst>
              <a:ext uri="{FF2B5EF4-FFF2-40B4-BE49-F238E27FC236}">
                <a16:creationId xmlns:a16="http://schemas.microsoft.com/office/drawing/2014/main" id="{555ADCC4-757A-4004-9A82-E5AE018512FA}"/>
              </a:ext>
            </a:extLst>
          </p:cNvPr>
          <p:cNvSpPr>
            <a:spLocks/>
          </p:cNvSpPr>
          <p:nvPr/>
        </p:nvSpPr>
        <p:spPr bwMode="auto">
          <a:xfrm>
            <a:off x="3889375" y="300831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18" name="Line 26">
            <a:extLst>
              <a:ext uri="{FF2B5EF4-FFF2-40B4-BE49-F238E27FC236}">
                <a16:creationId xmlns:a16="http://schemas.microsoft.com/office/drawing/2014/main" id="{A36FD04F-D9C8-499B-AF24-6F74773B7129}"/>
              </a:ext>
            </a:extLst>
          </p:cNvPr>
          <p:cNvSpPr>
            <a:spLocks noChangeShapeType="1"/>
          </p:cNvSpPr>
          <p:nvPr/>
        </p:nvSpPr>
        <p:spPr bwMode="auto">
          <a:xfrm>
            <a:off x="2519363" y="3046413"/>
            <a:ext cx="13700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19" name="Arc 27">
            <a:extLst>
              <a:ext uri="{FF2B5EF4-FFF2-40B4-BE49-F238E27FC236}">
                <a16:creationId xmlns:a16="http://schemas.microsoft.com/office/drawing/2014/main" id="{3CFB7C24-0BD1-45E9-8277-A5D77672811C}"/>
              </a:ext>
            </a:extLst>
          </p:cNvPr>
          <p:cNvSpPr>
            <a:spLocks/>
          </p:cNvSpPr>
          <p:nvPr/>
        </p:nvSpPr>
        <p:spPr bwMode="auto">
          <a:xfrm>
            <a:off x="3889375" y="3160713"/>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0" name="Line 28">
            <a:extLst>
              <a:ext uri="{FF2B5EF4-FFF2-40B4-BE49-F238E27FC236}">
                <a16:creationId xmlns:a16="http://schemas.microsoft.com/office/drawing/2014/main" id="{85E0B924-7168-44B4-BC79-0AE600600244}"/>
              </a:ext>
            </a:extLst>
          </p:cNvPr>
          <p:cNvSpPr>
            <a:spLocks noChangeShapeType="1"/>
          </p:cNvSpPr>
          <p:nvPr/>
        </p:nvSpPr>
        <p:spPr bwMode="auto">
          <a:xfrm>
            <a:off x="3298825" y="3198813"/>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1" name="Arc 29">
            <a:extLst>
              <a:ext uri="{FF2B5EF4-FFF2-40B4-BE49-F238E27FC236}">
                <a16:creationId xmlns:a16="http://schemas.microsoft.com/office/drawing/2014/main" id="{51B30217-E4A0-4E64-A40D-0FCEF7EF27E6}"/>
              </a:ext>
            </a:extLst>
          </p:cNvPr>
          <p:cNvSpPr>
            <a:spLocks/>
          </p:cNvSpPr>
          <p:nvPr/>
        </p:nvSpPr>
        <p:spPr bwMode="auto">
          <a:xfrm>
            <a:off x="3894138" y="33178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2" name="Line 30">
            <a:extLst>
              <a:ext uri="{FF2B5EF4-FFF2-40B4-BE49-F238E27FC236}">
                <a16:creationId xmlns:a16="http://schemas.microsoft.com/office/drawing/2014/main" id="{EFCA1E39-C1B2-4FDD-8DD6-BBA7B9CFF18E}"/>
              </a:ext>
            </a:extLst>
          </p:cNvPr>
          <p:cNvSpPr>
            <a:spLocks noChangeShapeType="1"/>
          </p:cNvSpPr>
          <p:nvPr/>
        </p:nvSpPr>
        <p:spPr bwMode="auto">
          <a:xfrm>
            <a:off x="3492500" y="3352800"/>
            <a:ext cx="4206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3" name="Arc 31">
            <a:extLst>
              <a:ext uri="{FF2B5EF4-FFF2-40B4-BE49-F238E27FC236}">
                <a16:creationId xmlns:a16="http://schemas.microsoft.com/office/drawing/2014/main" id="{11B23B1A-C609-4B7D-833A-D5456DF60DE3}"/>
              </a:ext>
            </a:extLst>
          </p:cNvPr>
          <p:cNvSpPr>
            <a:spLocks/>
          </p:cNvSpPr>
          <p:nvPr/>
        </p:nvSpPr>
        <p:spPr bwMode="auto">
          <a:xfrm>
            <a:off x="3889375" y="34686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4" name="Line 32">
            <a:extLst>
              <a:ext uri="{FF2B5EF4-FFF2-40B4-BE49-F238E27FC236}">
                <a16:creationId xmlns:a16="http://schemas.microsoft.com/office/drawing/2014/main" id="{E085E409-D9C9-467F-8B30-E1E915663278}"/>
              </a:ext>
            </a:extLst>
          </p:cNvPr>
          <p:cNvSpPr>
            <a:spLocks noChangeShapeType="1"/>
          </p:cNvSpPr>
          <p:nvPr/>
        </p:nvSpPr>
        <p:spPr bwMode="auto">
          <a:xfrm>
            <a:off x="3689350" y="3506788"/>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5" name="Arc 33">
            <a:extLst>
              <a:ext uri="{FF2B5EF4-FFF2-40B4-BE49-F238E27FC236}">
                <a16:creationId xmlns:a16="http://schemas.microsoft.com/office/drawing/2014/main" id="{C3CE7FF1-6F15-4D34-B99B-62B3860B3750}"/>
              </a:ext>
            </a:extLst>
          </p:cNvPr>
          <p:cNvSpPr>
            <a:spLocks/>
          </p:cNvSpPr>
          <p:nvPr/>
        </p:nvSpPr>
        <p:spPr bwMode="auto">
          <a:xfrm>
            <a:off x="3889375" y="36258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6" name="Line 34">
            <a:extLst>
              <a:ext uri="{FF2B5EF4-FFF2-40B4-BE49-F238E27FC236}">
                <a16:creationId xmlns:a16="http://schemas.microsoft.com/office/drawing/2014/main" id="{470A79D1-C869-4012-943D-D6C4C45DACC9}"/>
              </a:ext>
            </a:extLst>
          </p:cNvPr>
          <p:cNvSpPr>
            <a:spLocks noChangeShapeType="1"/>
          </p:cNvSpPr>
          <p:nvPr/>
        </p:nvSpPr>
        <p:spPr bwMode="auto">
          <a:xfrm>
            <a:off x="3103563" y="3657600"/>
            <a:ext cx="7858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7" name="Rectangle 35">
            <a:extLst>
              <a:ext uri="{FF2B5EF4-FFF2-40B4-BE49-F238E27FC236}">
                <a16:creationId xmlns:a16="http://schemas.microsoft.com/office/drawing/2014/main" id="{27BC3C3E-6C2F-4981-920E-8B5FC061B430}"/>
              </a:ext>
            </a:extLst>
          </p:cNvPr>
          <p:cNvSpPr>
            <a:spLocks noChangeArrowheads="1"/>
          </p:cNvSpPr>
          <p:nvPr/>
        </p:nvSpPr>
        <p:spPr bwMode="auto">
          <a:xfrm>
            <a:off x="3986213" y="29352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228" name="Rectangle 36">
            <a:extLst>
              <a:ext uri="{FF2B5EF4-FFF2-40B4-BE49-F238E27FC236}">
                <a16:creationId xmlns:a16="http://schemas.microsoft.com/office/drawing/2014/main" id="{E81E983E-A9D1-42C1-88C5-C792DEDCC60A}"/>
              </a:ext>
            </a:extLst>
          </p:cNvPr>
          <p:cNvSpPr>
            <a:spLocks noChangeArrowheads="1"/>
          </p:cNvSpPr>
          <p:nvPr/>
        </p:nvSpPr>
        <p:spPr bwMode="auto">
          <a:xfrm>
            <a:off x="3986213" y="30876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29" name="Rectangle 37">
            <a:extLst>
              <a:ext uri="{FF2B5EF4-FFF2-40B4-BE49-F238E27FC236}">
                <a16:creationId xmlns:a16="http://schemas.microsoft.com/office/drawing/2014/main" id="{79304586-F5BB-4A36-8C7C-C8F14DD083B2}"/>
              </a:ext>
            </a:extLst>
          </p:cNvPr>
          <p:cNvSpPr>
            <a:spLocks noChangeArrowheads="1"/>
          </p:cNvSpPr>
          <p:nvPr/>
        </p:nvSpPr>
        <p:spPr bwMode="auto">
          <a:xfrm>
            <a:off x="3986213" y="3243263"/>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30" name="Rectangle 38">
            <a:extLst>
              <a:ext uri="{FF2B5EF4-FFF2-40B4-BE49-F238E27FC236}">
                <a16:creationId xmlns:a16="http://schemas.microsoft.com/office/drawing/2014/main" id="{9E3EB07B-A35D-40A9-9CC6-1B3D27FF158A}"/>
              </a:ext>
            </a:extLst>
          </p:cNvPr>
          <p:cNvSpPr>
            <a:spLocks noChangeArrowheads="1"/>
          </p:cNvSpPr>
          <p:nvPr/>
        </p:nvSpPr>
        <p:spPr bwMode="auto">
          <a:xfrm>
            <a:off x="3986213" y="340360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31" name="Rectangle 39">
            <a:extLst>
              <a:ext uri="{FF2B5EF4-FFF2-40B4-BE49-F238E27FC236}">
                <a16:creationId xmlns:a16="http://schemas.microsoft.com/office/drawing/2014/main" id="{17DB2812-B4AE-4863-A2C1-C10154719BF2}"/>
              </a:ext>
            </a:extLst>
          </p:cNvPr>
          <p:cNvSpPr>
            <a:spLocks noChangeArrowheads="1"/>
          </p:cNvSpPr>
          <p:nvPr/>
        </p:nvSpPr>
        <p:spPr bwMode="auto">
          <a:xfrm>
            <a:off x="3998913" y="3556000"/>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32" name="Rectangle 40">
            <a:extLst>
              <a:ext uri="{FF2B5EF4-FFF2-40B4-BE49-F238E27FC236}">
                <a16:creationId xmlns:a16="http://schemas.microsoft.com/office/drawing/2014/main" id="{DD6F2EFE-37BE-4BC5-A40C-D25AC91234E9}"/>
              </a:ext>
            </a:extLst>
          </p:cNvPr>
          <p:cNvSpPr>
            <a:spLocks noChangeArrowheads="1"/>
          </p:cNvSpPr>
          <p:nvPr/>
        </p:nvSpPr>
        <p:spPr bwMode="auto">
          <a:xfrm>
            <a:off x="4398963" y="3206750"/>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128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233" name="Rectangle 41">
            <a:extLst>
              <a:ext uri="{FF2B5EF4-FFF2-40B4-BE49-F238E27FC236}">
                <a16:creationId xmlns:a16="http://schemas.microsoft.com/office/drawing/2014/main" id="{9077A96A-0F96-476A-AE7F-5F90EA40CDD6}"/>
              </a:ext>
            </a:extLst>
          </p:cNvPr>
          <p:cNvSpPr>
            <a:spLocks noChangeArrowheads="1"/>
          </p:cNvSpPr>
          <p:nvPr/>
        </p:nvSpPr>
        <p:spPr bwMode="auto">
          <a:xfrm>
            <a:off x="4398963" y="3330575"/>
            <a:ext cx="6619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RAM  2</a:t>
            </a:r>
          </a:p>
        </p:txBody>
      </p:sp>
      <p:sp>
        <p:nvSpPr>
          <p:cNvPr id="8234" name="Rectangle 42">
            <a:extLst>
              <a:ext uri="{FF2B5EF4-FFF2-40B4-BE49-F238E27FC236}">
                <a16:creationId xmlns:a16="http://schemas.microsoft.com/office/drawing/2014/main" id="{AAB1502E-F69D-4274-8BB3-7CDF2FF019E7}"/>
              </a:ext>
            </a:extLst>
          </p:cNvPr>
          <p:cNvSpPr>
            <a:spLocks noChangeArrowheads="1"/>
          </p:cNvSpPr>
          <p:nvPr/>
        </p:nvSpPr>
        <p:spPr bwMode="auto">
          <a:xfrm>
            <a:off x="4008438" y="2943225"/>
            <a:ext cx="1279525" cy="796925"/>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35" name="Arc 43">
            <a:extLst>
              <a:ext uri="{FF2B5EF4-FFF2-40B4-BE49-F238E27FC236}">
                <a16:creationId xmlns:a16="http://schemas.microsoft.com/office/drawing/2014/main" id="{ED24326E-97F6-4680-BD86-BFA87330C21E}"/>
              </a:ext>
            </a:extLst>
          </p:cNvPr>
          <p:cNvSpPr>
            <a:spLocks/>
          </p:cNvSpPr>
          <p:nvPr/>
        </p:nvSpPr>
        <p:spPr bwMode="auto">
          <a:xfrm>
            <a:off x="5522913" y="33067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36" name="Arc 44">
            <a:extLst>
              <a:ext uri="{FF2B5EF4-FFF2-40B4-BE49-F238E27FC236}">
                <a16:creationId xmlns:a16="http://schemas.microsoft.com/office/drawing/2014/main" id="{DB20C5A6-539B-4A27-8199-D25AFDC6023E}"/>
              </a:ext>
            </a:extLst>
          </p:cNvPr>
          <p:cNvSpPr>
            <a:spLocks/>
          </p:cNvSpPr>
          <p:nvPr/>
        </p:nvSpPr>
        <p:spPr bwMode="auto">
          <a:xfrm>
            <a:off x="5307013" y="3306763"/>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37" name="Line 45">
            <a:extLst>
              <a:ext uri="{FF2B5EF4-FFF2-40B4-BE49-F238E27FC236}">
                <a16:creationId xmlns:a16="http://schemas.microsoft.com/office/drawing/2014/main" id="{0B49465A-EC8A-4805-BCF4-F002770CB458}"/>
              </a:ext>
            </a:extLst>
          </p:cNvPr>
          <p:cNvSpPr>
            <a:spLocks noChangeShapeType="1"/>
          </p:cNvSpPr>
          <p:nvPr/>
        </p:nvSpPr>
        <p:spPr bwMode="auto">
          <a:xfrm>
            <a:off x="5397500" y="3336925"/>
            <a:ext cx="1285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38" name="Line 46">
            <a:extLst>
              <a:ext uri="{FF2B5EF4-FFF2-40B4-BE49-F238E27FC236}">
                <a16:creationId xmlns:a16="http://schemas.microsoft.com/office/drawing/2014/main" id="{3B085A89-CEE1-4285-80C7-AD137CE7C7B6}"/>
              </a:ext>
            </a:extLst>
          </p:cNvPr>
          <p:cNvSpPr>
            <a:spLocks noChangeShapeType="1"/>
          </p:cNvSpPr>
          <p:nvPr/>
        </p:nvSpPr>
        <p:spPr bwMode="auto">
          <a:xfrm>
            <a:off x="4095750" y="3127375"/>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0" name="Arc 48">
            <a:extLst>
              <a:ext uri="{FF2B5EF4-FFF2-40B4-BE49-F238E27FC236}">
                <a16:creationId xmlns:a16="http://schemas.microsoft.com/office/drawing/2014/main" id="{0E15C3F0-B6E3-4D6D-813C-4F18E839811E}"/>
              </a:ext>
            </a:extLst>
          </p:cNvPr>
          <p:cNvSpPr>
            <a:spLocks/>
          </p:cNvSpPr>
          <p:nvPr/>
        </p:nvSpPr>
        <p:spPr bwMode="auto">
          <a:xfrm>
            <a:off x="3889375" y="39274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1" name="Line 49">
            <a:extLst>
              <a:ext uri="{FF2B5EF4-FFF2-40B4-BE49-F238E27FC236}">
                <a16:creationId xmlns:a16="http://schemas.microsoft.com/office/drawing/2014/main" id="{BA55FDDF-E724-453B-BB0C-5E0E7B3ED82C}"/>
              </a:ext>
            </a:extLst>
          </p:cNvPr>
          <p:cNvSpPr>
            <a:spLocks noChangeShapeType="1"/>
          </p:cNvSpPr>
          <p:nvPr/>
        </p:nvSpPr>
        <p:spPr bwMode="auto">
          <a:xfrm>
            <a:off x="2324100" y="3963988"/>
            <a:ext cx="156527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2" name="Arc 50">
            <a:extLst>
              <a:ext uri="{FF2B5EF4-FFF2-40B4-BE49-F238E27FC236}">
                <a16:creationId xmlns:a16="http://schemas.microsoft.com/office/drawing/2014/main" id="{4D9E0086-2F84-4194-BE35-8346E2FC86B8}"/>
              </a:ext>
            </a:extLst>
          </p:cNvPr>
          <p:cNvSpPr>
            <a:spLocks/>
          </p:cNvSpPr>
          <p:nvPr/>
        </p:nvSpPr>
        <p:spPr bwMode="auto">
          <a:xfrm>
            <a:off x="3889375" y="40846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3" name="Line 51">
            <a:extLst>
              <a:ext uri="{FF2B5EF4-FFF2-40B4-BE49-F238E27FC236}">
                <a16:creationId xmlns:a16="http://schemas.microsoft.com/office/drawing/2014/main" id="{22F685C3-F119-4BCD-8E8E-0C8B5F0DC673}"/>
              </a:ext>
            </a:extLst>
          </p:cNvPr>
          <p:cNvSpPr>
            <a:spLocks noChangeShapeType="1"/>
          </p:cNvSpPr>
          <p:nvPr/>
        </p:nvSpPr>
        <p:spPr bwMode="auto">
          <a:xfrm>
            <a:off x="3298825" y="4116388"/>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4" name="Arc 52">
            <a:extLst>
              <a:ext uri="{FF2B5EF4-FFF2-40B4-BE49-F238E27FC236}">
                <a16:creationId xmlns:a16="http://schemas.microsoft.com/office/drawing/2014/main" id="{C12D50E5-EE05-43F9-95C8-99811265B91A}"/>
              </a:ext>
            </a:extLst>
          </p:cNvPr>
          <p:cNvSpPr>
            <a:spLocks/>
          </p:cNvSpPr>
          <p:nvPr/>
        </p:nvSpPr>
        <p:spPr bwMode="auto">
          <a:xfrm>
            <a:off x="3894138" y="42338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5" name="Line 53">
            <a:extLst>
              <a:ext uri="{FF2B5EF4-FFF2-40B4-BE49-F238E27FC236}">
                <a16:creationId xmlns:a16="http://schemas.microsoft.com/office/drawing/2014/main" id="{65243C81-262E-486B-A82D-8C4055D816D2}"/>
              </a:ext>
            </a:extLst>
          </p:cNvPr>
          <p:cNvSpPr>
            <a:spLocks noChangeShapeType="1"/>
          </p:cNvSpPr>
          <p:nvPr/>
        </p:nvSpPr>
        <p:spPr bwMode="auto">
          <a:xfrm>
            <a:off x="3492500" y="4270375"/>
            <a:ext cx="430213"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6" name="Arc 54">
            <a:extLst>
              <a:ext uri="{FF2B5EF4-FFF2-40B4-BE49-F238E27FC236}">
                <a16:creationId xmlns:a16="http://schemas.microsoft.com/office/drawing/2014/main" id="{0C52C9FB-7CA1-4037-BCBC-804EE2583A66}"/>
              </a:ext>
            </a:extLst>
          </p:cNvPr>
          <p:cNvSpPr>
            <a:spLocks/>
          </p:cNvSpPr>
          <p:nvPr/>
        </p:nvSpPr>
        <p:spPr bwMode="auto">
          <a:xfrm>
            <a:off x="3884613" y="438943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7" name="Line 55">
            <a:extLst>
              <a:ext uri="{FF2B5EF4-FFF2-40B4-BE49-F238E27FC236}">
                <a16:creationId xmlns:a16="http://schemas.microsoft.com/office/drawing/2014/main" id="{790A9391-7437-4BB7-AE89-75A6BB7E6C37}"/>
              </a:ext>
            </a:extLst>
          </p:cNvPr>
          <p:cNvSpPr>
            <a:spLocks noChangeShapeType="1"/>
          </p:cNvSpPr>
          <p:nvPr/>
        </p:nvSpPr>
        <p:spPr bwMode="auto">
          <a:xfrm>
            <a:off x="3689350" y="4422775"/>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8" name="Arc 56">
            <a:extLst>
              <a:ext uri="{FF2B5EF4-FFF2-40B4-BE49-F238E27FC236}">
                <a16:creationId xmlns:a16="http://schemas.microsoft.com/office/drawing/2014/main" id="{17E706E2-AE43-4D6A-9EF8-48621D9E248A}"/>
              </a:ext>
            </a:extLst>
          </p:cNvPr>
          <p:cNvSpPr>
            <a:spLocks/>
          </p:cNvSpPr>
          <p:nvPr/>
        </p:nvSpPr>
        <p:spPr bwMode="auto">
          <a:xfrm>
            <a:off x="3894138" y="45418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9" name="Line 57">
            <a:extLst>
              <a:ext uri="{FF2B5EF4-FFF2-40B4-BE49-F238E27FC236}">
                <a16:creationId xmlns:a16="http://schemas.microsoft.com/office/drawing/2014/main" id="{213376B4-25A2-4212-9E6C-E26A724B6090}"/>
              </a:ext>
            </a:extLst>
          </p:cNvPr>
          <p:cNvSpPr>
            <a:spLocks noChangeShapeType="1"/>
          </p:cNvSpPr>
          <p:nvPr/>
        </p:nvSpPr>
        <p:spPr bwMode="auto">
          <a:xfrm>
            <a:off x="3103563" y="4575175"/>
            <a:ext cx="8096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50" name="Rectangle 58">
            <a:extLst>
              <a:ext uri="{FF2B5EF4-FFF2-40B4-BE49-F238E27FC236}">
                <a16:creationId xmlns:a16="http://schemas.microsoft.com/office/drawing/2014/main" id="{5829BDAB-44E0-4749-92B2-1F0C408C6AC6}"/>
              </a:ext>
            </a:extLst>
          </p:cNvPr>
          <p:cNvSpPr>
            <a:spLocks noChangeArrowheads="1"/>
          </p:cNvSpPr>
          <p:nvPr/>
        </p:nvSpPr>
        <p:spPr bwMode="auto">
          <a:xfrm>
            <a:off x="3986213" y="38623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251" name="Rectangle 59">
            <a:extLst>
              <a:ext uri="{FF2B5EF4-FFF2-40B4-BE49-F238E27FC236}">
                <a16:creationId xmlns:a16="http://schemas.microsoft.com/office/drawing/2014/main" id="{2C991EB7-B370-4399-BC7D-2F8EDB714942}"/>
              </a:ext>
            </a:extLst>
          </p:cNvPr>
          <p:cNvSpPr>
            <a:spLocks noChangeArrowheads="1"/>
          </p:cNvSpPr>
          <p:nvPr/>
        </p:nvSpPr>
        <p:spPr bwMode="auto">
          <a:xfrm>
            <a:off x="3986213" y="40147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52" name="Rectangle 60">
            <a:extLst>
              <a:ext uri="{FF2B5EF4-FFF2-40B4-BE49-F238E27FC236}">
                <a16:creationId xmlns:a16="http://schemas.microsoft.com/office/drawing/2014/main" id="{27CA1F22-7413-4CEA-80BB-1C71969D1523}"/>
              </a:ext>
            </a:extLst>
          </p:cNvPr>
          <p:cNvSpPr>
            <a:spLocks noChangeArrowheads="1"/>
          </p:cNvSpPr>
          <p:nvPr/>
        </p:nvSpPr>
        <p:spPr bwMode="auto">
          <a:xfrm>
            <a:off x="3986213" y="4168775"/>
            <a:ext cx="3873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53" name="Rectangle 61">
            <a:extLst>
              <a:ext uri="{FF2B5EF4-FFF2-40B4-BE49-F238E27FC236}">
                <a16:creationId xmlns:a16="http://schemas.microsoft.com/office/drawing/2014/main" id="{6F03EF5B-D17E-44E4-A3C4-9F0CD9A1B781}"/>
              </a:ext>
            </a:extLst>
          </p:cNvPr>
          <p:cNvSpPr>
            <a:spLocks noChangeArrowheads="1"/>
          </p:cNvSpPr>
          <p:nvPr/>
        </p:nvSpPr>
        <p:spPr bwMode="auto">
          <a:xfrm>
            <a:off x="3986213" y="433070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54" name="Rectangle 62">
            <a:extLst>
              <a:ext uri="{FF2B5EF4-FFF2-40B4-BE49-F238E27FC236}">
                <a16:creationId xmlns:a16="http://schemas.microsoft.com/office/drawing/2014/main" id="{320609A6-0351-4B3C-AD6B-D7469E173D5C}"/>
              </a:ext>
            </a:extLst>
          </p:cNvPr>
          <p:cNvSpPr>
            <a:spLocks noChangeArrowheads="1"/>
          </p:cNvSpPr>
          <p:nvPr/>
        </p:nvSpPr>
        <p:spPr bwMode="auto">
          <a:xfrm>
            <a:off x="3987800" y="4465638"/>
            <a:ext cx="4667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55" name="Rectangle 63">
            <a:extLst>
              <a:ext uri="{FF2B5EF4-FFF2-40B4-BE49-F238E27FC236}">
                <a16:creationId xmlns:a16="http://schemas.microsoft.com/office/drawing/2014/main" id="{8FF22C16-853A-4AA8-AAB1-D71B5E3C23A8}"/>
              </a:ext>
            </a:extLst>
          </p:cNvPr>
          <p:cNvSpPr>
            <a:spLocks noChangeArrowheads="1"/>
          </p:cNvSpPr>
          <p:nvPr/>
        </p:nvSpPr>
        <p:spPr bwMode="auto">
          <a:xfrm>
            <a:off x="4398963" y="4114800"/>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128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256" name="Rectangle 64">
            <a:extLst>
              <a:ext uri="{FF2B5EF4-FFF2-40B4-BE49-F238E27FC236}">
                <a16:creationId xmlns:a16="http://schemas.microsoft.com/office/drawing/2014/main" id="{AD05098D-14D1-4BCC-BA28-B0D07E372A6B}"/>
              </a:ext>
            </a:extLst>
          </p:cNvPr>
          <p:cNvSpPr>
            <a:spLocks noChangeArrowheads="1"/>
          </p:cNvSpPr>
          <p:nvPr/>
        </p:nvSpPr>
        <p:spPr bwMode="auto">
          <a:xfrm>
            <a:off x="4398963" y="424021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RAM  3</a:t>
            </a:r>
          </a:p>
        </p:txBody>
      </p:sp>
      <p:sp>
        <p:nvSpPr>
          <p:cNvPr id="8257" name="Rectangle 65">
            <a:extLst>
              <a:ext uri="{FF2B5EF4-FFF2-40B4-BE49-F238E27FC236}">
                <a16:creationId xmlns:a16="http://schemas.microsoft.com/office/drawing/2014/main" id="{F8DA8A53-20E3-4713-AFBA-01D9964CCEC1}"/>
              </a:ext>
            </a:extLst>
          </p:cNvPr>
          <p:cNvSpPr>
            <a:spLocks noChangeArrowheads="1"/>
          </p:cNvSpPr>
          <p:nvPr/>
        </p:nvSpPr>
        <p:spPr bwMode="auto">
          <a:xfrm>
            <a:off x="4008438" y="3859213"/>
            <a:ext cx="1279525" cy="800100"/>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58" name="Arc 66">
            <a:extLst>
              <a:ext uri="{FF2B5EF4-FFF2-40B4-BE49-F238E27FC236}">
                <a16:creationId xmlns:a16="http://schemas.microsoft.com/office/drawing/2014/main" id="{00458BB7-1FB6-4178-BC14-B0C940C7B358}"/>
              </a:ext>
            </a:extLst>
          </p:cNvPr>
          <p:cNvSpPr>
            <a:spLocks/>
          </p:cNvSpPr>
          <p:nvPr/>
        </p:nvSpPr>
        <p:spPr bwMode="auto">
          <a:xfrm>
            <a:off x="5522913" y="42259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59" name="Arc 67">
            <a:extLst>
              <a:ext uri="{FF2B5EF4-FFF2-40B4-BE49-F238E27FC236}">
                <a16:creationId xmlns:a16="http://schemas.microsoft.com/office/drawing/2014/main" id="{192E3334-EBCC-4160-9D43-13A9E573E43B}"/>
              </a:ext>
            </a:extLst>
          </p:cNvPr>
          <p:cNvSpPr>
            <a:spLocks/>
          </p:cNvSpPr>
          <p:nvPr/>
        </p:nvSpPr>
        <p:spPr bwMode="auto">
          <a:xfrm>
            <a:off x="5307013" y="4225925"/>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0" name="Line 68">
            <a:extLst>
              <a:ext uri="{FF2B5EF4-FFF2-40B4-BE49-F238E27FC236}">
                <a16:creationId xmlns:a16="http://schemas.microsoft.com/office/drawing/2014/main" id="{13702CC3-2159-4905-8FDD-5A5C473E65A2}"/>
              </a:ext>
            </a:extLst>
          </p:cNvPr>
          <p:cNvSpPr>
            <a:spLocks noChangeShapeType="1"/>
          </p:cNvSpPr>
          <p:nvPr/>
        </p:nvSpPr>
        <p:spPr bwMode="auto">
          <a:xfrm>
            <a:off x="5402263" y="4259263"/>
            <a:ext cx="128587" cy="317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1" name="Line 69">
            <a:extLst>
              <a:ext uri="{FF2B5EF4-FFF2-40B4-BE49-F238E27FC236}">
                <a16:creationId xmlns:a16="http://schemas.microsoft.com/office/drawing/2014/main" id="{C3B424B6-34E9-46CC-AFBB-A80328431838}"/>
              </a:ext>
            </a:extLst>
          </p:cNvPr>
          <p:cNvSpPr>
            <a:spLocks noChangeShapeType="1"/>
          </p:cNvSpPr>
          <p:nvPr/>
        </p:nvSpPr>
        <p:spPr bwMode="auto">
          <a:xfrm>
            <a:off x="4086225" y="4056063"/>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3" name="Arc 71">
            <a:extLst>
              <a:ext uri="{FF2B5EF4-FFF2-40B4-BE49-F238E27FC236}">
                <a16:creationId xmlns:a16="http://schemas.microsoft.com/office/drawing/2014/main" id="{ECB7E3CA-8C57-4D86-B56F-8E4BFE34B3A1}"/>
              </a:ext>
            </a:extLst>
          </p:cNvPr>
          <p:cNvSpPr>
            <a:spLocks/>
          </p:cNvSpPr>
          <p:nvPr/>
        </p:nvSpPr>
        <p:spPr bwMode="auto">
          <a:xfrm>
            <a:off x="3889375" y="485140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4" name="Line 72">
            <a:extLst>
              <a:ext uri="{FF2B5EF4-FFF2-40B4-BE49-F238E27FC236}">
                <a16:creationId xmlns:a16="http://schemas.microsoft.com/office/drawing/2014/main" id="{A8685D04-5BC0-48EA-8F76-5BB9F38D038A}"/>
              </a:ext>
            </a:extLst>
          </p:cNvPr>
          <p:cNvSpPr>
            <a:spLocks noChangeShapeType="1"/>
          </p:cNvSpPr>
          <p:nvPr/>
        </p:nvSpPr>
        <p:spPr bwMode="auto">
          <a:xfrm>
            <a:off x="2060575" y="4881563"/>
            <a:ext cx="18288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5" name="Arc 73">
            <a:extLst>
              <a:ext uri="{FF2B5EF4-FFF2-40B4-BE49-F238E27FC236}">
                <a16:creationId xmlns:a16="http://schemas.microsoft.com/office/drawing/2014/main" id="{558412EF-24DB-458A-B365-274E4F624E97}"/>
              </a:ext>
            </a:extLst>
          </p:cNvPr>
          <p:cNvSpPr>
            <a:spLocks/>
          </p:cNvSpPr>
          <p:nvPr/>
        </p:nvSpPr>
        <p:spPr bwMode="auto">
          <a:xfrm>
            <a:off x="3884613" y="5000625"/>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6" name="Line 74">
            <a:extLst>
              <a:ext uri="{FF2B5EF4-FFF2-40B4-BE49-F238E27FC236}">
                <a16:creationId xmlns:a16="http://schemas.microsoft.com/office/drawing/2014/main" id="{9505D6D4-282B-4E38-96F7-6968525341C9}"/>
              </a:ext>
            </a:extLst>
          </p:cNvPr>
          <p:cNvSpPr>
            <a:spLocks noChangeShapeType="1"/>
          </p:cNvSpPr>
          <p:nvPr/>
        </p:nvSpPr>
        <p:spPr bwMode="auto">
          <a:xfrm>
            <a:off x="3298825" y="5035550"/>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7" name="Arc 75">
            <a:extLst>
              <a:ext uri="{FF2B5EF4-FFF2-40B4-BE49-F238E27FC236}">
                <a16:creationId xmlns:a16="http://schemas.microsoft.com/office/drawing/2014/main" id="{033338BE-E90D-4DAA-BFA3-4347ACE31016}"/>
              </a:ext>
            </a:extLst>
          </p:cNvPr>
          <p:cNvSpPr>
            <a:spLocks/>
          </p:cNvSpPr>
          <p:nvPr/>
        </p:nvSpPr>
        <p:spPr bwMode="auto">
          <a:xfrm>
            <a:off x="3889375" y="515461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8" name="Line 76">
            <a:extLst>
              <a:ext uri="{FF2B5EF4-FFF2-40B4-BE49-F238E27FC236}">
                <a16:creationId xmlns:a16="http://schemas.microsoft.com/office/drawing/2014/main" id="{8752C4D9-2114-443A-A7FB-E4D62B45001A}"/>
              </a:ext>
            </a:extLst>
          </p:cNvPr>
          <p:cNvSpPr>
            <a:spLocks noChangeShapeType="1"/>
          </p:cNvSpPr>
          <p:nvPr/>
        </p:nvSpPr>
        <p:spPr bwMode="auto">
          <a:xfrm>
            <a:off x="3492500" y="5189538"/>
            <a:ext cx="39687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9" name="Arc 77">
            <a:extLst>
              <a:ext uri="{FF2B5EF4-FFF2-40B4-BE49-F238E27FC236}">
                <a16:creationId xmlns:a16="http://schemas.microsoft.com/office/drawing/2014/main" id="{9B2A9233-A429-495B-AA03-E7354F42EA17}"/>
              </a:ext>
            </a:extLst>
          </p:cNvPr>
          <p:cNvSpPr>
            <a:spLocks/>
          </p:cNvSpPr>
          <p:nvPr/>
        </p:nvSpPr>
        <p:spPr bwMode="auto">
          <a:xfrm>
            <a:off x="3889375" y="530542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70" name="Line 78">
            <a:extLst>
              <a:ext uri="{FF2B5EF4-FFF2-40B4-BE49-F238E27FC236}">
                <a16:creationId xmlns:a16="http://schemas.microsoft.com/office/drawing/2014/main" id="{BCAC8359-90A0-463B-B326-4FA4EC25A863}"/>
              </a:ext>
            </a:extLst>
          </p:cNvPr>
          <p:cNvSpPr>
            <a:spLocks noChangeShapeType="1"/>
          </p:cNvSpPr>
          <p:nvPr/>
        </p:nvSpPr>
        <p:spPr bwMode="auto">
          <a:xfrm>
            <a:off x="3668713" y="5343525"/>
            <a:ext cx="2270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71" name="Arc 79">
            <a:extLst>
              <a:ext uri="{FF2B5EF4-FFF2-40B4-BE49-F238E27FC236}">
                <a16:creationId xmlns:a16="http://schemas.microsoft.com/office/drawing/2014/main" id="{B0E405E4-6283-419C-9A5A-6FA25E5E7D4F}"/>
              </a:ext>
            </a:extLst>
          </p:cNvPr>
          <p:cNvSpPr>
            <a:spLocks/>
          </p:cNvSpPr>
          <p:nvPr/>
        </p:nvSpPr>
        <p:spPr bwMode="auto">
          <a:xfrm>
            <a:off x="3894138" y="54610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72" name="Line 80">
            <a:extLst>
              <a:ext uri="{FF2B5EF4-FFF2-40B4-BE49-F238E27FC236}">
                <a16:creationId xmlns:a16="http://schemas.microsoft.com/office/drawing/2014/main" id="{C527FC99-47EB-4597-8B5B-09D9342A8EE9}"/>
              </a:ext>
            </a:extLst>
          </p:cNvPr>
          <p:cNvSpPr>
            <a:spLocks noChangeShapeType="1"/>
          </p:cNvSpPr>
          <p:nvPr/>
        </p:nvSpPr>
        <p:spPr bwMode="auto">
          <a:xfrm>
            <a:off x="3103563" y="5494338"/>
            <a:ext cx="8239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73" name="Rectangle 81">
            <a:extLst>
              <a:ext uri="{FF2B5EF4-FFF2-40B4-BE49-F238E27FC236}">
                <a16:creationId xmlns:a16="http://schemas.microsoft.com/office/drawing/2014/main" id="{1C23B7C7-BACD-4D3C-8080-CC88F5420995}"/>
              </a:ext>
            </a:extLst>
          </p:cNvPr>
          <p:cNvSpPr>
            <a:spLocks noChangeArrowheads="1"/>
          </p:cNvSpPr>
          <p:nvPr/>
        </p:nvSpPr>
        <p:spPr bwMode="auto">
          <a:xfrm>
            <a:off x="3986213" y="4768850"/>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274" name="Rectangle 82">
            <a:extLst>
              <a:ext uri="{FF2B5EF4-FFF2-40B4-BE49-F238E27FC236}">
                <a16:creationId xmlns:a16="http://schemas.microsoft.com/office/drawing/2014/main" id="{453773AE-F62B-4A28-827C-B6D730AE209F}"/>
              </a:ext>
            </a:extLst>
          </p:cNvPr>
          <p:cNvSpPr>
            <a:spLocks noChangeArrowheads="1"/>
          </p:cNvSpPr>
          <p:nvPr/>
        </p:nvSpPr>
        <p:spPr bwMode="auto">
          <a:xfrm>
            <a:off x="3986213" y="49244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75" name="Rectangle 83">
            <a:extLst>
              <a:ext uri="{FF2B5EF4-FFF2-40B4-BE49-F238E27FC236}">
                <a16:creationId xmlns:a16="http://schemas.microsoft.com/office/drawing/2014/main" id="{F332F711-E8DA-49D6-9654-FB6C9377D510}"/>
              </a:ext>
            </a:extLst>
          </p:cNvPr>
          <p:cNvSpPr>
            <a:spLocks noChangeArrowheads="1"/>
          </p:cNvSpPr>
          <p:nvPr/>
        </p:nvSpPr>
        <p:spPr bwMode="auto">
          <a:xfrm>
            <a:off x="3986213" y="5075238"/>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76" name="Rectangle 84">
            <a:extLst>
              <a:ext uri="{FF2B5EF4-FFF2-40B4-BE49-F238E27FC236}">
                <a16:creationId xmlns:a16="http://schemas.microsoft.com/office/drawing/2014/main" id="{6E3F6F1F-DB8E-4346-B471-3D424728C63B}"/>
              </a:ext>
            </a:extLst>
          </p:cNvPr>
          <p:cNvSpPr>
            <a:spLocks noChangeArrowheads="1"/>
          </p:cNvSpPr>
          <p:nvPr/>
        </p:nvSpPr>
        <p:spPr bwMode="auto">
          <a:xfrm>
            <a:off x="3986213" y="523875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77" name="Rectangle 85">
            <a:extLst>
              <a:ext uri="{FF2B5EF4-FFF2-40B4-BE49-F238E27FC236}">
                <a16:creationId xmlns:a16="http://schemas.microsoft.com/office/drawing/2014/main" id="{EBB8B9AD-2E4E-47E2-81B9-836294DC13FD}"/>
              </a:ext>
            </a:extLst>
          </p:cNvPr>
          <p:cNvSpPr>
            <a:spLocks noChangeArrowheads="1"/>
          </p:cNvSpPr>
          <p:nvPr/>
        </p:nvSpPr>
        <p:spPr bwMode="auto">
          <a:xfrm>
            <a:off x="3998913" y="5391150"/>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78" name="Rectangle 86">
            <a:extLst>
              <a:ext uri="{FF2B5EF4-FFF2-40B4-BE49-F238E27FC236}">
                <a16:creationId xmlns:a16="http://schemas.microsoft.com/office/drawing/2014/main" id="{9130D233-4815-4039-8206-E2516BA277AB}"/>
              </a:ext>
            </a:extLst>
          </p:cNvPr>
          <p:cNvSpPr>
            <a:spLocks noChangeArrowheads="1"/>
          </p:cNvSpPr>
          <p:nvPr/>
        </p:nvSpPr>
        <p:spPr bwMode="auto">
          <a:xfrm>
            <a:off x="4398963" y="5040313"/>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128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279" name="Rectangle 87">
            <a:extLst>
              <a:ext uri="{FF2B5EF4-FFF2-40B4-BE49-F238E27FC236}">
                <a16:creationId xmlns:a16="http://schemas.microsoft.com/office/drawing/2014/main" id="{A6207A59-0FBD-4CC6-B97A-63D64A6D4B47}"/>
              </a:ext>
            </a:extLst>
          </p:cNvPr>
          <p:cNvSpPr>
            <a:spLocks noChangeArrowheads="1"/>
          </p:cNvSpPr>
          <p:nvPr/>
        </p:nvSpPr>
        <p:spPr bwMode="auto">
          <a:xfrm>
            <a:off x="4398963" y="516731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RAM  4</a:t>
            </a:r>
          </a:p>
        </p:txBody>
      </p:sp>
      <p:sp>
        <p:nvSpPr>
          <p:cNvPr id="8280" name="Rectangle 88">
            <a:extLst>
              <a:ext uri="{FF2B5EF4-FFF2-40B4-BE49-F238E27FC236}">
                <a16:creationId xmlns:a16="http://schemas.microsoft.com/office/drawing/2014/main" id="{02003F6F-12A9-4411-BB5A-A7643BF171CD}"/>
              </a:ext>
            </a:extLst>
          </p:cNvPr>
          <p:cNvSpPr>
            <a:spLocks noChangeArrowheads="1"/>
          </p:cNvSpPr>
          <p:nvPr/>
        </p:nvSpPr>
        <p:spPr bwMode="auto">
          <a:xfrm>
            <a:off x="4008438" y="4787900"/>
            <a:ext cx="1279525" cy="788988"/>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81" name="Arc 89">
            <a:extLst>
              <a:ext uri="{FF2B5EF4-FFF2-40B4-BE49-F238E27FC236}">
                <a16:creationId xmlns:a16="http://schemas.microsoft.com/office/drawing/2014/main" id="{22232969-BF01-413C-97AB-2E8B10A9E643}"/>
              </a:ext>
            </a:extLst>
          </p:cNvPr>
          <p:cNvSpPr>
            <a:spLocks/>
          </p:cNvSpPr>
          <p:nvPr/>
        </p:nvSpPr>
        <p:spPr bwMode="auto">
          <a:xfrm>
            <a:off x="5522913" y="51435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82" name="Arc 90">
            <a:extLst>
              <a:ext uri="{FF2B5EF4-FFF2-40B4-BE49-F238E27FC236}">
                <a16:creationId xmlns:a16="http://schemas.microsoft.com/office/drawing/2014/main" id="{5BFC991F-BC4A-4E69-A8FC-3CF1CA6822E9}"/>
              </a:ext>
            </a:extLst>
          </p:cNvPr>
          <p:cNvSpPr>
            <a:spLocks/>
          </p:cNvSpPr>
          <p:nvPr/>
        </p:nvSpPr>
        <p:spPr bwMode="auto">
          <a:xfrm>
            <a:off x="5307013" y="5143500"/>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83" name="Line 91">
            <a:extLst>
              <a:ext uri="{FF2B5EF4-FFF2-40B4-BE49-F238E27FC236}">
                <a16:creationId xmlns:a16="http://schemas.microsoft.com/office/drawing/2014/main" id="{F1646DCE-ED07-4EE7-8AE1-3A6AC08F0BE8}"/>
              </a:ext>
            </a:extLst>
          </p:cNvPr>
          <p:cNvSpPr>
            <a:spLocks noChangeShapeType="1"/>
          </p:cNvSpPr>
          <p:nvPr/>
        </p:nvSpPr>
        <p:spPr bwMode="auto">
          <a:xfrm>
            <a:off x="5416550" y="5176838"/>
            <a:ext cx="10953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84" name="Line 92">
            <a:extLst>
              <a:ext uri="{FF2B5EF4-FFF2-40B4-BE49-F238E27FC236}">
                <a16:creationId xmlns:a16="http://schemas.microsoft.com/office/drawing/2014/main" id="{4E84DA35-42DC-4330-AB68-5E7459F92575}"/>
              </a:ext>
            </a:extLst>
          </p:cNvPr>
          <p:cNvSpPr>
            <a:spLocks noChangeShapeType="1"/>
          </p:cNvSpPr>
          <p:nvPr/>
        </p:nvSpPr>
        <p:spPr bwMode="auto">
          <a:xfrm>
            <a:off x="4076700" y="4964113"/>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88" name="Line 96">
            <a:extLst>
              <a:ext uri="{FF2B5EF4-FFF2-40B4-BE49-F238E27FC236}">
                <a16:creationId xmlns:a16="http://schemas.microsoft.com/office/drawing/2014/main" id="{EB2CB342-0783-40E8-B7CF-29AB7E697D8C}"/>
              </a:ext>
            </a:extLst>
          </p:cNvPr>
          <p:cNvSpPr>
            <a:spLocks noChangeShapeType="1"/>
          </p:cNvSpPr>
          <p:nvPr/>
        </p:nvSpPr>
        <p:spPr bwMode="auto">
          <a:xfrm>
            <a:off x="3097213" y="1341438"/>
            <a:ext cx="0" cy="476250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89" name="Rectangle 97">
            <a:extLst>
              <a:ext uri="{FF2B5EF4-FFF2-40B4-BE49-F238E27FC236}">
                <a16:creationId xmlns:a16="http://schemas.microsoft.com/office/drawing/2014/main" id="{2CD8E110-0886-425B-A84F-2E6B5FF367AF}"/>
              </a:ext>
            </a:extLst>
          </p:cNvPr>
          <p:cNvSpPr>
            <a:spLocks noChangeArrowheads="1"/>
          </p:cNvSpPr>
          <p:nvPr/>
        </p:nvSpPr>
        <p:spPr bwMode="auto">
          <a:xfrm>
            <a:off x="2038350" y="1736725"/>
            <a:ext cx="74930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Decoder</a:t>
            </a:r>
          </a:p>
        </p:txBody>
      </p:sp>
      <p:sp>
        <p:nvSpPr>
          <p:cNvPr id="8290" name="Rectangle 98">
            <a:extLst>
              <a:ext uri="{FF2B5EF4-FFF2-40B4-BE49-F238E27FC236}">
                <a16:creationId xmlns:a16="http://schemas.microsoft.com/office/drawing/2014/main" id="{309B141F-3557-4400-9914-6A17ADBF94A8}"/>
              </a:ext>
            </a:extLst>
          </p:cNvPr>
          <p:cNvSpPr>
            <a:spLocks noChangeArrowheads="1"/>
          </p:cNvSpPr>
          <p:nvPr/>
        </p:nvSpPr>
        <p:spPr bwMode="auto">
          <a:xfrm>
            <a:off x="1952625" y="1871663"/>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3</a:t>
            </a:r>
          </a:p>
        </p:txBody>
      </p:sp>
      <p:sp>
        <p:nvSpPr>
          <p:cNvPr id="8291" name="Rectangle 99">
            <a:extLst>
              <a:ext uri="{FF2B5EF4-FFF2-40B4-BE49-F238E27FC236}">
                <a16:creationId xmlns:a16="http://schemas.microsoft.com/office/drawing/2014/main" id="{6DBC2366-A306-4738-A02E-D74CFFF33E42}"/>
              </a:ext>
            </a:extLst>
          </p:cNvPr>
          <p:cNvSpPr>
            <a:spLocks noChangeArrowheads="1"/>
          </p:cNvSpPr>
          <p:nvPr/>
        </p:nvSpPr>
        <p:spPr bwMode="auto">
          <a:xfrm>
            <a:off x="2159000" y="1871663"/>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2</a:t>
            </a:r>
          </a:p>
        </p:txBody>
      </p:sp>
      <p:sp>
        <p:nvSpPr>
          <p:cNvPr id="8292" name="Rectangle 100">
            <a:extLst>
              <a:ext uri="{FF2B5EF4-FFF2-40B4-BE49-F238E27FC236}">
                <a16:creationId xmlns:a16="http://schemas.microsoft.com/office/drawing/2014/main" id="{F21647DC-8CEF-405C-A600-7FF749C3559B}"/>
              </a:ext>
            </a:extLst>
          </p:cNvPr>
          <p:cNvSpPr>
            <a:spLocks noChangeArrowheads="1"/>
          </p:cNvSpPr>
          <p:nvPr/>
        </p:nvSpPr>
        <p:spPr bwMode="auto">
          <a:xfrm>
            <a:off x="2354263" y="18716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a:t>
            </a:r>
          </a:p>
        </p:txBody>
      </p:sp>
      <p:sp>
        <p:nvSpPr>
          <p:cNvPr id="8293" name="Rectangle 101">
            <a:extLst>
              <a:ext uri="{FF2B5EF4-FFF2-40B4-BE49-F238E27FC236}">
                <a16:creationId xmlns:a16="http://schemas.microsoft.com/office/drawing/2014/main" id="{CEEFEFF7-727E-4E51-A978-09DECB0621EB}"/>
              </a:ext>
            </a:extLst>
          </p:cNvPr>
          <p:cNvSpPr>
            <a:spLocks noChangeArrowheads="1"/>
          </p:cNvSpPr>
          <p:nvPr/>
        </p:nvSpPr>
        <p:spPr bwMode="auto">
          <a:xfrm>
            <a:off x="2551113" y="18716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0</a:t>
            </a:r>
          </a:p>
        </p:txBody>
      </p:sp>
      <p:sp>
        <p:nvSpPr>
          <p:cNvPr id="8294" name="Rectangle 102">
            <a:extLst>
              <a:ext uri="{FF2B5EF4-FFF2-40B4-BE49-F238E27FC236}">
                <a16:creationId xmlns:a16="http://schemas.microsoft.com/office/drawing/2014/main" id="{FD5C114C-800A-494E-A377-3364281356EA}"/>
              </a:ext>
            </a:extLst>
          </p:cNvPr>
          <p:cNvSpPr>
            <a:spLocks noChangeArrowheads="1"/>
          </p:cNvSpPr>
          <p:nvPr/>
        </p:nvSpPr>
        <p:spPr bwMode="auto">
          <a:xfrm>
            <a:off x="1935163" y="1773238"/>
            <a:ext cx="877887" cy="284162"/>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95" name="Line 103">
            <a:extLst>
              <a:ext uri="{FF2B5EF4-FFF2-40B4-BE49-F238E27FC236}">
                <a16:creationId xmlns:a16="http://schemas.microsoft.com/office/drawing/2014/main" id="{C24113BD-11BD-4F58-831D-BFD0797CB3F3}"/>
              </a:ext>
            </a:extLst>
          </p:cNvPr>
          <p:cNvSpPr>
            <a:spLocks noChangeShapeType="1"/>
          </p:cNvSpPr>
          <p:nvPr/>
        </p:nvSpPr>
        <p:spPr bwMode="auto">
          <a:xfrm>
            <a:off x="2706688" y="2055813"/>
            <a:ext cx="0" cy="87312"/>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97" name="Line 105">
            <a:extLst>
              <a:ext uri="{FF2B5EF4-FFF2-40B4-BE49-F238E27FC236}">
                <a16:creationId xmlns:a16="http://schemas.microsoft.com/office/drawing/2014/main" id="{D0BB8A52-10A1-439F-9952-6181E9E18FAE}"/>
              </a:ext>
            </a:extLst>
          </p:cNvPr>
          <p:cNvSpPr>
            <a:spLocks noChangeShapeType="1"/>
          </p:cNvSpPr>
          <p:nvPr/>
        </p:nvSpPr>
        <p:spPr bwMode="auto">
          <a:xfrm>
            <a:off x="2312988" y="2065338"/>
            <a:ext cx="4762" cy="190500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99" name="Line 107">
            <a:extLst>
              <a:ext uri="{FF2B5EF4-FFF2-40B4-BE49-F238E27FC236}">
                <a16:creationId xmlns:a16="http://schemas.microsoft.com/office/drawing/2014/main" id="{818B5915-2C8E-4B9F-A521-EE261AC46376}"/>
              </a:ext>
            </a:extLst>
          </p:cNvPr>
          <p:cNvSpPr>
            <a:spLocks noChangeShapeType="1"/>
          </p:cNvSpPr>
          <p:nvPr/>
        </p:nvSpPr>
        <p:spPr bwMode="auto">
          <a:xfrm flipV="1">
            <a:off x="2249488" y="1347788"/>
            <a:ext cx="0" cy="42545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01" name="Line 109">
            <a:extLst>
              <a:ext uri="{FF2B5EF4-FFF2-40B4-BE49-F238E27FC236}">
                <a16:creationId xmlns:a16="http://schemas.microsoft.com/office/drawing/2014/main" id="{16FC1FC6-D499-44B3-8957-CCECAF5DD7C6}"/>
              </a:ext>
            </a:extLst>
          </p:cNvPr>
          <p:cNvSpPr>
            <a:spLocks noChangeShapeType="1"/>
          </p:cNvSpPr>
          <p:nvPr/>
        </p:nvSpPr>
        <p:spPr bwMode="auto">
          <a:xfrm flipV="1">
            <a:off x="5630863" y="1357313"/>
            <a:ext cx="0" cy="475297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42" name="Rectangle 110">
            <a:extLst>
              <a:ext uri="{FF2B5EF4-FFF2-40B4-BE49-F238E27FC236}">
                <a16:creationId xmlns:a16="http://schemas.microsoft.com/office/drawing/2014/main" id="{9ACE545E-84AF-4D8F-9985-143D0F538A1A}"/>
              </a:ext>
            </a:extLst>
          </p:cNvPr>
          <p:cNvSpPr>
            <a:spLocks noChangeArrowheads="1"/>
          </p:cNvSpPr>
          <p:nvPr/>
        </p:nvSpPr>
        <p:spPr bwMode="auto">
          <a:xfrm>
            <a:off x="1350963" y="855663"/>
            <a:ext cx="4648200" cy="49053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8303" name="Rectangle 111">
            <a:extLst>
              <a:ext uri="{FF2B5EF4-FFF2-40B4-BE49-F238E27FC236}">
                <a16:creationId xmlns:a16="http://schemas.microsoft.com/office/drawing/2014/main" id="{7899F7CE-FF1D-40F6-AA6F-351FDF4CFC62}"/>
              </a:ext>
            </a:extLst>
          </p:cNvPr>
          <p:cNvSpPr>
            <a:spLocks noChangeArrowheads="1"/>
          </p:cNvSpPr>
          <p:nvPr/>
        </p:nvSpPr>
        <p:spPr bwMode="auto">
          <a:xfrm>
            <a:off x="3578225" y="1150938"/>
            <a:ext cx="4270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304" name="Rectangle 112">
            <a:extLst>
              <a:ext uri="{FF2B5EF4-FFF2-40B4-BE49-F238E27FC236}">
                <a16:creationId xmlns:a16="http://schemas.microsoft.com/office/drawing/2014/main" id="{FB3EB675-8F84-49CD-83E6-8E8FF1456C0E}"/>
              </a:ext>
            </a:extLst>
          </p:cNvPr>
          <p:cNvSpPr>
            <a:spLocks noChangeArrowheads="1"/>
          </p:cNvSpPr>
          <p:nvPr/>
        </p:nvSpPr>
        <p:spPr bwMode="auto">
          <a:xfrm>
            <a:off x="3305175" y="1150938"/>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305" name="Rectangle 113">
            <a:extLst>
              <a:ext uri="{FF2B5EF4-FFF2-40B4-BE49-F238E27FC236}">
                <a16:creationId xmlns:a16="http://schemas.microsoft.com/office/drawing/2014/main" id="{5116C657-1BB6-4DDC-84D2-77E9CA60B6E2}"/>
              </a:ext>
            </a:extLst>
          </p:cNvPr>
          <p:cNvSpPr>
            <a:spLocks noChangeArrowheads="1"/>
          </p:cNvSpPr>
          <p:nvPr/>
        </p:nvSpPr>
        <p:spPr bwMode="auto">
          <a:xfrm>
            <a:off x="2116138" y="1150938"/>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9</a:t>
            </a:r>
          </a:p>
        </p:txBody>
      </p:sp>
      <p:sp>
        <p:nvSpPr>
          <p:cNvPr id="8306" name="Rectangle 114">
            <a:extLst>
              <a:ext uri="{FF2B5EF4-FFF2-40B4-BE49-F238E27FC236}">
                <a16:creationId xmlns:a16="http://schemas.microsoft.com/office/drawing/2014/main" id="{6E4965E8-634B-4E38-9729-26AAB17C24EC}"/>
              </a:ext>
            </a:extLst>
          </p:cNvPr>
          <p:cNvSpPr>
            <a:spLocks noChangeArrowheads="1"/>
          </p:cNvSpPr>
          <p:nvPr/>
        </p:nvSpPr>
        <p:spPr bwMode="auto">
          <a:xfrm>
            <a:off x="2378075" y="1150938"/>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8</a:t>
            </a:r>
          </a:p>
        </p:txBody>
      </p:sp>
      <p:sp>
        <p:nvSpPr>
          <p:cNvPr id="8307" name="Rectangle 115">
            <a:extLst>
              <a:ext uri="{FF2B5EF4-FFF2-40B4-BE49-F238E27FC236}">
                <a16:creationId xmlns:a16="http://schemas.microsoft.com/office/drawing/2014/main" id="{F967FF3C-1B3B-4979-BC27-6B83D0D2AF22}"/>
              </a:ext>
            </a:extLst>
          </p:cNvPr>
          <p:cNvSpPr>
            <a:spLocks noChangeArrowheads="1"/>
          </p:cNvSpPr>
          <p:nvPr/>
        </p:nvSpPr>
        <p:spPr bwMode="auto">
          <a:xfrm>
            <a:off x="2894013" y="1150938"/>
            <a:ext cx="3857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7-1</a:t>
            </a:r>
          </a:p>
        </p:txBody>
      </p:sp>
      <p:sp>
        <p:nvSpPr>
          <p:cNvPr id="8308" name="Freeform 116">
            <a:extLst>
              <a:ext uri="{FF2B5EF4-FFF2-40B4-BE49-F238E27FC236}">
                <a16:creationId xmlns:a16="http://schemas.microsoft.com/office/drawing/2014/main" id="{51E8A387-B4CA-43E2-960E-70659AA9D635}"/>
              </a:ext>
            </a:extLst>
          </p:cNvPr>
          <p:cNvSpPr>
            <a:spLocks/>
          </p:cNvSpPr>
          <p:nvPr/>
        </p:nvSpPr>
        <p:spPr bwMode="auto">
          <a:xfrm>
            <a:off x="1922463" y="1357313"/>
            <a:ext cx="1365250" cy="101600"/>
          </a:xfrm>
          <a:custGeom>
            <a:avLst/>
            <a:gdLst/>
            <a:ahLst/>
            <a:cxnLst>
              <a:cxn ang="0">
                <a:pos x="0" y="0"/>
              </a:cxn>
              <a:cxn ang="0">
                <a:pos x="0" y="79"/>
              </a:cxn>
              <a:cxn ang="0">
                <a:pos x="857" y="79"/>
              </a:cxn>
            </a:cxnLst>
            <a:rect l="0" t="0" r="r" b="b"/>
            <a:pathLst>
              <a:path w="858" h="80">
                <a:moveTo>
                  <a:pt x="0" y="0"/>
                </a:moveTo>
                <a:lnTo>
                  <a:pt x="0" y="79"/>
                </a:lnTo>
                <a:lnTo>
                  <a:pt x="857" y="79"/>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a typeface="굴림" pitchFamily="34" charset="-127"/>
            </a:endParaRPr>
          </a:p>
        </p:txBody>
      </p:sp>
      <p:sp>
        <p:nvSpPr>
          <p:cNvPr id="8309" name="Rectangle 117">
            <a:extLst>
              <a:ext uri="{FF2B5EF4-FFF2-40B4-BE49-F238E27FC236}">
                <a16:creationId xmlns:a16="http://schemas.microsoft.com/office/drawing/2014/main" id="{AE878532-B7F9-4C9E-AFEA-C0786B3E1B99}"/>
              </a:ext>
            </a:extLst>
          </p:cNvPr>
          <p:cNvSpPr>
            <a:spLocks noChangeArrowheads="1"/>
          </p:cNvSpPr>
          <p:nvPr/>
        </p:nvSpPr>
        <p:spPr bwMode="auto">
          <a:xfrm>
            <a:off x="1792288" y="1150938"/>
            <a:ext cx="3397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10</a:t>
            </a:r>
          </a:p>
        </p:txBody>
      </p:sp>
      <p:sp>
        <p:nvSpPr>
          <p:cNvPr id="8310" name="Rectangle 118">
            <a:extLst>
              <a:ext uri="{FF2B5EF4-FFF2-40B4-BE49-F238E27FC236}">
                <a16:creationId xmlns:a16="http://schemas.microsoft.com/office/drawing/2014/main" id="{C4DFC728-696D-4148-8E43-CB13006F87B2}"/>
              </a:ext>
            </a:extLst>
          </p:cNvPr>
          <p:cNvSpPr>
            <a:spLocks noChangeArrowheads="1"/>
          </p:cNvSpPr>
          <p:nvPr/>
        </p:nvSpPr>
        <p:spPr bwMode="auto">
          <a:xfrm>
            <a:off x="1336675" y="1150938"/>
            <a:ext cx="5429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16-11</a:t>
            </a:r>
          </a:p>
        </p:txBody>
      </p:sp>
      <p:sp>
        <p:nvSpPr>
          <p:cNvPr id="8311" name="Rectangle 119">
            <a:extLst>
              <a:ext uri="{FF2B5EF4-FFF2-40B4-BE49-F238E27FC236}">
                <a16:creationId xmlns:a16="http://schemas.microsoft.com/office/drawing/2014/main" id="{188C5C27-185B-4C05-B715-F0B3748A9F2A}"/>
              </a:ext>
            </a:extLst>
          </p:cNvPr>
          <p:cNvSpPr>
            <a:spLocks noChangeArrowheads="1"/>
          </p:cNvSpPr>
          <p:nvPr/>
        </p:nvSpPr>
        <p:spPr bwMode="auto">
          <a:xfrm>
            <a:off x="1808163" y="987425"/>
            <a:ext cx="10382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Address bus</a:t>
            </a:r>
          </a:p>
        </p:txBody>
      </p:sp>
      <p:sp>
        <p:nvSpPr>
          <p:cNvPr id="8312" name="Rectangle 120">
            <a:extLst>
              <a:ext uri="{FF2B5EF4-FFF2-40B4-BE49-F238E27FC236}">
                <a16:creationId xmlns:a16="http://schemas.microsoft.com/office/drawing/2014/main" id="{2B83F751-FEED-42D5-9CEF-10E0675A670A}"/>
              </a:ext>
            </a:extLst>
          </p:cNvPr>
          <p:cNvSpPr>
            <a:spLocks noChangeArrowheads="1"/>
          </p:cNvSpPr>
          <p:nvPr/>
        </p:nvSpPr>
        <p:spPr bwMode="auto">
          <a:xfrm>
            <a:off x="5232400" y="1150938"/>
            <a:ext cx="779463"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 bus</a:t>
            </a:r>
          </a:p>
        </p:txBody>
      </p:sp>
      <p:sp>
        <p:nvSpPr>
          <p:cNvPr id="10353" name="Rectangle 121">
            <a:extLst>
              <a:ext uri="{FF2B5EF4-FFF2-40B4-BE49-F238E27FC236}">
                <a16:creationId xmlns:a16="http://schemas.microsoft.com/office/drawing/2014/main" id="{E9696448-4510-4F54-B0BF-F68C0F6AF915}"/>
              </a:ext>
            </a:extLst>
          </p:cNvPr>
          <p:cNvSpPr>
            <a:spLocks noChangeArrowheads="1"/>
          </p:cNvSpPr>
          <p:nvPr/>
        </p:nvSpPr>
        <p:spPr bwMode="auto">
          <a:xfrm>
            <a:off x="3341688" y="885825"/>
            <a:ext cx="6032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600" b="1">
                <a:solidFill>
                  <a:srgbClr val="000000"/>
                </a:solidFill>
                <a:latin typeface="Times New Roman" panose="02020603050405020304" pitchFamily="18" charset="0"/>
              </a:rPr>
              <a:t>CPU</a:t>
            </a:r>
          </a:p>
        </p:txBody>
      </p:sp>
      <p:sp>
        <p:nvSpPr>
          <p:cNvPr id="8314" name="Line 122">
            <a:extLst>
              <a:ext uri="{FF2B5EF4-FFF2-40B4-BE49-F238E27FC236}">
                <a16:creationId xmlns:a16="http://schemas.microsoft.com/office/drawing/2014/main" id="{DC7DDFD8-F9FF-4F31-AD3B-2C68AD05CE81}"/>
              </a:ext>
            </a:extLst>
          </p:cNvPr>
          <p:cNvSpPr>
            <a:spLocks noChangeShapeType="1"/>
          </p:cNvSpPr>
          <p:nvPr/>
        </p:nvSpPr>
        <p:spPr bwMode="auto">
          <a:xfrm flipH="1">
            <a:off x="1528763" y="1562100"/>
            <a:ext cx="725487"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15" name="Freeform 123">
            <a:extLst>
              <a:ext uri="{FF2B5EF4-FFF2-40B4-BE49-F238E27FC236}">
                <a16:creationId xmlns:a16="http://schemas.microsoft.com/office/drawing/2014/main" id="{66B06029-C4D5-4C40-8BC8-672413ED871E}"/>
              </a:ext>
            </a:extLst>
          </p:cNvPr>
          <p:cNvSpPr>
            <a:spLocks/>
          </p:cNvSpPr>
          <p:nvPr/>
        </p:nvSpPr>
        <p:spPr bwMode="auto">
          <a:xfrm>
            <a:off x="1795463" y="1665288"/>
            <a:ext cx="712787" cy="4591050"/>
          </a:xfrm>
          <a:custGeom>
            <a:avLst/>
            <a:gdLst/>
            <a:ahLst/>
            <a:cxnLst>
              <a:cxn ang="0">
                <a:pos x="446" y="0"/>
              </a:cxn>
              <a:cxn ang="0">
                <a:pos x="0" y="0"/>
              </a:cxn>
              <a:cxn ang="0">
                <a:pos x="0" y="3672"/>
              </a:cxn>
            </a:cxnLst>
            <a:rect l="0" t="0" r="r" b="b"/>
            <a:pathLst>
              <a:path w="447" h="3673">
                <a:moveTo>
                  <a:pt x="446" y="0"/>
                </a:moveTo>
                <a:lnTo>
                  <a:pt x="0" y="0"/>
                </a:lnTo>
                <a:lnTo>
                  <a:pt x="0" y="3672"/>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a typeface="굴림" pitchFamily="34" charset="-127"/>
            </a:endParaRPr>
          </a:p>
        </p:txBody>
      </p:sp>
      <p:sp>
        <p:nvSpPr>
          <p:cNvPr id="8317" name="Arc 125">
            <a:extLst>
              <a:ext uri="{FF2B5EF4-FFF2-40B4-BE49-F238E27FC236}">
                <a16:creationId xmlns:a16="http://schemas.microsoft.com/office/drawing/2014/main" id="{D16ED8A6-72BF-41D3-AE10-DB4D703B46DB}"/>
              </a:ext>
            </a:extLst>
          </p:cNvPr>
          <p:cNvSpPr>
            <a:spLocks/>
          </p:cNvSpPr>
          <p:nvPr/>
        </p:nvSpPr>
        <p:spPr bwMode="auto">
          <a:xfrm>
            <a:off x="3889375" y="22479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18" name="Line 126">
            <a:extLst>
              <a:ext uri="{FF2B5EF4-FFF2-40B4-BE49-F238E27FC236}">
                <a16:creationId xmlns:a16="http://schemas.microsoft.com/office/drawing/2014/main" id="{C8FA797B-C10E-49F2-831A-DF229D8AF1BF}"/>
              </a:ext>
            </a:extLst>
          </p:cNvPr>
          <p:cNvSpPr>
            <a:spLocks noChangeShapeType="1"/>
          </p:cNvSpPr>
          <p:nvPr/>
        </p:nvSpPr>
        <p:spPr bwMode="auto">
          <a:xfrm flipH="1">
            <a:off x="3273425" y="2279650"/>
            <a:ext cx="64293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19" name="Arc 127">
            <a:extLst>
              <a:ext uri="{FF2B5EF4-FFF2-40B4-BE49-F238E27FC236}">
                <a16:creationId xmlns:a16="http://schemas.microsoft.com/office/drawing/2014/main" id="{9A9BD6D9-C3AB-4E2D-9E25-69FA27D0E6EA}"/>
              </a:ext>
            </a:extLst>
          </p:cNvPr>
          <p:cNvSpPr>
            <a:spLocks/>
          </p:cNvSpPr>
          <p:nvPr/>
        </p:nvSpPr>
        <p:spPr bwMode="auto">
          <a:xfrm>
            <a:off x="3898900" y="59229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20" name="Line 128">
            <a:extLst>
              <a:ext uri="{FF2B5EF4-FFF2-40B4-BE49-F238E27FC236}">
                <a16:creationId xmlns:a16="http://schemas.microsoft.com/office/drawing/2014/main" id="{CD7561B5-8C11-4C7E-805D-F618CA15FFE4}"/>
              </a:ext>
            </a:extLst>
          </p:cNvPr>
          <p:cNvSpPr>
            <a:spLocks noChangeShapeType="1"/>
          </p:cNvSpPr>
          <p:nvPr/>
        </p:nvSpPr>
        <p:spPr bwMode="auto">
          <a:xfrm>
            <a:off x="3702050" y="5953125"/>
            <a:ext cx="2032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21" name="Arc 129">
            <a:extLst>
              <a:ext uri="{FF2B5EF4-FFF2-40B4-BE49-F238E27FC236}">
                <a16:creationId xmlns:a16="http://schemas.microsoft.com/office/drawing/2014/main" id="{C82D27BB-A935-4A1C-888D-8E44D2EF7B9C}"/>
              </a:ext>
            </a:extLst>
          </p:cNvPr>
          <p:cNvSpPr>
            <a:spLocks/>
          </p:cNvSpPr>
          <p:nvPr/>
        </p:nvSpPr>
        <p:spPr bwMode="auto">
          <a:xfrm>
            <a:off x="3889375" y="60753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22" name="Line 130">
            <a:extLst>
              <a:ext uri="{FF2B5EF4-FFF2-40B4-BE49-F238E27FC236}">
                <a16:creationId xmlns:a16="http://schemas.microsoft.com/office/drawing/2014/main" id="{BD18E99D-E4C2-4D06-98A9-8694EFBF2D82}"/>
              </a:ext>
            </a:extLst>
          </p:cNvPr>
          <p:cNvSpPr>
            <a:spLocks noChangeShapeType="1"/>
          </p:cNvSpPr>
          <p:nvPr/>
        </p:nvSpPr>
        <p:spPr bwMode="auto">
          <a:xfrm>
            <a:off x="3103563" y="6105525"/>
            <a:ext cx="7858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23" name="Arc 131">
            <a:extLst>
              <a:ext uri="{FF2B5EF4-FFF2-40B4-BE49-F238E27FC236}">
                <a16:creationId xmlns:a16="http://schemas.microsoft.com/office/drawing/2014/main" id="{18AD221E-5516-492E-B5C1-D830D9F62EB4}"/>
              </a:ext>
            </a:extLst>
          </p:cNvPr>
          <p:cNvSpPr>
            <a:spLocks/>
          </p:cNvSpPr>
          <p:nvPr/>
        </p:nvSpPr>
        <p:spPr bwMode="auto">
          <a:xfrm>
            <a:off x="3889375" y="622935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24" name="Line 132">
            <a:extLst>
              <a:ext uri="{FF2B5EF4-FFF2-40B4-BE49-F238E27FC236}">
                <a16:creationId xmlns:a16="http://schemas.microsoft.com/office/drawing/2014/main" id="{DD0DDADF-05D4-4484-B851-E746D8B8FA84}"/>
              </a:ext>
            </a:extLst>
          </p:cNvPr>
          <p:cNvSpPr>
            <a:spLocks noChangeShapeType="1"/>
          </p:cNvSpPr>
          <p:nvPr/>
        </p:nvSpPr>
        <p:spPr bwMode="auto">
          <a:xfrm>
            <a:off x="1808163" y="6259513"/>
            <a:ext cx="20812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64" name="Arc 133">
            <a:extLst>
              <a:ext uri="{FF2B5EF4-FFF2-40B4-BE49-F238E27FC236}">
                <a16:creationId xmlns:a16="http://schemas.microsoft.com/office/drawing/2014/main" id="{2226AAFB-C95D-4A22-813F-C8FC7A1C9BE3}"/>
              </a:ext>
            </a:extLst>
          </p:cNvPr>
          <p:cNvSpPr>
            <a:spLocks/>
          </p:cNvSpPr>
          <p:nvPr/>
        </p:nvSpPr>
        <p:spPr bwMode="auto">
          <a:xfrm>
            <a:off x="3894138" y="6375400"/>
            <a:ext cx="107950" cy="66675"/>
          </a:xfrm>
          <a:custGeom>
            <a:avLst/>
            <a:gdLst>
              <a:gd name="T0" fmla="*/ 2147483646 w 21600"/>
              <a:gd name="T1" fmla="*/ 2147483646 h 17282"/>
              <a:gd name="T2" fmla="*/ 2147483646 w 21600"/>
              <a:gd name="T3" fmla="*/ 0 h 17282"/>
              <a:gd name="T4" fmla="*/ 2147483646 w 21600"/>
              <a:gd name="T5" fmla="*/ 2147483646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10365" name="Line 134">
            <a:extLst>
              <a:ext uri="{FF2B5EF4-FFF2-40B4-BE49-F238E27FC236}">
                <a16:creationId xmlns:a16="http://schemas.microsoft.com/office/drawing/2014/main" id="{67CE8F5A-95CA-4D09-932A-9DE4B4C44097}"/>
              </a:ext>
            </a:extLst>
          </p:cNvPr>
          <p:cNvSpPr>
            <a:spLocks noChangeShapeType="1"/>
          </p:cNvSpPr>
          <p:nvPr/>
        </p:nvSpPr>
        <p:spPr bwMode="auto">
          <a:xfrm>
            <a:off x="1517650" y="6410325"/>
            <a:ext cx="24003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327" name="Rectangle 135">
            <a:extLst>
              <a:ext uri="{FF2B5EF4-FFF2-40B4-BE49-F238E27FC236}">
                <a16:creationId xmlns:a16="http://schemas.microsoft.com/office/drawing/2014/main" id="{30AE33EB-D5B1-440A-AC80-3B4AAF0126BD}"/>
              </a:ext>
            </a:extLst>
          </p:cNvPr>
          <p:cNvSpPr>
            <a:spLocks noChangeArrowheads="1"/>
          </p:cNvSpPr>
          <p:nvPr/>
        </p:nvSpPr>
        <p:spPr bwMode="auto">
          <a:xfrm>
            <a:off x="3986213" y="56864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328" name="Rectangle 136">
            <a:extLst>
              <a:ext uri="{FF2B5EF4-FFF2-40B4-BE49-F238E27FC236}">
                <a16:creationId xmlns:a16="http://schemas.microsoft.com/office/drawing/2014/main" id="{2AF2E576-EC0A-4232-902C-468049FCE95A}"/>
              </a:ext>
            </a:extLst>
          </p:cNvPr>
          <p:cNvSpPr>
            <a:spLocks noChangeArrowheads="1"/>
          </p:cNvSpPr>
          <p:nvPr/>
        </p:nvSpPr>
        <p:spPr bwMode="auto">
          <a:xfrm>
            <a:off x="3986213" y="5840413"/>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329" name="Rectangle 137">
            <a:extLst>
              <a:ext uri="{FF2B5EF4-FFF2-40B4-BE49-F238E27FC236}">
                <a16:creationId xmlns:a16="http://schemas.microsoft.com/office/drawing/2014/main" id="{86F6E793-C731-4162-99CE-8E3C151D3304}"/>
              </a:ext>
            </a:extLst>
          </p:cNvPr>
          <p:cNvSpPr>
            <a:spLocks noChangeArrowheads="1"/>
          </p:cNvSpPr>
          <p:nvPr/>
        </p:nvSpPr>
        <p:spPr bwMode="auto">
          <a:xfrm>
            <a:off x="4384675" y="5959475"/>
            <a:ext cx="652463"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512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330" name="Rectangle 138">
            <a:extLst>
              <a:ext uri="{FF2B5EF4-FFF2-40B4-BE49-F238E27FC236}">
                <a16:creationId xmlns:a16="http://schemas.microsoft.com/office/drawing/2014/main" id="{FB353165-61E6-4473-9078-5CFA81DF1158}"/>
              </a:ext>
            </a:extLst>
          </p:cNvPr>
          <p:cNvSpPr>
            <a:spLocks noChangeArrowheads="1"/>
          </p:cNvSpPr>
          <p:nvPr/>
        </p:nvSpPr>
        <p:spPr bwMode="auto">
          <a:xfrm>
            <a:off x="4468813" y="6086475"/>
            <a:ext cx="5270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ROM</a:t>
            </a:r>
          </a:p>
        </p:txBody>
      </p:sp>
      <p:sp>
        <p:nvSpPr>
          <p:cNvPr id="10370" name="Rectangle 139">
            <a:extLst>
              <a:ext uri="{FF2B5EF4-FFF2-40B4-BE49-F238E27FC236}">
                <a16:creationId xmlns:a16="http://schemas.microsoft.com/office/drawing/2014/main" id="{57D144AE-EF2E-4BC8-8106-6531FABA9C28}"/>
              </a:ext>
            </a:extLst>
          </p:cNvPr>
          <p:cNvSpPr>
            <a:spLocks noChangeArrowheads="1"/>
          </p:cNvSpPr>
          <p:nvPr/>
        </p:nvSpPr>
        <p:spPr bwMode="auto">
          <a:xfrm>
            <a:off x="4008438" y="5705475"/>
            <a:ext cx="1279525" cy="7905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8332" name="Arc 140">
            <a:extLst>
              <a:ext uri="{FF2B5EF4-FFF2-40B4-BE49-F238E27FC236}">
                <a16:creationId xmlns:a16="http://schemas.microsoft.com/office/drawing/2014/main" id="{92F23C96-4270-42B4-ABFB-65C60B62311A}"/>
              </a:ext>
            </a:extLst>
          </p:cNvPr>
          <p:cNvSpPr>
            <a:spLocks/>
          </p:cNvSpPr>
          <p:nvPr/>
        </p:nvSpPr>
        <p:spPr bwMode="auto">
          <a:xfrm>
            <a:off x="5522913" y="60642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33" name="Line 141">
            <a:extLst>
              <a:ext uri="{FF2B5EF4-FFF2-40B4-BE49-F238E27FC236}">
                <a16:creationId xmlns:a16="http://schemas.microsoft.com/office/drawing/2014/main" id="{3616E90A-EA37-4964-A5E7-DFC8AD84187D}"/>
              </a:ext>
            </a:extLst>
          </p:cNvPr>
          <p:cNvSpPr>
            <a:spLocks noChangeShapeType="1"/>
          </p:cNvSpPr>
          <p:nvPr/>
        </p:nvSpPr>
        <p:spPr bwMode="auto">
          <a:xfrm>
            <a:off x="5295900" y="6094413"/>
            <a:ext cx="2301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34" name="Line 142">
            <a:extLst>
              <a:ext uri="{FF2B5EF4-FFF2-40B4-BE49-F238E27FC236}">
                <a16:creationId xmlns:a16="http://schemas.microsoft.com/office/drawing/2014/main" id="{24261C5A-C94C-418D-964E-1E729F3D56C8}"/>
              </a:ext>
            </a:extLst>
          </p:cNvPr>
          <p:cNvSpPr>
            <a:spLocks noChangeShapeType="1"/>
          </p:cNvSpPr>
          <p:nvPr/>
        </p:nvSpPr>
        <p:spPr bwMode="auto">
          <a:xfrm>
            <a:off x="4105275" y="5880100"/>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36" name="Arc 144">
            <a:extLst>
              <a:ext uri="{FF2B5EF4-FFF2-40B4-BE49-F238E27FC236}">
                <a16:creationId xmlns:a16="http://schemas.microsoft.com/office/drawing/2014/main" id="{C59282D5-2130-4924-823F-6105B2B7181C}"/>
              </a:ext>
            </a:extLst>
          </p:cNvPr>
          <p:cNvSpPr>
            <a:spLocks/>
          </p:cNvSpPr>
          <p:nvPr/>
        </p:nvSpPr>
        <p:spPr bwMode="auto">
          <a:xfrm>
            <a:off x="3894138" y="57626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37" name="Line 145">
            <a:extLst>
              <a:ext uri="{FF2B5EF4-FFF2-40B4-BE49-F238E27FC236}">
                <a16:creationId xmlns:a16="http://schemas.microsoft.com/office/drawing/2014/main" id="{DDD0ABDD-34F2-417C-B530-8371A3FDCE1B}"/>
              </a:ext>
            </a:extLst>
          </p:cNvPr>
          <p:cNvSpPr>
            <a:spLocks noChangeShapeType="1"/>
          </p:cNvSpPr>
          <p:nvPr/>
        </p:nvSpPr>
        <p:spPr bwMode="auto">
          <a:xfrm>
            <a:off x="3478213" y="5800725"/>
            <a:ext cx="4445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38" name="Line 146">
            <a:extLst>
              <a:ext uri="{FF2B5EF4-FFF2-40B4-BE49-F238E27FC236}">
                <a16:creationId xmlns:a16="http://schemas.microsoft.com/office/drawing/2014/main" id="{B5B27F43-A978-41EF-BA74-D6A3D3C554C1}"/>
              </a:ext>
            </a:extLst>
          </p:cNvPr>
          <p:cNvSpPr>
            <a:spLocks noChangeShapeType="1"/>
          </p:cNvSpPr>
          <p:nvPr/>
        </p:nvSpPr>
        <p:spPr bwMode="auto">
          <a:xfrm>
            <a:off x="3298825" y="5953125"/>
            <a:ext cx="984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77" name="Rectangle 147">
            <a:extLst>
              <a:ext uri="{FF2B5EF4-FFF2-40B4-BE49-F238E27FC236}">
                <a16:creationId xmlns:a16="http://schemas.microsoft.com/office/drawing/2014/main" id="{841B3FDB-4853-4F49-831C-80C0C50E8DFA}"/>
              </a:ext>
            </a:extLst>
          </p:cNvPr>
          <p:cNvSpPr>
            <a:spLocks noChangeArrowheads="1"/>
          </p:cNvSpPr>
          <p:nvPr/>
        </p:nvSpPr>
        <p:spPr bwMode="auto">
          <a:xfrm>
            <a:off x="4046538" y="6151563"/>
            <a:ext cx="4587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100" b="1">
                <a:solidFill>
                  <a:srgbClr val="000000"/>
                </a:solidFill>
                <a:latin typeface="Times New Roman" panose="02020603050405020304" pitchFamily="18" charset="0"/>
              </a:rPr>
              <a:t>AD9</a:t>
            </a:r>
          </a:p>
        </p:txBody>
      </p:sp>
      <p:sp>
        <p:nvSpPr>
          <p:cNvPr id="8340" name="Line 148">
            <a:extLst>
              <a:ext uri="{FF2B5EF4-FFF2-40B4-BE49-F238E27FC236}">
                <a16:creationId xmlns:a16="http://schemas.microsoft.com/office/drawing/2014/main" id="{C94FF708-3732-43C3-8AB0-8C4AA023F959}"/>
              </a:ext>
            </a:extLst>
          </p:cNvPr>
          <p:cNvSpPr>
            <a:spLocks noChangeShapeType="1"/>
          </p:cNvSpPr>
          <p:nvPr/>
        </p:nvSpPr>
        <p:spPr bwMode="auto">
          <a:xfrm flipH="1">
            <a:off x="3394075" y="5843588"/>
            <a:ext cx="0" cy="20637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41" name="Freeform 149">
            <a:extLst>
              <a:ext uri="{FF2B5EF4-FFF2-40B4-BE49-F238E27FC236}">
                <a16:creationId xmlns:a16="http://schemas.microsoft.com/office/drawing/2014/main" id="{80A29DF6-1122-4814-9D1C-B5FD0156942F}"/>
              </a:ext>
            </a:extLst>
          </p:cNvPr>
          <p:cNvSpPr>
            <a:spLocks/>
          </p:cNvSpPr>
          <p:nvPr/>
        </p:nvSpPr>
        <p:spPr bwMode="auto">
          <a:xfrm>
            <a:off x="3411538" y="5849938"/>
            <a:ext cx="220662" cy="198437"/>
          </a:xfrm>
          <a:custGeom>
            <a:avLst/>
            <a:gdLst/>
            <a:ahLst/>
            <a:cxnLst>
              <a:cxn ang="0">
                <a:pos x="0" y="0"/>
              </a:cxn>
              <a:cxn ang="0">
                <a:pos x="137" y="79"/>
              </a:cxn>
              <a:cxn ang="0">
                <a:pos x="0" y="158"/>
              </a:cxn>
            </a:cxnLst>
            <a:rect l="0" t="0" r="r" b="b"/>
            <a:pathLst>
              <a:path w="138" h="159">
                <a:moveTo>
                  <a:pt x="0" y="0"/>
                </a:moveTo>
                <a:lnTo>
                  <a:pt x="137" y="79"/>
                </a:lnTo>
                <a:lnTo>
                  <a:pt x="0" y="158"/>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a typeface="굴림" pitchFamily="34" charset="-127"/>
            </a:endParaRPr>
          </a:p>
        </p:txBody>
      </p:sp>
      <p:sp>
        <p:nvSpPr>
          <p:cNvPr id="8344" name="Rectangle 152">
            <a:extLst>
              <a:ext uri="{FF2B5EF4-FFF2-40B4-BE49-F238E27FC236}">
                <a16:creationId xmlns:a16="http://schemas.microsoft.com/office/drawing/2014/main" id="{88BC7C18-6B26-4D18-9D19-62431E2B25DA}"/>
              </a:ext>
            </a:extLst>
          </p:cNvPr>
          <p:cNvSpPr>
            <a:spLocks noChangeArrowheads="1"/>
          </p:cNvSpPr>
          <p:nvPr/>
        </p:nvSpPr>
        <p:spPr bwMode="auto">
          <a:xfrm>
            <a:off x="3540125" y="5929313"/>
            <a:ext cx="4254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1- 7</a:t>
            </a:r>
          </a:p>
        </p:txBody>
      </p:sp>
      <p:sp>
        <p:nvSpPr>
          <p:cNvPr id="10381" name="Rectangle 153">
            <a:extLst>
              <a:ext uri="{FF2B5EF4-FFF2-40B4-BE49-F238E27FC236}">
                <a16:creationId xmlns:a16="http://schemas.microsoft.com/office/drawing/2014/main" id="{49B0BB66-6F01-4BD0-9DB6-1530FE97C9E8}"/>
              </a:ext>
            </a:extLst>
          </p:cNvPr>
          <p:cNvSpPr>
            <a:spLocks noChangeArrowheads="1"/>
          </p:cNvSpPr>
          <p:nvPr/>
        </p:nvSpPr>
        <p:spPr bwMode="auto">
          <a:xfrm>
            <a:off x="3576638" y="6230938"/>
            <a:ext cx="2540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100" b="1">
                <a:solidFill>
                  <a:srgbClr val="000000"/>
                </a:solidFill>
                <a:latin typeface="Times New Roman" panose="02020603050405020304" pitchFamily="18" charset="0"/>
              </a:rPr>
              <a:t>9</a:t>
            </a:r>
          </a:p>
        </p:txBody>
      </p:sp>
      <p:sp>
        <p:nvSpPr>
          <p:cNvPr id="8346" name="Rectangle 154">
            <a:extLst>
              <a:ext uri="{FF2B5EF4-FFF2-40B4-BE49-F238E27FC236}">
                <a16:creationId xmlns:a16="http://schemas.microsoft.com/office/drawing/2014/main" id="{50178851-4D41-4E47-A24C-76F2450F34A8}"/>
              </a:ext>
            </a:extLst>
          </p:cNvPr>
          <p:cNvSpPr>
            <a:spLocks noChangeArrowheads="1"/>
          </p:cNvSpPr>
          <p:nvPr/>
        </p:nvSpPr>
        <p:spPr bwMode="auto">
          <a:xfrm>
            <a:off x="3570288" y="60753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8</a:t>
            </a:r>
          </a:p>
        </p:txBody>
      </p:sp>
      <p:sp>
        <p:nvSpPr>
          <p:cNvPr id="8347" name="Line 155">
            <a:extLst>
              <a:ext uri="{FF2B5EF4-FFF2-40B4-BE49-F238E27FC236}">
                <a16:creationId xmlns:a16="http://schemas.microsoft.com/office/drawing/2014/main" id="{8927E1FA-7C57-421E-8096-051463E6BE55}"/>
              </a:ext>
            </a:extLst>
          </p:cNvPr>
          <p:cNvSpPr>
            <a:spLocks noChangeShapeType="1"/>
          </p:cNvSpPr>
          <p:nvPr/>
        </p:nvSpPr>
        <p:spPr bwMode="auto">
          <a:xfrm flipH="1">
            <a:off x="3287713" y="1468438"/>
            <a:ext cx="4762" cy="4487862"/>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66" name="Oval 174">
            <a:extLst>
              <a:ext uri="{FF2B5EF4-FFF2-40B4-BE49-F238E27FC236}">
                <a16:creationId xmlns:a16="http://schemas.microsoft.com/office/drawing/2014/main" id="{DD976617-4047-4008-8267-655F1D071D66}"/>
              </a:ext>
            </a:extLst>
          </p:cNvPr>
          <p:cNvSpPr>
            <a:spLocks noChangeArrowheads="1"/>
          </p:cNvSpPr>
          <p:nvPr/>
        </p:nvSpPr>
        <p:spPr bwMode="auto">
          <a:xfrm>
            <a:off x="2208213" y="1525588"/>
            <a:ext cx="74612"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67" name="Oval 175">
            <a:extLst>
              <a:ext uri="{FF2B5EF4-FFF2-40B4-BE49-F238E27FC236}">
                <a16:creationId xmlns:a16="http://schemas.microsoft.com/office/drawing/2014/main" id="{C4AA657C-EDAC-42E9-8F2F-65AFBB469B7A}"/>
              </a:ext>
            </a:extLst>
          </p:cNvPr>
          <p:cNvSpPr>
            <a:spLocks noChangeArrowheads="1"/>
          </p:cNvSpPr>
          <p:nvPr/>
        </p:nvSpPr>
        <p:spPr bwMode="auto">
          <a:xfrm>
            <a:off x="2470150" y="1633538"/>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68" name="Oval 176">
            <a:extLst>
              <a:ext uri="{FF2B5EF4-FFF2-40B4-BE49-F238E27FC236}">
                <a16:creationId xmlns:a16="http://schemas.microsoft.com/office/drawing/2014/main" id="{98C5AA1C-9092-47EE-B9B0-403C0035CD5F}"/>
              </a:ext>
            </a:extLst>
          </p:cNvPr>
          <p:cNvSpPr>
            <a:spLocks noChangeArrowheads="1"/>
          </p:cNvSpPr>
          <p:nvPr/>
        </p:nvSpPr>
        <p:spPr bwMode="auto">
          <a:xfrm>
            <a:off x="3248025" y="2246313"/>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69" name="Oval 177">
            <a:extLst>
              <a:ext uri="{FF2B5EF4-FFF2-40B4-BE49-F238E27FC236}">
                <a16:creationId xmlns:a16="http://schemas.microsoft.com/office/drawing/2014/main" id="{AF6B5511-79DD-496B-A37F-C704E0F955EC}"/>
              </a:ext>
            </a:extLst>
          </p:cNvPr>
          <p:cNvSpPr>
            <a:spLocks noChangeArrowheads="1"/>
          </p:cNvSpPr>
          <p:nvPr/>
        </p:nvSpPr>
        <p:spPr bwMode="auto">
          <a:xfrm>
            <a:off x="3443288" y="2403475"/>
            <a:ext cx="74612"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0" name="Oval 178">
            <a:extLst>
              <a:ext uri="{FF2B5EF4-FFF2-40B4-BE49-F238E27FC236}">
                <a16:creationId xmlns:a16="http://schemas.microsoft.com/office/drawing/2014/main" id="{0594D5F9-96B1-4575-9501-0AA4F9790883}"/>
              </a:ext>
            </a:extLst>
          </p:cNvPr>
          <p:cNvSpPr>
            <a:spLocks noChangeArrowheads="1"/>
          </p:cNvSpPr>
          <p:nvPr/>
        </p:nvSpPr>
        <p:spPr bwMode="auto">
          <a:xfrm>
            <a:off x="3629025" y="255270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1" name="Oval 179">
            <a:extLst>
              <a:ext uri="{FF2B5EF4-FFF2-40B4-BE49-F238E27FC236}">
                <a16:creationId xmlns:a16="http://schemas.microsoft.com/office/drawing/2014/main" id="{913CFF2E-9A15-4151-B6F9-942AB9EEB84B}"/>
              </a:ext>
            </a:extLst>
          </p:cNvPr>
          <p:cNvSpPr>
            <a:spLocks noChangeArrowheads="1"/>
          </p:cNvSpPr>
          <p:nvPr/>
        </p:nvSpPr>
        <p:spPr bwMode="auto">
          <a:xfrm>
            <a:off x="3060700" y="2706688"/>
            <a:ext cx="76200"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3" name="Line 181">
            <a:extLst>
              <a:ext uri="{FF2B5EF4-FFF2-40B4-BE49-F238E27FC236}">
                <a16:creationId xmlns:a16="http://schemas.microsoft.com/office/drawing/2014/main" id="{80236567-0C88-4FAF-B790-0DE47FBB5F92}"/>
              </a:ext>
            </a:extLst>
          </p:cNvPr>
          <p:cNvSpPr>
            <a:spLocks noChangeShapeType="1"/>
          </p:cNvSpPr>
          <p:nvPr/>
        </p:nvSpPr>
        <p:spPr bwMode="auto">
          <a:xfrm>
            <a:off x="2495550" y="2073275"/>
            <a:ext cx="3175" cy="982663"/>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74" name="Line 182">
            <a:extLst>
              <a:ext uri="{FF2B5EF4-FFF2-40B4-BE49-F238E27FC236}">
                <a16:creationId xmlns:a16="http://schemas.microsoft.com/office/drawing/2014/main" id="{48FBDAA3-1B49-4196-B4ED-D77702A09858}"/>
              </a:ext>
            </a:extLst>
          </p:cNvPr>
          <p:cNvSpPr>
            <a:spLocks noChangeShapeType="1"/>
          </p:cNvSpPr>
          <p:nvPr/>
        </p:nvSpPr>
        <p:spPr bwMode="auto">
          <a:xfrm>
            <a:off x="2065338" y="2073275"/>
            <a:ext cx="4762" cy="2811463"/>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92" name="Line 183">
            <a:extLst>
              <a:ext uri="{FF2B5EF4-FFF2-40B4-BE49-F238E27FC236}">
                <a16:creationId xmlns:a16="http://schemas.microsoft.com/office/drawing/2014/main" id="{EF5159F7-EA5D-4C71-B3B8-8CCF1559F853}"/>
              </a:ext>
            </a:extLst>
          </p:cNvPr>
          <p:cNvSpPr>
            <a:spLocks noChangeShapeType="1"/>
          </p:cNvSpPr>
          <p:nvPr/>
        </p:nvSpPr>
        <p:spPr bwMode="auto">
          <a:xfrm>
            <a:off x="1520825" y="1562100"/>
            <a:ext cx="7938" cy="4852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376" name="Line 184">
            <a:extLst>
              <a:ext uri="{FF2B5EF4-FFF2-40B4-BE49-F238E27FC236}">
                <a16:creationId xmlns:a16="http://schemas.microsoft.com/office/drawing/2014/main" id="{9E978D0D-3645-43D4-B880-C07DA6DFBD95}"/>
              </a:ext>
            </a:extLst>
          </p:cNvPr>
          <p:cNvSpPr>
            <a:spLocks noChangeShapeType="1"/>
          </p:cNvSpPr>
          <p:nvPr/>
        </p:nvSpPr>
        <p:spPr bwMode="auto">
          <a:xfrm>
            <a:off x="3470275" y="1354138"/>
            <a:ext cx="0" cy="445452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77" name="Line 185">
            <a:extLst>
              <a:ext uri="{FF2B5EF4-FFF2-40B4-BE49-F238E27FC236}">
                <a16:creationId xmlns:a16="http://schemas.microsoft.com/office/drawing/2014/main" id="{F7412557-DBD7-488C-985C-B310EBB20F30}"/>
              </a:ext>
            </a:extLst>
          </p:cNvPr>
          <p:cNvSpPr>
            <a:spLocks noChangeShapeType="1"/>
          </p:cNvSpPr>
          <p:nvPr/>
        </p:nvSpPr>
        <p:spPr bwMode="auto">
          <a:xfrm>
            <a:off x="3673475" y="1346200"/>
            <a:ext cx="0" cy="4002088"/>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78" name="Oval 186">
            <a:extLst>
              <a:ext uri="{FF2B5EF4-FFF2-40B4-BE49-F238E27FC236}">
                <a16:creationId xmlns:a16="http://schemas.microsoft.com/office/drawing/2014/main" id="{77BEAD41-F7FF-46A2-AF66-97E4F0A1A454}"/>
              </a:ext>
            </a:extLst>
          </p:cNvPr>
          <p:cNvSpPr>
            <a:spLocks noChangeArrowheads="1"/>
          </p:cNvSpPr>
          <p:nvPr/>
        </p:nvSpPr>
        <p:spPr bwMode="auto">
          <a:xfrm>
            <a:off x="3252788" y="3168650"/>
            <a:ext cx="74612"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9" name="Oval 187">
            <a:extLst>
              <a:ext uri="{FF2B5EF4-FFF2-40B4-BE49-F238E27FC236}">
                <a16:creationId xmlns:a16="http://schemas.microsoft.com/office/drawing/2014/main" id="{B0F71DFA-EEE7-4992-982E-FB8083E5E5C0}"/>
              </a:ext>
            </a:extLst>
          </p:cNvPr>
          <p:cNvSpPr>
            <a:spLocks noChangeArrowheads="1"/>
          </p:cNvSpPr>
          <p:nvPr/>
        </p:nvSpPr>
        <p:spPr bwMode="auto">
          <a:xfrm>
            <a:off x="3438525" y="3317875"/>
            <a:ext cx="74613"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0" name="Oval 188">
            <a:extLst>
              <a:ext uri="{FF2B5EF4-FFF2-40B4-BE49-F238E27FC236}">
                <a16:creationId xmlns:a16="http://schemas.microsoft.com/office/drawing/2014/main" id="{F9BE3FDF-C324-43FD-BC73-E20982F2D50F}"/>
              </a:ext>
            </a:extLst>
          </p:cNvPr>
          <p:cNvSpPr>
            <a:spLocks noChangeArrowheads="1"/>
          </p:cNvSpPr>
          <p:nvPr/>
        </p:nvSpPr>
        <p:spPr bwMode="auto">
          <a:xfrm>
            <a:off x="3629025" y="3471863"/>
            <a:ext cx="74613"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2" name="Oval 190">
            <a:extLst>
              <a:ext uri="{FF2B5EF4-FFF2-40B4-BE49-F238E27FC236}">
                <a16:creationId xmlns:a16="http://schemas.microsoft.com/office/drawing/2014/main" id="{DBD46AAF-FC54-464F-889E-FC306B485375}"/>
              </a:ext>
            </a:extLst>
          </p:cNvPr>
          <p:cNvSpPr>
            <a:spLocks noChangeArrowheads="1"/>
          </p:cNvSpPr>
          <p:nvPr/>
        </p:nvSpPr>
        <p:spPr bwMode="auto">
          <a:xfrm>
            <a:off x="3060700" y="3629025"/>
            <a:ext cx="76200"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3" name="Oval 191">
            <a:extLst>
              <a:ext uri="{FF2B5EF4-FFF2-40B4-BE49-F238E27FC236}">
                <a16:creationId xmlns:a16="http://schemas.microsoft.com/office/drawing/2014/main" id="{3DC6FC5B-166A-4EBA-A065-08C82662B84B}"/>
              </a:ext>
            </a:extLst>
          </p:cNvPr>
          <p:cNvSpPr>
            <a:spLocks noChangeArrowheads="1"/>
          </p:cNvSpPr>
          <p:nvPr/>
        </p:nvSpPr>
        <p:spPr bwMode="auto">
          <a:xfrm>
            <a:off x="3248025" y="4087813"/>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4" name="Oval 192">
            <a:extLst>
              <a:ext uri="{FF2B5EF4-FFF2-40B4-BE49-F238E27FC236}">
                <a16:creationId xmlns:a16="http://schemas.microsoft.com/office/drawing/2014/main" id="{8F8AA09B-BACA-4932-AE67-0C68DDDBF608}"/>
              </a:ext>
            </a:extLst>
          </p:cNvPr>
          <p:cNvSpPr>
            <a:spLocks noChangeArrowheads="1"/>
          </p:cNvSpPr>
          <p:nvPr/>
        </p:nvSpPr>
        <p:spPr bwMode="auto">
          <a:xfrm>
            <a:off x="3433763" y="4240213"/>
            <a:ext cx="74612"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5" name="Oval 193">
            <a:extLst>
              <a:ext uri="{FF2B5EF4-FFF2-40B4-BE49-F238E27FC236}">
                <a16:creationId xmlns:a16="http://schemas.microsoft.com/office/drawing/2014/main" id="{AC77FBC3-1C75-457C-A7C6-88CF8AE50BC1}"/>
              </a:ext>
            </a:extLst>
          </p:cNvPr>
          <p:cNvSpPr>
            <a:spLocks noChangeArrowheads="1"/>
          </p:cNvSpPr>
          <p:nvPr/>
        </p:nvSpPr>
        <p:spPr bwMode="auto">
          <a:xfrm>
            <a:off x="3635375" y="439420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6" name="Oval 194">
            <a:extLst>
              <a:ext uri="{FF2B5EF4-FFF2-40B4-BE49-F238E27FC236}">
                <a16:creationId xmlns:a16="http://schemas.microsoft.com/office/drawing/2014/main" id="{39791830-89AD-426D-8D78-5CEB655FC0AE}"/>
              </a:ext>
            </a:extLst>
          </p:cNvPr>
          <p:cNvSpPr>
            <a:spLocks noChangeArrowheads="1"/>
          </p:cNvSpPr>
          <p:nvPr/>
        </p:nvSpPr>
        <p:spPr bwMode="auto">
          <a:xfrm>
            <a:off x="3060700" y="4545013"/>
            <a:ext cx="76200"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7" name="Oval 195">
            <a:extLst>
              <a:ext uri="{FF2B5EF4-FFF2-40B4-BE49-F238E27FC236}">
                <a16:creationId xmlns:a16="http://schemas.microsoft.com/office/drawing/2014/main" id="{1841638C-90A3-4D81-B2A5-0BFD22BEB59D}"/>
              </a:ext>
            </a:extLst>
          </p:cNvPr>
          <p:cNvSpPr>
            <a:spLocks noChangeArrowheads="1"/>
          </p:cNvSpPr>
          <p:nvPr/>
        </p:nvSpPr>
        <p:spPr bwMode="auto">
          <a:xfrm>
            <a:off x="3248025" y="499745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8" name="Oval 196">
            <a:extLst>
              <a:ext uri="{FF2B5EF4-FFF2-40B4-BE49-F238E27FC236}">
                <a16:creationId xmlns:a16="http://schemas.microsoft.com/office/drawing/2014/main" id="{20F55F14-7828-4F8D-B497-5DF8F0554315}"/>
              </a:ext>
            </a:extLst>
          </p:cNvPr>
          <p:cNvSpPr>
            <a:spLocks noChangeArrowheads="1"/>
          </p:cNvSpPr>
          <p:nvPr/>
        </p:nvSpPr>
        <p:spPr bwMode="auto">
          <a:xfrm>
            <a:off x="3438525" y="5156200"/>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9" name="Oval 197">
            <a:extLst>
              <a:ext uri="{FF2B5EF4-FFF2-40B4-BE49-F238E27FC236}">
                <a16:creationId xmlns:a16="http://schemas.microsoft.com/office/drawing/2014/main" id="{F02C93FC-20C1-40E0-97AC-E7CC54424E99}"/>
              </a:ext>
            </a:extLst>
          </p:cNvPr>
          <p:cNvSpPr>
            <a:spLocks noChangeArrowheads="1"/>
          </p:cNvSpPr>
          <p:nvPr/>
        </p:nvSpPr>
        <p:spPr bwMode="auto">
          <a:xfrm>
            <a:off x="3057525" y="5459413"/>
            <a:ext cx="74613"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90" name="Oval 198">
            <a:extLst>
              <a:ext uri="{FF2B5EF4-FFF2-40B4-BE49-F238E27FC236}">
                <a16:creationId xmlns:a16="http://schemas.microsoft.com/office/drawing/2014/main" id="{C2F2C300-B30C-4FD0-BE08-CE86AE3DCEA0}"/>
              </a:ext>
            </a:extLst>
          </p:cNvPr>
          <p:cNvSpPr>
            <a:spLocks noChangeArrowheads="1"/>
          </p:cNvSpPr>
          <p:nvPr/>
        </p:nvSpPr>
        <p:spPr bwMode="auto">
          <a:xfrm>
            <a:off x="3629025" y="5919788"/>
            <a:ext cx="74613" cy="60325"/>
          </a:xfrm>
          <a:prstGeom prst="ellipse">
            <a:avLst/>
          </a:prstGeom>
          <a:noFill/>
          <a:ln w="28575">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91" name="Line 199">
            <a:extLst>
              <a:ext uri="{FF2B5EF4-FFF2-40B4-BE49-F238E27FC236}">
                <a16:creationId xmlns:a16="http://schemas.microsoft.com/office/drawing/2014/main" id="{3486CDF6-E4FE-449B-8027-3DDE25DE3DFA}"/>
              </a:ext>
            </a:extLst>
          </p:cNvPr>
          <p:cNvSpPr>
            <a:spLocks noChangeShapeType="1"/>
          </p:cNvSpPr>
          <p:nvPr/>
        </p:nvSpPr>
        <p:spPr bwMode="auto">
          <a:xfrm flipV="1">
            <a:off x="2506663" y="1355725"/>
            <a:ext cx="0" cy="423863"/>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93" name="Rectangle 201">
            <a:extLst>
              <a:ext uri="{FF2B5EF4-FFF2-40B4-BE49-F238E27FC236}">
                <a16:creationId xmlns:a16="http://schemas.microsoft.com/office/drawing/2014/main" id="{2176FF82-2D6C-47D1-944C-D543D912041D}"/>
              </a:ext>
            </a:extLst>
          </p:cNvPr>
          <p:cNvSpPr>
            <a:spLocks noChangeArrowheads="1"/>
          </p:cNvSpPr>
          <p:nvPr/>
        </p:nvSpPr>
        <p:spPr bwMode="auto">
          <a:xfrm rot="-5400000">
            <a:off x="4940301" y="2298700"/>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4" name="Rectangle 202">
            <a:extLst>
              <a:ext uri="{FF2B5EF4-FFF2-40B4-BE49-F238E27FC236}">
                <a16:creationId xmlns:a16="http://schemas.microsoft.com/office/drawing/2014/main" id="{3CF50848-B042-4CA4-93FA-1A368B616B15}"/>
              </a:ext>
            </a:extLst>
          </p:cNvPr>
          <p:cNvSpPr>
            <a:spLocks noChangeArrowheads="1"/>
          </p:cNvSpPr>
          <p:nvPr/>
        </p:nvSpPr>
        <p:spPr bwMode="auto">
          <a:xfrm rot="-5400000">
            <a:off x="4930776" y="322262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5" name="Rectangle 203">
            <a:extLst>
              <a:ext uri="{FF2B5EF4-FFF2-40B4-BE49-F238E27FC236}">
                <a16:creationId xmlns:a16="http://schemas.microsoft.com/office/drawing/2014/main" id="{A5FC98C6-5580-404D-9879-772FA7A51BE8}"/>
              </a:ext>
            </a:extLst>
          </p:cNvPr>
          <p:cNvSpPr>
            <a:spLocks noChangeArrowheads="1"/>
          </p:cNvSpPr>
          <p:nvPr/>
        </p:nvSpPr>
        <p:spPr bwMode="auto">
          <a:xfrm rot="-5400000">
            <a:off x="4940301" y="413702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6" name="Rectangle 204">
            <a:extLst>
              <a:ext uri="{FF2B5EF4-FFF2-40B4-BE49-F238E27FC236}">
                <a16:creationId xmlns:a16="http://schemas.microsoft.com/office/drawing/2014/main" id="{7729BE20-E8BA-4F9A-8E9F-754582346E24}"/>
              </a:ext>
            </a:extLst>
          </p:cNvPr>
          <p:cNvSpPr>
            <a:spLocks noChangeArrowheads="1"/>
          </p:cNvSpPr>
          <p:nvPr/>
        </p:nvSpPr>
        <p:spPr bwMode="auto">
          <a:xfrm rot="-5400000">
            <a:off x="4921251" y="507047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7" name="Rectangle 205">
            <a:extLst>
              <a:ext uri="{FF2B5EF4-FFF2-40B4-BE49-F238E27FC236}">
                <a16:creationId xmlns:a16="http://schemas.microsoft.com/office/drawing/2014/main" id="{45217AF2-1FE0-4556-B390-7FEC21FBAD6A}"/>
              </a:ext>
            </a:extLst>
          </p:cNvPr>
          <p:cNvSpPr>
            <a:spLocks noChangeArrowheads="1"/>
          </p:cNvSpPr>
          <p:nvPr/>
        </p:nvSpPr>
        <p:spPr bwMode="auto">
          <a:xfrm rot="-5400000">
            <a:off x="4921251" y="598487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55DAF7A-2486-4604-AC03-896896587415}"/>
              </a:ext>
            </a:extLst>
          </p:cNvPr>
          <p:cNvSpPr>
            <a:spLocks noGrp="1"/>
          </p:cNvSpPr>
          <p:nvPr>
            <p:ph type="title"/>
          </p:nvPr>
        </p:nvSpPr>
        <p:spPr/>
        <p:txBody>
          <a:bodyPr/>
          <a:lstStyle/>
          <a:p>
            <a:r>
              <a:rPr lang="en-IN" altLang="en-US"/>
              <a:t>Numerical Problems</a:t>
            </a:r>
          </a:p>
        </p:txBody>
      </p:sp>
      <p:sp>
        <p:nvSpPr>
          <p:cNvPr id="13315" name="Content Placeholder 2">
            <a:extLst>
              <a:ext uri="{FF2B5EF4-FFF2-40B4-BE49-F238E27FC236}">
                <a16:creationId xmlns:a16="http://schemas.microsoft.com/office/drawing/2014/main" id="{D0583ACE-A387-4634-9888-739071D24D6E}"/>
              </a:ext>
            </a:extLst>
          </p:cNvPr>
          <p:cNvSpPr>
            <a:spLocks noGrp="1"/>
          </p:cNvSpPr>
          <p:nvPr>
            <p:ph idx="1"/>
          </p:nvPr>
        </p:nvSpPr>
        <p:spPr/>
        <p:txBody>
          <a:bodyPr/>
          <a:lstStyle/>
          <a:p>
            <a:pPr marL="0" indent="0" algn="just">
              <a:buFont typeface="Monotype Sorts" pitchFamily="2" charset="2"/>
              <a:buNone/>
              <a:defRPr/>
            </a:pPr>
            <a:r>
              <a:rPr lang="en-IN" altLang="en-US" sz="1600" dirty="0">
                <a:ea typeface="굴림" pitchFamily="34" charset="-127"/>
              </a:rPr>
              <a:t>Q1. a) How many 128x8 RAM chips are needed to provide a memory capacity of 	2048 bytes.</a:t>
            </a:r>
          </a:p>
          <a:p>
            <a:pPr marL="0" indent="0" algn="just">
              <a:buFont typeface="Monotype Sorts" pitchFamily="2" charset="2"/>
              <a:buNone/>
              <a:defRPr/>
            </a:pPr>
            <a:r>
              <a:rPr lang="en-IN" altLang="en-US" sz="1600" dirty="0">
                <a:ea typeface="굴림" pitchFamily="34" charset="-127"/>
              </a:rPr>
              <a:t>b) How any lines of the address bus must be used to access 2048 bytes of memory. How many of these lines will be common to all chips.</a:t>
            </a:r>
          </a:p>
          <a:p>
            <a:pPr marL="0" indent="0" algn="just">
              <a:buFont typeface="Monotype Sorts" pitchFamily="2" charset="2"/>
              <a:buNone/>
              <a:defRPr/>
            </a:pPr>
            <a:r>
              <a:rPr lang="en-IN" altLang="en-US" sz="1600" dirty="0">
                <a:ea typeface="굴림" pitchFamily="34" charset="-127"/>
              </a:rPr>
              <a:t>c) How many lines must be decoded for chip select? Specify the size of decoders.</a:t>
            </a:r>
          </a:p>
          <a:p>
            <a:pPr marL="0" indent="0" algn="just">
              <a:buFont typeface="Monotype Sorts" pitchFamily="2" charset="2"/>
              <a:buNone/>
              <a:defRPr/>
            </a:pPr>
            <a:endParaRPr lang="en-IN" altLang="en-US" sz="1600" dirty="0">
              <a:ea typeface="굴림" pitchFamily="34" charset="-127"/>
            </a:endParaRPr>
          </a:p>
          <a:p>
            <a:pPr marL="0" indent="0" algn="just">
              <a:buFont typeface="Monotype Sorts" pitchFamily="2" charset="2"/>
              <a:buNone/>
              <a:defRPr/>
            </a:pPr>
            <a:r>
              <a:rPr lang="en-IN" altLang="en-US" sz="1600" dirty="0">
                <a:ea typeface="굴림" pitchFamily="34" charset="-127"/>
              </a:rPr>
              <a:t>Q2. Extend the memory system of Fig.1 to 4096 bytes of RAM and 4096 bytes of RAM. List the memory-address map and indicate what size decoders are needed.</a:t>
            </a:r>
          </a:p>
          <a:p>
            <a:pPr marL="0" indent="0" algn="just">
              <a:buFont typeface="Monotype Sorts" pitchFamily="2" charset="2"/>
              <a:buNone/>
              <a:defRPr/>
            </a:pPr>
            <a:endParaRPr lang="en-IN" altLang="en-US" sz="1600" dirty="0">
              <a:ea typeface="굴림" pitchFamily="34" charset="-127"/>
            </a:endParaRPr>
          </a:p>
          <a:p>
            <a:pPr marL="0" indent="0" algn="just">
              <a:buFont typeface="Monotype Sorts" pitchFamily="2" charset="2"/>
              <a:buNone/>
              <a:defRPr/>
            </a:pPr>
            <a:r>
              <a:rPr lang="en-IN" altLang="en-US" sz="1600" dirty="0">
                <a:ea typeface="굴림" pitchFamily="34" charset="-127"/>
              </a:rPr>
              <a:t>Q3. A computer employs RAM chips of 256x8 and ROM chips of 1024x8. The computer system needs 2K bytes of RAM, 4K bytes of ROM, and four interface units each with four registers. A memory-mapped I/O configuration used. The two highest-order bits of the address bus are assigned 00 for RAM, 01 for ROM, and 10 for interface registers.</a:t>
            </a:r>
          </a:p>
          <a:p>
            <a:pPr marL="0" indent="0" algn="just">
              <a:buFont typeface="Monotype Sorts" pitchFamily="2" charset="2"/>
              <a:buNone/>
              <a:defRPr/>
            </a:pPr>
            <a:endParaRPr lang="en-IN" altLang="en-US" sz="1600" dirty="0">
              <a:ea typeface="굴림" pitchFamily="34" charset="-127"/>
            </a:endParaRPr>
          </a:p>
          <a:p>
            <a:pPr marL="0" indent="0" algn="just">
              <a:buFont typeface="Monotype Sorts" pitchFamily="2" charset="2"/>
              <a:buNone/>
              <a:defRPr/>
            </a:pPr>
            <a:r>
              <a:rPr lang="en-IN" altLang="en-US" sz="1600" dirty="0">
                <a:ea typeface="굴림" pitchFamily="34" charset="-127"/>
              </a:rPr>
              <a:t>How many RAM and ROM chips are needed.</a:t>
            </a:r>
          </a:p>
          <a:p>
            <a:pPr marL="0" indent="0" algn="just">
              <a:buFont typeface="Monotype Sorts" pitchFamily="2" charset="2"/>
              <a:buNone/>
              <a:defRPr/>
            </a:pPr>
            <a:r>
              <a:rPr lang="en-IN" altLang="en-US" sz="1600" dirty="0">
                <a:ea typeface="굴림" pitchFamily="34" charset="-127"/>
              </a:rPr>
              <a:t>Draw a memory-address map for the system.</a:t>
            </a:r>
          </a:p>
          <a:p>
            <a:pPr marL="0" indent="0" algn="just">
              <a:buFont typeface="Monotype Sorts" pitchFamily="2" charset="2"/>
              <a:buNone/>
              <a:defRPr/>
            </a:pPr>
            <a:r>
              <a:rPr lang="en-IN" altLang="en-US" sz="1600" dirty="0">
                <a:ea typeface="굴림" pitchFamily="34" charset="-127"/>
              </a:rPr>
              <a:t>Give the address range in hexadecimal for RAM, ROM and interface.</a:t>
            </a:r>
          </a:p>
          <a:p>
            <a:pPr marL="0" indent="0">
              <a:buFont typeface="Monotype Sorts" pitchFamily="2" charset="2"/>
              <a:buNone/>
              <a:defRPr/>
            </a:pPr>
            <a:endParaRPr lang="en-IN" altLang="en-US" sz="1600" dirty="0">
              <a:ea typeface="굴림" pitchFamily="34" charset="-127"/>
            </a:endParaRPr>
          </a:p>
          <a:p>
            <a:pPr>
              <a:defRPr/>
            </a:pPr>
            <a:endParaRPr lang="en-IN" altLang="en-US" dirty="0">
              <a:ea typeface="굴림" pitchFamily="34" charset="-127"/>
            </a:endParaRPr>
          </a:p>
          <a:p>
            <a:pPr>
              <a:defRPr/>
            </a:pPr>
            <a:endParaRPr lang="en-IN" altLang="en-US" dirty="0">
              <a:ea typeface="굴림" pitchFamily="34" charset="-127"/>
            </a:endParaRPr>
          </a:p>
          <a:p>
            <a:pPr>
              <a:defRPr/>
            </a:pPr>
            <a:endParaRPr lang="en-IN" altLang="en-US" dirty="0">
              <a:ea typeface="굴림" pitchFamily="34" charset="-127"/>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Content Placeholder 3">
            <a:extLst>
              <a:ext uri="{FF2B5EF4-FFF2-40B4-BE49-F238E27FC236}">
                <a16:creationId xmlns:a16="http://schemas.microsoft.com/office/drawing/2014/main" id="{ABE1847B-81CB-4803-874B-7A8997BD2A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427016"/>
            <a:ext cx="7486650" cy="1511300"/>
          </a:xfrm>
        </p:spPr>
      </p:pic>
      <p:pic>
        <p:nvPicPr>
          <p:cNvPr id="12292" name="Picture 4">
            <a:extLst>
              <a:ext uri="{FF2B5EF4-FFF2-40B4-BE49-F238E27FC236}">
                <a16:creationId xmlns:a16="http://schemas.microsoft.com/office/drawing/2014/main" id="{0802E27A-D64D-46E6-8B89-A95DA0DB57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254375"/>
            <a:ext cx="74866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46D96511-62EA-4139-8CFE-77CD54C42E57}"/>
              </a:ext>
            </a:extLst>
          </p:cNvPr>
          <p:cNvSpPr>
            <a:spLocks noGrp="1" noChangeArrowheads="1"/>
          </p:cNvSpPr>
          <p:nvPr>
            <p:ph type="body" idx="1"/>
          </p:nvPr>
        </p:nvSpPr>
        <p:spPr>
          <a:xfrm>
            <a:off x="214313" y="928688"/>
            <a:ext cx="8686800" cy="5486400"/>
          </a:xfrm>
        </p:spPr>
        <p:txBody>
          <a:bodyPr/>
          <a:lstStyle/>
          <a:p>
            <a:pPr>
              <a:lnSpc>
                <a:spcPct val="90000"/>
              </a:lnSpc>
              <a:defRPr/>
            </a:pPr>
            <a:r>
              <a:rPr lang="en-US" altLang="ko-KR" dirty="0">
                <a:ea typeface="굴림" pitchFamily="34" charset="-127"/>
              </a:rPr>
              <a:t>Cache Memory</a:t>
            </a:r>
          </a:p>
          <a:p>
            <a:pPr lvl="1">
              <a:lnSpc>
                <a:spcPct val="90000"/>
              </a:lnSpc>
              <a:defRPr/>
            </a:pPr>
            <a:r>
              <a:rPr lang="en-US" altLang="ko-KR" sz="1800" dirty="0">
                <a:ea typeface="굴림" pitchFamily="34" charset="-127"/>
              </a:rPr>
              <a:t>Locality of Reference</a:t>
            </a:r>
          </a:p>
          <a:p>
            <a:pPr lvl="2">
              <a:lnSpc>
                <a:spcPct val="90000"/>
              </a:lnSpc>
              <a:defRPr/>
            </a:pPr>
            <a:r>
              <a:rPr lang="en-US" altLang="ko-KR" sz="1800" dirty="0">
                <a:ea typeface="굴림" pitchFamily="34" charset="-127"/>
              </a:rPr>
              <a:t>the references to memory </a:t>
            </a:r>
            <a:r>
              <a:rPr lang="en-US" altLang="ko-KR" sz="1800" i="1" dirty="0">
                <a:solidFill>
                  <a:schemeClr val="accent1"/>
                </a:solidFill>
                <a:ea typeface="굴림" pitchFamily="34" charset="-127"/>
              </a:rPr>
              <a:t>tend to be confined within a few localized areas</a:t>
            </a:r>
            <a:r>
              <a:rPr lang="en-US" altLang="ko-KR" sz="1800" dirty="0">
                <a:ea typeface="굴림" pitchFamily="34" charset="-127"/>
              </a:rPr>
              <a:t> in memory</a:t>
            </a:r>
          </a:p>
          <a:p>
            <a:pPr lvl="1">
              <a:lnSpc>
                <a:spcPct val="90000"/>
              </a:lnSpc>
              <a:defRPr/>
            </a:pPr>
            <a:endParaRPr lang="en-US" altLang="ko-KR" sz="1800" dirty="0">
              <a:ea typeface="굴림" pitchFamily="34" charset="-127"/>
            </a:endParaRPr>
          </a:p>
          <a:p>
            <a:pPr lvl="1">
              <a:lnSpc>
                <a:spcPct val="90000"/>
              </a:lnSpc>
              <a:defRPr/>
            </a:pPr>
            <a:r>
              <a:rPr lang="en-US" altLang="ko-KR" sz="1800" dirty="0">
                <a:ea typeface="굴림" pitchFamily="34" charset="-127"/>
              </a:rPr>
              <a:t>Cache Memory : </a:t>
            </a:r>
            <a:r>
              <a:rPr lang="en-US" altLang="ko-KR" sz="1800" b="1" dirty="0">
                <a:solidFill>
                  <a:srgbClr val="CC9900"/>
                </a:solidFill>
                <a:ea typeface="굴림" pitchFamily="34" charset="-127"/>
              </a:rPr>
              <a:t>a fast small memory</a:t>
            </a:r>
            <a:endParaRPr lang="en-US" altLang="ko-KR" sz="1800" dirty="0">
              <a:ea typeface="굴림" pitchFamily="34" charset="-127"/>
            </a:endParaRPr>
          </a:p>
          <a:p>
            <a:pPr lvl="2">
              <a:lnSpc>
                <a:spcPct val="90000"/>
              </a:lnSpc>
              <a:defRPr/>
            </a:pPr>
            <a:r>
              <a:rPr lang="en-US" altLang="ko-KR" sz="1800" dirty="0">
                <a:ea typeface="굴림" pitchFamily="34" charset="-127"/>
              </a:rPr>
              <a:t>keeping the most frequently accessed instructions and data in the fast cache memory </a:t>
            </a:r>
          </a:p>
          <a:p>
            <a:pPr lvl="1">
              <a:lnSpc>
                <a:spcPct val="90000"/>
              </a:lnSpc>
              <a:defRPr/>
            </a:pPr>
            <a:endParaRPr lang="en-US" altLang="ko-KR" sz="1800" dirty="0">
              <a:ea typeface="굴림" pitchFamily="34" charset="-127"/>
            </a:endParaRPr>
          </a:p>
          <a:p>
            <a:pPr lvl="1">
              <a:lnSpc>
                <a:spcPct val="90000"/>
              </a:lnSpc>
              <a:defRPr/>
            </a:pPr>
            <a:r>
              <a:rPr lang="en-US" altLang="ko-KR" sz="1800" dirty="0">
                <a:ea typeface="굴림" pitchFamily="34" charset="-127"/>
              </a:rPr>
              <a:t>Hit Ratio </a:t>
            </a:r>
            <a:r>
              <a:rPr lang="ko-KR" altLang="en-US" sz="1800" dirty="0">
                <a:ea typeface="굴림" pitchFamily="34" charset="-127"/>
              </a:rPr>
              <a:t> </a:t>
            </a:r>
          </a:p>
          <a:p>
            <a:pPr lvl="2">
              <a:lnSpc>
                <a:spcPct val="90000"/>
              </a:lnSpc>
              <a:defRPr/>
            </a:pPr>
            <a:r>
              <a:rPr lang="en-US" altLang="ko-KR" sz="1800" dirty="0">
                <a:ea typeface="굴림" pitchFamily="34" charset="-127"/>
              </a:rPr>
              <a:t>the ratio of the number of hits divided by the total CPU references (</a:t>
            </a:r>
            <a:r>
              <a:rPr lang="en-US" altLang="ko-KR" sz="1800" dirty="0">
                <a:solidFill>
                  <a:srgbClr val="CC9900"/>
                </a:solidFill>
                <a:ea typeface="굴림" pitchFamily="34" charset="-127"/>
              </a:rPr>
              <a:t>hits + misses</a:t>
            </a:r>
            <a:r>
              <a:rPr lang="en-US" altLang="ko-KR" sz="1800" dirty="0">
                <a:ea typeface="굴림" pitchFamily="34" charset="-127"/>
              </a:rPr>
              <a:t>) to memory</a:t>
            </a:r>
          </a:p>
          <a:p>
            <a:pPr lvl="3">
              <a:lnSpc>
                <a:spcPct val="90000"/>
              </a:lnSpc>
              <a:defRPr/>
            </a:pPr>
            <a:r>
              <a:rPr lang="en-US" altLang="ko-KR" sz="1800" b="1" i="1" dirty="0">
                <a:solidFill>
                  <a:schemeClr val="tx1"/>
                </a:solidFill>
                <a:ea typeface="굴림" pitchFamily="34" charset="-127"/>
              </a:rPr>
              <a:t>hit</a:t>
            </a:r>
            <a:r>
              <a:rPr lang="en-US" altLang="ko-KR" sz="1800" dirty="0">
                <a:ea typeface="굴림" pitchFamily="34" charset="-127"/>
              </a:rPr>
              <a:t> : the CPU finds the word in the cache </a:t>
            </a:r>
            <a:endParaRPr lang="ko-KR" altLang="en-US" sz="1800" dirty="0">
              <a:ea typeface="굴림" pitchFamily="34" charset="-127"/>
            </a:endParaRPr>
          </a:p>
          <a:p>
            <a:pPr lvl="3">
              <a:lnSpc>
                <a:spcPct val="90000"/>
              </a:lnSpc>
              <a:defRPr/>
            </a:pPr>
            <a:r>
              <a:rPr lang="en-US" altLang="ko-KR" sz="1800" b="1" i="1" dirty="0">
                <a:solidFill>
                  <a:schemeClr val="tx1"/>
                </a:solidFill>
                <a:ea typeface="굴림" pitchFamily="34" charset="-127"/>
              </a:rPr>
              <a:t>miss</a:t>
            </a:r>
            <a:r>
              <a:rPr lang="en-US" altLang="ko-KR" sz="1800" dirty="0">
                <a:ea typeface="굴림" pitchFamily="34" charset="-127"/>
              </a:rPr>
              <a:t> : the word is not found in cache (</a:t>
            </a:r>
            <a:r>
              <a:rPr lang="en-US" altLang="ko-KR" sz="1800" dirty="0">
                <a:solidFill>
                  <a:srgbClr val="6600FF"/>
                </a:solidFill>
                <a:ea typeface="굴림" pitchFamily="34" charset="-127"/>
              </a:rPr>
              <a:t>CPU must read main memory</a:t>
            </a:r>
            <a:r>
              <a:rPr lang="en-US" altLang="ko-KR" sz="1800" dirty="0">
                <a:ea typeface="굴림" pitchFamily="34" charset="-127"/>
              </a:rPr>
              <a:t>)</a:t>
            </a:r>
          </a:p>
          <a:p>
            <a:pPr lvl="3">
              <a:lnSpc>
                <a:spcPct val="90000"/>
              </a:lnSpc>
              <a:defRPr/>
            </a:pPr>
            <a:endParaRPr lang="en-US" altLang="ko-KR" sz="1800" dirty="0">
              <a:ea typeface="굴림" pitchFamily="34" charset="-127"/>
            </a:endParaRPr>
          </a:p>
          <a:p>
            <a:pPr lvl="1">
              <a:lnSpc>
                <a:spcPct val="90000"/>
              </a:lnSpc>
              <a:defRPr/>
            </a:pPr>
            <a:r>
              <a:rPr lang="en-US" altLang="ko-KR" sz="1800" dirty="0">
                <a:solidFill>
                  <a:schemeClr val="tx1"/>
                </a:solidFill>
                <a:ea typeface="굴림" pitchFamily="34" charset="-127"/>
              </a:rPr>
              <a:t>A computer with cache access time of 100ns, a main memory access time of 1000 ns, a hit ratio of 0.9 is having average access time of 200ns.</a:t>
            </a:r>
          </a:p>
          <a:p>
            <a:pPr lvl="1">
              <a:lnSpc>
                <a:spcPct val="90000"/>
              </a:lnSpc>
              <a:defRPr/>
            </a:pPr>
            <a:endParaRPr lang="en-US" altLang="ko-KR" sz="1800" dirty="0">
              <a:ea typeface="굴림" pitchFamily="34" charset="-127"/>
            </a:endParaRPr>
          </a:p>
          <a:p>
            <a:pPr marL="1371600" lvl="3" indent="0">
              <a:lnSpc>
                <a:spcPct val="90000"/>
              </a:lnSpc>
              <a:buFontTx/>
              <a:buNone/>
              <a:defRPr/>
            </a:pPr>
            <a:endParaRPr lang="en-US" altLang="ko-KR" sz="1800" dirty="0">
              <a:ea typeface="굴림" pitchFamily="34" charset="-127"/>
            </a:endParaRPr>
          </a:p>
        </p:txBody>
      </p:sp>
      <p:sp>
        <p:nvSpPr>
          <p:cNvPr id="13315" name="Title 1">
            <a:extLst>
              <a:ext uri="{FF2B5EF4-FFF2-40B4-BE49-F238E27FC236}">
                <a16:creationId xmlns:a16="http://schemas.microsoft.com/office/drawing/2014/main" id="{3AA978CE-07A8-4D1C-8EC9-C40DC33FBBFC}"/>
              </a:ext>
            </a:extLst>
          </p:cNvPr>
          <p:cNvSpPr>
            <a:spLocks noGrp="1"/>
          </p:cNvSpPr>
          <p:nvPr>
            <p:ph type="title"/>
          </p:nvPr>
        </p:nvSpPr>
        <p:spPr>
          <a:xfrm>
            <a:off x="457200" y="274638"/>
            <a:ext cx="8229600" cy="563562"/>
          </a:xfrm>
        </p:spPr>
        <p:txBody>
          <a:bodyPr/>
          <a:lstStyle/>
          <a:p>
            <a:r>
              <a:rPr lang="en-US" altLang="en-US" dirty="0"/>
              <a:t>Cache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754" y="652018"/>
            <a:ext cx="5297170" cy="696595"/>
          </a:xfrm>
          <a:prstGeom prst="rect">
            <a:avLst/>
          </a:prstGeom>
        </p:spPr>
        <p:txBody>
          <a:bodyPr vert="horz" wrap="square" lIns="0" tIns="13335" rIns="0" bIns="0" rtlCol="0">
            <a:spAutoFit/>
          </a:bodyPr>
          <a:lstStyle/>
          <a:p>
            <a:pPr marL="12700">
              <a:lnSpc>
                <a:spcPct val="100000"/>
              </a:lnSpc>
              <a:spcBef>
                <a:spcPts val="105"/>
              </a:spcBef>
            </a:pPr>
            <a:r>
              <a:rPr spc="-65" dirty="0"/>
              <a:t>DISADVANTAGES</a:t>
            </a:r>
          </a:p>
        </p:txBody>
      </p:sp>
      <p:sp>
        <p:nvSpPr>
          <p:cNvPr id="3" name="object 3"/>
          <p:cNvSpPr txBox="1"/>
          <p:nvPr/>
        </p:nvSpPr>
        <p:spPr>
          <a:xfrm>
            <a:off x="535940" y="1956257"/>
            <a:ext cx="7965440" cy="1809750"/>
          </a:xfrm>
          <a:prstGeom prst="rect">
            <a:avLst/>
          </a:prstGeom>
        </p:spPr>
        <p:txBody>
          <a:bodyPr vert="horz" wrap="square" lIns="0" tIns="12700" rIns="0" bIns="0" rtlCol="0">
            <a:spAutoFit/>
          </a:bodyPr>
          <a:lstStyle/>
          <a:p>
            <a:pPr marL="287020" indent="-274320">
              <a:lnSpc>
                <a:spcPct val="100000"/>
              </a:lnSpc>
              <a:spcBef>
                <a:spcPts val="100"/>
              </a:spcBef>
              <a:buClr>
                <a:srgbClr val="FDB809"/>
              </a:buClr>
              <a:buSzPct val="93333"/>
              <a:buFont typeface="Wingdings"/>
              <a:buChar char=""/>
              <a:tabLst>
                <a:tab pos="287020" algn="l"/>
              </a:tabLst>
            </a:pPr>
            <a:r>
              <a:rPr sz="1500" spc="5" dirty="0">
                <a:latin typeface="Arial Black"/>
                <a:cs typeface="Arial Black"/>
              </a:rPr>
              <a:t>The </a:t>
            </a:r>
            <a:r>
              <a:rPr sz="1500" spc="-5" dirty="0">
                <a:latin typeface="Arial Black"/>
                <a:cs typeface="Arial Black"/>
              </a:rPr>
              <a:t>control signals </a:t>
            </a:r>
            <a:r>
              <a:rPr sz="1500" dirty="0">
                <a:latin typeface="Arial Black"/>
                <a:cs typeface="Arial Black"/>
              </a:rPr>
              <a:t>required </a:t>
            </a:r>
            <a:r>
              <a:rPr sz="1500" spc="-5" dirty="0">
                <a:latin typeface="Arial Black"/>
                <a:cs typeface="Arial Black"/>
              </a:rPr>
              <a:t>by the CPU </a:t>
            </a:r>
            <a:r>
              <a:rPr sz="1500" dirty="0">
                <a:latin typeface="Arial Black"/>
                <a:cs typeface="Arial Black"/>
              </a:rPr>
              <a:t>will </a:t>
            </a:r>
            <a:r>
              <a:rPr sz="1500" spc="-5" dirty="0">
                <a:latin typeface="Arial Black"/>
                <a:cs typeface="Arial Black"/>
              </a:rPr>
              <a:t>be </a:t>
            </a:r>
            <a:r>
              <a:rPr sz="1500" dirty="0">
                <a:latin typeface="Arial Black"/>
                <a:cs typeface="Arial Black"/>
              </a:rPr>
              <a:t>more</a:t>
            </a:r>
            <a:r>
              <a:rPr sz="1500" spc="25" dirty="0">
                <a:latin typeface="Arial Black"/>
                <a:cs typeface="Arial Black"/>
              </a:rPr>
              <a:t> </a:t>
            </a:r>
            <a:r>
              <a:rPr sz="1500" spc="-10" dirty="0">
                <a:latin typeface="Arial Black"/>
                <a:cs typeface="Arial Black"/>
              </a:rPr>
              <a:t>complex</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286385" marR="241935" indent="-274320">
              <a:lnSpc>
                <a:spcPct val="100000"/>
              </a:lnSpc>
              <a:buClr>
                <a:srgbClr val="FDB809"/>
              </a:buClr>
              <a:buSzPct val="93333"/>
              <a:buFont typeface="Wingdings"/>
              <a:buChar char=""/>
              <a:tabLst>
                <a:tab pos="287020" algn="l"/>
              </a:tabLst>
            </a:pPr>
            <a:r>
              <a:rPr sz="1500" spc="-5" dirty="0">
                <a:latin typeface="Arial Black"/>
                <a:cs typeface="Arial Black"/>
              </a:rPr>
              <a:t>Modifications </a:t>
            </a:r>
            <a:r>
              <a:rPr sz="1500" dirty="0">
                <a:latin typeface="Arial Black"/>
                <a:cs typeface="Arial Black"/>
              </a:rPr>
              <a:t>in </a:t>
            </a:r>
            <a:r>
              <a:rPr sz="1500" spc="-5" dirty="0">
                <a:latin typeface="Arial Black"/>
                <a:cs typeface="Arial Black"/>
              </a:rPr>
              <a:t>control signal </a:t>
            </a:r>
            <a:r>
              <a:rPr sz="1500" dirty="0">
                <a:latin typeface="Arial Black"/>
                <a:cs typeface="Arial Black"/>
              </a:rPr>
              <a:t>are </a:t>
            </a:r>
            <a:r>
              <a:rPr sz="1500" spc="5" dirty="0">
                <a:latin typeface="Arial Black"/>
                <a:cs typeface="Arial Black"/>
              </a:rPr>
              <a:t>very </a:t>
            </a:r>
            <a:r>
              <a:rPr sz="1500" dirty="0">
                <a:latin typeface="Arial Black"/>
                <a:cs typeface="Arial Black"/>
              </a:rPr>
              <a:t>difficult. </a:t>
            </a:r>
            <a:r>
              <a:rPr sz="1500" spc="-5" dirty="0">
                <a:latin typeface="Arial Black"/>
                <a:cs typeface="Arial Black"/>
              </a:rPr>
              <a:t>That means </a:t>
            </a:r>
            <a:r>
              <a:rPr sz="1500" dirty="0">
                <a:latin typeface="Arial Black"/>
                <a:cs typeface="Arial Black"/>
              </a:rPr>
              <a:t>it requires  </a:t>
            </a:r>
            <a:r>
              <a:rPr sz="1500" spc="5" dirty="0">
                <a:latin typeface="Arial Black"/>
                <a:cs typeface="Arial Black"/>
              </a:rPr>
              <a:t>rearranging </a:t>
            </a:r>
            <a:r>
              <a:rPr sz="1500" spc="-5" dirty="0">
                <a:latin typeface="Arial Black"/>
                <a:cs typeface="Arial Black"/>
              </a:rPr>
              <a:t>of </a:t>
            </a:r>
            <a:r>
              <a:rPr sz="1500" dirty="0">
                <a:latin typeface="Arial Black"/>
                <a:cs typeface="Arial Black"/>
              </a:rPr>
              <a:t>wires in </a:t>
            </a:r>
            <a:r>
              <a:rPr sz="1500" spc="-5" dirty="0">
                <a:latin typeface="Arial Black"/>
                <a:cs typeface="Arial Black"/>
              </a:rPr>
              <a:t>the </a:t>
            </a:r>
            <a:r>
              <a:rPr sz="1500" dirty="0">
                <a:latin typeface="Arial Black"/>
                <a:cs typeface="Arial Black"/>
              </a:rPr>
              <a:t>hardware</a:t>
            </a:r>
            <a:r>
              <a:rPr sz="1500" spc="100" dirty="0">
                <a:latin typeface="Arial Black"/>
                <a:cs typeface="Arial Black"/>
              </a:rPr>
              <a:t> </a:t>
            </a:r>
            <a:r>
              <a:rPr sz="1500" dirty="0">
                <a:latin typeface="Arial Black"/>
                <a:cs typeface="Arial Black"/>
              </a:rPr>
              <a:t>circuit.</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350520" indent="-338455">
              <a:lnSpc>
                <a:spcPct val="100000"/>
              </a:lnSpc>
              <a:spcBef>
                <a:spcPts val="5"/>
              </a:spcBef>
              <a:buClr>
                <a:srgbClr val="FDB809"/>
              </a:buClr>
              <a:buSzPct val="93333"/>
              <a:buFont typeface="Wingdings"/>
              <a:buChar char=""/>
              <a:tabLst>
                <a:tab pos="350520" algn="l"/>
                <a:tab pos="351155" algn="l"/>
              </a:tabLst>
            </a:pPr>
            <a:r>
              <a:rPr sz="1500" dirty="0">
                <a:latin typeface="Arial Black"/>
                <a:cs typeface="Arial Black"/>
              </a:rPr>
              <a:t>It is </a:t>
            </a:r>
            <a:r>
              <a:rPr sz="1500" spc="5" dirty="0">
                <a:latin typeface="Arial Black"/>
                <a:cs typeface="Arial Black"/>
              </a:rPr>
              <a:t>difficult </a:t>
            </a:r>
            <a:r>
              <a:rPr sz="1500" dirty="0">
                <a:latin typeface="Arial Black"/>
                <a:cs typeface="Arial Black"/>
              </a:rPr>
              <a:t>to </a:t>
            </a:r>
            <a:r>
              <a:rPr sz="1500" spc="10" dirty="0">
                <a:latin typeface="Arial Black"/>
                <a:cs typeface="Arial Black"/>
              </a:rPr>
              <a:t>correct </a:t>
            </a:r>
            <a:r>
              <a:rPr sz="1500" spc="-10" dirty="0">
                <a:latin typeface="Arial Black"/>
                <a:cs typeface="Arial Black"/>
              </a:rPr>
              <a:t>mistake </a:t>
            </a:r>
            <a:r>
              <a:rPr sz="1500" dirty="0">
                <a:latin typeface="Arial Black"/>
                <a:cs typeface="Arial Black"/>
              </a:rPr>
              <a:t>in original </a:t>
            </a:r>
            <a:r>
              <a:rPr sz="1500" spc="-5" dirty="0">
                <a:latin typeface="Arial Black"/>
                <a:cs typeface="Arial Black"/>
              </a:rPr>
              <a:t>design </a:t>
            </a:r>
            <a:r>
              <a:rPr sz="1500" dirty="0">
                <a:latin typeface="Arial Black"/>
                <a:cs typeface="Arial Black"/>
              </a:rPr>
              <a:t>or adding new</a:t>
            </a:r>
            <a:r>
              <a:rPr sz="1500" spc="-10" dirty="0">
                <a:latin typeface="Arial Black"/>
                <a:cs typeface="Arial Black"/>
              </a:rPr>
              <a:t> features</a:t>
            </a:r>
            <a:endParaRPr sz="1500">
              <a:latin typeface="Arial Black"/>
              <a:cs typeface="Arial Black"/>
            </a:endParaRPr>
          </a:p>
          <a:p>
            <a:pPr marL="286385">
              <a:lnSpc>
                <a:spcPct val="100000"/>
              </a:lnSpc>
            </a:pPr>
            <a:r>
              <a:rPr sz="1500" dirty="0">
                <a:latin typeface="Arial Black"/>
                <a:cs typeface="Arial Black"/>
              </a:rPr>
              <a:t>in </a:t>
            </a:r>
            <a:r>
              <a:rPr sz="1500" spc="-10" dirty="0">
                <a:latin typeface="Arial Black"/>
                <a:cs typeface="Arial Black"/>
              </a:rPr>
              <a:t>existing </a:t>
            </a:r>
            <a:r>
              <a:rPr sz="1500" spc="-5" dirty="0">
                <a:latin typeface="Arial Black"/>
                <a:cs typeface="Arial Black"/>
              </a:rPr>
              <a:t>design of control</a:t>
            </a:r>
            <a:r>
              <a:rPr sz="1500" spc="105" dirty="0">
                <a:latin typeface="Arial Black"/>
                <a:cs typeface="Arial Black"/>
              </a:rPr>
              <a:t> </a:t>
            </a:r>
            <a:r>
              <a:rPr sz="1500" spc="-5" dirty="0">
                <a:latin typeface="Arial Black"/>
                <a:cs typeface="Arial Black"/>
              </a:rPr>
              <a:t>unit.</a:t>
            </a:r>
            <a:endParaRPr sz="1500">
              <a:latin typeface="Arial Black"/>
              <a:cs typeface="Arial Black"/>
            </a:endParaRPr>
          </a:p>
        </p:txBody>
      </p:sp>
    </p:spTree>
    <p:extLst>
      <p:ext uri="{BB962C8B-B14F-4D97-AF65-F5344CB8AC3E}">
        <p14:creationId xmlns:p14="http://schemas.microsoft.com/office/powerpoint/2010/main" val="1966373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D4B45CB9-5D18-4553-94E4-036A3AEBF969}"/>
              </a:ext>
            </a:extLst>
          </p:cNvPr>
          <p:cNvSpPr>
            <a:spLocks noGrp="1" noChangeArrowheads="1"/>
          </p:cNvSpPr>
          <p:nvPr>
            <p:ph type="body" idx="1"/>
          </p:nvPr>
        </p:nvSpPr>
        <p:spPr/>
        <p:txBody>
          <a:bodyPr/>
          <a:lstStyle/>
          <a:p>
            <a:pPr lvl="1"/>
            <a:endParaRPr lang="en-US" altLang="ko-KR" sz="1800"/>
          </a:p>
          <a:p>
            <a:pPr lvl="1"/>
            <a:r>
              <a:rPr lang="en-US" altLang="ko-KR" sz="1800"/>
              <a:t>Mapping</a:t>
            </a:r>
          </a:p>
          <a:p>
            <a:pPr lvl="2"/>
            <a:r>
              <a:rPr lang="en-US" altLang="ko-KR" sz="1800"/>
              <a:t>The transformation of data from main memory to cache memory</a:t>
            </a:r>
          </a:p>
          <a:p>
            <a:pPr lvl="3"/>
            <a:r>
              <a:rPr lang="en-US" altLang="ko-KR" sz="1800"/>
              <a:t>1) Associative mapping</a:t>
            </a:r>
          </a:p>
          <a:p>
            <a:pPr lvl="3"/>
            <a:r>
              <a:rPr lang="en-US" altLang="ko-KR" sz="1800"/>
              <a:t>2) Direct mapping</a:t>
            </a:r>
          </a:p>
          <a:p>
            <a:pPr lvl="3"/>
            <a:r>
              <a:rPr lang="en-US" altLang="ko-KR" sz="1800"/>
              <a:t>3) Set-associative mapping</a:t>
            </a:r>
          </a:p>
          <a:p>
            <a:pPr lvl="1"/>
            <a:endParaRPr lang="en-US" altLang="ko-KR" sz="1800"/>
          </a:p>
          <a:p>
            <a:pPr lvl="1"/>
            <a:r>
              <a:rPr lang="en-US" altLang="ko-KR" sz="1800"/>
              <a:t>Associative  Mapping: </a:t>
            </a:r>
          </a:p>
          <a:p>
            <a:pPr lvl="2">
              <a:buFont typeface="Monotype Sorts" pitchFamily="2" charset="2"/>
              <a:buNone/>
            </a:pPr>
            <a:r>
              <a:rPr lang="en-US" altLang="ko-KR" sz="1800"/>
              <a:t>main memory : </a:t>
            </a:r>
            <a:r>
              <a:rPr lang="en-US" altLang="ko-KR" sz="1800" b="1">
                <a:solidFill>
                  <a:schemeClr val="accent1"/>
                </a:solidFill>
              </a:rPr>
              <a:t>32 K</a:t>
            </a:r>
            <a:r>
              <a:rPr lang="en-US" altLang="ko-KR" sz="1800"/>
              <a:t>  x 12 bit word (</a:t>
            </a:r>
            <a:r>
              <a:rPr lang="en-US" altLang="ko-KR" sz="1800">
                <a:solidFill>
                  <a:srgbClr val="CC9900"/>
                </a:solidFill>
              </a:rPr>
              <a:t>15 bit address lines</a:t>
            </a:r>
            <a:r>
              <a:rPr lang="en-US" altLang="ko-KR" sz="1800"/>
              <a:t>)</a:t>
            </a:r>
          </a:p>
          <a:p>
            <a:pPr lvl="2">
              <a:buFont typeface="Monotype Sorts" pitchFamily="2" charset="2"/>
              <a:buNone/>
            </a:pPr>
            <a:r>
              <a:rPr lang="en-US" altLang="ko-KR" sz="1800"/>
              <a:t>cache memory : </a:t>
            </a:r>
            <a:r>
              <a:rPr lang="en-US" altLang="ko-KR" sz="1800" b="1">
                <a:solidFill>
                  <a:schemeClr val="accent1"/>
                </a:solidFill>
              </a:rPr>
              <a:t>512</a:t>
            </a:r>
            <a:r>
              <a:rPr lang="en-US" altLang="ko-KR" sz="1800"/>
              <a:t>  x 12 bit word</a:t>
            </a:r>
          </a:p>
          <a:p>
            <a:pPr lvl="3"/>
            <a:r>
              <a:rPr lang="en-US" altLang="ko-KR" sz="1800"/>
              <a:t>CPU sends a 15-bit address to cache</a:t>
            </a:r>
          </a:p>
          <a:p>
            <a:pPr lvl="4"/>
            <a:r>
              <a:rPr lang="en-US" altLang="ko-KR" sz="1800" b="1"/>
              <a:t>Hit</a:t>
            </a:r>
            <a:r>
              <a:rPr lang="en-US" altLang="ko-KR" sz="1800"/>
              <a:t> : CPU accepts the 12-bit data from cache</a:t>
            </a:r>
          </a:p>
          <a:p>
            <a:pPr lvl="4"/>
            <a:r>
              <a:rPr lang="en-US" altLang="ko-KR" sz="1800" b="1"/>
              <a:t>Miss</a:t>
            </a:r>
            <a:r>
              <a:rPr lang="en-US" altLang="ko-KR" sz="1800"/>
              <a:t> : CPU reads the data from main memory (</a:t>
            </a:r>
            <a:r>
              <a:rPr lang="en-US" altLang="ko-KR" sz="1800">
                <a:solidFill>
                  <a:srgbClr val="FF5050"/>
                </a:solidFill>
              </a:rPr>
              <a:t>then data is written to cache</a:t>
            </a:r>
            <a:r>
              <a:rPr lang="en-US" altLang="ko-KR" sz="1800"/>
              <a:t>)</a:t>
            </a:r>
          </a:p>
        </p:txBody>
      </p:sp>
      <p:sp>
        <p:nvSpPr>
          <p:cNvPr id="14339" name="Title 1">
            <a:extLst>
              <a:ext uri="{FF2B5EF4-FFF2-40B4-BE49-F238E27FC236}">
                <a16:creationId xmlns:a16="http://schemas.microsoft.com/office/drawing/2014/main" id="{100CB96B-44C5-4180-9921-3750A90F9D5D}"/>
              </a:ext>
            </a:extLst>
          </p:cNvPr>
          <p:cNvSpPr>
            <a:spLocks noGrp="1"/>
          </p:cNvSpPr>
          <p:nvPr>
            <p:ph type="title"/>
          </p:nvPr>
        </p:nvSpPr>
        <p:spPr/>
        <p:txBody>
          <a:bodyPr/>
          <a:lstStyle/>
          <a:p>
            <a:r>
              <a:rPr lang="en-US" altLang="en-US"/>
              <a:t>Types of Mapping of Cache Memory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DB12AE9-B995-4FAA-874B-391D55696BC1}"/>
              </a:ext>
            </a:extLst>
          </p:cNvPr>
          <p:cNvSpPr>
            <a:spLocks noGrp="1"/>
          </p:cNvSpPr>
          <p:nvPr>
            <p:ph type="title"/>
          </p:nvPr>
        </p:nvSpPr>
        <p:spPr>
          <a:xfrm>
            <a:off x="457200" y="274638"/>
            <a:ext cx="8229600" cy="563562"/>
          </a:xfrm>
        </p:spPr>
        <p:txBody>
          <a:bodyPr/>
          <a:lstStyle/>
          <a:p>
            <a:r>
              <a:rPr lang="en-US" altLang="en-US" dirty="0"/>
              <a:t>Associative Mapping</a:t>
            </a:r>
          </a:p>
        </p:txBody>
      </p:sp>
      <p:graphicFrame>
        <p:nvGraphicFramePr>
          <p:cNvPr id="15363" name="Object 7">
            <a:extLst>
              <a:ext uri="{FF2B5EF4-FFF2-40B4-BE49-F238E27FC236}">
                <a16:creationId xmlns:a16="http://schemas.microsoft.com/office/drawing/2014/main" id="{82A33955-9865-45A1-B5E0-3CE88267E344}"/>
              </a:ext>
            </a:extLst>
          </p:cNvPr>
          <p:cNvGraphicFramePr>
            <a:graphicFrameLocks noChangeAspect="1"/>
          </p:cNvGraphicFramePr>
          <p:nvPr/>
        </p:nvGraphicFramePr>
        <p:xfrm>
          <a:off x="2786063" y="3071813"/>
          <a:ext cx="4071937" cy="3429000"/>
        </p:xfrm>
        <a:graphic>
          <a:graphicData uri="http://schemas.openxmlformats.org/presentationml/2006/ole">
            <mc:AlternateContent xmlns:mc="http://schemas.openxmlformats.org/markup-compatibility/2006">
              <mc:Choice xmlns:v="urn:schemas-microsoft-com:vml" Requires="v">
                <p:oleObj name="VISIO" r:id="rId2" imgW="4941720" imgH="4839480" progId="Visio.Drawing.5">
                  <p:embed/>
                </p:oleObj>
              </mc:Choice>
              <mc:Fallback>
                <p:oleObj name="VISIO" r:id="rId2" imgW="4941720" imgH="4839480" progId="Visio.Drawing.5">
                  <p:embed/>
                  <p:pic>
                    <p:nvPicPr>
                      <p:cNvPr id="15363" name="Object 7">
                        <a:extLst>
                          <a:ext uri="{FF2B5EF4-FFF2-40B4-BE49-F238E27FC236}">
                            <a16:creationId xmlns:a16="http://schemas.microsoft.com/office/drawing/2014/main" id="{82A33955-9865-45A1-B5E0-3CE88267E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3" y="3071813"/>
                        <a:ext cx="4071937" cy="3429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6">
            <a:extLst>
              <a:ext uri="{FF2B5EF4-FFF2-40B4-BE49-F238E27FC236}">
                <a16:creationId xmlns:a16="http://schemas.microsoft.com/office/drawing/2014/main" id="{1BA26FF9-42E1-4B72-98AF-F1BE1C7C3B87}"/>
              </a:ext>
            </a:extLst>
          </p:cNvPr>
          <p:cNvGraphicFramePr>
            <a:graphicFrameLocks noChangeAspect="1"/>
          </p:cNvGraphicFramePr>
          <p:nvPr/>
        </p:nvGraphicFramePr>
        <p:xfrm>
          <a:off x="1500188" y="1000125"/>
          <a:ext cx="6500812" cy="1714500"/>
        </p:xfrm>
        <a:graphic>
          <a:graphicData uri="http://schemas.openxmlformats.org/presentationml/2006/ole">
            <mc:AlternateContent xmlns:mc="http://schemas.openxmlformats.org/markup-compatibility/2006">
              <mc:Choice xmlns:v="urn:schemas-microsoft-com:vml" Requires="v">
                <p:oleObj name="VISIO" r:id="rId4" imgW="7527600" imgH="2026800" progId="Visio.Drawing.5">
                  <p:embed/>
                </p:oleObj>
              </mc:Choice>
              <mc:Fallback>
                <p:oleObj name="VISIO" r:id="rId4" imgW="7527600" imgH="2026800" progId="Visio.Drawing.5">
                  <p:embed/>
                  <p:pic>
                    <p:nvPicPr>
                      <p:cNvPr id="15364" name="Object 6">
                        <a:extLst>
                          <a:ext uri="{FF2B5EF4-FFF2-40B4-BE49-F238E27FC236}">
                            <a16:creationId xmlns:a16="http://schemas.microsoft.com/office/drawing/2014/main" id="{1BA26FF9-42E1-4B72-98AF-F1BE1C7C3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88" y="1000125"/>
                        <a:ext cx="6500812" cy="17145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461BB11-BB5F-4079-8DBC-3A990E76F6CE}"/>
              </a:ext>
            </a:extLst>
          </p:cNvPr>
          <p:cNvSpPr>
            <a:spLocks noGrp="1"/>
          </p:cNvSpPr>
          <p:nvPr>
            <p:ph type="title"/>
          </p:nvPr>
        </p:nvSpPr>
        <p:spPr/>
        <p:txBody>
          <a:bodyPr/>
          <a:lstStyle/>
          <a:p>
            <a:r>
              <a:rPr lang="en-US" altLang="en-US"/>
              <a:t>Direct Mapping</a:t>
            </a:r>
          </a:p>
        </p:txBody>
      </p:sp>
      <p:sp>
        <p:nvSpPr>
          <p:cNvPr id="16387" name="Rectangle 3">
            <a:extLst>
              <a:ext uri="{FF2B5EF4-FFF2-40B4-BE49-F238E27FC236}">
                <a16:creationId xmlns:a16="http://schemas.microsoft.com/office/drawing/2014/main" id="{B65BED32-85B8-4554-9F44-3F549C55EA02}"/>
              </a:ext>
            </a:extLst>
          </p:cNvPr>
          <p:cNvSpPr>
            <a:spLocks noChangeArrowheads="1"/>
          </p:cNvSpPr>
          <p:nvPr/>
        </p:nvSpPr>
        <p:spPr bwMode="auto">
          <a:xfrm>
            <a:off x="500063" y="928688"/>
            <a:ext cx="59293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lvl="1">
              <a:spcBef>
                <a:spcPct val="0"/>
              </a:spcBef>
              <a:buClrTx/>
              <a:buSzTx/>
              <a:buFontTx/>
              <a:buNone/>
            </a:pPr>
            <a:r>
              <a:rPr lang="en-US" altLang="ko-KR" sz="1800" b="1">
                <a:solidFill>
                  <a:schemeClr val="tx1"/>
                </a:solidFill>
                <a:latin typeface="Times New Roman" panose="02020603050405020304" pitchFamily="18" charset="0"/>
              </a:rPr>
              <a:t>Direct mapping :</a:t>
            </a:r>
          </a:p>
          <a:p>
            <a:pPr lvl="2">
              <a:spcBef>
                <a:spcPct val="0"/>
              </a:spcBef>
              <a:buClrTx/>
              <a:buSzTx/>
              <a:buFontTx/>
              <a:buNone/>
            </a:pPr>
            <a:r>
              <a:rPr lang="en-US" altLang="ko-KR" sz="1800">
                <a:latin typeface="Times New Roman" panose="02020603050405020304" pitchFamily="18" charset="0"/>
              </a:rPr>
              <a:t>n bit memory address</a:t>
            </a:r>
          </a:p>
          <a:p>
            <a:pPr lvl="2">
              <a:spcBef>
                <a:spcPct val="0"/>
              </a:spcBef>
              <a:buClrTx/>
              <a:buSzTx/>
              <a:buFontTx/>
              <a:buNone/>
            </a:pPr>
            <a:r>
              <a:rPr lang="en-US" altLang="ko-KR" sz="1800">
                <a:latin typeface="Times New Roman" panose="02020603050405020304" pitchFamily="18" charset="0"/>
              </a:rPr>
              <a:t>Tag field (</a:t>
            </a:r>
            <a:r>
              <a:rPr lang="en-US" altLang="ko-KR" sz="1800" b="1">
                <a:solidFill>
                  <a:schemeClr val="accent1"/>
                </a:solidFill>
                <a:latin typeface="Times New Roman" panose="02020603050405020304" pitchFamily="18" charset="0"/>
              </a:rPr>
              <a:t>n - k</a:t>
            </a:r>
            <a:r>
              <a:rPr lang="en-US" altLang="ko-KR" sz="1800">
                <a:latin typeface="Times New Roman" panose="02020603050405020304" pitchFamily="18" charset="0"/>
              </a:rPr>
              <a:t>) : Index field (</a:t>
            </a:r>
            <a:r>
              <a:rPr lang="en-US" altLang="ko-KR" sz="1800" b="1">
                <a:solidFill>
                  <a:schemeClr val="accent1"/>
                </a:solidFill>
                <a:latin typeface="Times New Roman" panose="02020603050405020304" pitchFamily="18" charset="0"/>
              </a:rPr>
              <a:t>k</a:t>
            </a:r>
            <a:r>
              <a:rPr lang="en-US" altLang="ko-KR" sz="1800">
                <a:latin typeface="Times New Roman" panose="02020603050405020304" pitchFamily="18" charset="0"/>
              </a:rPr>
              <a:t>)</a:t>
            </a:r>
          </a:p>
          <a:p>
            <a:pPr lvl="2">
              <a:spcBef>
                <a:spcPct val="0"/>
              </a:spcBef>
              <a:buClrTx/>
              <a:buSzTx/>
              <a:buFontTx/>
              <a:buNone/>
            </a:pPr>
            <a:r>
              <a:rPr lang="ko-KR" altLang="en-US" sz="1800">
                <a:solidFill>
                  <a:srgbClr val="FF6600"/>
                </a:solidFill>
                <a:latin typeface="Times New Roman" panose="02020603050405020304" pitchFamily="18" charset="0"/>
              </a:rPr>
              <a:t>2</a:t>
            </a:r>
            <a:r>
              <a:rPr lang="en-US" altLang="ko-KR" sz="1800" baseline="30000">
                <a:solidFill>
                  <a:srgbClr val="FF6600"/>
                </a:solidFill>
                <a:latin typeface="Times New Roman" panose="02020603050405020304" pitchFamily="18" charset="0"/>
              </a:rPr>
              <a:t>k</a:t>
            </a:r>
            <a:r>
              <a:rPr lang="en-US" altLang="ko-KR" sz="1800">
                <a:solidFill>
                  <a:srgbClr val="FF6600"/>
                </a:solidFill>
                <a:latin typeface="Times New Roman" panose="02020603050405020304" pitchFamily="18" charset="0"/>
              </a:rPr>
              <a:t> </a:t>
            </a:r>
            <a:r>
              <a:rPr lang="en-US" altLang="ko-KR" sz="1800">
                <a:latin typeface="Times New Roman" panose="02020603050405020304" pitchFamily="18" charset="0"/>
              </a:rPr>
              <a:t> words cache memory </a:t>
            </a:r>
            <a:r>
              <a:rPr lang="en-US" altLang="ko-KR" sz="1800" b="1">
                <a:solidFill>
                  <a:schemeClr val="accent1"/>
                </a:solidFill>
                <a:latin typeface="Times New Roman" panose="02020603050405020304" pitchFamily="18" charset="0"/>
              </a:rPr>
              <a:t>+</a:t>
            </a:r>
            <a:r>
              <a:rPr lang="en-US" altLang="ko-KR" sz="1800">
                <a:latin typeface="Times New Roman" panose="02020603050405020304" pitchFamily="18" charset="0"/>
              </a:rPr>
              <a:t> </a:t>
            </a:r>
            <a:r>
              <a:rPr lang="en-US" altLang="ko-KR" sz="1800">
                <a:solidFill>
                  <a:srgbClr val="FF6600"/>
                </a:solidFill>
                <a:latin typeface="Times New Roman" panose="02020603050405020304" pitchFamily="18" charset="0"/>
              </a:rPr>
              <a:t>2</a:t>
            </a:r>
            <a:r>
              <a:rPr lang="en-US" altLang="ko-KR" sz="1800" baseline="30000">
                <a:solidFill>
                  <a:srgbClr val="FF6600"/>
                </a:solidFill>
                <a:latin typeface="Times New Roman" panose="02020603050405020304" pitchFamily="18" charset="0"/>
              </a:rPr>
              <a:t>n</a:t>
            </a:r>
            <a:r>
              <a:rPr lang="en-US" altLang="ko-KR" sz="1800">
                <a:latin typeface="Times New Roman" panose="02020603050405020304" pitchFamily="18" charset="0"/>
              </a:rPr>
              <a:t>  words main memory</a:t>
            </a:r>
          </a:p>
          <a:p>
            <a:pPr lvl="4">
              <a:spcBef>
                <a:spcPct val="0"/>
              </a:spcBef>
              <a:buClrTx/>
              <a:buSzTx/>
              <a:buFontTx/>
              <a:buNone/>
            </a:pPr>
            <a:r>
              <a:rPr lang="en-US" altLang="ko-KR" sz="1800" b="1">
                <a:latin typeface="Times New Roman" panose="02020603050405020304" pitchFamily="18" charset="0"/>
              </a:rPr>
              <a:t>Tag</a:t>
            </a:r>
            <a:r>
              <a:rPr lang="en-US" altLang="ko-KR" sz="1800">
                <a:latin typeface="Times New Roman" panose="02020603050405020304" pitchFamily="18" charset="0"/>
              </a:rPr>
              <a:t> = </a:t>
            </a:r>
            <a:r>
              <a:rPr lang="en-US" altLang="ko-KR" sz="1800">
                <a:solidFill>
                  <a:schemeClr val="accent1"/>
                </a:solidFill>
                <a:latin typeface="Times New Roman" panose="02020603050405020304" pitchFamily="18" charset="0"/>
              </a:rPr>
              <a:t>6</a:t>
            </a:r>
            <a:r>
              <a:rPr lang="en-US" altLang="ko-KR" sz="1800">
                <a:latin typeface="Times New Roman" panose="02020603050405020304" pitchFamily="18" charset="0"/>
              </a:rPr>
              <a:t> bit (</a:t>
            </a:r>
            <a:r>
              <a:rPr lang="en-US" altLang="ko-KR" sz="1800">
                <a:solidFill>
                  <a:srgbClr val="CC9900"/>
                </a:solidFill>
                <a:latin typeface="Times New Roman" panose="02020603050405020304" pitchFamily="18" charset="0"/>
              </a:rPr>
              <a:t>15 - 9</a:t>
            </a:r>
            <a:r>
              <a:rPr lang="en-US" altLang="ko-KR" sz="1800">
                <a:latin typeface="Times New Roman" panose="02020603050405020304" pitchFamily="18" charset="0"/>
              </a:rPr>
              <a:t>),  </a:t>
            </a:r>
            <a:r>
              <a:rPr lang="en-US" altLang="ko-KR" sz="1800" b="1">
                <a:latin typeface="Times New Roman" panose="02020603050405020304" pitchFamily="18" charset="0"/>
              </a:rPr>
              <a:t>Index</a:t>
            </a:r>
            <a:r>
              <a:rPr lang="en-US" altLang="ko-KR" sz="1800">
                <a:latin typeface="Times New Roman" panose="02020603050405020304" pitchFamily="18" charset="0"/>
              </a:rPr>
              <a:t> = </a:t>
            </a:r>
            <a:r>
              <a:rPr lang="en-US" altLang="ko-KR" sz="1800">
                <a:solidFill>
                  <a:schemeClr val="accent1"/>
                </a:solidFill>
                <a:latin typeface="Times New Roman" panose="02020603050405020304" pitchFamily="18" charset="0"/>
              </a:rPr>
              <a:t>9</a:t>
            </a:r>
            <a:r>
              <a:rPr lang="en-US" altLang="ko-KR" sz="1800">
                <a:latin typeface="Times New Roman" panose="02020603050405020304" pitchFamily="18" charset="0"/>
              </a:rPr>
              <a:t> bit</a:t>
            </a:r>
          </a:p>
          <a:p>
            <a:pPr lvl="1">
              <a:spcBef>
                <a:spcPct val="0"/>
              </a:spcBef>
              <a:buClrTx/>
              <a:buSzTx/>
              <a:buFontTx/>
              <a:buNone/>
            </a:pPr>
            <a:r>
              <a:rPr lang="en-US" altLang="ko-KR" sz="1800">
                <a:solidFill>
                  <a:schemeClr val="tx1"/>
                </a:solidFill>
                <a:latin typeface="Times New Roman" panose="02020603050405020304" pitchFamily="18" charset="0"/>
              </a:rPr>
              <a:t> </a:t>
            </a:r>
          </a:p>
        </p:txBody>
      </p:sp>
      <p:graphicFrame>
        <p:nvGraphicFramePr>
          <p:cNvPr id="16388" name="Object 4">
            <a:extLst>
              <a:ext uri="{FF2B5EF4-FFF2-40B4-BE49-F238E27FC236}">
                <a16:creationId xmlns:a16="http://schemas.microsoft.com/office/drawing/2014/main" id="{486C9088-7CF9-45EC-880C-93DAB83EC2CE}"/>
              </a:ext>
            </a:extLst>
          </p:cNvPr>
          <p:cNvGraphicFramePr>
            <a:graphicFrameLocks noChangeAspect="1"/>
          </p:cNvGraphicFramePr>
          <p:nvPr/>
        </p:nvGraphicFramePr>
        <p:xfrm>
          <a:off x="1785938" y="2643188"/>
          <a:ext cx="5572125" cy="3429000"/>
        </p:xfrm>
        <a:graphic>
          <a:graphicData uri="http://schemas.openxmlformats.org/presentationml/2006/ole">
            <mc:AlternateContent xmlns:mc="http://schemas.openxmlformats.org/markup-compatibility/2006">
              <mc:Choice xmlns:v="urn:schemas-microsoft-com:vml" Requires="v">
                <p:oleObj name="VISIO" r:id="rId2" imgW="6954120" imgH="3365640" progId="Visio.Drawing.5">
                  <p:embed/>
                </p:oleObj>
              </mc:Choice>
              <mc:Fallback>
                <p:oleObj name="VISIO" r:id="rId2" imgW="6954120" imgH="3365640" progId="Visio.Drawing.5">
                  <p:embed/>
                  <p:pic>
                    <p:nvPicPr>
                      <p:cNvPr id="16388" name="Object 4">
                        <a:extLst>
                          <a:ext uri="{FF2B5EF4-FFF2-40B4-BE49-F238E27FC236}">
                            <a16:creationId xmlns:a16="http://schemas.microsoft.com/office/drawing/2014/main" id="{486C9088-7CF9-45EC-880C-93DAB83EC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643188"/>
                        <a:ext cx="5572125" cy="342900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976801A-2DCF-4883-8A6E-A7A46A3B3723}"/>
              </a:ext>
            </a:extLst>
          </p:cNvPr>
          <p:cNvSpPr>
            <a:spLocks noGrp="1"/>
          </p:cNvSpPr>
          <p:nvPr>
            <p:ph type="title"/>
          </p:nvPr>
        </p:nvSpPr>
        <p:spPr>
          <a:xfrm>
            <a:off x="457200" y="274638"/>
            <a:ext cx="8229600" cy="525462"/>
          </a:xfrm>
        </p:spPr>
        <p:txBody>
          <a:bodyPr/>
          <a:lstStyle/>
          <a:p>
            <a:r>
              <a:rPr lang="en-US" altLang="en-US" dirty="0"/>
              <a:t>Direct Mapping</a:t>
            </a:r>
          </a:p>
        </p:txBody>
      </p:sp>
      <p:graphicFrame>
        <p:nvGraphicFramePr>
          <p:cNvPr id="17411" name="Object 5">
            <a:extLst>
              <a:ext uri="{FF2B5EF4-FFF2-40B4-BE49-F238E27FC236}">
                <a16:creationId xmlns:a16="http://schemas.microsoft.com/office/drawing/2014/main" id="{ADCB9A8B-9571-49C7-B9C8-E066BDFA5355}"/>
              </a:ext>
            </a:extLst>
          </p:cNvPr>
          <p:cNvGraphicFramePr>
            <a:graphicFrameLocks noChangeAspect="1"/>
          </p:cNvGraphicFramePr>
          <p:nvPr/>
        </p:nvGraphicFramePr>
        <p:xfrm>
          <a:off x="357188" y="1143000"/>
          <a:ext cx="4214812" cy="5000625"/>
        </p:xfrm>
        <a:graphic>
          <a:graphicData uri="http://schemas.openxmlformats.org/presentationml/2006/ole">
            <mc:AlternateContent xmlns:mc="http://schemas.openxmlformats.org/markup-compatibility/2006">
              <mc:Choice xmlns:v="urn:schemas-microsoft-com:vml" Requires="v">
                <p:oleObj name="VISIO" r:id="rId2" imgW="5651640" imgH="4894560" progId="Visio.Drawing.5">
                  <p:embed/>
                </p:oleObj>
              </mc:Choice>
              <mc:Fallback>
                <p:oleObj name="VISIO" r:id="rId2" imgW="5651640" imgH="4894560" progId="Visio.Drawing.5">
                  <p:embed/>
                  <p:pic>
                    <p:nvPicPr>
                      <p:cNvPr id="17411" name="Object 5">
                        <a:extLst>
                          <a:ext uri="{FF2B5EF4-FFF2-40B4-BE49-F238E27FC236}">
                            <a16:creationId xmlns:a16="http://schemas.microsoft.com/office/drawing/2014/main" id="{ADCB9A8B-9571-49C7-B9C8-E066BDFA5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143000"/>
                        <a:ext cx="4214812" cy="50006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6CFB1E15-A0A7-4BC7-BB48-CE2EFB944C14}"/>
              </a:ext>
            </a:extLst>
          </p:cNvPr>
          <p:cNvSpPr txBox="1">
            <a:spLocks noChangeArrowheads="1"/>
          </p:cNvSpPr>
          <p:nvPr/>
        </p:nvSpPr>
        <p:spPr bwMode="auto">
          <a:xfrm>
            <a:off x="4000500" y="928688"/>
            <a:ext cx="4910138" cy="5486400"/>
          </a:xfrm>
          <a:prstGeom prst="rect">
            <a:avLst/>
          </a:prstGeom>
          <a:noFill/>
          <a:ln w="12700">
            <a:noFill/>
            <a:miter lim="800000"/>
            <a:headEnd/>
            <a:tailEnd/>
          </a:ln>
        </p:spPr>
        <p:txBody>
          <a:bodyPr lIns="90488" tIns="44450" rIns="90488" bIns="44450"/>
          <a:lstStyle/>
          <a:p>
            <a:pPr marL="1143000" lvl="2" indent="-228600">
              <a:spcBef>
                <a:spcPct val="20000"/>
              </a:spcBef>
              <a:buClr>
                <a:schemeClr val="accent1"/>
              </a:buClr>
              <a:buSzPct val="75000"/>
              <a:buFont typeface="Monotype Sorts" pitchFamily="2" charset="2"/>
              <a:buChar char="l"/>
              <a:defRPr/>
            </a:pPr>
            <a:r>
              <a:rPr lang="en-US" altLang="ko-KR" sz="1600" kern="0" dirty="0">
                <a:latin typeface="+mn-lt"/>
              </a:rPr>
              <a:t>Direct mapping cache with block size of 8 words :</a:t>
            </a:r>
          </a:p>
          <a:p>
            <a:pPr marL="1600200" lvl="3" indent="-228600">
              <a:spcBef>
                <a:spcPct val="20000"/>
              </a:spcBef>
              <a:buClr>
                <a:schemeClr val="accent2"/>
              </a:buClr>
              <a:buFontTx/>
              <a:buChar char="»"/>
              <a:defRPr/>
            </a:pPr>
            <a:r>
              <a:rPr lang="en-US" altLang="ko-KR" kern="0" dirty="0">
                <a:solidFill>
                  <a:schemeClr val="accent2"/>
                </a:solidFill>
                <a:latin typeface="+mn-lt"/>
              </a:rPr>
              <a:t>64 block  x 8 word  = 512 cache words size</a:t>
            </a: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742950" lvl="1" indent="-285750">
              <a:spcBef>
                <a:spcPct val="20000"/>
              </a:spcBef>
              <a:buClr>
                <a:schemeClr val="hlink"/>
              </a:buClr>
              <a:buSzPct val="90000"/>
              <a:defRPr/>
            </a:pPr>
            <a:endParaRPr lang="ko-KR" altLang="ko-KR" sz="1800" kern="0" dirty="0">
              <a:solidFill>
                <a:schemeClr val="accent2"/>
              </a:solidFill>
              <a:latin typeface="+mn-lt"/>
            </a:endParaRPr>
          </a:p>
        </p:txBody>
      </p:sp>
      <p:graphicFrame>
        <p:nvGraphicFramePr>
          <p:cNvPr id="17413" name="Object 4">
            <a:extLst>
              <a:ext uri="{FF2B5EF4-FFF2-40B4-BE49-F238E27FC236}">
                <a16:creationId xmlns:a16="http://schemas.microsoft.com/office/drawing/2014/main" id="{5FA08F28-47D0-42A2-8E22-DD52C359A530}"/>
              </a:ext>
            </a:extLst>
          </p:cNvPr>
          <p:cNvGraphicFramePr>
            <a:graphicFrameLocks noChangeAspect="1"/>
          </p:cNvGraphicFramePr>
          <p:nvPr/>
        </p:nvGraphicFramePr>
        <p:xfrm>
          <a:off x="4857750" y="2071688"/>
          <a:ext cx="3810000" cy="4000500"/>
        </p:xfrm>
        <a:graphic>
          <a:graphicData uri="http://schemas.openxmlformats.org/presentationml/2006/ole">
            <mc:AlternateContent xmlns:mc="http://schemas.openxmlformats.org/markup-compatibility/2006">
              <mc:Choice xmlns:v="urn:schemas-microsoft-com:vml" Requires="v">
                <p:oleObj name="VISIO" r:id="rId4" imgW="6244560" imgH="4165920" progId="Visio.Drawing.5">
                  <p:embed/>
                </p:oleObj>
              </mc:Choice>
              <mc:Fallback>
                <p:oleObj name="VISIO" r:id="rId4" imgW="6244560" imgH="4165920" progId="Visio.Drawing.5">
                  <p:embed/>
                  <p:pic>
                    <p:nvPicPr>
                      <p:cNvPr id="17413" name="Object 4">
                        <a:extLst>
                          <a:ext uri="{FF2B5EF4-FFF2-40B4-BE49-F238E27FC236}">
                            <a16:creationId xmlns:a16="http://schemas.microsoft.com/office/drawing/2014/main" id="{5FA08F28-47D0-42A2-8E22-DD52C359A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2071688"/>
                        <a:ext cx="3810000" cy="4000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9DA89DB-AF93-48BE-AE48-1D9C8E03A210}"/>
              </a:ext>
            </a:extLst>
          </p:cNvPr>
          <p:cNvSpPr>
            <a:spLocks noGrp="1"/>
          </p:cNvSpPr>
          <p:nvPr>
            <p:ph type="title"/>
          </p:nvPr>
        </p:nvSpPr>
        <p:spPr/>
        <p:txBody>
          <a:bodyPr/>
          <a:lstStyle/>
          <a:p>
            <a:r>
              <a:rPr lang="en-US" altLang="en-US"/>
              <a:t>Set-Associative Mapping </a:t>
            </a:r>
          </a:p>
        </p:txBody>
      </p:sp>
      <p:sp>
        <p:nvSpPr>
          <p:cNvPr id="18435" name="Rectangle 4">
            <a:extLst>
              <a:ext uri="{FF2B5EF4-FFF2-40B4-BE49-F238E27FC236}">
                <a16:creationId xmlns:a16="http://schemas.microsoft.com/office/drawing/2014/main" id="{62A9F43C-5A38-4AA5-A391-E9E1E1CFA93B}"/>
              </a:ext>
            </a:extLst>
          </p:cNvPr>
          <p:cNvSpPr>
            <a:spLocks noChangeArrowheads="1"/>
          </p:cNvSpPr>
          <p:nvPr/>
        </p:nvSpPr>
        <p:spPr bwMode="auto">
          <a:xfrm>
            <a:off x="685800" y="1832769"/>
            <a:ext cx="4572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lvl="1" algn="ctr">
              <a:lnSpc>
                <a:spcPct val="70000"/>
              </a:lnSpc>
              <a:spcBef>
                <a:spcPct val="0"/>
              </a:spcBef>
              <a:buClrTx/>
              <a:buSzTx/>
              <a:buFontTx/>
              <a:buNone/>
            </a:pPr>
            <a:r>
              <a:rPr lang="en-US" altLang="ko-KR" sz="1800" dirty="0">
                <a:solidFill>
                  <a:schemeClr val="tx1"/>
                </a:solidFill>
                <a:latin typeface="Times New Roman" panose="02020603050405020304" pitchFamily="18" charset="0"/>
              </a:rPr>
              <a:t>Set-associative mapping : (</a:t>
            </a:r>
            <a:r>
              <a:rPr lang="en-US" altLang="ko-KR" sz="1800" dirty="0">
                <a:solidFill>
                  <a:srgbClr val="FF5050"/>
                </a:solidFill>
                <a:latin typeface="Times New Roman" panose="02020603050405020304" pitchFamily="18" charset="0"/>
              </a:rPr>
              <a:t>two-way</a:t>
            </a:r>
            <a:r>
              <a:rPr lang="en-US" altLang="ko-KR" sz="1800" dirty="0">
                <a:solidFill>
                  <a:schemeClr val="tx1"/>
                </a:solidFill>
                <a:latin typeface="Times New Roman" panose="02020603050405020304" pitchFamily="18" charset="0"/>
              </a:rPr>
              <a:t>)</a:t>
            </a:r>
          </a:p>
        </p:txBody>
      </p:sp>
      <p:graphicFrame>
        <p:nvGraphicFramePr>
          <p:cNvPr id="18436" name="Object 5">
            <a:extLst>
              <a:ext uri="{FF2B5EF4-FFF2-40B4-BE49-F238E27FC236}">
                <a16:creationId xmlns:a16="http://schemas.microsoft.com/office/drawing/2014/main" id="{04A84B78-96A4-433F-AC2B-0F0323268AE9}"/>
              </a:ext>
            </a:extLst>
          </p:cNvPr>
          <p:cNvGraphicFramePr>
            <a:graphicFrameLocks noChangeAspect="1"/>
          </p:cNvGraphicFramePr>
          <p:nvPr>
            <p:extLst>
              <p:ext uri="{D42A27DB-BD31-4B8C-83A1-F6EECF244321}">
                <p14:modId xmlns:p14="http://schemas.microsoft.com/office/powerpoint/2010/main" val="1876962119"/>
              </p:ext>
            </p:extLst>
          </p:nvPr>
        </p:nvGraphicFramePr>
        <p:xfrm>
          <a:off x="1447800" y="2286000"/>
          <a:ext cx="5286375" cy="3857625"/>
        </p:xfrm>
        <a:graphic>
          <a:graphicData uri="http://schemas.openxmlformats.org/presentationml/2006/ole">
            <mc:AlternateContent xmlns:mc="http://schemas.openxmlformats.org/markup-compatibility/2006">
              <mc:Choice xmlns:v="urn:schemas-microsoft-com:vml" Requires="v">
                <p:oleObj name="VISIO" r:id="rId2" imgW="4565880" imgH="3582000" progId="Visio.Drawing.5">
                  <p:embed/>
                </p:oleObj>
              </mc:Choice>
              <mc:Fallback>
                <p:oleObj name="VISIO" r:id="rId2" imgW="4565880" imgH="3582000" progId="Visio.Drawing.5">
                  <p:embed/>
                  <p:pic>
                    <p:nvPicPr>
                      <p:cNvPr id="18436" name="Object 5">
                        <a:extLst>
                          <a:ext uri="{FF2B5EF4-FFF2-40B4-BE49-F238E27FC236}">
                            <a16:creationId xmlns:a16="http://schemas.microsoft.com/office/drawing/2014/main" id="{04A84B78-96A4-433F-AC2B-0F0323268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86000"/>
                        <a:ext cx="5286375" cy="38576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C9B589D-42E8-476E-BFFA-321EA37608DE}"/>
              </a:ext>
            </a:extLst>
          </p:cNvPr>
          <p:cNvSpPr>
            <a:spLocks noGrp="1"/>
          </p:cNvSpPr>
          <p:nvPr>
            <p:ph type="title"/>
          </p:nvPr>
        </p:nvSpPr>
        <p:spPr/>
        <p:txBody>
          <a:bodyPr/>
          <a:lstStyle/>
          <a:p>
            <a:r>
              <a:rPr lang="en-IN" altLang="en-US"/>
              <a:t>Questions</a:t>
            </a:r>
          </a:p>
        </p:txBody>
      </p:sp>
      <p:sp>
        <p:nvSpPr>
          <p:cNvPr id="19459" name="Content Placeholder 2">
            <a:extLst>
              <a:ext uri="{FF2B5EF4-FFF2-40B4-BE49-F238E27FC236}">
                <a16:creationId xmlns:a16="http://schemas.microsoft.com/office/drawing/2014/main" id="{610CD9F0-C6DB-4D66-A11E-32E8D8AB7862}"/>
              </a:ext>
            </a:extLst>
          </p:cNvPr>
          <p:cNvSpPr>
            <a:spLocks noGrp="1"/>
          </p:cNvSpPr>
          <p:nvPr>
            <p:ph idx="1"/>
          </p:nvPr>
        </p:nvSpPr>
        <p:spPr>
          <a:xfrm>
            <a:off x="473612" y="1219200"/>
            <a:ext cx="8229600" cy="4525963"/>
          </a:xfrm>
        </p:spPr>
        <p:txBody>
          <a:bodyPr/>
          <a:lstStyle/>
          <a:p>
            <a:pPr algn="just"/>
            <a:r>
              <a:rPr lang="en-IN" altLang="en-US" sz="1800" dirty="0"/>
              <a:t>A two-way set associative cache memory uses blocks of four words. The cache can accommodate a total of 2048 words from main memory. The main memory size is 128Kx32. Formulate all pertinent information required to construct the cache memory. What is the size of cache memory.</a:t>
            </a:r>
          </a:p>
          <a:p>
            <a:pPr algn="just"/>
            <a:endParaRPr lang="en-IN" altLang="en-US" sz="1800" dirty="0"/>
          </a:p>
          <a:p>
            <a:pPr algn="just"/>
            <a:r>
              <a:rPr lang="en-IN" altLang="en-US" sz="1800" dirty="0"/>
              <a:t>A computer has a memory unit of 64Kx16 and a cache memory of 1K words. The cache uses direct mapping with a block size of four words. How many bits are there in the tag, index, block, and words fields of the address format. How many bits are there in each word of cache, and how are they divided into functions? Include a valid bit. How many blocks can the cache accommodate?</a:t>
            </a:r>
          </a:p>
          <a:p>
            <a:pPr algn="just"/>
            <a:endParaRPr lang="en-IN" altLang="en-US" sz="1800" dirty="0"/>
          </a:p>
          <a:p>
            <a:pPr algn="just"/>
            <a:r>
              <a:rPr lang="en-IN" altLang="en-US" sz="1800" dirty="0"/>
              <a:t>The access time of a cache memory is 100ns and that of main memory is 1000ns. It is estimated that 80 percent of the memory requests are for read and the remaining 20 percent for write. The hit ratio for read access only is 0.9. A write-through procedure is used. What is the average access time of the system considering only memory read cycles. What is the average access time of the system for both read and write requests.  What is the hit ratio considering the write requests also.</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79A34D1-B78D-49EA-9344-7945196BBBE1}"/>
              </a:ext>
            </a:extLst>
          </p:cNvPr>
          <p:cNvSpPr>
            <a:spLocks noGrp="1"/>
          </p:cNvSpPr>
          <p:nvPr>
            <p:ph type="title"/>
          </p:nvPr>
        </p:nvSpPr>
        <p:spPr>
          <a:xfrm>
            <a:off x="457200" y="274638"/>
            <a:ext cx="8229600" cy="487362"/>
          </a:xfrm>
        </p:spPr>
        <p:txBody>
          <a:bodyPr/>
          <a:lstStyle/>
          <a:p>
            <a:r>
              <a:rPr lang="en-IN" altLang="en-US" dirty="0"/>
              <a:t>Answer</a:t>
            </a:r>
          </a:p>
        </p:txBody>
      </p:sp>
      <p:pic>
        <p:nvPicPr>
          <p:cNvPr id="20483" name="Content Placeholder 3">
            <a:extLst>
              <a:ext uri="{FF2B5EF4-FFF2-40B4-BE49-F238E27FC236}">
                <a16:creationId xmlns:a16="http://schemas.microsoft.com/office/drawing/2014/main" id="{4A77E2AE-44A4-4DA7-9FEE-7554FCF3657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06575" y="990600"/>
            <a:ext cx="5378450" cy="5486400"/>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EB4BC5B-CC14-422F-828F-422388C50618}"/>
              </a:ext>
            </a:extLst>
          </p:cNvPr>
          <p:cNvSpPr>
            <a:spLocks noGrp="1"/>
          </p:cNvSpPr>
          <p:nvPr>
            <p:ph type="title"/>
          </p:nvPr>
        </p:nvSpPr>
        <p:spPr/>
        <p:txBody>
          <a:bodyPr/>
          <a:lstStyle/>
          <a:p>
            <a:r>
              <a:rPr lang="en-IN" altLang="en-US"/>
              <a:t>Answer</a:t>
            </a:r>
          </a:p>
        </p:txBody>
      </p:sp>
      <p:pic>
        <p:nvPicPr>
          <p:cNvPr id="21507" name="Content Placeholder 3">
            <a:extLst>
              <a:ext uri="{FF2B5EF4-FFF2-40B4-BE49-F238E27FC236}">
                <a16:creationId xmlns:a16="http://schemas.microsoft.com/office/drawing/2014/main" id="{C6A0FA28-6129-4923-B22B-A3F5AE2675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9163" y="1125538"/>
            <a:ext cx="7305675" cy="320040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B1A2E903-B2D2-4454-819D-EDC632D9DB57}"/>
              </a:ext>
            </a:extLst>
          </p:cNvPr>
          <p:cNvSpPr>
            <a:spLocks noGrp="1" noChangeArrowheads="1"/>
          </p:cNvSpPr>
          <p:nvPr>
            <p:ph type="body" idx="1"/>
          </p:nvPr>
        </p:nvSpPr>
        <p:spPr>
          <a:xfrm>
            <a:off x="457200" y="381000"/>
            <a:ext cx="8229600" cy="5745163"/>
          </a:xfrm>
        </p:spPr>
        <p:txBody>
          <a:bodyPr/>
          <a:lstStyle/>
          <a:p>
            <a:pPr lvl="1"/>
            <a:r>
              <a:rPr lang="en-US" altLang="ko-KR" sz="1800" dirty="0"/>
              <a:t>Replacement Algorithm : </a:t>
            </a:r>
            <a:r>
              <a:rPr lang="en-US" altLang="ko-KR" sz="1800" dirty="0">
                <a:solidFill>
                  <a:srgbClr val="CC9900"/>
                </a:solidFill>
              </a:rPr>
              <a:t>cache miss or full</a:t>
            </a:r>
            <a:endParaRPr lang="ko-KR" altLang="en-US" sz="1800" dirty="0"/>
          </a:p>
          <a:p>
            <a:pPr lvl="2"/>
            <a:r>
              <a:rPr lang="ko-KR" altLang="en-US" sz="1800" dirty="0"/>
              <a:t>1) </a:t>
            </a:r>
            <a:r>
              <a:rPr lang="en-US" altLang="ko-KR" sz="1800" b="1" dirty="0"/>
              <a:t>LRU</a:t>
            </a:r>
            <a:r>
              <a:rPr lang="en-US" altLang="ko-KR" sz="1800" dirty="0"/>
              <a:t> (Least Recently Used):</a:t>
            </a:r>
            <a:endParaRPr lang="ko-KR" altLang="en-US" sz="1800" dirty="0"/>
          </a:p>
          <a:p>
            <a:pPr lvl="2"/>
            <a:r>
              <a:rPr lang="ko-KR" altLang="en-US" sz="1800" dirty="0"/>
              <a:t>2) </a:t>
            </a:r>
            <a:r>
              <a:rPr lang="en-US" altLang="ko-KR" sz="1800" b="1" dirty="0"/>
              <a:t>Random Replacement:</a:t>
            </a:r>
            <a:endParaRPr lang="ko-KR" altLang="en-US" sz="1800" dirty="0"/>
          </a:p>
          <a:p>
            <a:pPr lvl="2"/>
            <a:r>
              <a:rPr lang="ko-KR" altLang="en-US" sz="1800" dirty="0"/>
              <a:t>3) </a:t>
            </a:r>
            <a:r>
              <a:rPr lang="en-US" altLang="ko-KR" sz="1800" b="1" dirty="0"/>
              <a:t>FIFO</a:t>
            </a:r>
            <a:r>
              <a:rPr lang="en-US" altLang="ko-KR" sz="1800" dirty="0"/>
              <a:t> (First-In First-Out) :</a:t>
            </a:r>
          </a:p>
          <a:p>
            <a:pPr lvl="2"/>
            <a:endParaRPr lang="ko-KR" altLang="en-US" dirty="0"/>
          </a:p>
          <a:p>
            <a:pPr lvl="1"/>
            <a:r>
              <a:rPr lang="en-US" altLang="ko-KR" sz="1800" dirty="0"/>
              <a:t>Writing to Cache :</a:t>
            </a:r>
            <a:endParaRPr lang="ko-KR" altLang="en-US" sz="1800" dirty="0"/>
          </a:p>
          <a:p>
            <a:pPr lvl="3"/>
            <a:r>
              <a:rPr lang="ko-KR" altLang="en-US" sz="1800" dirty="0"/>
              <a:t>1) </a:t>
            </a:r>
            <a:r>
              <a:rPr lang="en-US" altLang="ko-KR" sz="1800" b="1" dirty="0">
                <a:solidFill>
                  <a:schemeClr val="accent1"/>
                </a:solidFill>
              </a:rPr>
              <a:t>Write-through</a:t>
            </a:r>
            <a:r>
              <a:rPr lang="en-US" altLang="ko-KR" sz="1800" dirty="0"/>
              <a:t> :</a:t>
            </a:r>
            <a:endParaRPr lang="ko-KR" altLang="en-US" sz="1800" dirty="0"/>
          </a:p>
          <a:p>
            <a:pPr lvl="3"/>
            <a:r>
              <a:rPr lang="ko-KR" altLang="en-US" sz="1800" dirty="0"/>
              <a:t>2) </a:t>
            </a:r>
            <a:r>
              <a:rPr lang="en-US" altLang="ko-KR" sz="1800" b="1" dirty="0">
                <a:solidFill>
                  <a:schemeClr val="accent1"/>
                </a:solidFill>
              </a:rPr>
              <a:t>Write-back</a:t>
            </a:r>
            <a:r>
              <a:rPr lang="en-US" altLang="ko-KR" sz="1800" dirty="0"/>
              <a:t> :</a:t>
            </a:r>
          </a:p>
          <a:p>
            <a:pPr lvl="3"/>
            <a:endParaRPr lang="ko-KR" altLang="en-US" sz="1800" dirty="0"/>
          </a:p>
          <a:p>
            <a:pPr lvl="1"/>
            <a:r>
              <a:rPr lang="en-US" altLang="ko-KR" sz="1800" dirty="0"/>
              <a:t>Cache Initialization</a:t>
            </a:r>
          </a:p>
          <a:p>
            <a:pPr lvl="2"/>
            <a:r>
              <a:rPr lang="en-US" altLang="ko-KR" sz="1800" dirty="0"/>
              <a:t>Cache is initialized :</a:t>
            </a:r>
            <a:endParaRPr lang="ko-KR" altLang="en-US" sz="1800" dirty="0"/>
          </a:p>
          <a:p>
            <a:pPr lvl="3"/>
            <a:r>
              <a:rPr lang="ko-KR" altLang="ko-KR" sz="1800" dirty="0"/>
              <a:t>1) </a:t>
            </a:r>
            <a:r>
              <a:rPr lang="en-US" altLang="ko-KR" sz="1800" dirty="0"/>
              <a:t>When power is applied to the computer</a:t>
            </a:r>
          </a:p>
          <a:p>
            <a:pPr lvl="3"/>
            <a:r>
              <a:rPr lang="en-US" altLang="ko-KR" sz="1800" dirty="0"/>
              <a:t>2) When main memory is loaded with a complete set of programs from auxiliary memory</a:t>
            </a:r>
          </a:p>
          <a:p>
            <a:pPr lvl="3"/>
            <a:r>
              <a:rPr lang="en-US" altLang="ko-KR" sz="1800" dirty="0"/>
              <a:t>3) Cache is initialized by clearing all the valid bits to 0.</a:t>
            </a:r>
          </a:p>
          <a:p>
            <a:pPr lvl="2"/>
            <a:r>
              <a:rPr lang="en-US" altLang="ko-KR" sz="1800" dirty="0"/>
              <a:t>Valid bit</a:t>
            </a:r>
          </a:p>
          <a:p>
            <a:pPr lvl="3"/>
            <a:r>
              <a:rPr lang="en-US" altLang="ko-KR" sz="1800" dirty="0"/>
              <a:t>Indicate whether or not the word contains valid data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5C4FAAD-749C-4A6D-A35F-AB675D58BDAE}"/>
              </a:ext>
            </a:extLst>
          </p:cNvPr>
          <p:cNvSpPr txBox="1">
            <a:spLocks noChangeArrowheads="1"/>
          </p:cNvSpPr>
          <p:nvPr/>
        </p:nvSpPr>
        <p:spPr bwMode="auto">
          <a:xfrm>
            <a:off x="527050" y="273050"/>
            <a:ext cx="8151813" cy="469900"/>
          </a:xfrm>
          <a:prstGeom prst="rect">
            <a:avLst/>
          </a:prstGeom>
          <a:noFill/>
          <a:ln w="12700">
            <a:noFill/>
            <a:miter lim="800000"/>
            <a:headEnd/>
            <a:tailEnd/>
          </a:ln>
        </p:spPr>
        <p:txBody>
          <a:bodyPr lIns="90488" tIns="44450" rIns="90488" bIns="44450" anchor="ctr"/>
          <a:lstStyle/>
          <a:p>
            <a:pPr algn="ctr">
              <a:defRPr/>
            </a:pPr>
            <a:r>
              <a:rPr lang="en-US" altLang="ko-KR" sz="2400" kern="0">
                <a:latin typeface="+mj-lt"/>
                <a:ea typeface="굴림" pitchFamily="34" charset="-127"/>
                <a:cs typeface="+mj-cs"/>
              </a:rPr>
              <a:t>VIRTUAL  MEMORY</a:t>
            </a:r>
          </a:p>
        </p:txBody>
      </p:sp>
      <p:sp>
        <p:nvSpPr>
          <p:cNvPr id="4099" name="Rectangle 3">
            <a:extLst>
              <a:ext uri="{FF2B5EF4-FFF2-40B4-BE49-F238E27FC236}">
                <a16:creationId xmlns:a16="http://schemas.microsoft.com/office/drawing/2014/main" id="{47AC1A1F-DC55-413E-9897-2E82202CB855}"/>
              </a:ext>
            </a:extLst>
          </p:cNvPr>
          <p:cNvSpPr>
            <a:spLocks noChangeArrowheads="1"/>
          </p:cNvSpPr>
          <p:nvPr/>
        </p:nvSpPr>
        <p:spPr bwMode="auto">
          <a:xfrm>
            <a:off x="381000" y="1511300"/>
            <a:ext cx="8318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800">
                <a:latin typeface="Times New Roman" panose="02020603050405020304" pitchFamily="18" charset="0"/>
              </a:rPr>
              <a:t>Give the programmer the illusion that the system has a very large memory, </a:t>
            </a:r>
          </a:p>
          <a:p>
            <a:pPr algn="ctr">
              <a:lnSpc>
                <a:spcPct val="90000"/>
              </a:lnSpc>
              <a:spcBef>
                <a:spcPct val="0"/>
              </a:spcBef>
              <a:buClrTx/>
              <a:buSzTx/>
              <a:buFontTx/>
              <a:buNone/>
            </a:pPr>
            <a:r>
              <a:rPr lang="en-US" altLang="ko-KR" sz="1800">
                <a:latin typeface="Times New Roman" panose="02020603050405020304" pitchFamily="18" charset="0"/>
              </a:rPr>
              <a:t>even though the computer actually has a relatively small main memory</a:t>
            </a:r>
          </a:p>
        </p:txBody>
      </p:sp>
      <p:sp>
        <p:nvSpPr>
          <p:cNvPr id="4100" name="Rectangle 4">
            <a:extLst>
              <a:ext uri="{FF2B5EF4-FFF2-40B4-BE49-F238E27FC236}">
                <a16:creationId xmlns:a16="http://schemas.microsoft.com/office/drawing/2014/main" id="{463BCBB3-CDD9-4F22-A01E-FD9BC1F9A541}"/>
              </a:ext>
            </a:extLst>
          </p:cNvPr>
          <p:cNvSpPr>
            <a:spLocks noChangeArrowheads="1"/>
          </p:cNvSpPr>
          <p:nvPr/>
        </p:nvSpPr>
        <p:spPr bwMode="auto">
          <a:xfrm>
            <a:off x="1250950" y="3003550"/>
            <a:ext cx="601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2000"/>
              </a:lnSpc>
              <a:spcBef>
                <a:spcPct val="0"/>
              </a:spcBef>
              <a:buClrTx/>
              <a:buSzTx/>
              <a:buFontTx/>
              <a:buNone/>
            </a:pPr>
            <a:r>
              <a:rPr lang="en-US" altLang="ko-KR" sz="1800">
                <a:latin typeface="Times New Roman" panose="02020603050405020304" pitchFamily="18" charset="0"/>
              </a:rPr>
              <a:t>Address Space(Logical)  and Memory Space(Physical)</a:t>
            </a:r>
          </a:p>
        </p:txBody>
      </p:sp>
      <p:grpSp>
        <p:nvGrpSpPr>
          <p:cNvPr id="4101" name="Group 58">
            <a:extLst>
              <a:ext uri="{FF2B5EF4-FFF2-40B4-BE49-F238E27FC236}">
                <a16:creationId xmlns:a16="http://schemas.microsoft.com/office/drawing/2014/main" id="{75E5368B-82DF-4CA4-AC9B-6851B58F450D}"/>
              </a:ext>
            </a:extLst>
          </p:cNvPr>
          <p:cNvGrpSpPr>
            <a:grpSpLocks/>
          </p:cNvGrpSpPr>
          <p:nvPr/>
        </p:nvGrpSpPr>
        <p:grpSpPr bwMode="auto">
          <a:xfrm>
            <a:off x="1403350" y="3860800"/>
            <a:ext cx="5713413" cy="1347788"/>
            <a:chOff x="366" y="1541"/>
            <a:chExt cx="4955" cy="630"/>
          </a:xfrm>
        </p:grpSpPr>
        <p:sp>
          <p:nvSpPr>
            <p:cNvPr id="4104" name="Rectangle 5">
              <a:extLst>
                <a:ext uri="{FF2B5EF4-FFF2-40B4-BE49-F238E27FC236}">
                  <a16:creationId xmlns:a16="http://schemas.microsoft.com/office/drawing/2014/main" id="{4EBBF214-CCCF-4375-8251-3D2179EE94D9}"/>
                </a:ext>
              </a:extLst>
            </p:cNvPr>
            <p:cNvSpPr>
              <a:spLocks noChangeArrowheads="1"/>
            </p:cNvSpPr>
            <p:nvPr/>
          </p:nvSpPr>
          <p:spPr bwMode="auto">
            <a:xfrm>
              <a:off x="1097" y="1750"/>
              <a:ext cx="133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400">
                  <a:latin typeface="Times New Roman" panose="02020603050405020304" pitchFamily="18" charset="0"/>
                </a:rPr>
                <a:t>virtual address</a:t>
              </a:r>
            </a:p>
            <a:p>
              <a:pPr algn="ctr">
                <a:lnSpc>
                  <a:spcPct val="101000"/>
                </a:lnSpc>
                <a:spcBef>
                  <a:spcPct val="0"/>
                </a:spcBef>
                <a:buClrTx/>
                <a:buSzTx/>
                <a:buFontTx/>
                <a:buNone/>
              </a:pPr>
              <a:r>
                <a:rPr lang="en-US" altLang="ko-KR" sz="1400">
                  <a:latin typeface="Times New Roman" panose="02020603050405020304" pitchFamily="18" charset="0"/>
                </a:rPr>
                <a:t>(logical address)</a:t>
              </a:r>
            </a:p>
          </p:txBody>
        </p:sp>
        <p:sp>
          <p:nvSpPr>
            <p:cNvPr id="4105" name="Rectangle 6">
              <a:extLst>
                <a:ext uri="{FF2B5EF4-FFF2-40B4-BE49-F238E27FC236}">
                  <a16:creationId xmlns:a16="http://schemas.microsoft.com/office/drawing/2014/main" id="{8DD39585-6282-4009-B797-7FC632047875}"/>
                </a:ext>
              </a:extLst>
            </p:cNvPr>
            <p:cNvSpPr>
              <a:spLocks noChangeArrowheads="1"/>
            </p:cNvSpPr>
            <p:nvPr/>
          </p:nvSpPr>
          <p:spPr bwMode="auto">
            <a:xfrm>
              <a:off x="3489" y="1812"/>
              <a:ext cx="135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physical address</a:t>
              </a:r>
            </a:p>
          </p:txBody>
        </p:sp>
        <p:sp>
          <p:nvSpPr>
            <p:cNvPr id="4106" name="Oval 7">
              <a:extLst>
                <a:ext uri="{FF2B5EF4-FFF2-40B4-BE49-F238E27FC236}">
                  <a16:creationId xmlns:a16="http://schemas.microsoft.com/office/drawing/2014/main" id="{F9639612-330B-4A7A-8F52-3D9ADDC67FAD}"/>
                </a:ext>
              </a:extLst>
            </p:cNvPr>
            <p:cNvSpPr>
              <a:spLocks noChangeArrowheads="1"/>
            </p:cNvSpPr>
            <p:nvPr/>
          </p:nvSpPr>
          <p:spPr bwMode="auto">
            <a:xfrm>
              <a:off x="997" y="1662"/>
              <a:ext cx="1551" cy="38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4107" name="Oval 8">
              <a:extLst>
                <a:ext uri="{FF2B5EF4-FFF2-40B4-BE49-F238E27FC236}">
                  <a16:creationId xmlns:a16="http://schemas.microsoft.com/office/drawing/2014/main" id="{289D23FE-4415-4144-BB1E-BA49E65E138C}"/>
                </a:ext>
              </a:extLst>
            </p:cNvPr>
            <p:cNvSpPr>
              <a:spLocks noChangeArrowheads="1"/>
            </p:cNvSpPr>
            <p:nvPr/>
          </p:nvSpPr>
          <p:spPr bwMode="auto">
            <a:xfrm>
              <a:off x="3401" y="1662"/>
              <a:ext cx="1550" cy="38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4108" name="Line 9">
              <a:extLst>
                <a:ext uri="{FF2B5EF4-FFF2-40B4-BE49-F238E27FC236}">
                  <a16:creationId xmlns:a16="http://schemas.microsoft.com/office/drawing/2014/main" id="{2F024C81-A08A-4A63-B4AD-6919B529DA54}"/>
                </a:ext>
              </a:extLst>
            </p:cNvPr>
            <p:cNvSpPr>
              <a:spLocks noChangeShapeType="1"/>
            </p:cNvSpPr>
            <p:nvPr/>
          </p:nvSpPr>
          <p:spPr bwMode="auto">
            <a:xfrm>
              <a:off x="2636" y="1855"/>
              <a:ext cx="6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9" name="Rectangle 10">
              <a:extLst>
                <a:ext uri="{FF2B5EF4-FFF2-40B4-BE49-F238E27FC236}">
                  <a16:creationId xmlns:a16="http://schemas.microsoft.com/office/drawing/2014/main" id="{F7491F9F-75E9-4396-8F53-C2F4734BC9A0}"/>
                </a:ext>
              </a:extLst>
            </p:cNvPr>
            <p:cNvSpPr>
              <a:spLocks noChangeArrowheads="1"/>
            </p:cNvSpPr>
            <p:nvPr/>
          </p:nvSpPr>
          <p:spPr bwMode="auto">
            <a:xfrm>
              <a:off x="1152" y="1541"/>
              <a:ext cx="117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address space</a:t>
              </a:r>
            </a:p>
          </p:txBody>
        </p:sp>
        <p:sp>
          <p:nvSpPr>
            <p:cNvPr id="4110" name="Rectangle 11">
              <a:extLst>
                <a:ext uri="{FF2B5EF4-FFF2-40B4-BE49-F238E27FC236}">
                  <a16:creationId xmlns:a16="http://schemas.microsoft.com/office/drawing/2014/main" id="{3B3431AD-52D2-4BBB-A952-0FED5FA2E1BE}"/>
                </a:ext>
              </a:extLst>
            </p:cNvPr>
            <p:cNvSpPr>
              <a:spLocks noChangeArrowheads="1"/>
            </p:cNvSpPr>
            <p:nvPr/>
          </p:nvSpPr>
          <p:spPr bwMode="auto">
            <a:xfrm>
              <a:off x="3579" y="1552"/>
              <a:ext cx="118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memory space</a:t>
              </a:r>
            </a:p>
          </p:txBody>
        </p:sp>
        <p:sp>
          <p:nvSpPr>
            <p:cNvPr id="4111" name="Rectangle 12">
              <a:extLst>
                <a:ext uri="{FF2B5EF4-FFF2-40B4-BE49-F238E27FC236}">
                  <a16:creationId xmlns:a16="http://schemas.microsoft.com/office/drawing/2014/main" id="{23D2EC9D-85DE-4F9B-AD0A-B1C37AA7ECE1}"/>
                </a:ext>
              </a:extLst>
            </p:cNvPr>
            <p:cNvSpPr>
              <a:spLocks noChangeArrowheads="1"/>
            </p:cNvSpPr>
            <p:nvPr/>
          </p:nvSpPr>
          <p:spPr bwMode="auto">
            <a:xfrm>
              <a:off x="366" y="2051"/>
              <a:ext cx="495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 address generated by programs        actual main memory address</a:t>
              </a:r>
            </a:p>
          </p:txBody>
        </p:sp>
        <p:sp>
          <p:nvSpPr>
            <p:cNvPr id="4112" name="Rectangle 14">
              <a:extLst>
                <a:ext uri="{FF2B5EF4-FFF2-40B4-BE49-F238E27FC236}">
                  <a16:creationId xmlns:a16="http://schemas.microsoft.com/office/drawing/2014/main" id="{97693254-C635-4A50-ABC7-67CE89DF1017}"/>
                </a:ext>
              </a:extLst>
            </p:cNvPr>
            <p:cNvSpPr>
              <a:spLocks noChangeArrowheads="1"/>
            </p:cNvSpPr>
            <p:nvPr/>
          </p:nvSpPr>
          <p:spPr bwMode="auto">
            <a:xfrm>
              <a:off x="2625" y="1724"/>
              <a:ext cx="74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Mapping</a:t>
              </a:r>
            </a:p>
          </p:txBody>
        </p:sp>
      </p:grpSp>
      <p:sp>
        <p:nvSpPr>
          <p:cNvPr id="4102" name="Rectangle 15">
            <a:extLst>
              <a:ext uri="{FF2B5EF4-FFF2-40B4-BE49-F238E27FC236}">
                <a16:creationId xmlns:a16="http://schemas.microsoft.com/office/drawing/2014/main" id="{F020C25A-1F8B-4F49-8905-491C1186BAAD}"/>
              </a:ext>
            </a:extLst>
          </p:cNvPr>
          <p:cNvSpPr>
            <a:spLocks noChangeArrowheads="1"/>
          </p:cNvSpPr>
          <p:nvPr/>
        </p:nvSpPr>
        <p:spPr bwMode="auto">
          <a:xfrm>
            <a:off x="473075" y="1522413"/>
            <a:ext cx="8304213" cy="5429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4103" name="Rectangle 57">
            <a:extLst>
              <a:ext uri="{FF2B5EF4-FFF2-40B4-BE49-F238E27FC236}">
                <a16:creationId xmlns:a16="http://schemas.microsoft.com/office/drawing/2014/main" id="{FADE04D1-FB19-4646-BEF2-55B0B033E01F}"/>
              </a:ext>
            </a:extLst>
          </p:cNvPr>
          <p:cNvSpPr>
            <a:spLocks noChangeArrowheads="1"/>
          </p:cNvSpPr>
          <p:nvPr/>
        </p:nvSpPr>
        <p:spPr bwMode="auto">
          <a:xfrm>
            <a:off x="7566025" y="0"/>
            <a:ext cx="14636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Virtual Memory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8354" y="652018"/>
            <a:ext cx="4030979" cy="696595"/>
          </a:xfrm>
          <a:prstGeom prst="rect">
            <a:avLst/>
          </a:prstGeom>
        </p:spPr>
        <p:txBody>
          <a:bodyPr vert="horz" wrap="square" lIns="0" tIns="13335" rIns="0" bIns="0" rtlCol="0">
            <a:spAutoFit/>
          </a:bodyPr>
          <a:lstStyle/>
          <a:p>
            <a:pPr marL="12700">
              <a:lnSpc>
                <a:spcPct val="100000"/>
              </a:lnSpc>
              <a:spcBef>
                <a:spcPts val="105"/>
              </a:spcBef>
            </a:pPr>
            <a:r>
              <a:rPr dirty="0"/>
              <a:t>CONSIST</a:t>
            </a:r>
            <a:r>
              <a:rPr spc="-105" dirty="0"/>
              <a:t> </a:t>
            </a:r>
            <a:r>
              <a:rPr dirty="0"/>
              <a:t>OF:</a:t>
            </a:r>
          </a:p>
        </p:txBody>
      </p:sp>
      <p:sp>
        <p:nvSpPr>
          <p:cNvPr id="3" name="object 3"/>
          <p:cNvSpPr txBox="1"/>
          <p:nvPr/>
        </p:nvSpPr>
        <p:spPr>
          <a:xfrm>
            <a:off x="535940" y="1956257"/>
            <a:ext cx="3657600" cy="2449830"/>
          </a:xfrm>
          <a:prstGeom prst="rect">
            <a:avLst/>
          </a:prstGeom>
        </p:spPr>
        <p:txBody>
          <a:bodyPr vert="horz" wrap="square" lIns="0" tIns="12700" rIns="0" bIns="0" rtlCol="0">
            <a:spAutoFit/>
          </a:bodyPr>
          <a:lstStyle/>
          <a:p>
            <a:pPr marL="286385">
              <a:lnSpc>
                <a:spcPct val="100000"/>
              </a:lnSpc>
              <a:spcBef>
                <a:spcPts val="100"/>
              </a:spcBef>
            </a:pPr>
            <a:r>
              <a:rPr sz="1500" spc="-5" dirty="0">
                <a:latin typeface="Arial Black"/>
                <a:cs typeface="Arial Black"/>
              </a:rPr>
              <a:t>Control unit consist </a:t>
            </a:r>
            <a:r>
              <a:rPr sz="1500" dirty="0">
                <a:latin typeface="Arial Black"/>
                <a:cs typeface="Arial Black"/>
              </a:rPr>
              <a:t>of</a:t>
            </a:r>
            <a:r>
              <a:rPr sz="1500" spc="95" dirty="0">
                <a:latin typeface="Arial Black"/>
                <a:cs typeface="Arial Black"/>
              </a:rPr>
              <a:t> </a:t>
            </a:r>
            <a:r>
              <a:rPr sz="1500" spc="-5" dirty="0">
                <a:latin typeface="Arial Black"/>
                <a:cs typeface="Arial Black"/>
              </a:rPr>
              <a:t>a:</a:t>
            </a:r>
            <a:endParaRPr sz="1500">
              <a:latin typeface="Arial Black"/>
              <a:cs typeface="Arial Black"/>
            </a:endParaRPr>
          </a:p>
          <a:p>
            <a:pPr>
              <a:lnSpc>
                <a:spcPct val="100000"/>
              </a:lnSpc>
              <a:spcBef>
                <a:spcPts val="55"/>
              </a:spcBef>
            </a:pPr>
            <a:endParaRPr sz="1750">
              <a:latin typeface="Arial Black"/>
              <a:cs typeface="Arial Black"/>
            </a:endParaRPr>
          </a:p>
          <a:p>
            <a:pPr marL="350520" indent="-338455">
              <a:lnSpc>
                <a:spcPct val="100000"/>
              </a:lnSpc>
              <a:buClr>
                <a:srgbClr val="FDB809"/>
              </a:buClr>
              <a:buSzPct val="93333"/>
              <a:buFont typeface="Wingdings"/>
              <a:buChar char=""/>
              <a:tabLst>
                <a:tab pos="350520" algn="l"/>
                <a:tab pos="351155" algn="l"/>
              </a:tabLst>
            </a:pPr>
            <a:r>
              <a:rPr sz="1500" dirty="0">
                <a:latin typeface="Arial Black"/>
                <a:cs typeface="Arial Black"/>
              </a:rPr>
              <a:t>Instruction</a:t>
            </a:r>
            <a:r>
              <a:rPr sz="1500" spc="10" dirty="0">
                <a:latin typeface="Arial Black"/>
                <a:cs typeface="Arial Black"/>
              </a:rPr>
              <a:t> </a:t>
            </a:r>
            <a:r>
              <a:rPr sz="1500" spc="-5" dirty="0">
                <a:latin typeface="Arial Black"/>
                <a:cs typeface="Arial Black"/>
              </a:rPr>
              <a:t>Register</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350520" indent="-338455">
              <a:lnSpc>
                <a:spcPct val="100000"/>
              </a:lnSpc>
              <a:spcBef>
                <a:spcPts val="5"/>
              </a:spcBef>
              <a:buClr>
                <a:srgbClr val="FDB809"/>
              </a:buClr>
              <a:buSzPct val="93333"/>
              <a:buFont typeface="Wingdings"/>
              <a:buChar char=""/>
              <a:tabLst>
                <a:tab pos="350520" algn="l"/>
                <a:tab pos="351155" algn="l"/>
              </a:tabLst>
            </a:pPr>
            <a:r>
              <a:rPr sz="1500" dirty="0">
                <a:latin typeface="Arial Black"/>
                <a:cs typeface="Arial Black"/>
              </a:rPr>
              <a:t>Number of Control </a:t>
            </a:r>
            <a:r>
              <a:rPr sz="1500" spc="-5" dirty="0">
                <a:latin typeface="Arial Black"/>
                <a:cs typeface="Arial Black"/>
              </a:rPr>
              <a:t>Logic</a:t>
            </a:r>
            <a:r>
              <a:rPr sz="1500" spc="65" dirty="0">
                <a:latin typeface="Arial Black"/>
                <a:cs typeface="Arial Black"/>
              </a:rPr>
              <a:t> </a:t>
            </a:r>
            <a:r>
              <a:rPr sz="1500" spc="-10" dirty="0">
                <a:latin typeface="Arial Black"/>
                <a:cs typeface="Arial Black"/>
              </a:rPr>
              <a:t>Gates,</a:t>
            </a:r>
            <a:endParaRPr sz="1500">
              <a:latin typeface="Arial Black"/>
              <a:cs typeface="Arial Black"/>
            </a:endParaRPr>
          </a:p>
          <a:p>
            <a:pPr>
              <a:lnSpc>
                <a:spcPct val="100000"/>
              </a:lnSpc>
              <a:spcBef>
                <a:spcPts val="50"/>
              </a:spcBef>
              <a:buClr>
                <a:srgbClr val="FDB809"/>
              </a:buClr>
              <a:buFont typeface="Wingdings"/>
              <a:buChar char=""/>
            </a:pPr>
            <a:endParaRPr sz="1750">
              <a:latin typeface="Arial Black"/>
              <a:cs typeface="Arial Black"/>
            </a:endParaRPr>
          </a:p>
          <a:p>
            <a:pPr marL="350520" indent="-338455">
              <a:lnSpc>
                <a:spcPct val="100000"/>
              </a:lnSpc>
              <a:buClr>
                <a:srgbClr val="FDB809"/>
              </a:buClr>
              <a:buSzPct val="93333"/>
              <a:buFont typeface="Wingdings"/>
              <a:buChar char=""/>
              <a:tabLst>
                <a:tab pos="350520" algn="l"/>
                <a:tab pos="351155" algn="l"/>
              </a:tabLst>
            </a:pPr>
            <a:r>
              <a:rPr sz="1500" spc="-15" dirty="0">
                <a:latin typeface="Arial Black"/>
                <a:cs typeface="Arial Black"/>
              </a:rPr>
              <a:t>Two</a:t>
            </a:r>
            <a:r>
              <a:rPr sz="1500" spc="-5" dirty="0">
                <a:latin typeface="Arial Black"/>
                <a:cs typeface="Arial Black"/>
              </a:rPr>
              <a:t> </a:t>
            </a:r>
            <a:r>
              <a:rPr sz="1500" dirty="0">
                <a:latin typeface="Arial Black"/>
                <a:cs typeface="Arial Black"/>
              </a:rPr>
              <a:t>Decoders</a:t>
            </a:r>
            <a:endParaRPr sz="1500">
              <a:latin typeface="Arial Black"/>
              <a:cs typeface="Arial Black"/>
            </a:endParaRPr>
          </a:p>
          <a:p>
            <a:pPr>
              <a:lnSpc>
                <a:spcPct val="100000"/>
              </a:lnSpc>
              <a:spcBef>
                <a:spcPts val="55"/>
              </a:spcBef>
              <a:buClr>
                <a:srgbClr val="FDB809"/>
              </a:buClr>
              <a:buFont typeface="Wingdings"/>
              <a:buChar char=""/>
            </a:pPr>
            <a:endParaRPr sz="1750">
              <a:latin typeface="Arial Black"/>
              <a:cs typeface="Arial Black"/>
            </a:endParaRPr>
          </a:p>
          <a:p>
            <a:pPr marL="350520" indent="-338455">
              <a:lnSpc>
                <a:spcPct val="100000"/>
              </a:lnSpc>
              <a:buClr>
                <a:srgbClr val="FDB809"/>
              </a:buClr>
              <a:buSzPct val="93333"/>
              <a:buFont typeface="Wingdings"/>
              <a:buChar char=""/>
              <a:tabLst>
                <a:tab pos="350520" algn="l"/>
                <a:tab pos="351155" algn="l"/>
              </a:tabLst>
            </a:pPr>
            <a:r>
              <a:rPr sz="1500" spc="-5" dirty="0">
                <a:latin typeface="Arial Black"/>
                <a:cs typeface="Arial Black"/>
              </a:rPr>
              <a:t>4-bit Sequence</a:t>
            </a:r>
            <a:r>
              <a:rPr sz="1500" spc="5" dirty="0">
                <a:latin typeface="Arial Black"/>
                <a:cs typeface="Arial Black"/>
              </a:rPr>
              <a:t> </a:t>
            </a:r>
            <a:r>
              <a:rPr sz="1500" spc="-5" dirty="0">
                <a:latin typeface="Arial Black"/>
                <a:cs typeface="Arial Black"/>
              </a:rPr>
              <a:t>Counter</a:t>
            </a:r>
            <a:endParaRPr sz="1500">
              <a:latin typeface="Arial Black"/>
              <a:cs typeface="Arial Black"/>
            </a:endParaRPr>
          </a:p>
        </p:txBody>
      </p:sp>
    </p:spTree>
    <p:extLst>
      <p:ext uri="{BB962C8B-B14F-4D97-AF65-F5344CB8AC3E}">
        <p14:creationId xmlns:p14="http://schemas.microsoft.com/office/powerpoint/2010/main" val="36292176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40DD68E-5260-4AB4-93B2-7CE4F6543C27}"/>
              </a:ext>
            </a:extLst>
          </p:cNvPr>
          <p:cNvSpPr>
            <a:spLocks noGrp="1" noChangeArrowheads="1"/>
          </p:cNvSpPr>
          <p:nvPr>
            <p:ph type="title"/>
          </p:nvPr>
        </p:nvSpPr>
        <p:spPr>
          <a:xfrm>
            <a:off x="287338" y="273050"/>
            <a:ext cx="8448675" cy="479425"/>
          </a:xfrm>
          <a:noFill/>
        </p:spPr>
        <p:txBody>
          <a:bodyPr anchor="ctr"/>
          <a:lstStyle/>
          <a:p>
            <a:r>
              <a:rPr lang="en-US" altLang="ko-KR" sz="2400">
                <a:solidFill>
                  <a:schemeClr val="tx1"/>
                </a:solidFill>
              </a:rPr>
              <a:t>PAGE  REPLACEMENT  ALGORITHMS</a:t>
            </a:r>
          </a:p>
        </p:txBody>
      </p:sp>
      <p:sp>
        <p:nvSpPr>
          <p:cNvPr id="5123" name="Rectangle 3">
            <a:extLst>
              <a:ext uri="{FF2B5EF4-FFF2-40B4-BE49-F238E27FC236}">
                <a16:creationId xmlns:a16="http://schemas.microsoft.com/office/drawing/2014/main" id="{05E3C3CE-5101-4CF8-8DE4-FCD04EC77A40}"/>
              </a:ext>
            </a:extLst>
          </p:cNvPr>
          <p:cNvSpPr>
            <a:spLocks noChangeArrowheads="1"/>
          </p:cNvSpPr>
          <p:nvPr/>
        </p:nvSpPr>
        <p:spPr bwMode="auto">
          <a:xfrm>
            <a:off x="346075" y="836613"/>
            <a:ext cx="6477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2000"/>
              </a:lnSpc>
              <a:spcBef>
                <a:spcPct val="0"/>
              </a:spcBef>
              <a:buClrTx/>
              <a:buSzTx/>
              <a:buFontTx/>
              <a:buNone/>
            </a:pPr>
            <a:r>
              <a:rPr lang="en-US" altLang="ko-KR" sz="1800" u="sng">
                <a:latin typeface="Times New Roman" panose="02020603050405020304" pitchFamily="18" charset="0"/>
              </a:rPr>
              <a:t>FIFO</a:t>
            </a:r>
            <a:endParaRPr lang="en-US" altLang="ko-KR" sz="1800">
              <a:latin typeface="Times New Roman" panose="02020603050405020304" pitchFamily="18" charset="0"/>
            </a:endParaRPr>
          </a:p>
        </p:txBody>
      </p:sp>
      <p:sp>
        <p:nvSpPr>
          <p:cNvPr id="5124" name="Rectangle 4">
            <a:extLst>
              <a:ext uri="{FF2B5EF4-FFF2-40B4-BE49-F238E27FC236}">
                <a16:creationId xmlns:a16="http://schemas.microsoft.com/office/drawing/2014/main" id="{A8645F6B-3055-4454-B9D2-81DCDDD0720C}"/>
              </a:ext>
            </a:extLst>
          </p:cNvPr>
          <p:cNvSpPr>
            <a:spLocks noChangeArrowheads="1"/>
          </p:cNvSpPr>
          <p:nvPr/>
        </p:nvSpPr>
        <p:spPr bwMode="auto">
          <a:xfrm>
            <a:off x="2579688" y="1138238"/>
            <a:ext cx="333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5" name="Rectangle 5">
            <a:extLst>
              <a:ext uri="{FF2B5EF4-FFF2-40B4-BE49-F238E27FC236}">
                <a16:creationId xmlns:a16="http://schemas.microsoft.com/office/drawing/2014/main" id="{83BFF43E-2458-4135-9395-DF451FC15CFE}"/>
              </a:ext>
            </a:extLst>
          </p:cNvPr>
          <p:cNvSpPr>
            <a:spLocks noChangeArrowheads="1"/>
          </p:cNvSpPr>
          <p:nvPr/>
        </p:nvSpPr>
        <p:spPr bwMode="auto">
          <a:xfrm>
            <a:off x="2009775"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6" name="Line 6">
            <a:extLst>
              <a:ext uri="{FF2B5EF4-FFF2-40B4-BE49-F238E27FC236}">
                <a16:creationId xmlns:a16="http://schemas.microsoft.com/office/drawing/2014/main" id="{3BF2457C-D4AC-47CB-9A11-BA025A653B48}"/>
              </a:ext>
            </a:extLst>
          </p:cNvPr>
          <p:cNvSpPr>
            <a:spLocks noChangeShapeType="1"/>
          </p:cNvSpPr>
          <p:nvPr/>
        </p:nvSpPr>
        <p:spPr bwMode="auto">
          <a:xfrm>
            <a:off x="2009775"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7" name="Line 7">
            <a:extLst>
              <a:ext uri="{FF2B5EF4-FFF2-40B4-BE49-F238E27FC236}">
                <a16:creationId xmlns:a16="http://schemas.microsoft.com/office/drawing/2014/main" id="{4E392EA7-60D9-4EC4-B65C-92B00B6E4E4D}"/>
              </a:ext>
            </a:extLst>
          </p:cNvPr>
          <p:cNvSpPr>
            <a:spLocks noChangeShapeType="1"/>
          </p:cNvSpPr>
          <p:nvPr/>
        </p:nvSpPr>
        <p:spPr bwMode="auto">
          <a:xfrm>
            <a:off x="2009775"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8" name="Rectangle 8">
            <a:extLst>
              <a:ext uri="{FF2B5EF4-FFF2-40B4-BE49-F238E27FC236}">
                <a16:creationId xmlns:a16="http://schemas.microsoft.com/office/drawing/2014/main" id="{7A758EAA-20A8-47DB-861A-58D59A28E363}"/>
              </a:ext>
            </a:extLst>
          </p:cNvPr>
          <p:cNvSpPr>
            <a:spLocks noChangeArrowheads="1"/>
          </p:cNvSpPr>
          <p:nvPr/>
        </p:nvSpPr>
        <p:spPr bwMode="auto">
          <a:xfrm>
            <a:off x="169703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29" name="Rectangle 9">
            <a:extLst>
              <a:ext uri="{FF2B5EF4-FFF2-40B4-BE49-F238E27FC236}">
                <a16:creationId xmlns:a16="http://schemas.microsoft.com/office/drawing/2014/main" id="{70628421-43CA-4946-B60B-3DCAA943C55D}"/>
              </a:ext>
            </a:extLst>
          </p:cNvPr>
          <p:cNvSpPr>
            <a:spLocks noChangeArrowheads="1"/>
          </p:cNvSpPr>
          <p:nvPr/>
        </p:nvSpPr>
        <p:spPr bwMode="auto">
          <a:xfrm>
            <a:off x="1957388"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30" name="Rectangle 10">
            <a:extLst>
              <a:ext uri="{FF2B5EF4-FFF2-40B4-BE49-F238E27FC236}">
                <a16:creationId xmlns:a16="http://schemas.microsoft.com/office/drawing/2014/main" id="{5E38CA68-50A1-4994-831B-242DAB8FCB31}"/>
              </a:ext>
            </a:extLst>
          </p:cNvPr>
          <p:cNvSpPr>
            <a:spLocks noChangeArrowheads="1"/>
          </p:cNvSpPr>
          <p:nvPr/>
        </p:nvSpPr>
        <p:spPr bwMode="auto">
          <a:xfrm>
            <a:off x="2366963" y="1471613"/>
            <a:ext cx="163512"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31" name="Line 11">
            <a:extLst>
              <a:ext uri="{FF2B5EF4-FFF2-40B4-BE49-F238E27FC236}">
                <a16:creationId xmlns:a16="http://schemas.microsoft.com/office/drawing/2014/main" id="{0AE83752-0B7E-437E-8795-008B5F54FC3A}"/>
              </a:ext>
            </a:extLst>
          </p:cNvPr>
          <p:cNvSpPr>
            <a:spLocks noChangeShapeType="1"/>
          </p:cNvSpPr>
          <p:nvPr/>
        </p:nvSpPr>
        <p:spPr bwMode="auto">
          <a:xfrm>
            <a:off x="2366963" y="167322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2" name="Line 12">
            <a:extLst>
              <a:ext uri="{FF2B5EF4-FFF2-40B4-BE49-F238E27FC236}">
                <a16:creationId xmlns:a16="http://schemas.microsoft.com/office/drawing/2014/main" id="{0E7D32BB-A910-4402-996B-12D0DF2887BF}"/>
              </a:ext>
            </a:extLst>
          </p:cNvPr>
          <p:cNvSpPr>
            <a:spLocks noChangeShapeType="1"/>
          </p:cNvSpPr>
          <p:nvPr/>
        </p:nvSpPr>
        <p:spPr bwMode="auto">
          <a:xfrm>
            <a:off x="2366963" y="188277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3" name="Rectangle 13">
            <a:extLst>
              <a:ext uri="{FF2B5EF4-FFF2-40B4-BE49-F238E27FC236}">
                <a16:creationId xmlns:a16="http://schemas.microsoft.com/office/drawing/2014/main" id="{9DF2A0B9-FAD5-4802-9D0A-C970B5F3E86E}"/>
              </a:ext>
            </a:extLst>
          </p:cNvPr>
          <p:cNvSpPr>
            <a:spLocks noChangeArrowheads="1"/>
          </p:cNvSpPr>
          <p:nvPr/>
        </p:nvSpPr>
        <p:spPr bwMode="auto">
          <a:xfrm>
            <a:off x="2070100"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34" name="Rectangle 14">
            <a:extLst>
              <a:ext uri="{FF2B5EF4-FFF2-40B4-BE49-F238E27FC236}">
                <a16:creationId xmlns:a16="http://schemas.microsoft.com/office/drawing/2014/main" id="{1FD0C243-13C4-4752-8A87-E9344996573A}"/>
              </a:ext>
            </a:extLst>
          </p:cNvPr>
          <p:cNvSpPr>
            <a:spLocks noChangeArrowheads="1"/>
          </p:cNvSpPr>
          <p:nvPr/>
        </p:nvSpPr>
        <p:spPr bwMode="auto">
          <a:xfrm>
            <a:off x="2332038" y="14652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35" name="Rectangle 15">
            <a:extLst>
              <a:ext uri="{FF2B5EF4-FFF2-40B4-BE49-F238E27FC236}">
                <a16:creationId xmlns:a16="http://schemas.microsoft.com/office/drawing/2014/main" id="{427D4C5F-CA8A-4C1B-A3EC-9799564093D4}"/>
              </a:ext>
            </a:extLst>
          </p:cNvPr>
          <p:cNvSpPr>
            <a:spLocks noChangeArrowheads="1"/>
          </p:cNvSpPr>
          <p:nvPr/>
        </p:nvSpPr>
        <p:spPr bwMode="auto">
          <a:xfrm>
            <a:off x="242887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36" name="Rectangle 16">
            <a:extLst>
              <a:ext uri="{FF2B5EF4-FFF2-40B4-BE49-F238E27FC236}">
                <a16:creationId xmlns:a16="http://schemas.microsoft.com/office/drawing/2014/main" id="{A21B1894-2C35-4E17-840C-DA076BC4861B}"/>
              </a:ext>
            </a:extLst>
          </p:cNvPr>
          <p:cNvSpPr>
            <a:spLocks noChangeArrowheads="1"/>
          </p:cNvSpPr>
          <p:nvPr/>
        </p:nvSpPr>
        <p:spPr bwMode="auto">
          <a:xfrm>
            <a:off x="280987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37" name="Rectangle 17">
            <a:extLst>
              <a:ext uri="{FF2B5EF4-FFF2-40B4-BE49-F238E27FC236}">
                <a16:creationId xmlns:a16="http://schemas.microsoft.com/office/drawing/2014/main" id="{FE0E05FA-8309-4585-B295-CE22947A254A}"/>
              </a:ext>
            </a:extLst>
          </p:cNvPr>
          <p:cNvSpPr>
            <a:spLocks noChangeArrowheads="1"/>
          </p:cNvSpPr>
          <p:nvPr/>
        </p:nvSpPr>
        <p:spPr bwMode="auto">
          <a:xfrm>
            <a:off x="31861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38" name="Rectangle 18">
            <a:extLst>
              <a:ext uri="{FF2B5EF4-FFF2-40B4-BE49-F238E27FC236}">
                <a16:creationId xmlns:a16="http://schemas.microsoft.com/office/drawing/2014/main" id="{54D80D95-1E69-4364-8316-7CD4F85C7DC3}"/>
              </a:ext>
            </a:extLst>
          </p:cNvPr>
          <p:cNvSpPr>
            <a:spLocks noChangeArrowheads="1"/>
          </p:cNvSpPr>
          <p:nvPr/>
        </p:nvSpPr>
        <p:spPr bwMode="auto">
          <a:xfrm>
            <a:off x="353853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39" name="Rectangle 19">
            <a:extLst>
              <a:ext uri="{FF2B5EF4-FFF2-40B4-BE49-F238E27FC236}">
                <a16:creationId xmlns:a16="http://schemas.microsoft.com/office/drawing/2014/main" id="{E563DDAA-0A10-41AE-A508-8094B59609BC}"/>
              </a:ext>
            </a:extLst>
          </p:cNvPr>
          <p:cNvSpPr>
            <a:spLocks noChangeArrowheads="1"/>
          </p:cNvSpPr>
          <p:nvPr/>
        </p:nvSpPr>
        <p:spPr bwMode="auto">
          <a:xfrm>
            <a:off x="39131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40" name="Rectangle 20">
            <a:extLst>
              <a:ext uri="{FF2B5EF4-FFF2-40B4-BE49-F238E27FC236}">
                <a16:creationId xmlns:a16="http://schemas.microsoft.com/office/drawing/2014/main" id="{65D27B5F-35F9-4624-BB30-92F09C01CEF7}"/>
              </a:ext>
            </a:extLst>
          </p:cNvPr>
          <p:cNvSpPr>
            <a:spLocks noChangeArrowheads="1"/>
          </p:cNvSpPr>
          <p:nvPr/>
        </p:nvSpPr>
        <p:spPr bwMode="auto">
          <a:xfrm>
            <a:off x="428942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41" name="Rectangle 21">
            <a:extLst>
              <a:ext uri="{FF2B5EF4-FFF2-40B4-BE49-F238E27FC236}">
                <a16:creationId xmlns:a16="http://schemas.microsoft.com/office/drawing/2014/main" id="{5D8677FC-BE7C-4D80-B4CA-B508C0318112}"/>
              </a:ext>
            </a:extLst>
          </p:cNvPr>
          <p:cNvSpPr>
            <a:spLocks noChangeArrowheads="1"/>
          </p:cNvSpPr>
          <p:nvPr/>
        </p:nvSpPr>
        <p:spPr bwMode="auto">
          <a:xfrm>
            <a:off x="46466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42" name="Rectangle 22">
            <a:extLst>
              <a:ext uri="{FF2B5EF4-FFF2-40B4-BE49-F238E27FC236}">
                <a16:creationId xmlns:a16="http://schemas.microsoft.com/office/drawing/2014/main" id="{0C9512B5-BB5D-4065-9AB9-D78694F9D65B}"/>
              </a:ext>
            </a:extLst>
          </p:cNvPr>
          <p:cNvSpPr>
            <a:spLocks noChangeArrowheads="1"/>
          </p:cNvSpPr>
          <p:nvPr/>
        </p:nvSpPr>
        <p:spPr bwMode="auto">
          <a:xfrm>
            <a:off x="502443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43" name="Rectangle 23">
            <a:extLst>
              <a:ext uri="{FF2B5EF4-FFF2-40B4-BE49-F238E27FC236}">
                <a16:creationId xmlns:a16="http://schemas.microsoft.com/office/drawing/2014/main" id="{9C33A6A9-1CF5-4FA6-852B-078A043C0468}"/>
              </a:ext>
            </a:extLst>
          </p:cNvPr>
          <p:cNvSpPr>
            <a:spLocks noChangeArrowheads="1"/>
          </p:cNvSpPr>
          <p:nvPr/>
        </p:nvSpPr>
        <p:spPr bwMode="auto">
          <a:xfrm>
            <a:off x="53959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44" name="Rectangle 24">
            <a:extLst>
              <a:ext uri="{FF2B5EF4-FFF2-40B4-BE49-F238E27FC236}">
                <a16:creationId xmlns:a16="http://schemas.microsoft.com/office/drawing/2014/main" id="{0239409C-D3CE-42FC-96C7-F440F6663481}"/>
              </a:ext>
            </a:extLst>
          </p:cNvPr>
          <p:cNvSpPr>
            <a:spLocks noChangeArrowheads="1"/>
          </p:cNvSpPr>
          <p:nvPr/>
        </p:nvSpPr>
        <p:spPr bwMode="auto">
          <a:xfrm>
            <a:off x="575786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45" name="Rectangle 25">
            <a:extLst>
              <a:ext uri="{FF2B5EF4-FFF2-40B4-BE49-F238E27FC236}">
                <a16:creationId xmlns:a16="http://schemas.microsoft.com/office/drawing/2014/main" id="{1F1150A2-21C2-4490-BB26-67DD1CD3E766}"/>
              </a:ext>
            </a:extLst>
          </p:cNvPr>
          <p:cNvSpPr>
            <a:spLocks noChangeArrowheads="1"/>
          </p:cNvSpPr>
          <p:nvPr/>
        </p:nvSpPr>
        <p:spPr bwMode="auto">
          <a:xfrm>
            <a:off x="61325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46" name="Rectangle 26">
            <a:extLst>
              <a:ext uri="{FF2B5EF4-FFF2-40B4-BE49-F238E27FC236}">
                <a16:creationId xmlns:a16="http://schemas.microsoft.com/office/drawing/2014/main" id="{F65246B3-7362-4099-8A2F-0FF12F24EE1E}"/>
              </a:ext>
            </a:extLst>
          </p:cNvPr>
          <p:cNvSpPr>
            <a:spLocks noChangeArrowheads="1"/>
          </p:cNvSpPr>
          <p:nvPr/>
        </p:nvSpPr>
        <p:spPr bwMode="auto">
          <a:xfrm>
            <a:off x="650716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47" name="Rectangle 27">
            <a:extLst>
              <a:ext uri="{FF2B5EF4-FFF2-40B4-BE49-F238E27FC236}">
                <a16:creationId xmlns:a16="http://schemas.microsoft.com/office/drawing/2014/main" id="{447ABA29-1C75-43E8-8F37-B418F67676AC}"/>
              </a:ext>
            </a:extLst>
          </p:cNvPr>
          <p:cNvSpPr>
            <a:spLocks noChangeArrowheads="1"/>
          </p:cNvSpPr>
          <p:nvPr/>
        </p:nvSpPr>
        <p:spPr bwMode="auto">
          <a:xfrm>
            <a:off x="68691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48" name="Rectangle 28">
            <a:extLst>
              <a:ext uri="{FF2B5EF4-FFF2-40B4-BE49-F238E27FC236}">
                <a16:creationId xmlns:a16="http://schemas.microsoft.com/office/drawing/2014/main" id="{A8B0E4D6-18F3-4451-82C8-909521CB6C49}"/>
              </a:ext>
            </a:extLst>
          </p:cNvPr>
          <p:cNvSpPr>
            <a:spLocks noChangeArrowheads="1"/>
          </p:cNvSpPr>
          <p:nvPr/>
        </p:nvSpPr>
        <p:spPr bwMode="auto">
          <a:xfrm>
            <a:off x="724217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49" name="Rectangle 29">
            <a:extLst>
              <a:ext uri="{FF2B5EF4-FFF2-40B4-BE49-F238E27FC236}">
                <a16:creationId xmlns:a16="http://schemas.microsoft.com/office/drawing/2014/main" id="{74AFE30C-DE96-48F7-A423-58FE8EB948C5}"/>
              </a:ext>
            </a:extLst>
          </p:cNvPr>
          <p:cNvSpPr>
            <a:spLocks noChangeArrowheads="1"/>
          </p:cNvSpPr>
          <p:nvPr/>
        </p:nvSpPr>
        <p:spPr bwMode="auto">
          <a:xfrm>
            <a:off x="76215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50" name="Rectangle 30">
            <a:extLst>
              <a:ext uri="{FF2B5EF4-FFF2-40B4-BE49-F238E27FC236}">
                <a16:creationId xmlns:a16="http://schemas.microsoft.com/office/drawing/2014/main" id="{3BA34524-1E48-410E-A29C-096655BB5EC8}"/>
              </a:ext>
            </a:extLst>
          </p:cNvPr>
          <p:cNvSpPr>
            <a:spLocks noChangeArrowheads="1"/>
          </p:cNvSpPr>
          <p:nvPr/>
        </p:nvSpPr>
        <p:spPr bwMode="auto">
          <a:xfrm>
            <a:off x="1635125"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51" name="Line 31">
            <a:extLst>
              <a:ext uri="{FF2B5EF4-FFF2-40B4-BE49-F238E27FC236}">
                <a16:creationId xmlns:a16="http://schemas.microsoft.com/office/drawing/2014/main" id="{D13B27A0-0AC8-42F7-9031-DCDDC59ED7DA}"/>
              </a:ext>
            </a:extLst>
          </p:cNvPr>
          <p:cNvSpPr>
            <a:spLocks noChangeShapeType="1"/>
          </p:cNvSpPr>
          <p:nvPr/>
        </p:nvSpPr>
        <p:spPr bwMode="auto">
          <a:xfrm>
            <a:off x="1635125"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2" name="Line 32">
            <a:extLst>
              <a:ext uri="{FF2B5EF4-FFF2-40B4-BE49-F238E27FC236}">
                <a16:creationId xmlns:a16="http://schemas.microsoft.com/office/drawing/2014/main" id="{40C9536D-6463-47FB-957B-CAD06A3A5EFC}"/>
              </a:ext>
            </a:extLst>
          </p:cNvPr>
          <p:cNvSpPr>
            <a:spLocks noChangeShapeType="1"/>
          </p:cNvSpPr>
          <p:nvPr/>
        </p:nvSpPr>
        <p:spPr bwMode="auto">
          <a:xfrm>
            <a:off x="1635125"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3" name="Rectangle 33">
            <a:extLst>
              <a:ext uri="{FF2B5EF4-FFF2-40B4-BE49-F238E27FC236}">
                <a16:creationId xmlns:a16="http://schemas.microsoft.com/office/drawing/2014/main" id="{1AE9298E-BCAF-4B04-BCAA-E0512B43777D}"/>
              </a:ext>
            </a:extLst>
          </p:cNvPr>
          <p:cNvSpPr>
            <a:spLocks noChangeArrowheads="1"/>
          </p:cNvSpPr>
          <p:nvPr/>
        </p:nvSpPr>
        <p:spPr bwMode="auto">
          <a:xfrm>
            <a:off x="13223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54" name="Rectangle 34">
            <a:extLst>
              <a:ext uri="{FF2B5EF4-FFF2-40B4-BE49-F238E27FC236}">
                <a16:creationId xmlns:a16="http://schemas.microsoft.com/office/drawing/2014/main" id="{43AC0E2F-5367-4BA5-82B0-93AF955AD943}"/>
              </a:ext>
            </a:extLst>
          </p:cNvPr>
          <p:cNvSpPr>
            <a:spLocks noChangeArrowheads="1"/>
          </p:cNvSpPr>
          <p:nvPr/>
        </p:nvSpPr>
        <p:spPr bwMode="auto">
          <a:xfrm>
            <a:off x="79898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55" name="Rectangle 35">
            <a:extLst>
              <a:ext uri="{FF2B5EF4-FFF2-40B4-BE49-F238E27FC236}">
                <a16:creationId xmlns:a16="http://schemas.microsoft.com/office/drawing/2014/main" id="{AF006DE8-C0BF-4E01-8148-FD365FCF5B7F}"/>
              </a:ext>
            </a:extLst>
          </p:cNvPr>
          <p:cNvSpPr>
            <a:spLocks noChangeArrowheads="1"/>
          </p:cNvSpPr>
          <p:nvPr/>
        </p:nvSpPr>
        <p:spPr bwMode="auto">
          <a:xfrm>
            <a:off x="83550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56" name="Rectangle 36">
            <a:extLst>
              <a:ext uri="{FF2B5EF4-FFF2-40B4-BE49-F238E27FC236}">
                <a16:creationId xmlns:a16="http://schemas.microsoft.com/office/drawing/2014/main" id="{16AF1763-9C9C-477D-839E-C8294DA9A6FE}"/>
              </a:ext>
            </a:extLst>
          </p:cNvPr>
          <p:cNvSpPr>
            <a:spLocks noChangeArrowheads="1"/>
          </p:cNvSpPr>
          <p:nvPr/>
        </p:nvSpPr>
        <p:spPr bwMode="auto">
          <a:xfrm>
            <a:off x="195738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57" name="Rectangle 37">
            <a:extLst>
              <a:ext uri="{FF2B5EF4-FFF2-40B4-BE49-F238E27FC236}">
                <a16:creationId xmlns:a16="http://schemas.microsoft.com/office/drawing/2014/main" id="{5C4920F5-9E86-484F-930B-A4BC51F1B963}"/>
              </a:ext>
            </a:extLst>
          </p:cNvPr>
          <p:cNvSpPr>
            <a:spLocks noChangeArrowheads="1"/>
          </p:cNvSpPr>
          <p:nvPr/>
        </p:nvSpPr>
        <p:spPr bwMode="auto">
          <a:xfrm>
            <a:off x="23272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58" name="Rectangle 38">
            <a:extLst>
              <a:ext uri="{FF2B5EF4-FFF2-40B4-BE49-F238E27FC236}">
                <a16:creationId xmlns:a16="http://schemas.microsoft.com/office/drawing/2014/main" id="{DCD5849B-7825-4EDB-BD45-2A6F9C0EF0E4}"/>
              </a:ext>
            </a:extLst>
          </p:cNvPr>
          <p:cNvSpPr>
            <a:spLocks noChangeArrowheads="1"/>
          </p:cNvSpPr>
          <p:nvPr/>
        </p:nvSpPr>
        <p:spPr bwMode="auto">
          <a:xfrm>
            <a:off x="1582738"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59" name="Rectangle 39">
            <a:extLst>
              <a:ext uri="{FF2B5EF4-FFF2-40B4-BE49-F238E27FC236}">
                <a16:creationId xmlns:a16="http://schemas.microsoft.com/office/drawing/2014/main" id="{BB239213-266F-4F55-8444-811E3924F011}"/>
              </a:ext>
            </a:extLst>
          </p:cNvPr>
          <p:cNvSpPr>
            <a:spLocks noChangeArrowheads="1"/>
          </p:cNvSpPr>
          <p:nvPr/>
        </p:nvSpPr>
        <p:spPr bwMode="auto">
          <a:xfrm>
            <a:off x="2322513" y="186372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60" name="Rectangle 40">
            <a:extLst>
              <a:ext uri="{FF2B5EF4-FFF2-40B4-BE49-F238E27FC236}">
                <a16:creationId xmlns:a16="http://schemas.microsoft.com/office/drawing/2014/main" id="{57EDC278-7F52-49B1-B68B-3AEC00BA18E6}"/>
              </a:ext>
            </a:extLst>
          </p:cNvPr>
          <p:cNvSpPr>
            <a:spLocks noChangeArrowheads="1"/>
          </p:cNvSpPr>
          <p:nvPr/>
        </p:nvSpPr>
        <p:spPr bwMode="auto">
          <a:xfrm>
            <a:off x="2743200" y="1471613"/>
            <a:ext cx="147638"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61" name="Line 41">
            <a:extLst>
              <a:ext uri="{FF2B5EF4-FFF2-40B4-BE49-F238E27FC236}">
                <a16:creationId xmlns:a16="http://schemas.microsoft.com/office/drawing/2014/main" id="{3F456D27-70C6-45E0-A137-DA069D0C4831}"/>
              </a:ext>
            </a:extLst>
          </p:cNvPr>
          <p:cNvSpPr>
            <a:spLocks noChangeShapeType="1"/>
          </p:cNvSpPr>
          <p:nvPr/>
        </p:nvSpPr>
        <p:spPr bwMode="auto">
          <a:xfrm>
            <a:off x="2743200" y="167322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2" name="Line 42">
            <a:extLst>
              <a:ext uri="{FF2B5EF4-FFF2-40B4-BE49-F238E27FC236}">
                <a16:creationId xmlns:a16="http://schemas.microsoft.com/office/drawing/2014/main" id="{F313A599-DAC3-4EA8-AAE6-1037994F3D15}"/>
              </a:ext>
            </a:extLst>
          </p:cNvPr>
          <p:cNvSpPr>
            <a:spLocks noChangeShapeType="1"/>
          </p:cNvSpPr>
          <p:nvPr/>
        </p:nvSpPr>
        <p:spPr bwMode="auto">
          <a:xfrm>
            <a:off x="2743200" y="188277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3" name="Rectangle 43">
            <a:extLst>
              <a:ext uri="{FF2B5EF4-FFF2-40B4-BE49-F238E27FC236}">
                <a16:creationId xmlns:a16="http://schemas.microsoft.com/office/drawing/2014/main" id="{0C01AA72-E89C-423C-BDBB-B0FD7017CE59}"/>
              </a:ext>
            </a:extLst>
          </p:cNvPr>
          <p:cNvSpPr>
            <a:spLocks noChangeArrowheads="1"/>
          </p:cNvSpPr>
          <p:nvPr/>
        </p:nvSpPr>
        <p:spPr bwMode="auto">
          <a:xfrm>
            <a:off x="2690813" y="14525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64" name="Rectangle 44">
            <a:extLst>
              <a:ext uri="{FF2B5EF4-FFF2-40B4-BE49-F238E27FC236}">
                <a16:creationId xmlns:a16="http://schemas.microsoft.com/office/drawing/2014/main" id="{3B2206FC-903A-4FAE-804F-E5696B69DDCA}"/>
              </a:ext>
            </a:extLst>
          </p:cNvPr>
          <p:cNvSpPr>
            <a:spLocks noChangeArrowheads="1"/>
          </p:cNvSpPr>
          <p:nvPr/>
        </p:nvSpPr>
        <p:spPr bwMode="auto">
          <a:xfrm>
            <a:off x="2690813"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65" name="Rectangle 45">
            <a:extLst>
              <a:ext uri="{FF2B5EF4-FFF2-40B4-BE49-F238E27FC236}">
                <a16:creationId xmlns:a16="http://schemas.microsoft.com/office/drawing/2014/main" id="{74B2338D-4E95-423C-8A54-A43C7A348F4D}"/>
              </a:ext>
            </a:extLst>
          </p:cNvPr>
          <p:cNvSpPr>
            <a:spLocks noChangeArrowheads="1"/>
          </p:cNvSpPr>
          <p:nvPr/>
        </p:nvSpPr>
        <p:spPr bwMode="auto">
          <a:xfrm>
            <a:off x="2679700" y="18637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66" name="Rectangle 46">
            <a:extLst>
              <a:ext uri="{FF2B5EF4-FFF2-40B4-BE49-F238E27FC236}">
                <a16:creationId xmlns:a16="http://schemas.microsoft.com/office/drawing/2014/main" id="{561C5B95-CBE0-4B42-B50A-E09CF78986C6}"/>
              </a:ext>
            </a:extLst>
          </p:cNvPr>
          <p:cNvSpPr>
            <a:spLocks noChangeArrowheads="1"/>
          </p:cNvSpPr>
          <p:nvPr/>
        </p:nvSpPr>
        <p:spPr bwMode="auto">
          <a:xfrm>
            <a:off x="3478213" y="1471613"/>
            <a:ext cx="161925"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67" name="Line 47">
            <a:extLst>
              <a:ext uri="{FF2B5EF4-FFF2-40B4-BE49-F238E27FC236}">
                <a16:creationId xmlns:a16="http://schemas.microsoft.com/office/drawing/2014/main" id="{79C7E239-A8DA-432E-9F04-3614B25E9CDE}"/>
              </a:ext>
            </a:extLst>
          </p:cNvPr>
          <p:cNvSpPr>
            <a:spLocks noChangeShapeType="1"/>
          </p:cNvSpPr>
          <p:nvPr/>
        </p:nvSpPr>
        <p:spPr bwMode="auto">
          <a:xfrm>
            <a:off x="3478213" y="167322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8" name="Line 48">
            <a:extLst>
              <a:ext uri="{FF2B5EF4-FFF2-40B4-BE49-F238E27FC236}">
                <a16:creationId xmlns:a16="http://schemas.microsoft.com/office/drawing/2014/main" id="{FE9D5FC7-D0B7-47C9-8EB5-66AEFCC75F1A}"/>
              </a:ext>
            </a:extLst>
          </p:cNvPr>
          <p:cNvSpPr>
            <a:spLocks noChangeShapeType="1"/>
          </p:cNvSpPr>
          <p:nvPr/>
        </p:nvSpPr>
        <p:spPr bwMode="auto">
          <a:xfrm>
            <a:off x="3478213" y="188277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9" name="Rectangle 49">
            <a:extLst>
              <a:ext uri="{FF2B5EF4-FFF2-40B4-BE49-F238E27FC236}">
                <a16:creationId xmlns:a16="http://schemas.microsoft.com/office/drawing/2014/main" id="{E6A67D2D-9F3B-4E69-BA44-4DF7E4D5B62F}"/>
              </a:ext>
            </a:extLst>
          </p:cNvPr>
          <p:cNvSpPr>
            <a:spLocks noChangeArrowheads="1"/>
          </p:cNvSpPr>
          <p:nvPr/>
        </p:nvSpPr>
        <p:spPr bwMode="auto">
          <a:xfrm>
            <a:off x="3421063"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70" name="Rectangle 50">
            <a:extLst>
              <a:ext uri="{FF2B5EF4-FFF2-40B4-BE49-F238E27FC236}">
                <a16:creationId xmlns:a16="http://schemas.microsoft.com/office/drawing/2014/main" id="{D3418246-F1FB-494D-B6B9-4AE92D1123A8}"/>
              </a:ext>
            </a:extLst>
          </p:cNvPr>
          <p:cNvSpPr>
            <a:spLocks noChangeArrowheads="1"/>
          </p:cNvSpPr>
          <p:nvPr/>
        </p:nvSpPr>
        <p:spPr bwMode="auto">
          <a:xfrm>
            <a:off x="34321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71" name="Rectangle 51">
            <a:extLst>
              <a:ext uri="{FF2B5EF4-FFF2-40B4-BE49-F238E27FC236}">
                <a16:creationId xmlns:a16="http://schemas.microsoft.com/office/drawing/2014/main" id="{35A62D91-1CB6-4E54-9572-95A44B15D20B}"/>
              </a:ext>
            </a:extLst>
          </p:cNvPr>
          <p:cNvSpPr>
            <a:spLocks noChangeArrowheads="1"/>
          </p:cNvSpPr>
          <p:nvPr/>
        </p:nvSpPr>
        <p:spPr bwMode="auto">
          <a:xfrm>
            <a:off x="3421063" y="186372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72" name="Rectangle 52">
            <a:extLst>
              <a:ext uri="{FF2B5EF4-FFF2-40B4-BE49-F238E27FC236}">
                <a16:creationId xmlns:a16="http://schemas.microsoft.com/office/drawing/2014/main" id="{EA85C110-00C4-48D8-A8F9-F3E7FE91D98C}"/>
              </a:ext>
            </a:extLst>
          </p:cNvPr>
          <p:cNvSpPr>
            <a:spLocks noChangeArrowheads="1"/>
          </p:cNvSpPr>
          <p:nvPr/>
        </p:nvSpPr>
        <p:spPr bwMode="auto">
          <a:xfrm>
            <a:off x="3851275" y="1471613"/>
            <a:ext cx="147638"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73" name="Line 53">
            <a:extLst>
              <a:ext uri="{FF2B5EF4-FFF2-40B4-BE49-F238E27FC236}">
                <a16:creationId xmlns:a16="http://schemas.microsoft.com/office/drawing/2014/main" id="{143CFFA3-D9D0-4513-8604-6CB5204E6F96}"/>
              </a:ext>
            </a:extLst>
          </p:cNvPr>
          <p:cNvSpPr>
            <a:spLocks noChangeShapeType="1"/>
          </p:cNvSpPr>
          <p:nvPr/>
        </p:nvSpPr>
        <p:spPr bwMode="auto">
          <a:xfrm>
            <a:off x="3851275" y="167322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74" name="Line 54">
            <a:extLst>
              <a:ext uri="{FF2B5EF4-FFF2-40B4-BE49-F238E27FC236}">
                <a16:creationId xmlns:a16="http://schemas.microsoft.com/office/drawing/2014/main" id="{EA67023D-CFA1-4CA7-8DA3-F699B47084EB}"/>
              </a:ext>
            </a:extLst>
          </p:cNvPr>
          <p:cNvSpPr>
            <a:spLocks noChangeShapeType="1"/>
          </p:cNvSpPr>
          <p:nvPr/>
        </p:nvSpPr>
        <p:spPr bwMode="auto">
          <a:xfrm>
            <a:off x="3851275" y="188277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75" name="Rectangle 55">
            <a:extLst>
              <a:ext uri="{FF2B5EF4-FFF2-40B4-BE49-F238E27FC236}">
                <a16:creationId xmlns:a16="http://schemas.microsoft.com/office/drawing/2014/main" id="{7E843451-6A3B-4790-8F50-A5F3BB0958E5}"/>
              </a:ext>
            </a:extLst>
          </p:cNvPr>
          <p:cNvSpPr>
            <a:spLocks noChangeArrowheads="1"/>
          </p:cNvSpPr>
          <p:nvPr/>
        </p:nvSpPr>
        <p:spPr bwMode="auto">
          <a:xfrm>
            <a:off x="379730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76" name="Rectangle 56">
            <a:extLst>
              <a:ext uri="{FF2B5EF4-FFF2-40B4-BE49-F238E27FC236}">
                <a16:creationId xmlns:a16="http://schemas.microsoft.com/office/drawing/2014/main" id="{DF4447E2-8EC9-45FE-A372-9D9139A3D6D5}"/>
              </a:ext>
            </a:extLst>
          </p:cNvPr>
          <p:cNvSpPr>
            <a:spLocks noChangeArrowheads="1"/>
          </p:cNvSpPr>
          <p:nvPr/>
        </p:nvSpPr>
        <p:spPr bwMode="auto">
          <a:xfrm>
            <a:off x="3790950"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77" name="Rectangle 57">
            <a:extLst>
              <a:ext uri="{FF2B5EF4-FFF2-40B4-BE49-F238E27FC236}">
                <a16:creationId xmlns:a16="http://schemas.microsoft.com/office/drawing/2014/main" id="{07C8E24F-167B-46C8-B0ED-1D47F0FC2F53}"/>
              </a:ext>
            </a:extLst>
          </p:cNvPr>
          <p:cNvSpPr>
            <a:spLocks noChangeArrowheads="1"/>
          </p:cNvSpPr>
          <p:nvPr/>
        </p:nvSpPr>
        <p:spPr bwMode="auto">
          <a:xfrm>
            <a:off x="3806825" y="18637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78" name="Rectangle 58">
            <a:extLst>
              <a:ext uri="{FF2B5EF4-FFF2-40B4-BE49-F238E27FC236}">
                <a16:creationId xmlns:a16="http://schemas.microsoft.com/office/drawing/2014/main" id="{74B505C3-7050-46F9-AF76-0C6504C3D408}"/>
              </a:ext>
            </a:extLst>
          </p:cNvPr>
          <p:cNvSpPr>
            <a:spLocks noChangeArrowheads="1"/>
          </p:cNvSpPr>
          <p:nvPr/>
        </p:nvSpPr>
        <p:spPr bwMode="auto">
          <a:xfrm>
            <a:off x="4227513"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79" name="Line 59">
            <a:extLst>
              <a:ext uri="{FF2B5EF4-FFF2-40B4-BE49-F238E27FC236}">
                <a16:creationId xmlns:a16="http://schemas.microsoft.com/office/drawing/2014/main" id="{DF864027-B234-40CA-BE80-1EB5459667A6}"/>
              </a:ext>
            </a:extLst>
          </p:cNvPr>
          <p:cNvSpPr>
            <a:spLocks noChangeShapeType="1"/>
          </p:cNvSpPr>
          <p:nvPr/>
        </p:nvSpPr>
        <p:spPr bwMode="auto">
          <a:xfrm>
            <a:off x="4227513"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0" name="Line 60">
            <a:extLst>
              <a:ext uri="{FF2B5EF4-FFF2-40B4-BE49-F238E27FC236}">
                <a16:creationId xmlns:a16="http://schemas.microsoft.com/office/drawing/2014/main" id="{1221E513-5E66-42D8-B8E4-DB111E8AF256}"/>
              </a:ext>
            </a:extLst>
          </p:cNvPr>
          <p:cNvSpPr>
            <a:spLocks noChangeShapeType="1"/>
          </p:cNvSpPr>
          <p:nvPr/>
        </p:nvSpPr>
        <p:spPr bwMode="auto">
          <a:xfrm>
            <a:off x="4227513"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1" name="Rectangle 61">
            <a:extLst>
              <a:ext uri="{FF2B5EF4-FFF2-40B4-BE49-F238E27FC236}">
                <a16:creationId xmlns:a16="http://schemas.microsoft.com/office/drawing/2014/main" id="{34AB6802-55DD-4AF9-844D-A2330087BC6B}"/>
              </a:ext>
            </a:extLst>
          </p:cNvPr>
          <p:cNvSpPr>
            <a:spLocks noChangeArrowheads="1"/>
          </p:cNvSpPr>
          <p:nvPr/>
        </p:nvSpPr>
        <p:spPr bwMode="auto">
          <a:xfrm>
            <a:off x="4162425"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82" name="Rectangle 62">
            <a:extLst>
              <a:ext uri="{FF2B5EF4-FFF2-40B4-BE49-F238E27FC236}">
                <a16:creationId xmlns:a16="http://schemas.microsoft.com/office/drawing/2014/main" id="{A9AE5CB0-5043-463C-8C2B-EDCDBD5D38C6}"/>
              </a:ext>
            </a:extLst>
          </p:cNvPr>
          <p:cNvSpPr>
            <a:spLocks noChangeArrowheads="1"/>
          </p:cNvSpPr>
          <p:nvPr/>
        </p:nvSpPr>
        <p:spPr bwMode="auto">
          <a:xfrm>
            <a:off x="41687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83" name="Rectangle 63">
            <a:extLst>
              <a:ext uri="{FF2B5EF4-FFF2-40B4-BE49-F238E27FC236}">
                <a16:creationId xmlns:a16="http://schemas.microsoft.com/office/drawing/2014/main" id="{88010674-E68F-4B72-AE8C-6816F9ECE289}"/>
              </a:ext>
            </a:extLst>
          </p:cNvPr>
          <p:cNvSpPr>
            <a:spLocks noChangeArrowheads="1"/>
          </p:cNvSpPr>
          <p:nvPr/>
        </p:nvSpPr>
        <p:spPr bwMode="auto">
          <a:xfrm>
            <a:off x="41719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84" name="Rectangle 64">
            <a:extLst>
              <a:ext uri="{FF2B5EF4-FFF2-40B4-BE49-F238E27FC236}">
                <a16:creationId xmlns:a16="http://schemas.microsoft.com/office/drawing/2014/main" id="{3FB86534-90E8-43E7-9283-65683CFE9FEA}"/>
              </a:ext>
            </a:extLst>
          </p:cNvPr>
          <p:cNvSpPr>
            <a:spLocks noChangeArrowheads="1"/>
          </p:cNvSpPr>
          <p:nvPr/>
        </p:nvSpPr>
        <p:spPr bwMode="auto">
          <a:xfrm>
            <a:off x="4586288" y="1471613"/>
            <a:ext cx="163512"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85" name="Line 65">
            <a:extLst>
              <a:ext uri="{FF2B5EF4-FFF2-40B4-BE49-F238E27FC236}">
                <a16:creationId xmlns:a16="http://schemas.microsoft.com/office/drawing/2014/main" id="{D8F1EB0C-1383-49C2-B738-1DD22E905EF4}"/>
              </a:ext>
            </a:extLst>
          </p:cNvPr>
          <p:cNvSpPr>
            <a:spLocks noChangeShapeType="1"/>
          </p:cNvSpPr>
          <p:nvPr/>
        </p:nvSpPr>
        <p:spPr bwMode="auto">
          <a:xfrm>
            <a:off x="4586288" y="167322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6" name="Line 66">
            <a:extLst>
              <a:ext uri="{FF2B5EF4-FFF2-40B4-BE49-F238E27FC236}">
                <a16:creationId xmlns:a16="http://schemas.microsoft.com/office/drawing/2014/main" id="{D13791F3-CBE4-4AFC-A1EE-0A285D89DCDA}"/>
              </a:ext>
            </a:extLst>
          </p:cNvPr>
          <p:cNvSpPr>
            <a:spLocks noChangeShapeType="1"/>
          </p:cNvSpPr>
          <p:nvPr/>
        </p:nvSpPr>
        <p:spPr bwMode="auto">
          <a:xfrm>
            <a:off x="4586288" y="188277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7" name="Rectangle 67">
            <a:extLst>
              <a:ext uri="{FF2B5EF4-FFF2-40B4-BE49-F238E27FC236}">
                <a16:creationId xmlns:a16="http://schemas.microsoft.com/office/drawing/2014/main" id="{C8CB6490-FF03-4426-ADC0-C70354A5E2B7}"/>
              </a:ext>
            </a:extLst>
          </p:cNvPr>
          <p:cNvSpPr>
            <a:spLocks noChangeArrowheads="1"/>
          </p:cNvSpPr>
          <p:nvPr/>
        </p:nvSpPr>
        <p:spPr bwMode="auto">
          <a:xfrm>
            <a:off x="4540250" y="14652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88" name="Rectangle 68">
            <a:extLst>
              <a:ext uri="{FF2B5EF4-FFF2-40B4-BE49-F238E27FC236}">
                <a16:creationId xmlns:a16="http://schemas.microsoft.com/office/drawing/2014/main" id="{242B8264-592F-4CB4-B3D0-85A1D5E40442}"/>
              </a:ext>
            </a:extLst>
          </p:cNvPr>
          <p:cNvSpPr>
            <a:spLocks noChangeArrowheads="1"/>
          </p:cNvSpPr>
          <p:nvPr/>
        </p:nvSpPr>
        <p:spPr bwMode="auto">
          <a:xfrm>
            <a:off x="45418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89" name="Rectangle 69">
            <a:extLst>
              <a:ext uri="{FF2B5EF4-FFF2-40B4-BE49-F238E27FC236}">
                <a16:creationId xmlns:a16="http://schemas.microsoft.com/office/drawing/2014/main" id="{5CD451C9-DC90-4427-947E-AD138E2D2744}"/>
              </a:ext>
            </a:extLst>
          </p:cNvPr>
          <p:cNvSpPr>
            <a:spLocks noChangeArrowheads="1"/>
          </p:cNvSpPr>
          <p:nvPr/>
        </p:nvSpPr>
        <p:spPr bwMode="auto">
          <a:xfrm>
            <a:off x="45402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90" name="Rectangle 70">
            <a:extLst>
              <a:ext uri="{FF2B5EF4-FFF2-40B4-BE49-F238E27FC236}">
                <a16:creationId xmlns:a16="http://schemas.microsoft.com/office/drawing/2014/main" id="{D5660ABC-9BD1-4704-9A17-FD6C48261C11}"/>
              </a:ext>
            </a:extLst>
          </p:cNvPr>
          <p:cNvSpPr>
            <a:spLocks noChangeArrowheads="1"/>
          </p:cNvSpPr>
          <p:nvPr/>
        </p:nvSpPr>
        <p:spPr bwMode="auto">
          <a:xfrm>
            <a:off x="4962525" y="1471613"/>
            <a:ext cx="144463"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91" name="Line 71">
            <a:extLst>
              <a:ext uri="{FF2B5EF4-FFF2-40B4-BE49-F238E27FC236}">
                <a16:creationId xmlns:a16="http://schemas.microsoft.com/office/drawing/2014/main" id="{03CDFC57-4E88-4612-99A4-59D3EFEA19A2}"/>
              </a:ext>
            </a:extLst>
          </p:cNvPr>
          <p:cNvSpPr>
            <a:spLocks noChangeShapeType="1"/>
          </p:cNvSpPr>
          <p:nvPr/>
        </p:nvSpPr>
        <p:spPr bwMode="auto">
          <a:xfrm>
            <a:off x="4962525" y="1673225"/>
            <a:ext cx="1444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2" name="Line 72">
            <a:extLst>
              <a:ext uri="{FF2B5EF4-FFF2-40B4-BE49-F238E27FC236}">
                <a16:creationId xmlns:a16="http://schemas.microsoft.com/office/drawing/2014/main" id="{5DCFF862-A2D1-43E8-9361-E3912F7B24E8}"/>
              </a:ext>
            </a:extLst>
          </p:cNvPr>
          <p:cNvSpPr>
            <a:spLocks noChangeShapeType="1"/>
          </p:cNvSpPr>
          <p:nvPr/>
        </p:nvSpPr>
        <p:spPr bwMode="auto">
          <a:xfrm>
            <a:off x="4962525" y="1882775"/>
            <a:ext cx="1444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3" name="Rectangle 73">
            <a:extLst>
              <a:ext uri="{FF2B5EF4-FFF2-40B4-BE49-F238E27FC236}">
                <a16:creationId xmlns:a16="http://schemas.microsoft.com/office/drawing/2014/main" id="{4DA2BA0F-E236-492A-8C6F-09C6CE7EDBB2}"/>
              </a:ext>
            </a:extLst>
          </p:cNvPr>
          <p:cNvSpPr>
            <a:spLocks noChangeArrowheads="1"/>
          </p:cNvSpPr>
          <p:nvPr/>
        </p:nvSpPr>
        <p:spPr bwMode="auto">
          <a:xfrm>
            <a:off x="4911725"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94" name="Rectangle 74">
            <a:extLst>
              <a:ext uri="{FF2B5EF4-FFF2-40B4-BE49-F238E27FC236}">
                <a16:creationId xmlns:a16="http://schemas.microsoft.com/office/drawing/2014/main" id="{098E5645-96DD-4D7C-9C7C-7E43562C495A}"/>
              </a:ext>
            </a:extLst>
          </p:cNvPr>
          <p:cNvSpPr>
            <a:spLocks noChangeArrowheads="1"/>
          </p:cNvSpPr>
          <p:nvPr/>
        </p:nvSpPr>
        <p:spPr bwMode="auto">
          <a:xfrm>
            <a:off x="4902200"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95" name="Rectangle 75">
            <a:extLst>
              <a:ext uri="{FF2B5EF4-FFF2-40B4-BE49-F238E27FC236}">
                <a16:creationId xmlns:a16="http://schemas.microsoft.com/office/drawing/2014/main" id="{E9A5DAC8-B4DB-483F-AD51-079849EDAFBB}"/>
              </a:ext>
            </a:extLst>
          </p:cNvPr>
          <p:cNvSpPr>
            <a:spLocks noChangeArrowheads="1"/>
          </p:cNvSpPr>
          <p:nvPr/>
        </p:nvSpPr>
        <p:spPr bwMode="auto">
          <a:xfrm>
            <a:off x="490220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96" name="Rectangle 76">
            <a:extLst>
              <a:ext uri="{FF2B5EF4-FFF2-40B4-BE49-F238E27FC236}">
                <a16:creationId xmlns:a16="http://schemas.microsoft.com/office/drawing/2014/main" id="{C60AB0EE-DF80-48CC-AAE4-21B883843D67}"/>
              </a:ext>
            </a:extLst>
          </p:cNvPr>
          <p:cNvSpPr>
            <a:spLocks noChangeArrowheads="1"/>
          </p:cNvSpPr>
          <p:nvPr/>
        </p:nvSpPr>
        <p:spPr bwMode="auto">
          <a:xfrm>
            <a:off x="5335588" y="1471613"/>
            <a:ext cx="147637"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97" name="Line 77">
            <a:extLst>
              <a:ext uri="{FF2B5EF4-FFF2-40B4-BE49-F238E27FC236}">
                <a16:creationId xmlns:a16="http://schemas.microsoft.com/office/drawing/2014/main" id="{53195D4E-00F8-41E7-A277-30B076A342B4}"/>
              </a:ext>
            </a:extLst>
          </p:cNvPr>
          <p:cNvSpPr>
            <a:spLocks noChangeShapeType="1"/>
          </p:cNvSpPr>
          <p:nvPr/>
        </p:nvSpPr>
        <p:spPr bwMode="auto">
          <a:xfrm>
            <a:off x="5335588" y="167322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8" name="Line 78">
            <a:extLst>
              <a:ext uri="{FF2B5EF4-FFF2-40B4-BE49-F238E27FC236}">
                <a16:creationId xmlns:a16="http://schemas.microsoft.com/office/drawing/2014/main" id="{088FCC2D-68D6-46EB-A3CB-A6E83D2690F3}"/>
              </a:ext>
            </a:extLst>
          </p:cNvPr>
          <p:cNvSpPr>
            <a:spLocks noChangeShapeType="1"/>
          </p:cNvSpPr>
          <p:nvPr/>
        </p:nvSpPr>
        <p:spPr bwMode="auto">
          <a:xfrm>
            <a:off x="5335588" y="188277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9" name="Rectangle 79">
            <a:extLst>
              <a:ext uri="{FF2B5EF4-FFF2-40B4-BE49-F238E27FC236}">
                <a16:creationId xmlns:a16="http://schemas.microsoft.com/office/drawing/2014/main" id="{28648E06-B241-4740-8DA1-9644C4FC5B84}"/>
              </a:ext>
            </a:extLst>
          </p:cNvPr>
          <p:cNvSpPr>
            <a:spLocks noChangeArrowheads="1"/>
          </p:cNvSpPr>
          <p:nvPr/>
        </p:nvSpPr>
        <p:spPr bwMode="auto">
          <a:xfrm>
            <a:off x="5283200" y="14652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00" name="Rectangle 80">
            <a:extLst>
              <a:ext uri="{FF2B5EF4-FFF2-40B4-BE49-F238E27FC236}">
                <a16:creationId xmlns:a16="http://schemas.microsoft.com/office/drawing/2014/main" id="{2F4B4286-54DD-4C31-95BC-B31AA33BBCE2}"/>
              </a:ext>
            </a:extLst>
          </p:cNvPr>
          <p:cNvSpPr>
            <a:spLocks noChangeArrowheads="1"/>
          </p:cNvSpPr>
          <p:nvPr/>
        </p:nvSpPr>
        <p:spPr bwMode="auto">
          <a:xfrm>
            <a:off x="5275263"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01" name="Rectangle 81">
            <a:extLst>
              <a:ext uri="{FF2B5EF4-FFF2-40B4-BE49-F238E27FC236}">
                <a16:creationId xmlns:a16="http://schemas.microsoft.com/office/drawing/2014/main" id="{AF129CEC-8E16-4498-A668-5E7EABD63331}"/>
              </a:ext>
            </a:extLst>
          </p:cNvPr>
          <p:cNvSpPr>
            <a:spLocks noChangeArrowheads="1"/>
          </p:cNvSpPr>
          <p:nvPr/>
        </p:nvSpPr>
        <p:spPr bwMode="auto">
          <a:xfrm>
            <a:off x="528320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02" name="Rectangle 82">
            <a:extLst>
              <a:ext uri="{FF2B5EF4-FFF2-40B4-BE49-F238E27FC236}">
                <a16:creationId xmlns:a16="http://schemas.microsoft.com/office/drawing/2014/main" id="{138936A0-B095-4003-B1C2-B28EA388F301}"/>
              </a:ext>
            </a:extLst>
          </p:cNvPr>
          <p:cNvSpPr>
            <a:spLocks noChangeArrowheads="1"/>
          </p:cNvSpPr>
          <p:nvPr/>
        </p:nvSpPr>
        <p:spPr bwMode="auto">
          <a:xfrm>
            <a:off x="6445250"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03" name="Line 83">
            <a:extLst>
              <a:ext uri="{FF2B5EF4-FFF2-40B4-BE49-F238E27FC236}">
                <a16:creationId xmlns:a16="http://schemas.microsoft.com/office/drawing/2014/main" id="{F40A8289-112A-43BE-99DF-40E006E1F22A}"/>
              </a:ext>
            </a:extLst>
          </p:cNvPr>
          <p:cNvSpPr>
            <a:spLocks noChangeShapeType="1"/>
          </p:cNvSpPr>
          <p:nvPr/>
        </p:nvSpPr>
        <p:spPr bwMode="auto">
          <a:xfrm>
            <a:off x="6445250"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04" name="Line 84">
            <a:extLst>
              <a:ext uri="{FF2B5EF4-FFF2-40B4-BE49-F238E27FC236}">
                <a16:creationId xmlns:a16="http://schemas.microsoft.com/office/drawing/2014/main" id="{FAC89B24-3607-4159-85D7-553504D5433D}"/>
              </a:ext>
            </a:extLst>
          </p:cNvPr>
          <p:cNvSpPr>
            <a:spLocks noChangeShapeType="1"/>
          </p:cNvSpPr>
          <p:nvPr/>
        </p:nvSpPr>
        <p:spPr bwMode="auto">
          <a:xfrm>
            <a:off x="6445250"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05" name="Rectangle 85">
            <a:extLst>
              <a:ext uri="{FF2B5EF4-FFF2-40B4-BE49-F238E27FC236}">
                <a16:creationId xmlns:a16="http://schemas.microsoft.com/office/drawing/2014/main" id="{EE48D8B4-8B9F-4F27-9997-D42BC279F40B}"/>
              </a:ext>
            </a:extLst>
          </p:cNvPr>
          <p:cNvSpPr>
            <a:spLocks noChangeArrowheads="1"/>
          </p:cNvSpPr>
          <p:nvPr/>
        </p:nvSpPr>
        <p:spPr bwMode="auto">
          <a:xfrm>
            <a:off x="638175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06" name="Rectangle 86">
            <a:extLst>
              <a:ext uri="{FF2B5EF4-FFF2-40B4-BE49-F238E27FC236}">
                <a16:creationId xmlns:a16="http://schemas.microsoft.com/office/drawing/2014/main" id="{A694F1BE-2AC5-4C9A-82D0-C359EB4299BD}"/>
              </a:ext>
            </a:extLst>
          </p:cNvPr>
          <p:cNvSpPr>
            <a:spLocks noChangeArrowheads="1"/>
          </p:cNvSpPr>
          <p:nvPr/>
        </p:nvSpPr>
        <p:spPr bwMode="auto">
          <a:xfrm>
            <a:off x="63833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07" name="Rectangle 87">
            <a:extLst>
              <a:ext uri="{FF2B5EF4-FFF2-40B4-BE49-F238E27FC236}">
                <a16:creationId xmlns:a16="http://schemas.microsoft.com/office/drawing/2014/main" id="{29108278-39DA-4D88-9F2D-F7427919C8DE}"/>
              </a:ext>
            </a:extLst>
          </p:cNvPr>
          <p:cNvSpPr>
            <a:spLocks noChangeArrowheads="1"/>
          </p:cNvSpPr>
          <p:nvPr/>
        </p:nvSpPr>
        <p:spPr bwMode="auto">
          <a:xfrm>
            <a:off x="6391275"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08" name="Rectangle 88">
            <a:extLst>
              <a:ext uri="{FF2B5EF4-FFF2-40B4-BE49-F238E27FC236}">
                <a16:creationId xmlns:a16="http://schemas.microsoft.com/office/drawing/2014/main" id="{B44E5EE9-854A-4440-B395-FFC12A7E36A9}"/>
              </a:ext>
            </a:extLst>
          </p:cNvPr>
          <p:cNvSpPr>
            <a:spLocks noChangeArrowheads="1"/>
          </p:cNvSpPr>
          <p:nvPr/>
        </p:nvSpPr>
        <p:spPr bwMode="auto">
          <a:xfrm>
            <a:off x="6804025" y="1471613"/>
            <a:ext cx="163513"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09" name="Line 89">
            <a:extLst>
              <a:ext uri="{FF2B5EF4-FFF2-40B4-BE49-F238E27FC236}">
                <a16:creationId xmlns:a16="http://schemas.microsoft.com/office/drawing/2014/main" id="{E4DDA90C-500E-4A67-9CF9-9B3039673CF0}"/>
              </a:ext>
            </a:extLst>
          </p:cNvPr>
          <p:cNvSpPr>
            <a:spLocks noChangeShapeType="1"/>
          </p:cNvSpPr>
          <p:nvPr/>
        </p:nvSpPr>
        <p:spPr bwMode="auto">
          <a:xfrm>
            <a:off x="6804025" y="1673225"/>
            <a:ext cx="1635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0" name="Line 90">
            <a:extLst>
              <a:ext uri="{FF2B5EF4-FFF2-40B4-BE49-F238E27FC236}">
                <a16:creationId xmlns:a16="http://schemas.microsoft.com/office/drawing/2014/main" id="{EBA2A51F-0F5F-40DE-832F-6650D70BFEFA}"/>
              </a:ext>
            </a:extLst>
          </p:cNvPr>
          <p:cNvSpPr>
            <a:spLocks noChangeShapeType="1"/>
          </p:cNvSpPr>
          <p:nvPr/>
        </p:nvSpPr>
        <p:spPr bwMode="auto">
          <a:xfrm>
            <a:off x="6804025" y="1882775"/>
            <a:ext cx="1635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1" name="Rectangle 91">
            <a:extLst>
              <a:ext uri="{FF2B5EF4-FFF2-40B4-BE49-F238E27FC236}">
                <a16:creationId xmlns:a16="http://schemas.microsoft.com/office/drawing/2014/main" id="{DFD43EC6-2DA3-466D-B217-8F95541AAE7E}"/>
              </a:ext>
            </a:extLst>
          </p:cNvPr>
          <p:cNvSpPr>
            <a:spLocks noChangeArrowheads="1"/>
          </p:cNvSpPr>
          <p:nvPr/>
        </p:nvSpPr>
        <p:spPr bwMode="auto">
          <a:xfrm>
            <a:off x="675640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12" name="Rectangle 92">
            <a:extLst>
              <a:ext uri="{FF2B5EF4-FFF2-40B4-BE49-F238E27FC236}">
                <a16:creationId xmlns:a16="http://schemas.microsoft.com/office/drawing/2014/main" id="{749B0047-0D6E-41C4-AB63-C8ACF4EB1CEB}"/>
              </a:ext>
            </a:extLst>
          </p:cNvPr>
          <p:cNvSpPr>
            <a:spLocks noChangeArrowheads="1"/>
          </p:cNvSpPr>
          <p:nvPr/>
        </p:nvSpPr>
        <p:spPr bwMode="auto">
          <a:xfrm>
            <a:off x="67595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13" name="Rectangle 93">
            <a:extLst>
              <a:ext uri="{FF2B5EF4-FFF2-40B4-BE49-F238E27FC236}">
                <a16:creationId xmlns:a16="http://schemas.microsoft.com/office/drawing/2014/main" id="{B77F1EDA-94C6-48CA-A611-B4EA7F914EA4}"/>
              </a:ext>
            </a:extLst>
          </p:cNvPr>
          <p:cNvSpPr>
            <a:spLocks noChangeArrowheads="1"/>
          </p:cNvSpPr>
          <p:nvPr/>
        </p:nvSpPr>
        <p:spPr bwMode="auto">
          <a:xfrm>
            <a:off x="6746875"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14" name="Rectangle 94">
            <a:extLst>
              <a:ext uri="{FF2B5EF4-FFF2-40B4-BE49-F238E27FC236}">
                <a16:creationId xmlns:a16="http://schemas.microsoft.com/office/drawing/2014/main" id="{21683975-5DF9-4F9C-B5BF-4363BCB96ABF}"/>
              </a:ext>
            </a:extLst>
          </p:cNvPr>
          <p:cNvSpPr>
            <a:spLocks noChangeArrowheads="1"/>
          </p:cNvSpPr>
          <p:nvPr/>
        </p:nvSpPr>
        <p:spPr bwMode="auto">
          <a:xfrm>
            <a:off x="7929563"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15" name="Line 95">
            <a:extLst>
              <a:ext uri="{FF2B5EF4-FFF2-40B4-BE49-F238E27FC236}">
                <a16:creationId xmlns:a16="http://schemas.microsoft.com/office/drawing/2014/main" id="{81F6B44D-C641-4F1A-9CB5-4A32BF3E6864}"/>
              </a:ext>
            </a:extLst>
          </p:cNvPr>
          <p:cNvSpPr>
            <a:spLocks noChangeShapeType="1"/>
          </p:cNvSpPr>
          <p:nvPr/>
        </p:nvSpPr>
        <p:spPr bwMode="auto">
          <a:xfrm>
            <a:off x="7929563"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6" name="Line 96">
            <a:extLst>
              <a:ext uri="{FF2B5EF4-FFF2-40B4-BE49-F238E27FC236}">
                <a16:creationId xmlns:a16="http://schemas.microsoft.com/office/drawing/2014/main" id="{5FE0B3B6-E5BF-41DF-B252-BF3F1E4148AC}"/>
              </a:ext>
            </a:extLst>
          </p:cNvPr>
          <p:cNvSpPr>
            <a:spLocks noChangeShapeType="1"/>
          </p:cNvSpPr>
          <p:nvPr/>
        </p:nvSpPr>
        <p:spPr bwMode="auto">
          <a:xfrm>
            <a:off x="7929563"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7" name="Rectangle 97">
            <a:extLst>
              <a:ext uri="{FF2B5EF4-FFF2-40B4-BE49-F238E27FC236}">
                <a16:creationId xmlns:a16="http://schemas.microsoft.com/office/drawing/2014/main" id="{422A23AC-F389-41A1-BB4F-BA76A2BA8F5F}"/>
              </a:ext>
            </a:extLst>
          </p:cNvPr>
          <p:cNvSpPr>
            <a:spLocks noChangeArrowheads="1"/>
          </p:cNvSpPr>
          <p:nvPr/>
        </p:nvSpPr>
        <p:spPr bwMode="auto">
          <a:xfrm>
            <a:off x="786765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18" name="Rectangle 98">
            <a:extLst>
              <a:ext uri="{FF2B5EF4-FFF2-40B4-BE49-F238E27FC236}">
                <a16:creationId xmlns:a16="http://schemas.microsoft.com/office/drawing/2014/main" id="{CB85F9D7-B399-44A9-A6EB-19BD61694682}"/>
              </a:ext>
            </a:extLst>
          </p:cNvPr>
          <p:cNvSpPr>
            <a:spLocks noChangeArrowheads="1"/>
          </p:cNvSpPr>
          <p:nvPr/>
        </p:nvSpPr>
        <p:spPr bwMode="auto">
          <a:xfrm>
            <a:off x="7867650"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19" name="Rectangle 99">
            <a:extLst>
              <a:ext uri="{FF2B5EF4-FFF2-40B4-BE49-F238E27FC236}">
                <a16:creationId xmlns:a16="http://schemas.microsoft.com/office/drawing/2014/main" id="{22D52DEB-E353-48B6-B025-8FE2425B7BA0}"/>
              </a:ext>
            </a:extLst>
          </p:cNvPr>
          <p:cNvSpPr>
            <a:spLocks noChangeArrowheads="1"/>
          </p:cNvSpPr>
          <p:nvPr/>
        </p:nvSpPr>
        <p:spPr bwMode="auto">
          <a:xfrm>
            <a:off x="78676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20" name="Rectangle 100">
            <a:extLst>
              <a:ext uri="{FF2B5EF4-FFF2-40B4-BE49-F238E27FC236}">
                <a16:creationId xmlns:a16="http://schemas.microsoft.com/office/drawing/2014/main" id="{C2C83718-2360-42C8-9E98-F0624C91FB39}"/>
              </a:ext>
            </a:extLst>
          </p:cNvPr>
          <p:cNvSpPr>
            <a:spLocks noChangeArrowheads="1"/>
          </p:cNvSpPr>
          <p:nvPr/>
        </p:nvSpPr>
        <p:spPr bwMode="auto">
          <a:xfrm>
            <a:off x="8288338" y="1471613"/>
            <a:ext cx="161925"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21" name="Line 101">
            <a:extLst>
              <a:ext uri="{FF2B5EF4-FFF2-40B4-BE49-F238E27FC236}">
                <a16:creationId xmlns:a16="http://schemas.microsoft.com/office/drawing/2014/main" id="{D9FC7F82-E9FB-4C2E-8B53-5EFEE957B863}"/>
              </a:ext>
            </a:extLst>
          </p:cNvPr>
          <p:cNvSpPr>
            <a:spLocks noChangeShapeType="1"/>
          </p:cNvSpPr>
          <p:nvPr/>
        </p:nvSpPr>
        <p:spPr bwMode="auto">
          <a:xfrm>
            <a:off x="8288338" y="167322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2" name="Line 102">
            <a:extLst>
              <a:ext uri="{FF2B5EF4-FFF2-40B4-BE49-F238E27FC236}">
                <a16:creationId xmlns:a16="http://schemas.microsoft.com/office/drawing/2014/main" id="{F96C84EE-015C-44E8-9E4C-A9EF2DE5AA0F}"/>
              </a:ext>
            </a:extLst>
          </p:cNvPr>
          <p:cNvSpPr>
            <a:spLocks noChangeShapeType="1"/>
          </p:cNvSpPr>
          <p:nvPr/>
        </p:nvSpPr>
        <p:spPr bwMode="auto">
          <a:xfrm>
            <a:off x="8288338" y="188277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3" name="Rectangle 103">
            <a:extLst>
              <a:ext uri="{FF2B5EF4-FFF2-40B4-BE49-F238E27FC236}">
                <a16:creationId xmlns:a16="http://schemas.microsoft.com/office/drawing/2014/main" id="{3D911AAC-7B74-40DC-85F1-9EB947AACC49}"/>
              </a:ext>
            </a:extLst>
          </p:cNvPr>
          <p:cNvSpPr>
            <a:spLocks noChangeArrowheads="1"/>
          </p:cNvSpPr>
          <p:nvPr/>
        </p:nvSpPr>
        <p:spPr bwMode="auto">
          <a:xfrm>
            <a:off x="823595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24" name="Rectangle 104">
            <a:extLst>
              <a:ext uri="{FF2B5EF4-FFF2-40B4-BE49-F238E27FC236}">
                <a16:creationId xmlns:a16="http://schemas.microsoft.com/office/drawing/2014/main" id="{50884DC1-2C4F-428D-B774-11963920C6A9}"/>
              </a:ext>
            </a:extLst>
          </p:cNvPr>
          <p:cNvSpPr>
            <a:spLocks noChangeArrowheads="1"/>
          </p:cNvSpPr>
          <p:nvPr/>
        </p:nvSpPr>
        <p:spPr bwMode="auto">
          <a:xfrm>
            <a:off x="82375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25" name="Rectangle 105">
            <a:extLst>
              <a:ext uri="{FF2B5EF4-FFF2-40B4-BE49-F238E27FC236}">
                <a16:creationId xmlns:a16="http://schemas.microsoft.com/office/drawing/2014/main" id="{019D9ED8-44D9-40EC-9059-80040EB37585}"/>
              </a:ext>
            </a:extLst>
          </p:cNvPr>
          <p:cNvSpPr>
            <a:spLocks noChangeArrowheads="1"/>
          </p:cNvSpPr>
          <p:nvPr/>
        </p:nvSpPr>
        <p:spPr bwMode="auto">
          <a:xfrm>
            <a:off x="82359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26" name="Rectangle 106">
            <a:extLst>
              <a:ext uri="{FF2B5EF4-FFF2-40B4-BE49-F238E27FC236}">
                <a16:creationId xmlns:a16="http://schemas.microsoft.com/office/drawing/2014/main" id="{14CE0BCA-5511-4986-9B57-82D161520FF7}"/>
              </a:ext>
            </a:extLst>
          </p:cNvPr>
          <p:cNvSpPr>
            <a:spLocks noChangeArrowheads="1"/>
          </p:cNvSpPr>
          <p:nvPr/>
        </p:nvSpPr>
        <p:spPr bwMode="auto">
          <a:xfrm>
            <a:off x="8662988" y="1471613"/>
            <a:ext cx="147637"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27" name="Line 107">
            <a:extLst>
              <a:ext uri="{FF2B5EF4-FFF2-40B4-BE49-F238E27FC236}">
                <a16:creationId xmlns:a16="http://schemas.microsoft.com/office/drawing/2014/main" id="{6E2042AE-F4FF-4BA3-8EEA-9BC9B6383EFE}"/>
              </a:ext>
            </a:extLst>
          </p:cNvPr>
          <p:cNvSpPr>
            <a:spLocks noChangeShapeType="1"/>
          </p:cNvSpPr>
          <p:nvPr/>
        </p:nvSpPr>
        <p:spPr bwMode="auto">
          <a:xfrm>
            <a:off x="8662988" y="167322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8" name="Line 108">
            <a:extLst>
              <a:ext uri="{FF2B5EF4-FFF2-40B4-BE49-F238E27FC236}">
                <a16:creationId xmlns:a16="http://schemas.microsoft.com/office/drawing/2014/main" id="{9E78436B-87AF-4DD6-8F5D-A8E6D67EFC01}"/>
              </a:ext>
            </a:extLst>
          </p:cNvPr>
          <p:cNvSpPr>
            <a:spLocks noChangeShapeType="1"/>
          </p:cNvSpPr>
          <p:nvPr/>
        </p:nvSpPr>
        <p:spPr bwMode="auto">
          <a:xfrm>
            <a:off x="8662988" y="188277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9" name="Rectangle 109">
            <a:extLst>
              <a:ext uri="{FF2B5EF4-FFF2-40B4-BE49-F238E27FC236}">
                <a16:creationId xmlns:a16="http://schemas.microsoft.com/office/drawing/2014/main" id="{A9CF73E6-654F-4F0A-BB07-626A586EB76A}"/>
              </a:ext>
            </a:extLst>
          </p:cNvPr>
          <p:cNvSpPr>
            <a:spLocks noChangeArrowheads="1"/>
          </p:cNvSpPr>
          <p:nvPr/>
        </p:nvSpPr>
        <p:spPr bwMode="auto">
          <a:xfrm>
            <a:off x="8609013"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30" name="Rectangle 110">
            <a:extLst>
              <a:ext uri="{FF2B5EF4-FFF2-40B4-BE49-F238E27FC236}">
                <a16:creationId xmlns:a16="http://schemas.microsoft.com/office/drawing/2014/main" id="{9B505F62-03C4-40C7-941B-DBAD09E87401}"/>
              </a:ext>
            </a:extLst>
          </p:cNvPr>
          <p:cNvSpPr>
            <a:spLocks noChangeArrowheads="1"/>
          </p:cNvSpPr>
          <p:nvPr/>
        </p:nvSpPr>
        <p:spPr bwMode="auto">
          <a:xfrm>
            <a:off x="86058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31" name="Rectangle 111">
            <a:extLst>
              <a:ext uri="{FF2B5EF4-FFF2-40B4-BE49-F238E27FC236}">
                <a16:creationId xmlns:a16="http://schemas.microsoft.com/office/drawing/2014/main" id="{8B7CE425-D352-4982-8DD5-3DABA8A36A23}"/>
              </a:ext>
            </a:extLst>
          </p:cNvPr>
          <p:cNvSpPr>
            <a:spLocks noChangeArrowheads="1"/>
          </p:cNvSpPr>
          <p:nvPr/>
        </p:nvSpPr>
        <p:spPr bwMode="auto">
          <a:xfrm>
            <a:off x="8609013" y="187325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32" name="Rectangle 112">
            <a:extLst>
              <a:ext uri="{FF2B5EF4-FFF2-40B4-BE49-F238E27FC236}">
                <a16:creationId xmlns:a16="http://schemas.microsoft.com/office/drawing/2014/main" id="{ED6FD0FB-B235-4770-9F87-D6FF5CF85A05}"/>
              </a:ext>
            </a:extLst>
          </p:cNvPr>
          <p:cNvSpPr>
            <a:spLocks noChangeArrowheads="1"/>
          </p:cNvSpPr>
          <p:nvPr/>
        </p:nvSpPr>
        <p:spPr bwMode="auto">
          <a:xfrm>
            <a:off x="1471613" y="2155825"/>
            <a:ext cx="10842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Page frames</a:t>
            </a:r>
          </a:p>
        </p:txBody>
      </p:sp>
      <p:sp>
        <p:nvSpPr>
          <p:cNvPr id="5233" name="Rectangle 113">
            <a:extLst>
              <a:ext uri="{FF2B5EF4-FFF2-40B4-BE49-F238E27FC236}">
                <a16:creationId xmlns:a16="http://schemas.microsoft.com/office/drawing/2014/main" id="{7B2DA95B-E255-453C-B80A-D41A6CA20E8C}"/>
              </a:ext>
            </a:extLst>
          </p:cNvPr>
          <p:cNvSpPr>
            <a:spLocks noChangeArrowheads="1"/>
          </p:cNvSpPr>
          <p:nvPr/>
        </p:nvSpPr>
        <p:spPr bwMode="auto">
          <a:xfrm>
            <a:off x="1403350" y="952500"/>
            <a:ext cx="13811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Reference string</a:t>
            </a:r>
          </a:p>
        </p:txBody>
      </p:sp>
      <p:sp>
        <p:nvSpPr>
          <p:cNvPr id="5234" name="Rectangle 115">
            <a:extLst>
              <a:ext uri="{FF2B5EF4-FFF2-40B4-BE49-F238E27FC236}">
                <a16:creationId xmlns:a16="http://schemas.microsoft.com/office/drawing/2014/main" id="{D040599F-9223-4F97-A18B-2EA0A7FB8EAC}"/>
              </a:ext>
            </a:extLst>
          </p:cNvPr>
          <p:cNvSpPr>
            <a:spLocks noChangeArrowheads="1"/>
          </p:cNvSpPr>
          <p:nvPr/>
        </p:nvSpPr>
        <p:spPr bwMode="auto">
          <a:xfrm>
            <a:off x="609600" y="2613025"/>
            <a:ext cx="7005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nSpc>
                <a:spcPct val="90000"/>
              </a:lnSpc>
              <a:spcBef>
                <a:spcPct val="0"/>
              </a:spcBef>
              <a:buClrTx/>
              <a:buSzTx/>
              <a:buFontTx/>
              <a:buNone/>
            </a:pPr>
            <a:r>
              <a:rPr lang="en-US" altLang="ko-KR" sz="1800">
                <a:latin typeface="Times New Roman" panose="02020603050405020304" pitchFamily="18" charset="0"/>
              </a:rPr>
              <a:t>FIFO algorithm selects the page that has been in memory the longest time</a:t>
            </a:r>
          </a:p>
        </p:txBody>
      </p:sp>
      <p:sp>
        <p:nvSpPr>
          <p:cNvPr id="5235" name="Rectangle 116">
            <a:extLst>
              <a:ext uri="{FF2B5EF4-FFF2-40B4-BE49-F238E27FC236}">
                <a16:creationId xmlns:a16="http://schemas.microsoft.com/office/drawing/2014/main" id="{4B9E77F4-3809-425E-87E5-4F71E0406650}"/>
              </a:ext>
            </a:extLst>
          </p:cNvPr>
          <p:cNvSpPr>
            <a:spLocks noChangeArrowheads="1"/>
          </p:cNvSpPr>
          <p:nvPr/>
        </p:nvSpPr>
        <p:spPr bwMode="auto">
          <a:xfrm>
            <a:off x="314325" y="4054475"/>
            <a:ext cx="7594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2000"/>
              </a:lnSpc>
              <a:spcBef>
                <a:spcPct val="0"/>
              </a:spcBef>
              <a:buClrTx/>
              <a:buSzTx/>
              <a:buFontTx/>
              <a:buNone/>
            </a:pPr>
            <a:r>
              <a:rPr lang="en-US" altLang="ko-KR" sz="1800" u="sng">
                <a:latin typeface="Times New Roman" panose="02020603050405020304" pitchFamily="18" charset="0"/>
              </a:rPr>
              <a:t>Optimal Replacement</a:t>
            </a:r>
            <a:r>
              <a:rPr lang="en-US" altLang="ko-KR" sz="1800">
                <a:latin typeface="Times New Roman" panose="02020603050405020304" pitchFamily="18" charset="0"/>
              </a:rPr>
              <a:t> (OPT) - Lowest page fault rate of all algorithms</a:t>
            </a:r>
          </a:p>
        </p:txBody>
      </p:sp>
      <p:sp>
        <p:nvSpPr>
          <p:cNvPr id="5236" name="Rectangle 118">
            <a:extLst>
              <a:ext uri="{FF2B5EF4-FFF2-40B4-BE49-F238E27FC236}">
                <a16:creationId xmlns:a16="http://schemas.microsoft.com/office/drawing/2014/main" id="{CF7DFEFB-08B8-41FD-94C9-BE083D4C2654}"/>
              </a:ext>
            </a:extLst>
          </p:cNvPr>
          <p:cNvSpPr>
            <a:spLocks noChangeArrowheads="1"/>
          </p:cNvSpPr>
          <p:nvPr/>
        </p:nvSpPr>
        <p:spPr bwMode="auto">
          <a:xfrm>
            <a:off x="1014413" y="4489450"/>
            <a:ext cx="77978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800">
                <a:latin typeface="Times New Roman" panose="02020603050405020304" pitchFamily="18" charset="0"/>
              </a:rPr>
              <a:t>Replace that page which will not be used for the longest period of time</a:t>
            </a:r>
          </a:p>
        </p:txBody>
      </p:sp>
      <p:sp>
        <p:nvSpPr>
          <p:cNvPr id="5237" name="Rectangle 119">
            <a:extLst>
              <a:ext uri="{FF2B5EF4-FFF2-40B4-BE49-F238E27FC236}">
                <a16:creationId xmlns:a16="http://schemas.microsoft.com/office/drawing/2014/main" id="{7B95B3D7-2C34-4465-89E7-99B74AFD0336}"/>
              </a:ext>
            </a:extLst>
          </p:cNvPr>
          <p:cNvSpPr>
            <a:spLocks noChangeArrowheads="1"/>
          </p:cNvSpPr>
          <p:nvPr/>
        </p:nvSpPr>
        <p:spPr bwMode="auto">
          <a:xfrm>
            <a:off x="1001713" y="4460875"/>
            <a:ext cx="7837487" cy="3444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38" name="Rectangle 120">
            <a:extLst>
              <a:ext uri="{FF2B5EF4-FFF2-40B4-BE49-F238E27FC236}">
                <a16:creationId xmlns:a16="http://schemas.microsoft.com/office/drawing/2014/main" id="{28E73723-98B2-4D7B-B36D-DCC4E08D02ED}"/>
              </a:ext>
            </a:extLst>
          </p:cNvPr>
          <p:cNvSpPr>
            <a:spLocks noChangeArrowheads="1"/>
          </p:cNvSpPr>
          <p:nvPr/>
        </p:nvSpPr>
        <p:spPr bwMode="auto">
          <a:xfrm>
            <a:off x="4360863" y="4760913"/>
            <a:ext cx="33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39" name="Rectangle 121">
            <a:extLst>
              <a:ext uri="{FF2B5EF4-FFF2-40B4-BE49-F238E27FC236}">
                <a16:creationId xmlns:a16="http://schemas.microsoft.com/office/drawing/2014/main" id="{C98EA2EC-82E2-4600-B71B-843AF859460B}"/>
              </a:ext>
            </a:extLst>
          </p:cNvPr>
          <p:cNvSpPr>
            <a:spLocks noChangeArrowheads="1"/>
          </p:cNvSpPr>
          <p:nvPr/>
        </p:nvSpPr>
        <p:spPr bwMode="auto">
          <a:xfrm>
            <a:off x="1376363"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40" name="Line 122">
            <a:extLst>
              <a:ext uri="{FF2B5EF4-FFF2-40B4-BE49-F238E27FC236}">
                <a16:creationId xmlns:a16="http://schemas.microsoft.com/office/drawing/2014/main" id="{4FAE0EE5-9461-48AF-B8DE-05A0B03A491A}"/>
              </a:ext>
            </a:extLst>
          </p:cNvPr>
          <p:cNvSpPr>
            <a:spLocks noChangeShapeType="1"/>
          </p:cNvSpPr>
          <p:nvPr/>
        </p:nvSpPr>
        <p:spPr bwMode="auto">
          <a:xfrm>
            <a:off x="1376363"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1" name="Line 123">
            <a:extLst>
              <a:ext uri="{FF2B5EF4-FFF2-40B4-BE49-F238E27FC236}">
                <a16:creationId xmlns:a16="http://schemas.microsoft.com/office/drawing/2014/main" id="{3D0E15CB-6F6C-480D-AD88-A81551055767}"/>
              </a:ext>
            </a:extLst>
          </p:cNvPr>
          <p:cNvSpPr>
            <a:spLocks noChangeShapeType="1"/>
          </p:cNvSpPr>
          <p:nvPr/>
        </p:nvSpPr>
        <p:spPr bwMode="auto">
          <a:xfrm>
            <a:off x="1376363"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2" name="Rectangle 124">
            <a:extLst>
              <a:ext uri="{FF2B5EF4-FFF2-40B4-BE49-F238E27FC236}">
                <a16:creationId xmlns:a16="http://schemas.microsoft.com/office/drawing/2014/main" id="{8E03405B-C74A-4ED6-856D-CF023FE89721}"/>
              </a:ext>
            </a:extLst>
          </p:cNvPr>
          <p:cNvSpPr>
            <a:spLocks noChangeArrowheads="1"/>
          </p:cNvSpPr>
          <p:nvPr/>
        </p:nvSpPr>
        <p:spPr bwMode="auto">
          <a:xfrm>
            <a:off x="1052513"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43" name="Rectangle 125">
            <a:extLst>
              <a:ext uri="{FF2B5EF4-FFF2-40B4-BE49-F238E27FC236}">
                <a16:creationId xmlns:a16="http://schemas.microsoft.com/office/drawing/2014/main" id="{0E79EFD7-64FA-4955-8718-B333A90ADAE5}"/>
              </a:ext>
            </a:extLst>
          </p:cNvPr>
          <p:cNvSpPr>
            <a:spLocks noChangeArrowheads="1"/>
          </p:cNvSpPr>
          <p:nvPr/>
        </p:nvSpPr>
        <p:spPr bwMode="auto">
          <a:xfrm>
            <a:off x="133826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44" name="Rectangle 126">
            <a:extLst>
              <a:ext uri="{FF2B5EF4-FFF2-40B4-BE49-F238E27FC236}">
                <a16:creationId xmlns:a16="http://schemas.microsoft.com/office/drawing/2014/main" id="{5677CDBC-A6F7-4056-8679-3D280296DF9E}"/>
              </a:ext>
            </a:extLst>
          </p:cNvPr>
          <p:cNvSpPr>
            <a:spLocks noChangeArrowheads="1"/>
          </p:cNvSpPr>
          <p:nvPr/>
        </p:nvSpPr>
        <p:spPr bwMode="auto">
          <a:xfrm>
            <a:off x="1747838" y="5476875"/>
            <a:ext cx="168275"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45" name="Line 127">
            <a:extLst>
              <a:ext uri="{FF2B5EF4-FFF2-40B4-BE49-F238E27FC236}">
                <a16:creationId xmlns:a16="http://schemas.microsoft.com/office/drawing/2014/main" id="{E914AAA3-B79C-46C3-AB62-F5964F3F92D8}"/>
              </a:ext>
            </a:extLst>
          </p:cNvPr>
          <p:cNvSpPr>
            <a:spLocks noChangeShapeType="1"/>
          </p:cNvSpPr>
          <p:nvPr/>
        </p:nvSpPr>
        <p:spPr bwMode="auto">
          <a:xfrm>
            <a:off x="1747838" y="568007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6" name="Line 128">
            <a:extLst>
              <a:ext uri="{FF2B5EF4-FFF2-40B4-BE49-F238E27FC236}">
                <a16:creationId xmlns:a16="http://schemas.microsoft.com/office/drawing/2014/main" id="{8C27500C-3DC4-4891-B2FA-CC82071A0045}"/>
              </a:ext>
            </a:extLst>
          </p:cNvPr>
          <p:cNvSpPr>
            <a:spLocks noChangeShapeType="1"/>
          </p:cNvSpPr>
          <p:nvPr/>
        </p:nvSpPr>
        <p:spPr bwMode="auto">
          <a:xfrm>
            <a:off x="1747838" y="588962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7" name="Rectangle 129">
            <a:extLst>
              <a:ext uri="{FF2B5EF4-FFF2-40B4-BE49-F238E27FC236}">
                <a16:creationId xmlns:a16="http://schemas.microsoft.com/office/drawing/2014/main" id="{F5C1295A-0851-46D4-A183-2CC0CEDF0282}"/>
              </a:ext>
            </a:extLst>
          </p:cNvPr>
          <p:cNvSpPr>
            <a:spLocks noChangeArrowheads="1"/>
          </p:cNvSpPr>
          <p:nvPr/>
        </p:nvSpPr>
        <p:spPr bwMode="auto">
          <a:xfrm>
            <a:off x="14414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48" name="Rectangle 130">
            <a:extLst>
              <a:ext uri="{FF2B5EF4-FFF2-40B4-BE49-F238E27FC236}">
                <a16:creationId xmlns:a16="http://schemas.microsoft.com/office/drawing/2014/main" id="{522C6968-0D51-4103-98EE-54AD9264553E}"/>
              </a:ext>
            </a:extLst>
          </p:cNvPr>
          <p:cNvSpPr>
            <a:spLocks noChangeArrowheads="1"/>
          </p:cNvSpPr>
          <p:nvPr/>
        </p:nvSpPr>
        <p:spPr bwMode="auto">
          <a:xfrm>
            <a:off x="170021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49" name="Rectangle 131">
            <a:extLst>
              <a:ext uri="{FF2B5EF4-FFF2-40B4-BE49-F238E27FC236}">
                <a16:creationId xmlns:a16="http://schemas.microsoft.com/office/drawing/2014/main" id="{FBE97165-F9FA-4FA9-99D3-242C153478E6}"/>
              </a:ext>
            </a:extLst>
          </p:cNvPr>
          <p:cNvSpPr>
            <a:spLocks noChangeArrowheads="1"/>
          </p:cNvSpPr>
          <p:nvPr/>
        </p:nvSpPr>
        <p:spPr bwMode="auto">
          <a:xfrm>
            <a:off x="181292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50" name="Rectangle 132">
            <a:extLst>
              <a:ext uri="{FF2B5EF4-FFF2-40B4-BE49-F238E27FC236}">
                <a16:creationId xmlns:a16="http://schemas.microsoft.com/office/drawing/2014/main" id="{D0EE3339-D782-4974-86FD-6829CF85A53A}"/>
              </a:ext>
            </a:extLst>
          </p:cNvPr>
          <p:cNvSpPr>
            <a:spLocks noChangeArrowheads="1"/>
          </p:cNvSpPr>
          <p:nvPr/>
        </p:nvSpPr>
        <p:spPr bwMode="auto">
          <a:xfrm>
            <a:off x="220027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51" name="Rectangle 133">
            <a:extLst>
              <a:ext uri="{FF2B5EF4-FFF2-40B4-BE49-F238E27FC236}">
                <a16:creationId xmlns:a16="http://schemas.microsoft.com/office/drawing/2014/main" id="{960539FB-BB1B-41A5-8657-52712881B126}"/>
              </a:ext>
            </a:extLst>
          </p:cNvPr>
          <p:cNvSpPr>
            <a:spLocks noChangeArrowheads="1"/>
          </p:cNvSpPr>
          <p:nvPr/>
        </p:nvSpPr>
        <p:spPr bwMode="auto">
          <a:xfrm>
            <a:off x="2589213"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52" name="Rectangle 134">
            <a:extLst>
              <a:ext uri="{FF2B5EF4-FFF2-40B4-BE49-F238E27FC236}">
                <a16:creationId xmlns:a16="http://schemas.microsoft.com/office/drawing/2014/main" id="{3A27E9CF-DA30-4A7A-9E4D-3154756B1694}"/>
              </a:ext>
            </a:extLst>
          </p:cNvPr>
          <p:cNvSpPr>
            <a:spLocks noChangeArrowheads="1"/>
          </p:cNvSpPr>
          <p:nvPr/>
        </p:nvSpPr>
        <p:spPr bwMode="auto">
          <a:xfrm>
            <a:off x="295910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53" name="Rectangle 135">
            <a:extLst>
              <a:ext uri="{FF2B5EF4-FFF2-40B4-BE49-F238E27FC236}">
                <a16:creationId xmlns:a16="http://schemas.microsoft.com/office/drawing/2014/main" id="{3D0D1F71-C008-4DF5-A8C0-B0E5F4BE8819}"/>
              </a:ext>
            </a:extLst>
          </p:cNvPr>
          <p:cNvSpPr>
            <a:spLocks noChangeArrowheads="1"/>
          </p:cNvSpPr>
          <p:nvPr/>
        </p:nvSpPr>
        <p:spPr bwMode="auto">
          <a:xfrm>
            <a:off x="33464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254" name="Rectangle 136">
            <a:extLst>
              <a:ext uri="{FF2B5EF4-FFF2-40B4-BE49-F238E27FC236}">
                <a16:creationId xmlns:a16="http://schemas.microsoft.com/office/drawing/2014/main" id="{97E8A223-7616-4C95-8BCE-9676EC811EDA}"/>
              </a:ext>
            </a:extLst>
          </p:cNvPr>
          <p:cNvSpPr>
            <a:spLocks noChangeArrowheads="1"/>
          </p:cNvSpPr>
          <p:nvPr/>
        </p:nvSpPr>
        <p:spPr bwMode="auto">
          <a:xfrm>
            <a:off x="3732213"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55" name="Rectangle 137">
            <a:extLst>
              <a:ext uri="{FF2B5EF4-FFF2-40B4-BE49-F238E27FC236}">
                <a16:creationId xmlns:a16="http://schemas.microsoft.com/office/drawing/2014/main" id="{64BB0B37-055B-4F3C-BA08-8F25E7C6D87E}"/>
              </a:ext>
            </a:extLst>
          </p:cNvPr>
          <p:cNvSpPr>
            <a:spLocks noChangeArrowheads="1"/>
          </p:cNvSpPr>
          <p:nvPr/>
        </p:nvSpPr>
        <p:spPr bwMode="auto">
          <a:xfrm>
            <a:off x="410527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56" name="Rectangle 138">
            <a:extLst>
              <a:ext uri="{FF2B5EF4-FFF2-40B4-BE49-F238E27FC236}">
                <a16:creationId xmlns:a16="http://schemas.microsoft.com/office/drawing/2014/main" id="{0A6C4068-1F16-4689-93FE-86699AF71BED}"/>
              </a:ext>
            </a:extLst>
          </p:cNvPr>
          <p:cNvSpPr>
            <a:spLocks noChangeArrowheads="1"/>
          </p:cNvSpPr>
          <p:nvPr/>
        </p:nvSpPr>
        <p:spPr bwMode="auto">
          <a:xfrm>
            <a:off x="449580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57" name="Rectangle 139">
            <a:extLst>
              <a:ext uri="{FF2B5EF4-FFF2-40B4-BE49-F238E27FC236}">
                <a16:creationId xmlns:a16="http://schemas.microsoft.com/office/drawing/2014/main" id="{6A84EE90-0193-4EBD-84D2-5FDF268FF883}"/>
              </a:ext>
            </a:extLst>
          </p:cNvPr>
          <p:cNvSpPr>
            <a:spLocks noChangeArrowheads="1"/>
          </p:cNvSpPr>
          <p:nvPr/>
        </p:nvSpPr>
        <p:spPr bwMode="auto">
          <a:xfrm>
            <a:off x="4878388"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58" name="Rectangle 140">
            <a:extLst>
              <a:ext uri="{FF2B5EF4-FFF2-40B4-BE49-F238E27FC236}">
                <a16:creationId xmlns:a16="http://schemas.microsoft.com/office/drawing/2014/main" id="{2F815B1F-ABBB-4616-840E-4BCECD32CEB5}"/>
              </a:ext>
            </a:extLst>
          </p:cNvPr>
          <p:cNvSpPr>
            <a:spLocks noChangeArrowheads="1"/>
          </p:cNvSpPr>
          <p:nvPr/>
        </p:nvSpPr>
        <p:spPr bwMode="auto">
          <a:xfrm>
            <a:off x="52514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59" name="Rectangle 141">
            <a:extLst>
              <a:ext uri="{FF2B5EF4-FFF2-40B4-BE49-F238E27FC236}">
                <a16:creationId xmlns:a16="http://schemas.microsoft.com/office/drawing/2014/main" id="{839B6123-A73F-436A-8462-1C2C083D3E9F}"/>
              </a:ext>
            </a:extLst>
          </p:cNvPr>
          <p:cNvSpPr>
            <a:spLocks noChangeArrowheads="1"/>
          </p:cNvSpPr>
          <p:nvPr/>
        </p:nvSpPr>
        <p:spPr bwMode="auto">
          <a:xfrm>
            <a:off x="564197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60" name="Rectangle 142">
            <a:extLst>
              <a:ext uri="{FF2B5EF4-FFF2-40B4-BE49-F238E27FC236}">
                <a16:creationId xmlns:a16="http://schemas.microsoft.com/office/drawing/2014/main" id="{6911EEE0-4A1F-4A44-8173-2C1FA1376BD6}"/>
              </a:ext>
            </a:extLst>
          </p:cNvPr>
          <p:cNvSpPr>
            <a:spLocks noChangeArrowheads="1"/>
          </p:cNvSpPr>
          <p:nvPr/>
        </p:nvSpPr>
        <p:spPr bwMode="auto">
          <a:xfrm>
            <a:off x="602932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61" name="Rectangle 143">
            <a:extLst>
              <a:ext uri="{FF2B5EF4-FFF2-40B4-BE49-F238E27FC236}">
                <a16:creationId xmlns:a16="http://schemas.microsoft.com/office/drawing/2014/main" id="{32462C77-2D2B-414B-9576-8E5016B09400}"/>
              </a:ext>
            </a:extLst>
          </p:cNvPr>
          <p:cNvSpPr>
            <a:spLocks noChangeArrowheads="1"/>
          </p:cNvSpPr>
          <p:nvPr/>
        </p:nvSpPr>
        <p:spPr bwMode="auto">
          <a:xfrm>
            <a:off x="6396038"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62" name="Rectangle 144">
            <a:extLst>
              <a:ext uri="{FF2B5EF4-FFF2-40B4-BE49-F238E27FC236}">
                <a16:creationId xmlns:a16="http://schemas.microsoft.com/office/drawing/2014/main" id="{F64F6341-1E23-4406-B43F-6ADBA68B3A12}"/>
              </a:ext>
            </a:extLst>
          </p:cNvPr>
          <p:cNvSpPr>
            <a:spLocks noChangeArrowheads="1"/>
          </p:cNvSpPr>
          <p:nvPr/>
        </p:nvSpPr>
        <p:spPr bwMode="auto">
          <a:xfrm>
            <a:off x="67881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63" name="Rectangle 145">
            <a:extLst>
              <a:ext uri="{FF2B5EF4-FFF2-40B4-BE49-F238E27FC236}">
                <a16:creationId xmlns:a16="http://schemas.microsoft.com/office/drawing/2014/main" id="{B31D8A59-C401-4D0B-B9AB-927A4475E8E1}"/>
              </a:ext>
            </a:extLst>
          </p:cNvPr>
          <p:cNvSpPr>
            <a:spLocks noChangeArrowheads="1"/>
          </p:cNvSpPr>
          <p:nvPr/>
        </p:nvSpPr>
        <p:spPr bwMode="auto">
          <a:xfrm>
            <a:off x="717550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64" name="Rectangle 146">
            <a:extLst>
              <a:ext uri="{FF2B5EF4-FFF2-40B4-BE49-F238E27FC236}">
                <a16:creationId xmlns:a16="http://schemas.microsoft.com/office/drawing/2014/main" id="{92E8B43E-4F28-4D19-B270-81EE124A70A9}"/>
              </a:ext>
            </a:extLst>
          </p:cNvPr>
          <p:cNvSpPr>
            <a:spLocks noChangeArrowheads="1"/>
          </p:cNvSpPr>
          <p:nvPr/>
        </p:nvSpPr>
        <p:spPr bwMode="auto">
          <a:xfrm>
            <a:off x="989013"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65" name="Line 147">
            <a:extLst>
              <a:ext uri="{FF2B5EF4-FFF2-40B4-BE49-F238E27FC236}">
                <a16:creationId xmlns:a16="http://schemas.microsoft.com/office/drawing/2014/main" id="{7AE2F7C7-5670-40FC-A10A-750BFF9A1D69}"/>
              </a:ext>
            </a:extLst>
          </p:cNvPr>
          <p:cNvSpPr>
            <a:spLocks noChangeShapeType="1"/>
          </p:cNvSpPr>
          <p:nvPr/>
        </p:nvSpPr>
        <p:spPr bwMode="auto">
          <a:xfrm>
            <a:off x="989013"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66" name="Line 148">
            <a:extLst>
              <a:ext uri="{FF2B5EF4-FFF2-40B4-BE49-F238E27FC236}">
                <a16:creationId xmlns:a16="http://schemas.microsoft.com/office/drawing/2014/main" id="{82F11197-7B3C-4E3F-BBD1-F01C8261C1B0}"/>
              </a:ext>
            </a:extLst>
          </p:cNvPr>
          <p:cNvSpPr>
            <a:spLocks noChangeShapeType="1"/>
          </p:cNvSpPr>
          <p:nvPr/>
        </p:nvSpPr>
        <p:spPr bwMode="auto">
          <a:xfrm>
            <a:off x="989013"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67" name="Rectangle 149">
            <a:extLst>
              <a:ext uri="{FF2B5EF4-FFF2-40B4-BE49-F238E27FC236}">
                <a16:creationId xmlns:a16="http://schemas.microsoft.com/office/drawing/2014/main" id="{B73C3087-0C18-4E64-B72A-EA5B5984439A}"/>
              </a:ext>
            </a:extLst>
          </p:cNvPr>
          <p:cNvSpPr>
            <a:spLocks noChangeArrowheads="1"/>
          </p:cNvSpPr>
          <p:nvPr/>
        </p:nvSpPr>
        <p:spPr bwMode="auto">
          <a:xfrm>
            <a:off x="6667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68" name="Rectangle 150">
            <a:extLst>
              <a:ext uri="{FF2B5EF4-FFF2-40B4-BE49-F238E27FC236}">
                <a16:creationId xmlns:a16="http://schemas.microsoft.com/office/drawing/2014/main" id="{2250FD79-70D4-43A1-B82D-CF7E447C008F}"/>
              </a:ext>
            </a:extLst>
          </p:cNvPr>
          <p:cNvSpPr>
            <a:spLocks noChangeArrowheads="1"/>
          </p:cNvSpPr>
          <p:nvPr/>
        </p:nvSpPr>
        <p:spPr bwMode="auto">
          <a:xfrm>
            <a:off x="75628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69" name="Rectangle 151">
            <a:extLst>
              <a:ext uri="{FF2B5EF4-FFF2-40B4-BE49-F238E27FC236}">
                <a16:creationId xmlns:a16="http://schemas.microsoft.com/office/drawing/2014/main" id="{E70856A6-68B6-4B8E-A6BF-A18D64EC771F}"/>
              </a:ext>
            </a:extLst>
          </p:cNvPr>
          <p:cNvSpPr>
            <a:spLocks noChangeArrowheads="1"/>
          </p:cNvSpPr>
          <p:nvPr/>
        </p:nvSpPr>
        <p:spPr bwMode="auto">
          <a:xfrm>
            <a:off x="7932738"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70" name="Rectangle 152">
            <a:extLst>
              <a:ext uri="{FF2B5EF4-FFF2-40B4-BE49-F238E27FC236}">
                <a16:creationId xmlns:a16="http://schemas.microsoft.com/office/drawing/2014/main" id="{09D69327-F092-4566-8608-10809CF96FE0}"/>
              </a:ext>
            </a:extLst>
          </p:cNvPr>
          <p:cNvSpPr>
            <a:spLocks noChangeArrowheads="1"/>
          </p:cNvSpPr>
          <p:nvPr/>
        </p:nvSpPr>
        <p:spPr bwMode="auto">
          <a:xfrm>
            <a:off x="1319213" y="56673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71" name="Rectangle 153">
            <a:extLst>
              <a:ext uri="{FF2B5EF4-FFF2-40B4-BE49-F238E27FC236}">
                <a16:creationId xmlns:a16="http://schemas.microsoft.com/office/drawing/2014/main" id="{D13A749A-81B1-47EF-B8C5-F8A5EEDF8BAD}"/>
              </a:ext>
            </a:extLst>
          </p:cNvPr>
          <p:cNvSpPr>
            <a:spLocks noChangeArrowheads="1"/>
          </p:cNvSpPr>
          <p:nvPr/>
        </p:nvSpPr>
        <p:spPr bwMode="auto">
          <a:xfrm>
            <a:off x="1701800" y="56673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72" name="Rectangle 154">
            <a:extLst>
              <a:ext uri="{FF2B5EF4-FFF2-40B4-BE49-F238E27FC236}">
                <a16:creationId xmlns:a16="http://schemas.microsoft.com/office/drawing/2014/main" id="{D0945BCB-8DDB-4A9D-A638-408E0EED6BB2}"/>
              </a:ext>
            </a:extLst>
          </p:cNvPr>
          <p:cNvSpPr>
            <a:spLocks noChangeArrowheads="1"/>
          </p:cNvSpPr>
          <p:nvPr/>
        </p:nvSpPr>
        <p:spPr bwMode="auto">
          <a:xfrm>
            <a:off x="933450" y="54625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73" name="Rectangle 155">
            <a:extLst>
              <a:ext uri="{FF2B5EF4-FFF2-40B4-BE49-F238E27FC236}">
                <a16:creationId xmlns:a16="http://schemas.microsoft.com/office/drawing/2014/main" id="{71ECA11A-1731-462F-A16D-F74DBBFEA5E2}"/>
              </a:ext>
            </a:extLst>
          </p:cNvPr>
          <p:cNvSpPr>
            <a:spLocks noChangeArrowheads="1"/>
          </p:cNvSpPr>
          <p:nvPr/>
        </p:nvSpPr>
        <p:spPr bwMode="auto">
          <a:xfrm>
            <a:off x="1700213"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74" name="Rectangle 156">
            <a:extLst>
              <a:ext uri="{FF2B5EF4-FFF2-40B4-BE49-F238E27FC236}">
                <a16:creationId xmlns:a16="http://schemas.microsoft.com/office/drawing/2014/main" id="{6696DB2D-7182-42FB-A618-74B440A58BDB}"/>
              </a:ext>
            </a:extLst>
          </p:cNvPr>
          <p:cNvSpPr>
            <a:spLocks noChangeArrowheads="1"/>
          </p:cNvSpPr>
          <p:nvPr/>
        </p:nvSpPr>
        <p:spPr bwMode="auto">
          <a:xfrm>
            <a:off x="2135188"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75" name="Line 157">
            <a:extLst>
              <a:ext uri="{FF2B5EF4-FFF2-40B4-BE49-F238E27FC236}">
                <a16:creationId xmlns:a16="http://schemas.microsoft.com/office/drawing/2014/main" id="{5FBED6D9-7DF5-443C-84C4-61F800C74E04}"/>
              </a:ext>
            </a:extLst>
          </p:cNvPr>
          <p:cNvSpPr>
            <a:spLocks noChangeShapeType="1"/>
          </p:cNvSpPr>
          <p:nvPr/>
        </p:nvSpPr>
        <p:spPr bwMode="auto">
          <a:xfrm>
            <a:off x="2135188"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76" name="Line 158">
            <a:extLst>
              <a:ext uri="{FF2B5EF4-FFF2-40B4-BE49-F238E27FC236}">
                <a16:creationId xmlns:a16="http://schemas.microsoft.com/office/drawing/2014/main" id="{3C276C94-AF8A-4703-8475-19F99ABF1714}"/>
              </a:ext>
            </a:extLst>
          </p:cNvPr>
          <p:cNvSpPr>
            <a:spLocks noChangeShapeType="1"/>
          </p:cNvSpPr>
          <p:nvPr/>
        </p:nvSpPr>
        <p:spPr bwMode="auto">
          <a:xfrm>
            <a:off x="2135188"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77" name="Rectangle 159">
            <a:extLst>
              <a:ext uri="{FF2B5EF4-FFF2-40B4-BE49-F238E27FC236}">
                <a16:creationId xmlns:a16="http://schemas.microsoft.com/office/drawing/2014/main" id="{888190B1-A37D-47EE-91FD-5EEB08F0C236}"/>
              </a:ext>
            </a:extLst>
          </p:cNvPr>
          <p:cNvSpPr>
            <a:spLocks noChangeArrowheads="1"/>
          </p:cNvSpPr>
          <p:nvPr/>
        </p:nvSpPr>
        <p:spPr bwMode="auto">
          <a:xfrm>
            <a:off x="2070100" y="54673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78" name="Rectangle 160">
            <a:extLst>
              <a:ext uri="{FF2B5EF4-FFF2-40B4-BE49-F238E27FC236}">
                <a16:creationId xmlns:a16="http://schemas.microsoft.com/office/drawing/2014/main" id="{8CF4C5C5-7F1D-4140-8CA0-CA249261AF0F}"/>
              </a:ext>
            </a:extLst>
          </p:cNvPr>
          <p:cNvSpPr>
            <a:spLocks noChangeArrowheads="1"/>
          </p:cNvSpPr>
          <p:nvPr/>
        </p:nvSpPr>
        <p:spPr bwMode="auto">
          <a:xfrm>
            <a:off x="2079625" y="56769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79" name="Rectangle 161">
            <a:extLst>
              <a:ext uri="{FF2B5EF4-FFF2-40B4-BE49-F238E27FC236}">
                <a16:creationId xmlns:a16="http://schemas.microsoft.com/office/drawing/2014/main" id="{8E24D752-3DD2-4057-91AB-7A2286456358}"/>
              </a:ext>
            </a:extLst>
          </p:cNvPr>
          <p:cNvSpPr>
            <a:spLocks noChangeArrowheads="1"/>
          </p:cNvSpPr>
          <p:nvPr/>
        </p:nvSpPr>
        <p:spPr bwMode="auto">
          <a:xfrm>
            <a:off x="2078038"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80" name="Rectangle 162">
            <a:extLst>
              <a:ext uri="{FF2B5EF4-FFF2-40B4-BE49-F238E27FC236}">
                <a16:creationId xmlns:a16="http://schemas.microsoft.com/office/drawing/2014/main" id="{A7CA2CC3-4B58-4B57-99E2-6B4C98D25838}"/>
              </a:ext>
            </a:extLst>
          </p:cNvPr>
          <p:cNvSpPr>
            <a:spLocks noChangeArrowheads="1"/>
          </p:cNvSpPr>
          <p:nvPr/>
        </p:nvSpPr>
        <p:spPr bwMode="auto">
          <a:xfrm>
            <a:off x="2894013" y="5476875"/>
            <a:ext cx="168275"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81" name="Line 163">
            <a:extLst>
              <a:ext uri="{FF2B5EF4-FFF2-40B4-BE49-F238E27FC236}">
                <a16:creationId xmlns:a16="http://schemas.microsoft.com/office/drawing/2014/main" id="{4DD0996A-9299-4279-8798-813C0160CDD3}"/>
              </a:ext>
            </a:extLst>
          </p:cNvPr>
          <p:cNvSpPr>
            <a:spLocks noChangeShapeType="1"/>
          </p:cNvSpPr>
          <p:nvPr/>
        </p:nvSpPr>
        <p:spPr bwMode="auto">
          <a:xfrm>
            <a:off x="2894013" y="568007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2" name="Line 164">
            <a:extLst>
              <a:ext uri="{FF2B5EF4-FFF2-40B4-BE49-F238E27FC236}">
                <a16:creationId xmlns:a16="http://schemas.microsoft.com/office/drawing/2014/main" id="{1215D3E5-27D8-40EC-B40D-B7B7677DA88B}"/>
              </a:ext>
            </a:extLst>
          </p:cNvPr>
          <p:cNvSpPr>
            <a:spLocks noChangeShapeType="1"/>
          </p:cNvSpPr>
          <p:nvPr/>
        </p:nvSpPr>
        <p:spPr bwMode="auto">
          <a:xfrm>
            <a:off x="2894013" y="588962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3" name="Rectangle 165">
            <a:extLst>
              <a:ext uri="{FF2B5EF4-FFF2-40B4-BE49-F238E27FC236}">
                <a16:creationId xmlns:a16="http://schemas.microsoft.com/office/drawing/2014/main" id="{8AFBDE3C-9183-4435-BD07-F6868920ACC2}"/>
              </a:ext>
            </a:extLst>
          </p:cNvPr>
          <p:cNvSpPr>
            <a:spLocks noChangeArrowheads="1"/>
          </p:cNvSpPr>
          <p:nvPr/>
        </p:nvSpPr>
        <p:spPr bwMode="auto">
          <a:xfrm>
            <a:off x="2846388"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84" name="Rectangle 166">
            <a:extLst>
              <a:ext uri="{FF2B5EF4-FFF2-40B4-BE49-F238E27FC236}">
                <a16:creationId xmlns:a16="http://schemas.microsoft.com/office/drawing/2014/main" id="{E8B05343-A72B-4232-BD12-7B59325B04AB}"/>
              </a:ext>
            </a:extLst>
          </p:cNvPr>
          <p:cNvSpPr>
            <a:spLocks noChangeArrowheads="1"/>
          </p:cNvSpPr>
          <p:nvPr/>
        </p:nvSpPr>
        <p:spPr bwMode="auto">
          <a:xfrm>
            <a:off x="2847975" y="56673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85" name="Rectangle 167">
            <a:extLst>
              <a:ext uri="{FF2B5EF4-FFF2-40B4-BE49-F238E27FC236}">
                <a16:creationId xmlns:a16="http://schemas.microsoft.com/office/drawing/2014/main" id="{1B1A6102-EAE4-4990-A5CF-1C582E9075D9}"/>
              </a:ext>
            </a:extLst>
          </p:cNvPr>
          <p:cNvSpPr>
            <a:spLocks noChangeArrowheads="1"/>
          </p:cNvSpPr>
          <p:nvPr/>
        </p:nvSpPr>
        <p:spPr bwMode="auto">
          <a:xfrm>
            <a:off x="2846388" y="58801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86" name="Rectangle 168">
            <a:extLst>
              <a:ext uri="{FF2B5EF4-FFF2-40B4-BE49-F238E27FC236}">
                <a16:creationId xmlns:a16="http://schemas.microsoft.com/office/drawing/2014/main" id="{A6131C22-9CF9-492B-B76A-2742A30F7096}"/>
              </a:ext>
            </a:extLst>
          </p:cNvPr>
          <p:cNvSpPr>
            <a:spLocks noChangeArrowheads="1"/>
          </p:cNvSpPr>
          <p:nvPr/>
        </p:nvSpPr>
        <p:spPr bwMode="auto">
          <a:xfrm>
            <a:off x="3668713"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87" name="Line 169">
            <a:extLst>
              <a:ext uri="{FF2B5EF4-FFF2-40B4-BE49-F238E27FC236}">
                <a16:creationId xmlns:a16="http://schemas.microsoft.com/office/drawing/2014/main" id="{82F999A6-A7D2-41DD-B865-3445F982B224}"/>
              </a:ext>
            </a:extLst>
          </p:cNvPr>
          <p:cNvSpPr>
            <a:spLocks noChangeShapeType="1"/>
          </p:cNvSpPr>
          <p:nvPr/>
        </p:nvSpPr>
        <p:spPr bwMode="auto">
          <a:xfrm>
            <a:off x="3668713"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8" name="Line 170">
            <a:extLst>
              <a:ext uri="{FF2B5EF4-FFF2-40B4-BE49-F238E27FC236}">
                <a16:creationId xmlns:a16="http://schemas.microsoft.com/office/drawing/2014/main" id="{2928E195-F452-4B10-9EF3-DB3270BC0F9B}"/>
              </a:ext>
            </a:extLst>
          </p:cNvPr>
          <p:cNvSpPr>
            <a:spLocks noChangeShapeType="1"/>
          </p:cNvSpPr>
          <p:nvPr/>
        </p:nvSpPr>
        <p:spPr bwMode="auto">
          <a:xfrm>
            <a:off x="3668713"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9" name="Rectangle 171">
            <a:extLst>
              <a:ext uri="{FF2B5EF4-FFF2-40B4-BE49-F238E27FC236}">
                <a16:creationId xmlns:a16="http://schemas.microsoft.com/office/drawing/2014/main" id="{E8E1E5C7-D761-47B7-B6D2-B20A40D1AFD8}"/>
              </a:ext>
            </a:extLst>
          </p:cNvPr>
          <p:cNvSpPr>
            <a:spLocks noChangeArrowheads="1"/>
          </p:cNvSpPr>
          <p:nvPr/>
        </p:nvSpPr>
        <p:spPr bwMode="auto">
          <a:xfrm>
            <a:off x="3613150" y="54625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90" name="Rectangle 172">
            <a:extLst>
              <a:ext uri="{FF2B5EF4-FFF2-40B4-BE49-F238E27FC236}">
                <a16:creationId xmlns:a16="http://schemas.microsoft.com/office/drawing/2014/main" id="{5DA8BDD7-D834-4183-87ED-64298664180A}"/>
              </a:ext>
            </a:extLst>
          </p:cNvPr>
          <p:cNvSpPr>
            <a:spLocks noChangeArrowheads="1"/>
          </p:cNvSpPr>
          <p:nvPr/>
        </p:nvSpPr>
        <p:spPr bwMode="auto">
          <a:xfrm>
            <a:off x="3603625" y="56642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291" name="Rectangle 173">
            <a:extLst>
              <a:ext uri="{FF2B5EF4-FFF2-40B4-BE49-F238E27FC236}">
                <a16:creationId xmlns:a16="http://schemas.microsoft.com/office/drawing/2014/main" id="{B113E8F3-4AEA-485A-8018-622E553FDC20}"/>
              </a:ext>
            </a:extLst>
          </p:cNvPr>
          <p:cNvSpPr>
            <a:spLocks noChangeArrowheads="1"/>
          </p:cNvSpPr>
          <p:nvPr/>
        </p:nvSpPr>
        <p:spPr bwMode="auto">
          <a:xfrm>
            <a:off x="3603625" y="58801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92" name="Rectangle 174">
            <a:extLst>
              <a:ext uri="{FF2B5EF4-FFF2-40B4-BE49-F238E27FC236}">
                <a16:creationId xmlns:a16="http://schemas.microsoft.com/office/drawing/2014/main" id="{ECAB726E-5F08-430C-9492-363BDDE21AA7}"/>
              </a:ext>
            </a:extLst>
          </p:cNvPr>
          <p:cNvSpPr>
            <a:spLocks noChangeArrowheads="1"/>
          </p:cNvSpPr>
          <p:nvPr/>
        </p:nvSpPr>
        <p:spPr bwMode="auto">
          <a:xfrm>
            <a:off x="4816475" y="5476875"/>
            <a:ext cx="150813"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93" name="Line 175">
            <a:extLst>
              <a:ext uri="{FF2B5EF4-FFF2-40B4-BE49-F238E27FC236}">
                <a16:creationId xmlns:a16="http://schemas.microsoft.com/office/drawing/2014/main" id="{E0BAB2E2-630E-4792-806A-380159B0E874}"/>
              </a:ext>
            </a:extLst>
          </p:cNvPr>
          <p:cNvSpPr>
            <a:spLocks noChangeShapeType="1"/>
          </p:cNvSpPr>
          <p:nvPr/>
        </p:nvSpPr>
        <p:spPr bwMode="auto">
          <a:xfrm>
            <a:off x="4816475" y="568007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94" name="Line 176">
            <a:extLst>
              <a:ext uri="{FF2B5EF4-FFF2-40B4-BE49-F238E27FC236}">
                <a16:creationId xmlns:a16="http://schemas.microsoft.com/office/drawing/2014/main" id="{EC9AB966-C82B-43E7-BB70-CC119BADD083}"/>
              </a:ext>
            </a:extLst>
          </p:cNvPr>
          <p:cNvSpPr>
            <a:spLocks noChangeShapeType="1"/>
          </p:cNvSpPr>
          <p:nvPr/>
        </p:nvSpPr>
        <p:spPr bwMode="auto">
          <a:xfrm>
            <a:off x="4816475" y="588962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95" name="Rectangle 177">
            <a:extLst>
              <a:ext uri="{FF2B5EF4-FFF2-40B4-BE49-F238E27FC236}">
                <a16:creationId xmlns:a16="http://schemas.microsoft.com/office/drawing/2014/main" id="{2FEAAE97-373B-4187-8E51-26EC84FE250B}"/>
              </a:ext>
            </a:extLst>
          </p:cNvPr>
          <p:cNvSpPr>
            <a:spLocks noChangeArrowheads="1"/>
          </p:cNvSpPr>
          <p:nvPr/>
        </p:nvSpPr>
        <p:spPr bwMode="auto">
          <a:xfrm>
            <a:off x="4770438" y="54530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96" name="Rectangle 178">
            <a:extLst>
              <a:ext uri="{FF2B5EF4-FFF2-40B4-BE49-F238E27FC236}">
                <a16:creationId xmlns:a16="http://schemas.microsoft.com/office/drawing/2014/main" id="{442E6455-8A70-4C02-84D1-BD10A9B24671}"/>
              </a:ext>
            </a:extLst>
          </p:cNvPr>
          <p:cNvSpPr>
            <a:spLocks noChangeArrowheads="1"/>
          </p:cNvSpPr>
          <p:nvPr/>
        </p:nvSpPr>
        <p:spPr bwMode="auto">
          <a:xfrm>
            <a:off x="4764088" y="56769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97" name="Rectangle 179">
            <a:extLst>
              <a:ext uri="{FF2B5EF4-FFF2-40B4-BE49-F238E27FC236}">
                <a16:creationId xmlns:a16="http://schemas.microsoft.com/office/drawing/2014/main" id="{909DE76F-FD4E-4BD4-8164-BCD138095B05}"/>
              </a:ext>
            </a:extLst>
          </p:cNvPr>
          <p:cNvSpPr>
            <a:spLocks noChangeArrowheads="1"/>
          </p:cNvSpPr>
          <p:nvPr/>
        </p:nvSpPr>
        <p:spPr bwMode="auto">
          <a:xfrm>
            <a:off x="4760913"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98" name="Rectangle 180">
            <a:extLst>
              <a:ext uri="{FF2B5EF4-FFF2-40B4-BE49-F238E27FC236}">
                <a16:creationId xmlns:a16="http://schemas.microsoft.com/office/drawing/2014/main" id="{B30358AC-B253-4D6C-86C1-D86381A11A83}"/>
              </a:ext>
            </a:extLst>
          </p:cNvPr>
          <p:cNvSpPr>
            <a:spLocks noChangeArrowheads="1"/>
          </p:cNvSpPr>
          <p:nvPr/>
        </p:nvSpPr>
        <p:spPr bwMode="auto">
          <a:xfrm>
            <a:off x="5962650" y="5476875"/>
            <a:ext cx="150813"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99" name="Line 181">
            <a:extLst>
              <a:ext uri="{FF2B5EF4-FFF2-40B4-BE49-F238E27FC236}">
                <a16:creationId xmlns:a16="http://schemas.microsoft.com/office/drawing/2014/main" id="{23A7D56F-B11D-419F-9A77-8F01329B26F0}"/>
              </a:ext>
            </a:extLst>
          </p:cNvPr>
          <p:cNvSpPr>
            <a:spLocks noChangeShapeType="1"/>
          </p:cNvSpPr>
          <p:nvPr/>
        </p:nvSpPr>
        <p:spPr bwMode="auto">
          <a:xfrm>
            <a:off x="5962650" y="568007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0" name="Line 182">
            <a:extLst>
              <a:ext uri="{FF2B5EF4-FFF2-40B4-BE49-F238E27FC236}">
                <a16:creationId xmlns:a16="http://schemas.microsoft.com/office/drawing/2014/main" id="{10397760-8BAA-4BDC-A0A8-E4028C033A02}"/>
              </a:ext>
            </a:extLst>
          </p:cNvPr>
          <p:cNvSpPr>
            <a:spLocks noChangeShapeType="1"/>
          </p:cNvSpPr>
          <p:nvPr/>
        </p:nvSpPr>
        <p:spPr bwMode="auto">
          <a:xfrm>
            <a:off x="5962650" y="588962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1" name="Rectangle 183">
            <a:extLst>
              <a:ext uri="{FF2B5EF4-FFF2-40B4-BE49-F238E27FC236}">
                <a16:creationId xmlns:a16="http://schemas.microsoft.com/office/drawing/2014/main" id="{EEEAFA9E-7092-401A-A630-281846632E43}"/>
              </a:ext>
            </a:extLst>
          </p:cNvPr>
          <p:cNvSpPr>
            <a:spLocks noChangeArrowheads="1"/>
          </p:cNvSpPr>
          <p:nvPr/>
        </p:nvSpPr>
        <p:spPr bwMode="auto">
          <a:xfrm>
            <a:off x="589756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302" name="Rectangle 184">
            <a:extLst>
              <a:ext uri="{FF2B5EF4-FFF2-40B4-BE49-F238E27FC236}">
                <a16:creationId xmlns:a16="http://schemas.microsoft.com/office/drawing/2014/main" id="{DA8CA7F9-7A97-41EC-B469-24AE633BC034}"/>
              </a:ext>
            </a:extLst>
          </p:cNvPr>
          <p:cNvSpPr>
            <a:spLocks noChangeArrowheads="1"/>
          </p:cNvSpPr>
          <p:nvPr/>
        </p:nvSpPr>
        <p:spPr bwMode="auto">
          <a:xfrm>
            <a:off x="5900738" y="56769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303" name="Rectangle 185">
            <a:extLst>
              <a:ext uri="{FF2B5EF4-FFF2-40B4-BE49-F238E27FC236}">
                <a16:creationId xmlns:a16="http://schemas.microsoft.com/office/drawing/2014/main" id="{43434CBC-8355-4199-B4E5-25C102F00041}"/>
              </a:ext>
            </a:extLst>
          </p:cNvPr>
          <p:cNvSpPr>
            <a:spLocks noChangeArrowheads="1"/>
          </p:cNvSpPr>
          <p:nvPr/>
        </p:nvSpPr>
        <p:spPr bwMode="auto">
          <a:xfrm>
            <a:off x="5897563"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304" name="Rectangle 186">
            <a:extLst>
              <a:ext uri="{FF2B5EF4-FFF2-40B4-BE49-F238E27FC236}">
                <a16:creationId xmlns:a16="http://schemas.microsoft.com/office/drawing/2014/main" id="{AF401DA7-F965-42A6-8DF6-19E3682EF574}"/>
              </a:ext>
            </a:extLst>
          </p:cNvPr>
          <p:cNvSpPr>
            <a:spLocks noChangeArrowheads="1"/>
          </p:cNvSpPr>
          <p:nvPr/>
        </p:nvSpPr>
        <p:spPr bwMode="auto">
          <a:xfrm>
            <a:off x="7496175"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305" name="Line 187">
            <a:extLst>
              <a:ext uri="{FF2B5EF4-FFF2-40B4-BE49-F238E27FC236}">
                <a16:creationId xmlns:a16="http://schemas.microsoft.com/office/drawing/2014/main" id="{40C62724-F41B-4753-B079-0229A9C8B9EB}"/>
              </a:ext>
            </a:extLst>
          </p:cNvPr>
          <p:cNvSpPr>
            <a:spLocks noChangeShapeType="1"/>
          </p:cNvSpPr>
          <p:nvPr/>
        </p:nvSpPr>
        <p:spPr bwMode="auto">
          <a:xfrm>
            <a:off x="7496175"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6" name="Line 188">
            <a:extLst>
              <a:ext uri="{FF2B5EF4-FFF2-40B4-BE49-F238E27FC236}">
                <a16:creationId xmlns:a16="http://schemas.microsoft.com/office/drawing/2014/main" id="{A2A8535C-92E3-415A-8F1F-73E825BF7B49}"/>
              </a:ext>
            </a:extLst>
          </p:cNvPr>
          <p:cNvSpPr>
            <a:spLocks noChangeShapeType="1"/>
          </p:cNvSpPr>
          <p:nvPr/>
        </p:nvSpPr>
        <p:spPr bwMode="auto">
          <a:xfrm>
            <a:off x="7496175"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7" name="Rectangle 189">
            <a:extLst>
              <a:ext uri="{FF2B5EF4-FFF2-40B4-BE49-F238E27FC236}">
                <a16:creationId xmlns:a16="http://schemas.microsoft.com/office/drawing/2014/main" id="{A348C016-365E-411E-9F22-08A4E1D27E05}"/>
              </a:ext>
            </a:extLst>
          </p:cNvPr>
          <p:cNvSpPr>
            <a:spLocks noChangeArrowheads="1"/>
          </p:cNvSpPr>
          <p:nvPr/>
        </p:nvSpPr>
        <p:spPr bwMode="auto">
          <a:xfrm>
            <a:off x="744061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308" name="Rectangle 190">
            <a:extLst>
              <a:ext uri="{FF2B5EF4-FFF2-40B4-BE49-F238E27FC236}">
                <a16:creationId xmlns:a16="http://schemas.microsoft.com/office/drawing/2014/main" id="{175CABEF-C9DC-448C-85C1-D42DB9B213DA}"/>
              </a:ext>
            </a:extLst>
          </p:cNvPr>
          <p:cNvSpPr>
            <a:spLocks noChangeArrowheads="1"/>
          </p:cNvSpPr>
          <p:nvPr/>
        </p:nvSpPr>
        <p:spPr bwMode="auto">
          <a:xfrm>
            <a:off x="7445375" y="56673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309" name="Rectangle 191">
            <a:extLst>
              <a:ext uri="{FF2B5EF4-FFF2-40B4-BE49-F238E27FC236}">
                <a16:creationId xmlns:a16="http://schemas.microsoft.com/office/drawing/2014/main" id="{D6D36EA1-D15A-4D34-9291-8593B86E381A}"/>
              </a:ext>
            </a:extLst>
          </p:cNvPr>
          <p:cNvSpPr>
            <a:spLocks noChangeArrowheads="1"/>
          </p:cNvSpPr>
          <p:nvPr/>
        </p:nvSpPr>
        <p:spPr bwMode="auto">
          <a:xfrm>
            <a:off x="7440613" y="586105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310" name="Rectangle 192">
            <a:extLst>
              <a:ext uri="{FF2B5EF4-FFF2-40B4-BE49-F238E27FC236}">
                <a16:creationId xmlns:a16="http://schemas.microsoft.com/office/drawing/2014/main" id="{3B3D0F8F-0923-4406-872C-18D415BE6A09}"/>
              </a:ext>
            </a:extLst>
          </p:cNvPr>
          <p:cNvSpPr>
            <a:spLocks noChangeArrowheads="1"/>
          </p:cNvSpPr>
          <p:nvPr/>
        </p:nvSpPr>
        <p:spPr bwMode="auto">
          <a:xfrm>
            <a:off x="819150" y="6215063"/>
            <a:ext cx="10842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Page frames</a:t>
            </a:r>
          </a:p>
        </p:txBody>
      </p:sp>
      <p:sp>
        <p:nvSpPr>
          <p:cNvPr id="5311" name="Rectangle 193">
            <a:extLst>
              <a:ext uri="{FF2B5EF4-FFF2-40B4-BE49-F238E27FC236}">
                <a16:creationId xmlns:a16="http://schemas.microsoft.com/office/drawing/2014/main" id="{AFA1AAE1-A8B1-4E34-A1AF-B40AB1EEFA69}"/>
              </a:ext>
            </a:extLst>
          </p:cNvPr>
          <p:cNvSpPr>
            <a:spLocks noChangeArrowheads="1"/>
          </p:cNvSpPr>
          <p:nvPr/>
        </p:nvSpPr>
        <p:spPr bwMode="auto">
          <a:xfrm>
            <a:off x="750888" y="4954588"/>
            <a:ext cx="13811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Reference string</a:t>
            </a:r>
          </a:p>
        </p:txBody>
      </p:sp>
      <p:sp>
        <p:nvSpPr>
          <p:cNvPr id="5312" name="Rectangle 195">
            <a:extLst>
              <a:ext uri="{FF2B5EF4-FFF2-40B4-BE49-F238E27FC236}">
                <a16:creationId xmlns:a16="http://schemas.microsoft.com/office/drawing/2014/main" id="{FB9A2CF1-6724-4D06-B59D-E2C83EDDA43E}"/>
              </a:ext>
            </a:extLst>
          </p:cNvPr>
          <p:cNvSpPr>
            <a:spLocks noChangeArrowheads="1"/>
          </p:cNvSpPr>
          <p:nvPr/>
        </p:nvSpPr>
        <p:spPr bwMode="auto">
          <a:xfrm>
            <a:off x="7680325" y="0"/>
            <a:ext cx="14636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Virtual Memory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6725C5E-C05E-40ED-9E2E-329B3055431D}"/>
              </a:ext>
            </a:extLst>
          </p:cNvPr>
          <p:cNvSpPr>
            <a:spLocks noGrp="1" noChangeArrowheads="1"/>
          </p:cNvSpPr>
          <p:nvPr>
            <p:ph type="title"/>
          </p:nvPr>
        </p:nvSpPr>
        <p:spPr>
          <a:xfrm>
            <a:off x="463550" y="254000"/>
            <a:ext cx="8175625" cy="488950"/>
          </a:xfrm>
          <a:noFill/>
        </p:spPr>
        <p:txBody>
          <a:bodyPr anchor="ctr"/>
          <a:lstStyle/>
          <a:p>
            <a:r>
              <a:rPr lang="en-US" altLang="ko-KR" sz="2400">
                <a:solidFill>
                  <a:schemeClr val="tx1"/>
                </a:solidFill>
              </a:rPr>
              <a:t>PAGE  REPLACEMENT  ALGORITHMS</a:t>
            </a:r>
          </a:p>
        </p:txBody>
      </p:sp>
      <p:sp>
        <p:nvSpPr>
          <p:cNvPr id="6147" name="Rectangle 3">
            <a:extLst>
              <a:ext uri="{FF2B5EF4-FFF2-40B4-BE49-F238E27FC236}">
                <a16:creationId xmlns:a16="http://schemas.microsoft.com/office/drawing/2014/main" id="{F2CCA6ED-054A-46AA-BA6C-CDB62ED62FB5}"/>
              </a:ext>
            </a:extLst>
          </p:cNvPr>
          <p:cNvSpPr>
            <a:spLocks noChangeArrowheads="1"/>
          </p:cNvSpPr>
          <p:nvPr/>
        </p:nvSpPr>
        <p:spPr bwMode="auto">
          <a:xfrm>
            <a:off x="633413" y="1169988"/>
            <a:ext cx="63595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800">
                <a:latin typeface="Times New Roman" panose="02020603050405020304" pitchFamily="18" charset="0"/>
              </a:rPr>
              <a:t>   - OPT is difficult to implement since it requires future knowledge</a:t>
            </a:r>
          </a:p>
        </p:txBody>
      </p:sp>
      <p:sp>
        <p:nvSpPr>
          <p:cNvPr id="6148" name="Rectangle 4">
            <a:extLst>
              <a:ext uri="{FF2B5EF4-FFF2-40B4-BE49-F238E27FC236}">
                <a16:creationId xmlns:a16="http://schemas.microsoft.com/office/drawing/2014/main" id="{3F9502BE-AD35-4E2D-8E27-210B255BEF06}"/>
              </a:ext>
            </a:extLst>
          </p:cNvPr>
          <p:cNvSpPr>
            <a:spLocks noChangeArrowheads="1"/>
          </p:cNvSpPr>
          <p:nvPr/>
        </p:nvSpPr>
        <p:spPr bwMode="auto">
          <a:xfrm>
            <a:off x="1760538" y="1930400"/>
            <a:ext cx="43307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800">
                <a:latin typeface="Times New Roman" panose="02020603050405020304" pitchFamily="18" charset="0"/>
              </a:rPr>
              <a:t>Replace that page which has not been </a:t>
            </a:r>
          </a:p>
          <a:p>
            <a:pPr algn="ctr">
              <a:lnSpc>
                <a:spcPct val="101000"/>
              </a:lnSpc>
              <a:spcBef>
                <a:spcPct val="0"/>
              </a:spcBef>
              <a:buClrTx/>
              <a:buSzTx/>
              <a:buFontTx/>
              <a:buNone/>
            </a:pPr>
            <a:r>
              <a:rPr lang="en-US" altLang="ko-KR" sz="1800">
                <a:latin typeface="Times New Roman" panose="02020603050405020304" pitchFamily="18" charset="0"/>
              </a:rPr>
              <a:t>used for the longest period of time</a:t>
            </a:r>
          </a:p>
        </p:txBody>
      </p:sp>
      <p:sp>
        <p:nvSpPr>
          <p:cNvPr id="6149" name="Rectangle 5">
            <a:extLst>
              <a:ext uri="{FF2B5EF4-FFF2-40B4-BE49-F238E27FC236}">
                <a16:creationId xmlns:a16="http://schemas.microsoft.com/office/drawing/2014/main" id="{F57D3190-9BCC-404F-A773-FD6BD616D87F}"/>
              </a:ext>
            </a:extLst>
          </p:cNvPr>
          <p:cNvSpPr>
            <a:spLocks noChangeArrowheads="1"/>
          </p:cNvSpPr>
          <p:nvPr/>
        </p:nvSpPr>
        <p:spPr bwMode="auto">
          <a:xfrm>
            <a:off x="1676400" y="1946275"/>
            <a:ext cx="6253163" cy="5953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50" name="Rectangle 6">
            <a:extLst>
              <a:ext uri="{FF2B5EF4-FFF2-40B4-BE49-F238E27FC236}">
                <a16:creationId xmlns:a16="http://schemas.microsoft.com/office/drawing/2014/main" id="{843D8BF0-318D-4E7A-AEEC-25B7FE5711C2}"/>
              </a:ext>
            </a:extLst>
          </p:cNvPr>
          <p:cNvSpPr>
            <a:spLocks noChangeArrowheads="1"/>
          </p:cNvSpPr>
          <p:nvPr/>
        </p:nvSpPr>
        <p:spPr bwMode="auto">
          <a:xfrm>
            <a:off x="436563" y="868363"/>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800" u="sng">
                <a:latin typeface="Times New Roman" panose="02020603050405020304" pitchFamily="18" charset="0"/>
              </a:rPr>
              <a:t>LRU</a:t>
            </a:r>
          </a:p>
        </p:txBody>
      </p:sp>
      <p:sp>
        <p:nvSpPr>
          <p:cNvPr id="6151" name="Rectangle 7">
            <a:extLst>
              <a:ext uri="{FF2B5EF4-FFF2-40B4-BE49-F238E27FC236}">
                <a16:creationId xmlns:a16="http://schemas.microsoft.com/office/drawing/2014/main" id="{64470E33-C34D-4721-AB5C-35A05C68919C}"/>
              </a:ext>
            </a:extLst>
          </p:cNvPr>
          <p:cNvSpPr>
            <a:spLocks noChangeArrowheads="1"/>
          </p:cNvSpPr>
          <p:nvPr/>
        </p:nvSpPr>
        <p:spPr bwMode="auto">
          <a:xfrm>
            <a:off x="2301875"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52" name="Line 8">
            <a:extLst>
              <a:ext uri="{FF2B5EF4-FFF2-40B4-BE49-F238E27FC236}">
                <a16:creationId xmlns:a16="http://schemas.microsoft.com/office/drawing/2014/main" id="{C427D79D-4FBA-49D0-8442-CBF0CD1268DF}"/>
              </a:ext>
            </a:extLst>
          </p:cNvPr>
          <p:cNvSpPr>
            <a:spLocks noChangeShapeType="1"/>
          </p:cNvSpPr>
          <p:nvPr/>
        </p:nvSpPr>
        <p:spPr bwMode="auto">
          <a:xfrm>
            <a:off x="2301875"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3" name="Line 9">
            <a:extLst>
              <a:ext uri="{FF2B5EF4-FFF2-40B4-BE49-F238E27FC236}">
                <a16:creationId xmlns:a16="http://schemas.microsoft.com/office/drawing/2014/main" id="{36D0DD01-E5EC-4B59-AE29-32302F1484B0}"/>
              </a:ext>
            </a:extLst>
          </p:cNvPr>
          <p:cNvSpPr>
            <a:spLocks noChangeShapeType="1"/>
          </p:cNvSpPr>
          <p:nvPr/>
        </p:nvSpPr>
        <p:spPr bwMode="auto">
          <a:xfrm>
            <a:off x="2301875"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4" name="Rectangle 10">
            <a:extLst>
              <a:ext uri="{FF2B5EF4-FFF2-40B4-BE49-F238E27FC236}">
                <a16:creationId xmlns:a16="http://schemas.microsoft.com/office/drawing/2014/main" id="{48D5C24B-58EB-4D89-8C94-92B12F1C8DE0}"/>
              </a:ext>
            </a:extLst>
          </p:cNvPr>
          <p:cNvSpPr>
            <a:spLocks noChangeArrowheads="1"/>
          </p:cNvSpPr>
          <p:nvPr/>
        </p:nvSpPr>
        <p:spPr bwMode="auto">
          <a:xfrm>
            <a:off x="199866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55" name="Rectangle 11">
            <a:extLst>
              <a:ext uri="{FF2B5EF4-FFF2-40B4-BE49-F238E27FC236}">
                <a16:creationId xmlns:a16="http://schemas.microsoft.com/office/drawing/2014/main" id="{BE0361DA-250B-4C13-A953-B1CE68CE0259}"/>
              </a:ext>
            </a:extLst>
          </p:cNvPr>
          <p:cNvSpPr>
            <a:spLocks noChangeArrowheads="1"/>
          </p:cNvSpPr>
          <p:nvPr/>
        </p:nvSpPr>
        <p:spPr bwMode="auto">
          <a:xfrm>
            <a:off x="2243138" y="34067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56" name="Rectangle 12">
            <a:extLst>
              <a:ext uri="{FF2B5EF4-FFF2-40B4-BE49-F238E27FC236}">
                <a16:creationId xmlns:a16="http://schemas.microsoft.com/office/drawing/2014/main" id="{EC8E6DB7-E1EF-4840-B5D0-0D3FDEB75250}"/>
              </a:ext>
            </a:extLst>
          </p:cNvPr>
          <p:cNvSpPr>
            <a:spLocks noChangeArrowheads="1"/>
          </p:cNvSpPr>
          <p:nvPr/>
        </p:nvSpPr>
        <p:spPr bwMode="auto">
          <a:xfrm>
            <a:off x="2651125"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57" name="Line 13">
            <a:extLst>
              <a:ext uri="{FF2B5EF4-FFF2-40B4-BE49-F238E27FC236}">
                <a16:creationId xmlns:a16="http://schemas.microsoft.com/office/drawing/2014/main" id="{B0965E66-7E40-4AB0-8D61-913625AEB39C}"/>
              </a:ext>
            </a:extLst>
          </p:cNvPr>
          <p:cNvSpPr>
            <a:spLocks noChangeShapeType="1"/>
          </p:cNvSpPr>
          <p:nvPr/>
        </p:nvSpPr>
        <p:spPr bwMode="auto">
          <a:xfrm>
            <a:off x="2651125"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8" name="Line 14">
            <a:extLst>
              <a:ext uri="{FF2B5EF4-FFF2-40B4-BE49-F238E27FC236}">
                <a16:creationId xmlns:a16="http://schemas.microsoft.com/office/drawing/2014/main" id="{080F6E7A-4DF8-4E13-B695-E460E38843BB}"/>
              </a:ext>
            </a:extLst>
          </p:cNvPr>
          <p:cNvSpPr>
            <a:spLocks noChangeShapeType="1"/>
          </p:cNvSpPr>
          <p:nvPr/>
        </p:nvSpPr>
        <p:spPr bwMode="auto">
          <a:xfrm>
            <a:off x="2651125"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9" name="Rectangle 15">
            <a:extLst>
              <a:ext uri="{FF2B5EF4-FFF2-40B4-BE49-F238E27FC236}">
                <a16:creationId xmlns:a16="http://schemas.microsoft.com/office/drawing/2014/main" id="{592F8D9A-F8CB-427B-B278-BCC6AF7EC021}"/>
              </a:ext>
            </a:extLst>
          </p:cNvPr>
          <p:cNvSpPr>
            <a:spLocks noChangeArrowheads="1"/>
          </p:cNvSpPr>
          <p:nvPr/>
        </p:nvSpPr>
        <p:spPr bwMode="auto">
          <a:xfrm>
            <a:off x="236378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60" name="Rectangle 16">
            <a:extLst>
              <a:ext uri="{FF2B5EF4-FFF2-40B4-BE49-F238E27FC236}">
                <a16:creationId xmlns:a16="http://schemas.microsoft.com/office/drawing/2014/main" id="{2889FA5F-6096-43FD-8E5F-16E30B4BC254}"/>
              </a:ext>
            </a:extLst>
          </p:cNvPr>
          <p:cNvSpPr>
            <a:spLocks noChangeArrowheads="1"/>
          </p:cNvSpPr>
          <p:nvPr/>
        </p:nvSpPr>
        <p:spPr bwMode="auto">
          <a:xfrm>
            <a:off x="2598738" y="3416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61" name="Rectangle 17">
            <a:extLst>
              <a:ext uri="{FF2B5EF4-FFF2-40B4-BE49-F238E27FC236}">
                <a16:creationId xmlns:a16="http://schemas.microsoft.com/office/drawing/2014/main" id="{472AC338-E020-4700-8B8E-C0245487CCF6}"/>
              </a:ext>
            </a:extLst>
          </p:cNvPr>
          <p:cNvSpPr>
            <a:spLocks noChangeArrowheads="1"/>
          </p:cNvSpPr>
          <p:nvPr/>
        </p:nvSpPr>
        <p:spPr bwMode="auto">
          <a:xfrm>
            <a:off x="27130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62" name="Rectangle 18">
            <a:extLst>
              <a:ext uri="{FF2B5EF4-FFF2-40B4-BE49-F238E27FC236}">
                <a16:creationId xmlns:a16="http://schemas.microsoft.com/office/drawing/2014/main" id="{8939235B-7E7F-478B-809D-F22A76E1B2A2}"/>
              </a:ext>
            </a:extLst>
          </p:cNvPr>
          <p:cNvSpPr>
            <a:spLocks noChangeArrowheads="1"/>
          </p:cNvSpPr>
          <p:nvPr/>
        </p:nvSpPr>
        <p:spPr bwMode="auto">
          <a:xfrm>
            <a:off x="307816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63" name="Rectangle 19">
            <a:extLst>
              <a:ext uri="{FF2B5EF4-FFF2-40B4-BE49-F238E27FC236}">
                <a16:creationId xmlns:a16="http://schemas.microsoft.com/office/drawing/2014/main" id="{B77BF8D5-7461-4144-A4E6-5A425796027B}"/>
              </a:ext>
            </a:extLst>
          </p:cNvPr>
          <p:cNvSpPr>
            <a:spLocks noChangeArrowheads="1"/>
          </p:cNvSpPr>
          <p:nvPr/>
        </p:nvSpPr>
        <p:spPr bwMode="auto">
          <a:xfrm>
            <a:off x="344328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64" name="Rectangle 20">
            <a:extLst>
              <a:ext uri="{FF2B5EF4-FFF2-40B4-BE49-F238E27FC236}">
                <a16:creationId xmlns:a16="http://schemas.microsoft.com/office/drawing/2014/main" id="{502A7152-F70D-460C-A9C6-FA8D962C075C}"/>
              </a:ext>
            </a:extLst>
          </p:cNvPr>
          <p:cNvSpPr>
            <a:spLocks noChangeArrowheads="1"/>
          </p:cNvSpPr>
          <p:nvPr/>
        </p:nvSpPr>
        <p:spPr bwMode="auto">
          <a:xfrm>
            <a:off x="379571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65" name="Rectangle 21">
            <a:extLst>
              <a:ext uri="{FF2B5EF4-FFF2-40B4-BE49-F238E27FC236}">
                <a16:creationId xmlns:a16="http://schemas.microsoft.com/office/drawing/2014/main" id="{9820FFE8-3790-43A5-AF9C-B5C2A5D58ACF}"/>
              </a:ext>
            </a:extLst>
          </p:cNvPr>
          <p:cNvSpPr>
            <a:spLocks noChangeArrowheads="1"/>
          </p:cNvSpPr>
          <p:nvPr/>
        </p:nvSpPr>
        <p:spPr bwMode="auto">
          <a:xfrm>
            <a:off x="41592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166" name="Rectangle 22">
            <a:extLst>
              <a:ext uri="{FF2B5EF4-FFF2-40B4-BE49-F238E27FC236}">
                <a16:creationId xmlns:a16="http://schemas.microsoft.com/office/drawing/2014/main" id="{EA75BA80-3A60-4240-BDD1-7B778561F39A}"/>
              </a:ext>
            </a:extLst>
          </p:cNvPr>
          <p:cNvSpPr>
            <a:spLocks noChangeArrowheads="1"/>
          </p:cNvSpPr>
          <p:nvPr/>
        </p:nvSpPr>
        <p:spPr bwMode="auto">
          <a:xfrm>
            <a:off x="4524375"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67" name="Rectangle 23">
            <a:extLst>
              <a:ext uri="{FF2B5EF4-FFF2-40B4-BE49-F238E27FC236}">
                <a16:creationId xmlns:a16="http://schemas.microsoft.com/office/drawing/2014/main" id="{A4D00AFF-7F06-49FA-B946-EDF8FFA51819}"/>
              </a:ext>
            </a:extLst>
          </p:cNvPr>
          <p:cNvSpPr>
            <a:spLocks noChangeArrowheads="1"/>
          </p:cNvSpPr>
          <p:nvPr/>
        </p:nvSpPr>
        <p:spPr bwMode="auto">
          <a:xfrm>
            <a:off x="48704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68" name="Rectangle 24">
            <a:extLst>
              <a:ext uri="{FF2B5EF4-FFF2-40B4-BE49-F238E27FC236}">
                <a16:creationId xmlns:a16="http://schemas.microsoft.com/office/drawing/2014/main" id="{B8FB8F58-DBB0-477B-A274-F558CC9AB693}"/>
              </a:ext>
            </a:extLst>
          </p:cNvPr>
          <p:cNvSpPr>
            <a:spLocks noChangeArrowheads="1"/>
          </p:cNvSpPr>
          <p:nvPr/>
        </p:nvSpPr>
        <p:spPr bwMode="auto">
          <a:xfrm>
            <a:off x="52387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69" name="Rectangle 25">
            <a:extLst>
              <a:ext uri="{FF2B5EF4-FFF2-40B4-BE49-F238E27FC236}">
                <a16:creationId xmlns:a16="http://schemas.microsoft.com/office/drawing/2014/main" id="{6753F006-C9AB-4EB3-9FCA-8733CB293EDB}"/>
              </a:ext>
            </a:extLst>
          </p:cNvPr>
          <p:cNvSpPr>
            <a:spLocks noChangeArrowheads="1"/>
          </p:cNvSpPr>
          <p:nvPr/>
        </p:nvSpPr>
        <p:spPr bwMode="auto">
          <a:xfrm>
            <a:off x="5603875"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70" name="Rectangle 26">
            <a:extLst>
              <a:ext uri="{FF2B5EF4-FFF2-40B4-BE49-F238E27FC236}">
                <a16:creationId xmlns:a16="http://schemas.microsoft.com/office/drawing/2014/main" id="{AD841FB8-661D-4841-B3EF-7F87C587C936}"/>
              </a:ext>
            </a:extLst>
          </p:cNvPr>
          <p:cNvSpPr>
            <a:spLocks noChangeArrowheads="1"/>
          </p:cNvSpPr>
          <p:nvPr/>
        </p:nvSpPr>
        <p:spPr bwMode="auto">
          <a:xfrm>
            <a:off x="59515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71" name="Rectangle 27">
            <a:extLst>
              <a:ext uri="{FF2B5EF4-FFF2-40B4-BE49-F238E27FC236}">
                <a16:creationId xmlns:a16="http://schemas.microsoft.com/office/drawing/2014/main" id="{FF0809D8-92CB-40E8-A459-06410BF273A9}"/>
              </a:ext>
            </a:extLst>
          </p:cNvPr>
          <p:cNvSpPr>
            <a:spLocks noChangeArrowheads="1"/>
          </p:cNvSpPr>
          <p:nvPr/>
        </p:nvSpPr>
        <p:spPr bwMode="auto">
          <a:xfrm>
            <a:off x="63198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72" name="Rectangle 28">
            <a:extLst>
              <a:ext uri="{FF2B5EF4-FFF2-40B4-BE49-F238E27FC236}">
                <a16:creationId xmlns:a16="http://schemas.microsoft.com/office/drawing/2014/main" id="{55B33A5B-B642-4985-8D5B-128E3D6D6188}"/>
              </a:ext>
            </a:extLst>
          </p:cNvPr>
          <p:cNvSpPr>
            <a:spLocks noChangeArrowheads="1"/>
          </p:cNvSpPr>
          <p:nvPr/>
        </p:nvSpPr>
        <p:spPr bwMode="auto">
          <a:xfrm>
            <a:off x="668496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73" name="Rectangle 29">
            <a:extLst>
              <a:ext uri="{FF2B5EF4-FFF2-40B4-BE49-F238E27FC236}">
                <a16:creationId xmlns:a16="http://schemas.microsoft.com/office/drawing/2014/main" id="{9052F590-3952-46DA-A4EE-1AE50F417064}"/>
              </a:ext>
            </a:extLst>
          </p:cNvPr>
          <p:cNvSpPr>
            <a:spLocks noChangeArrowheads="1"/>
          </p:cNvSpPr>
          <p:nvPr/>
        </p:nvSpPr>
        <p:spPr bwMode="auto">
          <a:xfrm>
            <a:off x="703421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74" name="Rectangle 30">
            <a:extLst>
              <a:ext uri="{FF2B5EF4-FFF2-40B4-BE49-F238E27FC236}">
                <a16:creationId xmlns:a16="http://schemas.microsoft.com/office/drawing/2014/main" id="{30D380A6-F38D-4BB9-A0E6-244FDD928796}"/>
              </a:ext>
            </a:extLst>
          </p:cNvPr>
          <p:cNvSpPr>
            <a:spLocks noChangeArrowheads="1"/>
          </p:cNvSpPr>
          <p:nvPr/>
        </p:nvSpPr>
        <p:spPr bwMode="auto">
          <a:xfrm>
            <a:off x="73977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75" name="Rectangle 31">
            <a:extLst>
              <a:ext uri="{FF2B5EF4-FFF2-40B4-BE49-F238E27FC236}">
                <a16:creationId xmlns:a16="http://schemas.microsoft.com/office/drawing/2014/main" id="{35F22BEF-9392-41F8-8E9A-B7E68F6FAE10}"/>
              </a:ext>
            </a:extLst>
          </p:cNvPr>
          <p:cNvSpPr>
            <a:spLocks noChangeArrowheads="1"/>
          </p:cNvSpPr>
          <p:nvPr/>
        </p:nvSpPr>
        <p:spPr bwMode="auto">
          <a:xfrm>
            <a:off x="77660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76" name="Rectangle 32">
            <a:extLst>
              <a:ext uri="{FF2B5EF4-FFF2-40B4-BE49-F238E27FC236}">
                <a16:creationId xmlns:a16="http://schemas.microsoft.com/office/drawing/2014/main" id="{F080D52B-9D7A-4848-A91E-7DD50CB4B98B}"/>
              </a:ext>
            </a:extLst>
          </p:cNvPr>
          <p:cNvSpPr>
            <a:spLocks noChangeArrowheads="1"/>
          </p:cNvSpPr>
          <p:nvPr/>
        </p:nvSpPr>
        <p:spPr bwMode="auto">
          <a:xfrm>
            <a:off x="1936750"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77" name="Line 33">
            <a:extLst>
              <a:ext uri="{FF2B5EF4-FFF2-40B4-BE49-F238E27FC236}">
                <a16:creationId xmlns:a16="http://schemas.microsoft.com/office/drawing/2014/main" id="{EB6ED969-FB61-464B-9BF6-D407473EC4AA}"/>
              </a:ext>
            </a:extLst>
          </p:cNvPr>
          <p:cNvSpPr>
            <a:spLocks noChangeShapeType="1"/>
          </p:cNvSpPr>
          <p:nvPr/>
        </p:nvSpPr>
        <p:spPr bwMode="auto">
          <a:xfrm>
            <a:off x="1936750"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78" name="Line 34">
            <a:extLst>
              <a:ext uri="{FF2B5EF4-FFF2-40B4-BE49-F238E27FC236}">
                <a16:creationId xmlns:a16="http://schemas.microsoft.com/office/drawing/2014/main" id="{9C06DAB0-A8F4-46EE-92AF-DC7F0B6CF4E7}"/>
              </a:ext>
            </a:extLst>
          </p:cNvPr>
          <p:cNvSpPr>
            <a:spLocks noChangeShapeType="1"/>
          </p:cNvSpPr>
          <p:nvPr/>
        </p:nvSpPr>
        <p:spPr bwMode="auto">
          <a:xfrm>
            <a:off x="1936750"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79" name="Rectangle 35">
            <a:extLst>
              <a:ext uri="{FF2B5EF4-FFF2-40B4-BE49-F238E27FC236}">
                <a16:creationId xmlns:a16="http://schemas.microsoft.com/office/drawing/2014/main" id="{22CB4532-38DF-4A4C-A3AF-F101C32C57E4}"/>
              </a:ext>
            </a:extLst>
          </p:cNvPr>
          <p:cNvSpPr>
            <a:spLocks noChangeArrowheads="1"/>
          </p:cNvSpPr>
          <p:nvPr/>
        </p:nvSpPr>
        <p:spPr bwMode="auto">
          <a:xfrm>
            <a:off x="16335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80" name="Rectangle 36">
            <a:extLst>
              <a:ext uri="{FF2B5EF4-FFF2-40B4-BE49-F238E27FC236}">
                <a16:creationId xmlns:a16="http://schemas.microsoft.com/office/drawing/2014/main" id="{FEB1CD87-A6A3-4E5E-B5C9-BB4E13DBDFE1}"/>
              </a:ext>
            </a:extLst>
          </p:cNvPr>
          <p:cNvSpPr>
            <a:spLocks noChangeArrowheads="1"/>
          </p:cNvSpPr>
          <p:nvPr/>
        </p:nvSpPr>
        <p:spPr bwMode="auto">
          <a:xfrm>
            <a:off x="81343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81" name="Rectangle 37">
            <a:extLst>
              <a:ext uri="{FF2B5EF4-FFF2-40B4-BE49-F238E27FC236}">
                <a16:creationId xmlns:a16="http://schemas.microsoft.com/office/drawing/2014/main" id="{39D1BCCF-29F5-465B-9771-FF0371B6E25D}"/>
              </a:ext>
            </a:extLst>
          </p:cNvPr>
          <p:cNvSpPr>
            <a:spLocks noChangeArrowheads="1"/>
          </p:cNvSpPr>
          <p:nvPr/>
        </p:nvSpPr>
        <p:spPr bwMode="auto">
          <a:xfrm>
            <a:off x="84772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82" name="Rectangle 38">
            <a:extLst>
              <a:ext uri="{FF2B5EF4-FFF2-40B4-BE49-F238E27FC236}">
                <a16:creationId xmlns:a16="http://schemas.microsoft.com/office/drawing/2014/main" id="{6D4DA7D1-634A-439A-91DE-A5AF088309F6}"/>
              </a:ext>
            </a:extLst>
          </p:cNvPr>
          <p:cNvSpPr>
            <a:spLocks noChangeArrowheads="1"/>
          </p:cNvSpPr>
          <p:nvPr/>
        </p:nvSpPr>
        <p:spPr bwMode="auto">
          <a:xfrm>
            <a:off x="2243138" y="35972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83" name="Rectangle 39">
            <a:extLst>
              <a:ext uri="{FF2B5EF4-FFF2-40B4-BE49-F238E27FC236}">
                <a16:creationId xmlns:a16="http://schemas.microsoft.com/office/drawing/2014/main" id="{780057EB-A401-4063-B1ED-C3997D69F7ED}"/>
              </a:ext>
            </a:extLst>
          </p:cNvPr>
          <p:cNvSpPr>
            <a:spLocks noChangeArrowheads="1"/>
          </p:cNvSpPr>
          <p:nvPr/>
        </p:nvSpPr>
        <p:spPr bwMode="auto">
          <a:xfrm>
            <a:off x="2590800" y="35972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84" name="Rectangle 40">
            <a:extLst>
              <a:ext uri="{FF2B5EF4-FFF2-40B4-BE49-F238E27FC236}">
                <a16:creationId xmlns:a16="http://schemas.microsoft.com/office/drawing/2014/main" id="{355F2F06-A796-4756-B043-B2D19526510E}"/>
              </a:ext>
            </a:extLst>
          </p:cNvPr>
          <p:cNvSpPr>
            <a:spLocks noChangeArrowheads="1"/>
          </p:cNvSpPr>
          <p:nvPr/>
        </p:nvSpPr>
        <p:spPr bwMode="auto">
          <a:xfrm>
            <a:off x="1878013" y="34067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85" name="Rectangle 41">
            <a:extLst>
              <a:ext uri="{FF2B5EF4-FFF2-40B4-BE49-F238E27FC236}">
                <a16:creationId xmlns:a16="http://schemas.microsoft.com/office/drawing/2014/main" id="{E75B2ECD-66A0-4D20-B321-AE8CEA2941B3}"/>
              </a:ext>
            </a:extLst>
          </p:cNvPr>
          <p:cNvSpPr>
            <a:spLocks noChangeArrowheads="1"/>
          </p:cNvSpPr>
          <p:nvPr/>
        </p:nvSpPr>
        <p:spPr bwMode="auto">
          <a:xfrm>
            <a:off x="2598738" y="3797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86" name="Rectangle 42">
            <a:extLst>
              <a:ext uri="{FF2B5EF4-FFF2-40B4-BE49-F238E27FC236}">
                <a16:creationId xmlns:a16="http://schemas.microsoft.com/office/drawing/2014/main" id="{18F365EB-E8A7-4580-9F64-4B67E56BD4C2}"/>
              </a:ext>
            </a:extLst>
          </p:cNvPr>
          <p:cNvSpPr>
            <a:spLocks noChangeArrowheads="1"/>
          </p:cNvSpPr>
          <p:nvPr/>
        </p:nvSpPr>
        <p:spPr bwMode="auto">
          <a:xfrm>
            <a:off x="3017838"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87" name="Line 43">
            <a:extLst>
              <a:ext uri="{FF2B5EF4-FFF2-40B4-BE49-F238E27FC236}">
                <a16:creationId xmlns:a16="http://schemas.microsoft.com/office/drawing/2014/main" id="{9743F92A-3C61-404B-8686-1D2BCEECDB96}"/>
              </a:ext>
            </a:extLst>
          </p:cNvPr>
          <p:cNvSpPr>
            <a:spLocks noChangeShapeType="1"/>
          </p:cNvSpPr>
          <p:nvPr/>
        </p:nvSpPr>
        <p:spPr bwMode="auto">
          <a:xfrm>
            <a:off x="3017838"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88" name="Line 44">
            <a:extLst>
              <a:ext uri="{FF2B5EF4-FFF2-40B4-BE49-F238E27FC236}">
                <a16:creationId xmlns:a16="http://schemas.microsoft.com/office/drawing/2014/main" id="{98F30184-E494-411D-AE26-F00D6242DCFE}"/>
              </a:ext>
            </a:extLst>
          </p:cNvPr>
          <p:cNvSpPr>
            <a:spLocks noChangeShapeType="1"/>
          </p:cNvSpPr>
          <p:nvPr/>
        </p:nvSpPr>
        <p:spPr bwMode="auto">
          <a:xfrm>
            <a:off x="3017838"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89" name="Rectangle 45">
            <a:extLst>
              <a:ext uri="{FF2B5EF4-FFF2-40B4-BE49-F238E27FC236}">
                <a16:creationId xmlns:a16="http://schemas.microsoft.com/office/drawing/2014/main" id="{4FC8444F-05F8-4B27-9A60-ECF8FF838C50}"/>
              </a:ext>
            </a:extLst>
          </p:cNvPr>
          <p:cNvSpPr>
            <a:spLocks noChangeArrowheads="1"/>
          </p:cNvSpPr>
          <p:nvPr/>
        </p:nvSpPr>
        <p:spPr bwMode="auto">
          <a:xfrm>
            <a:off x="2957513" y="3414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90" name="Rectangle 46">
            <a:extLst>
              <a:ext uri="{FF2B5EF4-FFF2-40B4-BE49-F238E27FC236}">
                <a16:creationId xmlns:a16="http://schemas.microsoft.com/office/drawing/2014/main" id="{58C04505-486F-4B7D-9343-1CCBB87A75E2}"/>
              </a:ext>
            </a:extLst>
          </p:cNvPr>
          <p:cNvSpPr>
            <a:spLocks noChangeArrowheads="1"/>
          </p:cNvSpPr>
          <p:nvPr/>
        </p:nvSpPr>
        <p:spPr bwMode="auto">
          <a:xfrm>
            <a:off x="2967038" y="36068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91" name="Rectangle 47">
            <a:extLst>
              <a:ext uri="{FF2B5EF4-FFF2-40B4-BE49-F238E27FC236}">
                <a16:creationId xmlns:a16="http://schemas.microsoft.com/office/drawing/2014/main" id="{30142C10-020F-446E-879D-8482B859C2B9}"/>
              </a:ext>
            </a:extLst>
          </p:cNvPr>
          <p:cNvSpPr>
            <a:spLocks noChangeArrowheads="1"/>
          </p:cNvSpPr>
          <p:nvPr/>
        </p:nvSpPr>
        <p:spPr bwMode="auto">
          <a:xfrm>
            <a:off x="2954338" y="3797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92" name="Rectangle 48">
            <a:extLst>
              <a:ext uri="{FF2B5EF4-FFF2-40B4-BE49-F238E27FC236}">
                <a16:creationId xmlns:a16="http://schemas.microsoft.com/office/drawing/2014/main" id="{D1CD58DD-8849-4EF5-A5A7-453C1B81A13C}"/>
              </a:ext>
            </a:extLst>
          </p:cNvPr>
          <p:cNvSpPr>
            <a:spLocks noChangeArrowheads="1"/>
          </p:cNvSpPr>
          <p:nvPr/>
        </p:nvSpPr>
        <p:spPr bwMode="auto">
          <a:xfrm>
            <a:off x="3732213"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93" name="Line 49">
            <a:extLst>
              <a:ext uri="{FF2B5EF4-FFF2-40B4-BE49-F238E27FC236}">
                <a16:creationId xmlns:a16="http://schemas.microsoft.com/office/drawing/2014/main" id="{D1B15984-3BA9-46AF-BE6A-A435E1290D17}"/>
              </a:ext>
            </a:extLst>
          </p:cNvPr>
          <p:cNvSpPr>
            <a:spLocks noChangeShapeType="1"/>
          </p:cNvSpPr>
          <p:nvPr/>
        </p:nvSpPr>
        <p:spPr bwMode="auto">
          <a:xfrm>
            <a:off x="3732213"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94" name="Line 50">
            <a:extLst>
              <a:ext uri="{FF2B5EF4-FFF2-40B4-BE49-F238E27FC236}">
                <a16:creationId xmlns:a16="http://schemas.microsoft.com/office/drawing/2014/main" id="{3C5A1D06-7329-4BF8-8E92-3719E8FBBB6C}"/>
              </a:ext>
            </a:extLst>
          </p:cNvPr>
          <p:cNvSpPr>
            <a:spLocks noChangeShapeType="1"/>
          </p:cNvSpPr>
          <p:nvPr/>
        </p:nvSpPr>
        <p:spPr bwMode="auto">
          <a:xfrm>
            <a:off x="3732213"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95" name="Rectangle 51">
            <a:extLst>
              <a:ext uri="{FF2B5EF4-FFF2-40B4-BE49-F238E27FC236}">
                <a16:creationId xmlns:a16="http://schemas.microsoft.com/office/drawing/2014/main" id="{9B08B44C-DC2B-4243-8199-871DAE3FB488}"/>
              </a:ext>
            </a:extLst>
          </p:cNvPr>
          <p:cNvSpPr>
            <a:spLocks noChangeArrowheads="1"/>
          </p:cNvSpPr>
          <p:nvPr/>
        </p:nvSpPr>
        <p:spPr bwMode="auto">
          <a:xfrm>
            <a:off x="3678238" y="34067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96" name="Rectangle 52">
            <a:extLst>
              <a:ext uri="{FF2B5EF4-FFF2-40B4-BE49-F238E27FC236}">
                <a16:creationId xmlns:a16="http://schemas.microsoft.com/office/drawing/2014/main" id="{2B87FE01-08A0-40C2-B23D-0BAF8AEDF657}"/>
              </a:ext>
            </a:extLst>
          </p:cNvPr>
          <p:cNvSpPr>
            <a:spLocks noChangeArrowheads="1"/>
          </p:cNvSpPr>
          <p:nvPr/>
        </p:nvSpPr>
        <p:spPr bwMode="auto">
          <a:xfrm>
            <a:off x="3681413" y="36068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97" name="Rectangle 53">
            <a:extLst>
              <a:ext uri="{FF2B5EF4-FFF2-40B4-BE49-F238E27FC236}">
                <a16:creationId xmlns:a16="http://schemas.microsoft.com/office/drawing/2014/main" id="{558B834A-63E8-48AD-AF85-C59AC536348D}"/>
              </a:ext>
            </a:extLst>
          </p:cNvPr>
          <p:cNvSpPr>
            <a:spLocks noChangeArrowheads="1"/>
          </p:cNvSpPr>
          <p:nvPr/>
        </p:nvSpPr>
        <p:spPr bwMode="auto">
          <a:xfrm>
            <a:off x="3678238" y="3797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98" name="Rectangle 54">
            <a:extLst>
              <a:ext uri="{FF2B5EF4-FFF2-40B4-BE49-F238E27FC236}">
                <a16:creationId xmlns:a16="http://schemas.microsoft.com/office/drawing/2014/main" id="{CC3130C7-D1D4-4FE2-A0F4-9348081DDE85}"/>
              </a:ext>
            </a:extLst>
          </p:cNvPr>
          <p:cNvSpPr>
            <a:spLocks noChangeArrowheads="1"/>
          </p:cNvSpPr>
          <p:nvPr/>
        </p:nvSpPr>
        <p:spPr bwMode="auto">
          <a:xfrm>
            <a:off x="4462463"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99" name="Line 55">
            <a:extLst>
              <a:ext uri="{FF2B5EF4-FFF2-40B4-BE49-F238E27FC236}">
                <a16:creationId xmlns:a16="http://schemas.microsoft.com/office/drawing/2014/main" id="{1A82C0E3-5A72-4087-9109-DD5FBEAD527D}"/>
              </a:ext>
            </a:extLst>
          </p:cNvPr>
          <p:cNvSpPr>
            <a:spLocks noChangeShapeType="1"/>
          </p:cNvSpPr>
          <p:nvPr/>
        </p:nvSpPr>
        <p:spPr bwMode="auto">
          <a:xfrm>
            <a:off x="4462463"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0" name="Line 56">
            <a:extLst>
              <a:ext uri="{FF2B5EF4-FFF2-40B4-BE49-F238E27FC236}">
                <a16:creationId xmlns:a16="http://schemas.microsoft.com/office/drawing/2014/main" id="{D953C3BD-D743-448A-80B0-E9ACE229BB2A}"/>
              </a:ext>
            </a:extLst>
          </p:cNvPr>
          <p:cNvSpPr>
            <a:spLocks noChangeShapeType="1"/>
          </p:cNvSpPr>
          <p:nvPr/>
        </p:nvSpPr>
        <p:spPr bwMode="auto">
          <a:xfrm>
            <a:off x="4462463"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1" name="Rectangle 57">
            <a:extLst>
              <a:ext uri="{FF2B5EF4-FFF2-40B4-BE49-F238E27FC236}">
                <a16:creationId xmlns:a16="http://schemas.microsoft.com/office/drawing/2014/main" id="{0975BD3F-3319-4B09-9F4B-9BAD696CAA4C}"/>
              </a:ext>
            </a:extLst>
          </p:cNvPr>
          <p:cNvSpPr>
            <a:spLocks noChangeArrowheads="1"/>
          </p:cNvSpPr>
          <p:nvPr/>
        </p:nvSpPr>
        <p:spPr bwMode="auto">
          <a:xfrm>
            <a:off x="4403725" y="3397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202" name="Rectangle 58">
            <a:extLst>
              <a:ext uri="{FF2B5EF4-FFF2-40B4-BE49-F238E27FC236}">
                <a16:creationId xmlns:a16="http://schemas.microsoft.com/office/drawing/2014/main" id="{36A21248-3D07-428D-9760-248E7440CC32}"/>
              </a:ext>
            </a:extLst>
          </p:cNvPr>
          <p:cNvSpPr>
            <a:spLocks noChangeArrowheads="1"/>
          </p:cNvSpPr>
          <p:nvPr/>
        </p:nvSpPr>
        <p:spPr bwMode="auto">
          <a:xfrm>
            <a:off x="44069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03" name="Rectangle 59">
            <a:extLst>
              <a:ext uri="{FF2B5EF4-FFF2-40B4-BE49-F238E27FC236}">
                <a16:creationId xmlns:a16="http://schemas.microsoft.com/office/drawing/2014/main" id="{FEC58875-F7BB-4B2E-9ED7-4B6FA67D1BD9}"/>
              </a:ext>
            </a:extLst>
          </p:cNvPr>
          <p:cNvSpPr>
            <a:spLocks noChangeArrowheads="1"/>
          </p:cNvSpPr>
          <p:nvPr/>
        </p:nvSpPr>
        <p:spPr bwMode="auto">
          <a:xfrm>
            <a:off x="44132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04" name="Rectangle 60">
            <a:extLst>
              <a:ext uri="{FF2B5EF4-FFF2-40B4-BE49-F238E27FC236}">
                <a16:creationId xmlns:a16="http://schemas.microsoft.com/office/drawing/2014/main" id="{4F0ADDDA-C40D-447A-85AA-3FCB0756EA55}"/>
              </a:ext>
            </a:extLst>
          </p:cNvPr>
          <p:cNvSpPr>
            <a:spLocks noChangeArrowheads="1"/>
          </p:cNvSpPr>
          <p:nvPr/>
        </p:nvSpPr>
        <p:spPr bwMode="auto">
          <a:xfrm>
            <a:off x="4811713"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05" name="Line 61">
            <a:extLst>
              <a:ext uri="{FF2B5EF4-FFF2-40B4-BE49-F238E27FC236}">
                <a16:creationId xmlns:a16="http://schemas.microsoft.com/office/drawing/2014/main" id="{14D4E0C1-90C1-45D5-9CB3-172759F3DD19}"/>
              </a:ext>
            </a:extLst>
          </p:cNvPr>
          <p:cNvSpPr>
            <a:spLocks noChangeShapeType="1"/>
          </p:cNvSpPr>
          <p:nvPr/>
        </p:nvSpPr>
        <p:spPr bwMode="auto">
          <a:xfrm>
            <a:off x="4811713"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6" name="Line 62">
            <a:extLst>
              <a:ext uri="{FF2B5EF4-FFF2-40B4-BE49-F238E27FC236}">
                <a16:creationId xmlns:a16="http://schemas.microsoft.com/office/drawing/2014/main" id="{70FC0C82-122B-4E3D-A6A6-81435B5986E6}"/>
              </a:ext>
            </a:extLst>
          </p:cNvPr>
          <p:cNvSpPr>
            <a:spLocks noChangeShapeType="1"/>
          </p:cNvSpPr>
          <p:nvPr/>
        </p:nvSpPr>
        <p:spPr bwMode="auto">
          <a:xfrm>
            <a:off x="4811713"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7" name="Rectangle 63">
            <a:extLst>
              <a:ext uri="{FF2B5EF4-FFF2-40B4-BE49-F238E27FC236}">
                <a16:creationId xmlns:a16="http://schemas.microsoft.com/office/drawing/2014/main" id="{ACE7582D-9D35-42F5-9399-E50369FDEB04}"/>
              </a:ext>
            </a:extLst>
          </p:cNvPr>
          <p:cNvSpPr>
            <a:spLocks noChangeArrowheads="1"/>
          </p:cNvSpPr>
          <p:nvPr/>
        </p:nvSpPr>
        <p:spPr bwMode="auto">
          <a:xfrm>
            <a:off x="4759325" y="3406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208" name="Rectangle 64">
            <a:extLst>
              <a:ext uri="{FF2B5EF4-FFF2-40B4-BE49-F238E27FC236}">
                <a16:creationId xmlns:a16="http://schemas.microsoft.com/office/drawing/2014/main" id="{F07257C3-9CEC-49DB-BD50-4D3747CB5BCE}"/>
              </a:ext>
            </a:extLst>
          </p:cNvPr>
          <p:cNvSpPr>
            <a:spLocks noChangeArrowheads="1"/>
          </p:cNvSpPr>
          <p:nvPr/>
        </p:nvSpPr>
        <p:spPr bwMode="auto">
          <a:xfrm>
            <a:off x="47625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09" name="Rectangle 65">
            <a:extLst>
              <a:ext uri="{FF2B5EF4-FFF2-40B4-BE49-F238E27FC236}">
                <a16:creationId xmlns:a16="http://schemas.microsoft.com/office/drawing/2014/main" id="{7B19F363-7425-4257-9DDE-02E34187E171}"/>
              </a:ext>
            </a:extLst>
          </p:cNvPr>
          <p:cNvSpPr>
            <a:spLocks noChangeArrowheads="1"/>
          </p:cNvSpPr>
          <p:nvPr/>
        </p:nvSpPr>
        <p:spPr bwMode="auto">
          <a:xfrm>
            <a:off x="47688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10" name="Rectangle 66">
            <a:extLst>
              <a:ext uri="{FF2B5EF4-FFF2-40B4-BE49-F238E27FC236}">
                <a16:creationId xmlns:a16="http://schemas.microsoft.com/office/drawing/2014/main" id="{D747D95F-628E-45EA-97CE-EA00EDEC0462}"/>
              </a:ext>
            </a:extLst>
          </p:cNvPr>
          <p:cNvSpPr>
            <a:spLocks noChangeArrowheads="1"/>
          </p:cNvSpPr>
          <p:nvPr/>
        </p:nvSpPr>
        <p:spPr bwMode="auto">
          <a:xfrm>
            <a:off x="5176838"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11" name="Line 67">
            <a:extLst>
              <a:ext uri="{FF2B5EF4-FFF2-40B4-BE49-F238E27FC236}">
                <a16:creationId xmlns:a16="http://schemas.microsoft.com/office/drawing/2014/main" id="{E954503A-8646-4E96-AD5A-71BD4484BF1D}"/>
              </a:ext>
            </a:extLst>
          </p:cNvPr>
          <p:cNvSpPr>
            <a:spLocks noChangeShapeType="1"/>
          </p:cNvSpPr>
          <p:nvPr/>
        </p:nvSpPr>
        <p:spPr bwMode="auto">
          <a:xfrm>
            <a:off x="5176838"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2" name="Line 68">
            <a:extLst>
              <a:ext uri="{FF2B5EF4-FFF2-40B4-BE49-F238E27FC236}">
                <a16:creationId xmlns:a16="http://schemas.microsoft.com/office/drawing/2014/main" id="{1D419B65-93AD-4170-8837-6B9425F9998E}"/>
              </a:ext>
            </a:extLst>
          </p:cNvPr>
          <p:cNvSpPr>
            <a:spLocks noChangeShapeType="1"/>
          </p:cNvSpPr>
          <p:nvPr/>
        </p:nvSpPr>
        <p:spPr bwMode="auto">
          <a:xfrm>
            <a:off x="5176838"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3" name="Rectangle 69">
            <a:extLst>
              <a:ext uri="{FF2B5EF4-FFF2-40B4-BE49-F238E27FC236}">
                <a16:creationId xmlns:a16="http://schemas.microsoft.com/office/drawing/2014/main" id="{09479235-DDC7-4C5B-8FE2-B28B94318A0D}"/>
              </a:ext>
            </a:extLst>
          </p:cNvPr>
          <p:cNvSpPr>
            <a:spLocks noChangeArrowheads="1"/>
          </p:cNvSpPr>
          <p:nvPr/>
        </p:nvSpPr>
        <p:spPr bwMode="auto">
          <a:xfrm>
            <a:off x="5124450" y="3406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214" name="Rectangle 70">
            <a:extLst>
              <a:ext uri="{FF2B5EF4-FFF2-40B4-BE49-F238E27FC236}">
                <a16:creationId xmlns:a16="http://schemas.microsoft.com/office/drawing/2014/main" id="{ABB399A2-586B-4E51-BF84-7F4CE618396B}"/>
              </a:ext>
            </a:extLst>
          </p:cNvPr>
          <p:cNvSpPr>
            <a:spLocks noChangeArrowheads="1"/>
          </p:cNvSpPr>
          <p:nvPr/>
        </p:nvSpPr>
        <p:spPr bwMode="auto">
          <a:xfrm>
            <a:off x="5114925"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15" name="Rectangle 71">
            <a:extLst>
              <a:ext uri="{FF2B5EF4-FFF2-40B4-BE49-F238E27FC236}">
                <a16:creationId xmlns:a16="http://schemas.microsoft.com/office/drawing/2014/main" id="{23E47637-984E-483D-8427-4BB8568BB37B}"/>
              </a:ext>
            </a:extLst>
          </p:cNvPr>
          <p:cNvSpPr>
            <a:spLocks noChangeArrowheads="1"/>
          </p:cNvSpPr>
          <p:nvPr/>
        </p:nvSpPr>
        <p:spPr bwMode="auto">
          <a:xfrm>
            <a:off x="51244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16" name="Rectangle 72">
            <a:extLst>
              <a:ext uri="{FF2B5EF4-FFF2-40B4-BE49-F238E27FC236}">
                <a16:creationId xmlns:a16="http://schemas.microsoft.com/office/drawing/2014/main" id="{DC2BF142-F8AD-489B-83FF-3195FD7BCD59}"/>
              </a:ext>
            </a:extLst>
          </p:cNvPr>
          <p:cNvSpPr>
            <a:spLocks noChangeArrowheads="1"/>
          </p:cNvSpPr>
          <p:nvPr/>
        </p:nvSpPr>
        <p:spPr bwMode="auto">
          <a:xfrm>
            <a:off x="5541963"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17" name="Line 73">
            <a:extLst>
              <a:ext uri="{FF2B5EF4-FFF2-40B4-BE49-F238E27FC236}">
                <a16:creationId xmlns:a16="http://schemas.microsoft.com/office/drawing/2014/main" id="{ADCC8EE7-0508-4C0B-9D9B-4D3E7AFC6060}"/>
              </a:ext>
            </a:extLst>
          </p:cNvPr>
          <p:cNvSpPr>
            <a:spLocks noChangeShapeType="1"/>
          </p:cNvSpPr>
          <p:nvPr/>
        </p:nvSpPr>
        <p:spPr bwMode="auto">
          <a:xfrm>
            <a:off x="5541963"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8" name="Line 74">
            <a:extLst>
              <a:ext uri="{FF2B5EF4-FFF2-40B4-BE49-F238E27FC236}">
                <a16:creationId xmlns:a16="http://schemas.microsoft.com/office/drawing/2014/main" id="{50E9921A-41E3-439A-BED3-51971A6AA019}"/>
              </a:ext>
            </a:extLst>
          </p:cNvPr>
          <p:cNvSpPr>
            <a:spLocks noChangeShapeType="1"/>
          </p:cNvSpPr>
          <p:nvPr/>
        </p:nvSpPr>
        <p:spPr bwMode="auto">
          <a:xfrm>
            <a:off x="5541963"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9" name="Rectangle 75">
            <a:extLst>
              <a:ext uri="{FF2B5EF4-FFF2-40B4-BE49-F238E27FC236}">
                <a16:creationId xmlns:a16="http://schemas.microsoft.com/office/drawing/2014/main" id="{8A53B6AB-80D9-4EDE-9D3C-C9232CF16473}"/>
              </a:ext>
            </a:extLst>
          </p:cNvPr>
          <p:cNvSpPr>
            <a:spLocks noChangeArrowheads="1"/>
          </p:cNvSpPr>
          <p:nvPr/>
        </p:nvSpPr>
        <p:spPr bwMode="auto">
          <a:xfrm>
            <a:off x="5492750" y="3416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20" name="Rectangle 76">
            <a:extLst>
              <a:ext uri="{FF2B5EF4-FFF2-40B4-BE49-F238E27FC236}">
                <a16:creationId xmlns:a16="http://schemas.microsoft.com/office/drawing/2014/main" id="{493640C3-F796-4505-A68C-EC8D9451457C}"/>
              </a:ext>
            </a:extLst>
          </p:cNvPr>
          <p:cNvSpPr>
            <a:spLocks noChangeArrowheads="1"/>
          </p:cNvSpPr>
          <p:nvPr/>
        </p:nvSpPr>
        <p:spPr bwMode="auto">
          <a:xfrm>
            <a:off x="54864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21" name="Rectangle 77">
            <a:extLst>
              <a:ext uri="{FF2B5EF4-FFF2-40B4-BE49-F238E27FC236}">
                <a16:creationId xmlns:a16="http://schemas.microsoft.com/office/drawing/2014/main" id="{A46914DF-1A21-4152-A0C9-BD1140B51134}"/>
              </a:ext>
            </a:extLst>
          </p:cNvPr>
          <p:cNvSpPr>
            <a:spLocks noChangeArrowheads="1"/>
          </p:cNvSpPr>
          <p:nvPr/>
        </p:nvSpPr>
        <p:spPr bwMode="auto">
          <a:xfrm>
            <a:off x="5502275" y="3787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22" name="Rectangle 78">
            <a:extLst>
              <a:ext uri="{FF2B5EF4-FFF2-40B4-BE49-F238E27FC236}">
                <a16:creationId xmlns:a16="http://schemas.microsoft.com/office/drawing/2014/main" id="{C7EB32B0-5B7E-4384-B9A4-04DBF884EABB}"/>
              </a:ext>
            </a:extLst>
          </p:cNvPr>
          <p:cNvSpPr>
            <a:spLocks noChangeArrowheads="1"/>
          </p:cNvSpPr>
          <p:nvPr/>
        </p:nvSpPr>
        <p:spPr bwMode="auto">
          <a:xfrm>
            <a:off x="6621463"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23" name="Line 79">
            <a:extLst>
              <a:ext uri="{FF2B5EF4-FFF2-40B4-BE49-F238E27FC236}">
                <a16:creationId xmlns:a16="http://schemas.microsoft.com/office/drawing/2014/main" id="{FF628DBF-0E86-4DD4-9371-E37566A0D58A}"/>
              </a:ext>
            </a:extLst>
          </p:cNvPr>
          <p:cNvSpPr>
            <a:spLocks noChangeShapeType="1"/>
          </p:cNvSpPr>
          <p:nvPr/>
        </p:nvSpPr>
        <p:spPr bwMode="auto">
          <a:xfrm>
            <a:off x="6621463"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24" name="Line 80">
            <a:extLst>
              <a:ext uri="{FF2B5EF4-FFF2-40B4-BE49-F238E27FC236}">
                <a16:creationId xmlns:a16="http://schemas.microsoft.com/office/drawing/2014/main" id="{8EF3D1B2-AEA4-4426-84F3-2B9760FC37E6}"/>
              </a:ext>
            </a:extLst>
          </p:cNvPr>
          <p:cNvSpPr>
            <a:spLocks noChangeShapeType="1"/>
          </p:cNvSpPr>
          <p:nvPr/>
        </p:nvSpPr>
        <p:spPr bwMode="auto">
          <a:xfrm>
            <a:off x="6621463"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25" name="Rectangle 81">
            <a:extLst>
              <a:ext uri="{FF2B5EF4-FFF2-40B4-BE49-F238E27FC236}">
                <a16:creationId xmlns:a16="http://schemas.microsoft.com/office/drawing/2014/main" id="{C3B6891B-D622-402B-AA4F-6319FBE2FE70}"/>
              </a:ext>
            </a:extLst>
          </p:cNvPr>
          <p:cNvSpPr>
            <a:spLocks noChangeArrowheads="1"/>
          </p:cNvSpPr>
          <p:nvPr/>
        </p:nvSpPr>
        <p:spPr bwMode="auto">
          <a:xfrm>
            <a:off x="6553200" y="3406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226" name="Rectangle 82">
            <a:extLst>
              <a:ext uri="{FF2B5EF4-FFF2-40B4-BE49-F238E27FC236}">
                <a16:creationId xmlns:a16="http://schemas.microsoft.com/office/drawing/2014/main" id="{A5245871-BD8B-40F4-BC25-CBF05140586E}"/>
              </a:ext>
            </a:extLst>
          </p:cNvPr>
          <p:cNvSpPr>
            <a:spLocks noChangeArrowheads="1"/>
          </p:cNvSpPr>
          <p:nvPr/>
        </p:nvSpPr>
        <p:spPr bwMode="auto">
          <a:xfrm>
            <a:off x="6556375"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27" name="Rectangle 83">
            <a:extLst>
              <a:ext uri="{FF2B5EF4-FFF2-40B4-BE49-F238E27FC236}">
                <a16:creationId xmlns:a16="http://schemas.microsoft.com/office/drawing/2014/main" id="{5BB744B0-C686-4830-A84C-44F38650169A}"/>
              </a:ext>
            </a:extLst>
          </p:cNvPr>
          <p:cNvSpPr>
            <a:spLocks noChangeArrowheads="1"/>
          </p:cNvSpPr>
          <p:nvPr/>
        </p:nvSpPr>
        <p:spPr bwMode="auto">
          <a:xfrm>
            <a:off x="655320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28" name="Rectangle 84">
            <a:extLst>
              <a:ext uri="{FF2B5EF4-FFF2-40B4-BE49-F238E27FC236}">
                <a16:creationId xmlns:a16="http://schemas.microsoft.com/office/drawing/2014/main" id="{17AF9703-FD37-485E-8E88-F9C47A0137F3}"/>
              </a:ext>
            </a:extLst>
          </p:cNvPr>
          <p:cNvSpPr>
            <a:spLocks noChangeArrowheads="1"/>
          </p:cNvSpPr>
          <p:nvPr/>
        </p:nvSpPr>
        <p:spPr bwMode="auto">
          <a:xfrm>
            <a:off x="7335838"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29" name="Line 85">
            <a:extLst>
              <a:ext uri="{FF2B5EF4-FFF2-40B4-BE49-F238E27FC236}">
                <a16:creationId xmlns:a16="http://schemas.microsoft.com/office/drawing/2014/main" id="{F145728E-5BB7-4506-8A05-A3B5C82DD283}"/>
              </a:ext>
            </a:extLst>
          </p:cNvPr>
          <p:cNvSpPr>
            <a:spLocks noChangeShapeType="1"/>
          </p:cNvSpPr>
          <p:nvPr/>
        </p:nvSpPr>
        <p:spPr bwMode="auto">
          <a:xfrm>
            <a:off x="7335838"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0" name="Line 86">
            <a:extLst>
              <a:ext uri="{FF2B5EF4-FFF2-40B4-BE49-F238E27FC236}">
                <a16:creationId xmlns:a16="http://schemas.microsoft.com/office/drawing/2014/main" id="{500B4C96-AA49-4DEF-A256-1C7FBF6DF6FD}"/>
              </a:ext>
            </a:extLst>
          </p:cNvPr>
          <p:cNvSpPr>
            <a:spLocks noChangeShapeType="1"/>
          </p:cNvSpPr>
          <p:nvPr/>
        </p:nvSpPr>
        <p:spPr bwMode="auto">
          <a:xfrm>
            <a:off x="7335838"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1" name="Rectangle 87">
            <a:extLst>
              <a:ext uri="{FF2B5EF4-FFF2-40B4-BE49-F238E27FC236}">
                <a16:creationId xmlns:a16="http://schemas.microsoft.com/office/drawing/2014/main" id="{5974482A-9CBD-41F5-8972-D99D3303A6C8}"/>
              </a:ext>
            </a:extLst>
          </p:cNvPr>
          <p:cNvSpPr>
            <a:spLocks noChangeArrowheads="1"/>
          </p:cNvSpPr>
          <p:nvPr/>
        </p:nvSpPr>
        <p:spPr bwMode="auto">
          <a:xfrm>
            <a:off x="7292975" y="3416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232" name="Rectangle 88">
            <a:extLst>
              <a:ext uri="{FF2B5EF4-FFF2-40B4-BE49-F238E27FC236}">
                <a16:creationId xmlns:a16="http://schemas.microsoft.com/office/drawing/2014/main" id="{2C44B5B6-A7DF-466E-A6D7-994D1825A08B}"/>
              </a:ext>
            </a:extLst>
          </p:cNvPr>
          <p:cNvSpPr>
            <a:spLocks noChangeArrowheads="1"/>
          </p:cNvSpPr>
          <p:nvPr/>
        </p:nvSpPr>
        <p:spPr bwMode="auto">
          <a:xfrm>
            <a:off x="72771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33" name="Rectangle 89">
            <a:extLst>
              <a:ext uri="{FF2B5EF4-FFF2-40B4-BE49-F238E27FC236}">
                <a16:creationId xmlns:a16="http://schemas.microsoft.com/office/drawing/2014/main" id="{010A4EE0-AA87-4126-A442-2AE80DDACE9E}"/>
              </a:ext>
            </a:extLst>
          </p:cNvPr>
          <p:cNvSpPr>
            <a:spLocks noChangeArrowheads="1"/>
          </p:cNvSpPr>
          <p:nvPr/>
        </p:nvSpPr>
        <p:spPr bwMode="auto">
          <a:xfrm>
            <a:off x="72834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34" name="Rectangle 90">
            <a:extLst>
              <a:ext uri="{FF2B5EF4-FFF2-40B4-BE49-F238E27FC236}">
                <a16:creationId xmlns:a16="http://schemas.microsoft.com/office/drawing/2014/main" id="{8EF58E02-6F6C-4980-ABD1-B2AB2FA8DBE8}"/>
              </a:ext>
            </a:extLst>
          </p:cNvPr>
          <p:cNvSpPr>
            <a:spLocks noChangeArrowheads="1"/>
          </p:cNvSpPr>
          <p:nvPr/>
        </p:nvSpPr>
        <p:spPr bwMode="auto">
          <a:xfrm>
            <a:off x="8067675"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35" name="Line 91">
            <a:extLst>
              <a:ext uri="{FF2B5EF4-FFF2-40B4-BE49-F238E27FC236}">
                <a16:creationId xmlns:a16="http://schemas.microsoft.com/office/drawing/2014/main" id="{D79773B0-EDCF-42C8-837A-F62963F15D9F}"/>
              </a:ext>
            </a:extLst>
          </p:cNvPr>
          <p:cNvSpPr>
            <a:spLocks noChangeShapeType="1"/>
          </p:cNvSpPr>
          <p:nvPr/>
        </p:nvSpPr>
        <p:spPr bwMode="auto">
          <a:xfrm>
            <a:off x="8067675"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6" name="Line 92">
            <a:extLst>
              <a:ext uri="{FF2B5EF4-FFF2-40B4-BE49-F238E27FC236}">
                <a16:creationId xmlns:a16="http://schemas.microsoft.com/office/drawing/2014/main" id="{0E148996-939A-438F-A3BF-C8853AE73D4F}"/>
              </a:ext>
            </a:extLst>
          </p:cNvPr>
          <p:cNvSpPr>
            <a:spLocks noChangeShapeType="1"/>
          </p:cNvSpPr>
          <p:nvPr/>
        </p:nvSpPr>
        <p:spPr bwMode="auto">
          <a:xfrm>
            <a:off x="8067675"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7" name="Rectangle 93">
            <a:extLst>
              <a:ext uri="{FF2B5EF4-FFF2-40B4-BE49-F238E27FC236}">
                <a16:creationId xmlns:a16="http://schemas.microsoft.com/office/drawing/2014/main" id="{AA58A6E4-49C0-4BAB-A82B-17730C7D56DB}"/>
              </a:ext>
            </a:extLst>
          </p:cNvPr>
          <p:cNvSpPr>
            <a:spLocks noChangeArrowheads="1"/>
          </p:cNvSpPr>
          <p:nvPr/>
        </p:nvSpPr>
        <p:spPr bwMode="auto">
          <a:xfrm>
            <a:off x="8007350" y="3416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238" name="Rectangle 94">
            <a:extLst>
              <a:ext uri="{FF2B5EF4-FFF2-40B4-BE49-F238E27FC236}">
                <a16:creationId xmlns:a16="http://schemas.microsoft.com/office/drawing/2014/main" id="{53B6B235-DEDC-4565-AED5-A3BD76F07984}"/>
              </a:ext>
            </a:extLst>
          </p:cNvPr>
          <p:cNvSpPr>
            <a:spLocks noChangeArrowheads="1"/>
          </p:cNvSpPr>
          <p:nvPr/>
        </p:nvSpPr>
        <p:spPr bwMode="auto">
          <a:xfrm>
            <a:off x="8010525" y="36163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39" name="Rectangle 95">
            <a:extLst>
              <a:ext uri="{FF2B5EF4-FFF2-40B4-BE49-F238E27FC236}">
                <a16:creationId xmlns:a16="http://schemas.microsoft.com/office/drawing/2014/main" id="{7BF2E3E9-8A12-47B4-ADAA-03F665CC73BF}"/>
              </a:ext>
            </a:extLst>
          </p:cNvPr>
          <p:cNvSpPr>
            <a:spLocks noChangeArrowheads="1"/>
          </p:cNvSpPr>
          <p:nvPr/>
        </p:nvSpPr>
        <p:spPr bwMode="auto">
          <a:xfrm>
            <a:off x="8016875"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240" name="Rectangle 96">
            <a:extLst>
              <a:ext uri="{FF2B5EF4-FFF2-40B4-BE49-F238E27FC236}">
                <a16:creationId xmlns:a16="http://schemas.microsoft.com/office/drawing/2014/main" id="{48CA8E5C-3929-4427-A8BF-C97581EE4826}"/>
              </a:ext>
            </a:extLst>
          </p:cNvPr>
          <p:cNvSpPr>
            <a:spLocks noChangeArrowheads="1"/>
          </p:cNvSpPr>
          <p:nvPr/>
        </p:nvSpPr>
        <p:spPr bwMode="auto">
          <a:xfrm>
            <a:off x="1776413" y="4079875"/>
            <a:ext cx="10842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Page frames</a:t>
            </a:r>
          </a:p>
        </p:txBody>
      </p:sp>
      <p:sp>
        <p:nvSpPr>
          <p:cNvPr id="6241" name="Rectangle 97">
            <a:extLst>
              <a:ext uri="{FF2B5EF4-FFF2-40B4-BE49-F238E27FC236}">
                <a16:creationId xmlns:a16="http://schemas.microsoft.com/office/drawing/2014/main" id="{8C89F8BA-8DB9-42FF-8404-251EC1F96854}"/>
              </a:ext>
            </a:extLst>
          </p:cNvPr>
          <p:cNvSpPr>
            <a:spLocks noChangeArrowheads="1"/>
          </p:cNvSpPr>
          <p:nvPr/>
        </p:nvSpPr>
        <p:spPr bwMode="auto">
          <a:xfrm>
            <a:off x="1712913" y="2940050"/>
            <a:ext cx="13811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Reference string</a:t>
            </a:r>
          </a:p>
        </p:txBody>
      </p:sp>
      <p:sp>
        <p:nvSpPr>
          <p:cNvPr id="6242" name="Rectangle 101">
            <a:extLst>
              <a:ext uri="{FF2B5EF4-FFF2-40B4-BE49-F238E27FC236}">
                <a16:creationId xmlns:a16="http://schemas.microsoft.com/office/drawing/2014/main" id="{FF34D26D-B74E-47BE-A0C0-80F81CE28801}"/>
              </a:ext>
            </a:extLst>
          </p:cNvPr>
          <p:cNvSpPr>
            <a:spLocks noChangeArrowheads="1"/>
          </p:cNvSpPr>
          <p:nvPr/>
        </p:nvSpPr>
        <p:spPr bwMode="auto">
          <a:xfrm>
            <a:off x="7680325" y="0"/>
            <a:ext cx="14636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Virtual Memory</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E4D9657-21E7-4629-8B18-5926798B09BC}"/>
              </a:ext>
            </a:extLst>
          </p:cNvPr>
          <p:cNvSpPr>
            <a:spLocks noGrp="1"/>
          </p:cNvSpPr>
          <p:nvPr>
            <p:ph type="title"/>
          </p:nvPr>
        </p:nvSpPr>
        <p:spPr/>
        <p:txBody>
          <a:bodyPr/>
          <a:lstStyle/>
          <a:p>
            <a:r>
              <a:rPr lang="en-IN" altLang="en-US"/>
              <a:t>Question</a:t>
            </a:r>
          </a:p>
        </p:txBody>
      </p:sp>
      <p:sp>
        <p:nvSpPr>
          <p:cNvPr id="3" name="Content Placeholder 2">
            <a:extLst>
              <a:ext uri="{FF2B5EF4-FFF2-40B4-BE49-F238E27FC236}">
                <a16:creationId xmlns:a16="http://schemas.microsoft.com/office/drawing/2014/main" id="{3DA5F8B3-20E8-4D94-BF18-79D810036261}"/>
              </a:ext>
            </a:extLst>
          </p:cNvPr>
          <p:cNvSpPr>
            <a:spLocks noGrp="1"/>
          </p:cNvSpPr>
          <p:nvPr>
            <p:ph idx="1"/>
          </p:nvPr>
        </p:nvSpPr>
        <p:spPr/>
        <p:txBody>
          <a:bodyPr/>
          <a:lstStyle/>
          <a:p>
            <a:pPr marL="0" indent="0">
              <a:buFont typeface="Monotype Sorts" pitchFamily="2" charset="2"/>
              <a:buNone/>
              <a:defRPr/>
            </a:pPr>
            <a:r>
              <a:rPr lang="en-IN" dirty="0">
                <a:ea typeface="굴림" pitchFamily="34" charset="-127"/>
              </a:rPr>
              <a:t>The page request are in following order. If there are three memory frames, show the execution of the following pages using </a:t>
            </a:r>
          </a:p>
          <a:p>
            <a:pPr marL="0" indent="0">
              <a:buFont typeface="Monotype Sorts" pitchFamily="2" charset="2"/>
              <a:buNone/>
              <a:defRPr/>
            </a:pPr>
            <a:r>
              <a:rPr lang="en-IN" dirty="0">
                <a:ea typeface="굴림" pitchFamily="34" charset="-127"/>
              </a:rPr>
              <a:t>a. FIFO b. Optimal  c. LRU</a:t>
            </a:r>
          </a:p>
          <a:p>
            <a:pPr marL="0" indent="0">
              <a:buFont typeface="Monotype Sorts" pitchFamily="2" charset="2"/>
              <a:buNone/>
              <a:defRPr/>
            </a:pPr>
            <a:endParaRPr lang="en-IN" dirty="0">
              <a:ea typeface="굴림" pitchFamily="34" charset="-127"/>
            </a:endParaRPr>
          </a:p>
          <a:p>
            <a:pPr marL="0" indent="0">
              <a:buFont typeface="Monotype Sorts" pitchFamily="2" charset="2"/>
              <a:buNone/>
              <a:defRPr/>
            </a:pPr>
            <a:endParaRPr lang="en-IN" dirty="0">
              <a:ea typeface="굴림" pitchFamily="34" charset="-127"/>
            </a:endParaRPr>
          </a:p>
          <a:p>
            <a:pPr marL="0" indent="0">
              <a:buFont typeface="Monotype Sorts" pitchFamily="2" charset="2"/>
              <a:buNone/>
              <a:defRPr/>
            </a:pPr>
            <a:r>
              <a:rPr lang="en-IN" dirty="0">
                <a:ea typeface="굴림" pitchFamily="34" charset="-127"/>
              </a:rPr>
              <a:t>6  0  1  3  2  5  0  4   7  1  3  2  6   0  4</a:t>
            </a:r>
          </a:p>
          <a:p>
            <a:pPr>
              <a:defRPr/>
            </a:pPr>
            <a:endParaRPr lang="en-IN" dirty="0">
              <a:ea typeface="굴림" pitchFamily="34" charset="-127"/>
            </a:endParaRPr>
          </a:p>
          <a:p>
            <a:pPr marL="0" indent="0">
              <a:buFont typeface="Monotype Sorts" pitchFamily="2" charset="2"/>
              <a:buNone/>
              <a:defRPr/>
            </a:pPr>
            <a:r>
              <a:rPr lang="en-IN" dirty="0">
                <a:ea typeface="굴림" pitchFamily="34" charset="-127"/>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9D1CECF-EBC0-4309-96EB-EFC1CDB169AB}"/>
              </a:ext>
            </a:extLst>
          </p:cNvPr>
          <p:cNvSpPr>
            <a:spLocks noGrp="1"/>
          </p:cNvSpPr>
          <p:nvPr>
            <p:ph type="title"/>
          </p:nvPr>
        </p:nvSpPr>
        <p:spPr>
          <a:xfrm>
            <a:off x="457200" y="274638"/>
            <a:ext cx="8229600" cy="792162"/>
          </a:xfrm>
        </p:spPr>
        <p:txBody>
          <a:bodyPr/>
          <a:lstStyle/>
          <a:p>
            <a:r>
              <a:rPr lang="en-US" altLang="en-US" dirty="0"/>
              <a:t>Input-Output Organization</a:t>
            </a:r>
          </a:p>
        </p:txBody>
      </p:sp>
      <p:sp>
        <p:nvSpPr>
          <p:cNvPr id="8195" name="Content Placeholder 2">
            <a:extLst>
              <a:ext uri="{FF2B5EF4-FFF2-40B4-BE49-F238E27FC236}">
                <a16:creationId xmlns:a16="http://schemas.microsoft.com/office/drawing/2014/main" id="{7B3528A6-6449-43E8-B133-D6A465CC7EC2}"/>
              </a:ext>
            </a:extLst>
          </p:cNvPr>
          <p:cNvSpPr>
            <a:spLocks noGrp="1"/>
          </p:cNvSpPr>
          <p:nvPr>
            <p:ph idx="1"/>
          </p:nvPr>
        </p:nvSpPr>
        <p:spPr>
          <a:xfrm>
            <a:off x="436098" y="1524000"/>
            <a:ext cx="8229600" cy="4648201"/>
          </a:xfrm>
        </p:spPr>
        <p:txBody>
          <a:bodyPr/>
          <a:lstStyle/>
          <a:p>
            <a:pPr algn="just">
              <a:lnSpc>
                <a:spcPct val="150000"/>
              </a:lnSpc>
              <a:spcBef>
                <a:spcPts val="600"/>
              </a:spcBef>
              <a:buFont typeface="Wingdings" panose="05000000000000000000" pitchFamily="2" charset="2"/>
              <a:buChar char="q"/>
            </a:pPr>
            <a:r>
              <a:rPr lang="en-US" altLang="en-US" sz="1800" dirty="0"/>
              <a:t>Peripheral Devices: Input &amp; Output devices attached to computer are called Peripheral.</a:t>
            </a:r>
          </a:p>
          <a:p>
            <a:pPr algn="just">
              <a:lnSpc>
                <a:spcPct val="150000"/>
              </a:lnSpc>
              <a:spcBef>
                <a:spcPts val="600"/>
              </a:spcBef>
              <a:buFont typeface="Wingdings" panose="05000000000000000000" pitchFamily="2" charset="2"/>
              <a:buChar char="q"/>
            </a:pPr>
            <a:r>
              <a:rPr lang="en-US" altLang="en-US" sz="1800" dirty="0"/>
              <a:t>Input and output devices communicate alphanumeric information by using ASCII 7bit code.</a:t>
            </a:r>
          </a:p>
          <a:p>
            <a:pPr algn="just">
              <a:lnSpc>
                <a:spcPct val="150000"/>
              </a:lnSpc>
              <a:spcBef>
                <a:spcPts val="600"/>
              </a:spcBef>
              <a:buFont typeface="Wingdings" panose="05000000000000000000" pitchFamily="2" charset="2"/>
              <a:buChar char="q"/>
            </a:pPr>
            <a:r>
              <a:rPr lang="en-US" altLang="en-US" sz="1800" dirty="0"/>
              <a:t>I/O interface provides a method for transferring information between internal storage and external I/O devices. </a:t>
            </a:r>
          </a:p>
          <a:p>
            <a:pPr algn="just">
              <a:lnSpc>
                <a:spcPct val="150000"/>
              </a:lnSpc>
              <a:spcBef>
                <a:spcPts val="600"/>
              </a:spcBef>
              <a:buFont typeface="Wingdings" panose="05000000000000000000" pitchFamily="2" charset="2"/>
              <a:buChar char="q"/>
            </a:pPr>
            <a:r>
              <a:rPr lang="en-US" altLang="en-US" sz="1800" dirty="0"/>
              <a:t>To use computer efficiently, large number of programs and data must be prepared in advance for execution with computer.</a:t>
            </a:r>
          </a:p>
          <a:p>
            <a:pPr algn="just">
              <a:lnSpc>
                <a:spcPct val="150000"/>
              </a:lnSpc>
            </a:pPr>
            <a:endParaRPr lang="en-US" altLang="en-US" sz="1800" dirty="0"/>
          </a:p>
          <a:p>
            <a:pPr lvl="2"/>
            <a:endParaRPr lang="en-US" altLang="en-US" sz="1800" dirty="0"/>
          </a:p>
          <a:p>
            <a:pPr lvl="2"/>
            <a:endParaRPr lang="en-US" altLang="en-US" sz="1800" dirty="0"/>
          </a:p>
          <a:p>
            <a:pPr lvl="2"/>
            <a:endParaRPr lang="en-US" altLang="en-US" sz="1800" dirty="0"/>
          </a:p>
          <a:p>
            <a:pPr lvl="2"/>
            <a:endParaRPr lang="en-US" altLang="en-US" sz="1800" dirty="0"/>
          </a:p>
          <a:p>
            <a:pPr lvl="2"/>
            <a:endParaRPr lang="en-US" altLang="en-US" sz="1800" dirty="0"/>
          </a:p>
          <a:p>
            <a:pPr lvl="2"/>
            <a:endParaRPr lang="en-US" altLang="en-US" sz="1800" dirty="0"/>
          </a:p>
          <a:p>
            <a:pPr lvl="2" algn="just">
              <a:buFont typeface="Monotype Sorts" pitchFamily="2" charset="2"/>
              <a:buNone/>
            </a:pPr>
            <a:endParaRPr lang="en-US" altLang="en-US" sz="1800" dirty="0"/>
          </a:p>
          <a:p>
            <a:pPr lvl="2" algn="just">
              <a:buFont typeface="Monotype Sorts" pitchFamily="2" charset="2"/>
              <a:buNone/>
            </a:pPr>
            <a:endParaRPr lang="en-US" altLang="en-US" sz="1800" dirty="0"/>
          </a:p>
          <a:p>
            <a:pPr lvl="2">
              <a:buFont typeface="Monotype Sorts" pitchFamily="2" charset="2"/>
              <a:buNone/>
            </a:pPr>
            <a:r>
              <a:rPr lang="en-US" altLang="en-US" sz="1800" dirty="0"/>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157E486-DBD6-48DB-9895-BDB08A169281}"/>
              </a:ext>
            </a:extLst>
          </p:cNvPr>
          <p:cNvSpPr>
            <a:spLocks noGrp="1"/>
          </p:cNvSpPr>
          <p:nvPr>
            <p:ph type="title"/>
          </p:nvPr>
        </p:nvSpPr>
        <p:spPr/>
        <p:txBody>
          <a:bodyPr/>
          <a:lstStyle/>
          <a:p>
            <a:r>
              <a:rPr lang="en-US" altLang="en-US"/>
              <a:t>Input-Output Interface</a:t>
            </a:r>
          </a:p>
        </p:txBody>
      </p:sp>
      <p:sp>
        <p:nvSpPr>
          <p:cNvPr id="9219" name="Content Placeholder 2">
            <a:extLst>
              <a:ext uri="{FF2B5EF4-FFF2-40B4-BE49-F238E27FC236}">
                <a16:creationId xmlns:a16="http://schemas.microsoft.com/office/drawing/2014/main" id="{3F737A7A-0DCF-4DDE-9C59-5D054A038E23}"/>
              </a:ext>
            </a:extLst>
          </p:cNvPr>
          <p:cNvSpPr>
            <a:spLocks noGrp="1"/>
          </p:cNvSpPr>
          <p:nvPr>
            <p:ph idx="1"/>
          </p:nvPr>
        </p:nvSpPr>
        <p:spPr/>
        <p:txBody>
          <a:bodyPr/>
          <a:lstStyle/>
          <a:p>
            <a:pPr algn="just">
              <a:lnSpc>
                <a:spcPct val="150000"/>
              </a:lnSpc>
              <a:spcBef>
                <a:spcPts val="600"/>
              </a:spcBef>
              <a:buFont typeface="Wingdings" panose="05000000000000000000" pitchFamily="2" charset="2"/>
              <a:buChar char="q"/>
            </a:pPr>
            <a:r>
              <a:rPr lang="en-US" altLang="en-US" sz="2200"/>
              <a:t>The purpose of interfacing are as follows:</a:t>
            </a:r>
          </a:p>
          <a:p>
            <a:pPr lvl="1" algn="just">
              <a:lnSpc>
                <a:spcPct val="150000"/>
              </a:lnSpc>
              <a:spcBef>
                <a:spcPts val="600"/>
              </a:spcBef>
            </a:pPr>
            <a:r>
              <a:rPr lang="en-US" altLang="en-US" sz="2000"/>
              <a:t>Peripherals are electromechanical &amp; electromagnetic devices and are interacting with electronics devices(CPU).</a:t>
            </a:r>
          </a:p>
          <a:p>
            <a:pPr lvl="1" algn="just">
              <a:lnSpc>
                <a:spcPct val="150000"/>
              </a:lnSpc>
              <a:spcBef>
                <a:spcPts val="600"/>
              </a:spcBef>
            </a:pPr>
            <a:r>
              <a:rPr lang="en-US" altLang="en-US" sz="2000"/>
              <a:t>Data transfer rate of peripherals is usually slower than transfer rate of CPU.</a:t>
            </a:r>
          </a:p>
          <a:p>
            <a:pPr lvl="1" algn="just">
              <a:lnSpc>
                <a:spcPct val="150000"/>
              </a:lnSpc>
              <a:spcBef>
                <a:spcPts val="600"/>
              </a:spcBef>
            </a:pPr>
            <a:r>
              <a:rPr lang="en-US" altLang="en-US" sz="2000"/>
              <a:t>Data codes and formats in peripherals differ from word format in CPU</a:t>
            </a:r>
          </a:p>
          <a:p>
            <a:pPr lvl="1" algn="just">
              <a:lnSpc>
                <a:spcPct val="150000"/>
              </a:lnSpc>
              <a:spcBef>
                <a:spcPts val="600"/>
              </a:spcBef>
            </a:pPr>
            <a:r>
              <a:rPr lang="en-US" altLang="en-US" sz="2000"/>
              <a:t>Operating modes of peripherals are different from each other and each one must be controlled without disturbing other.</a:t>
            </a:r>
          </a:p>
          <a:p>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338FC8F-C91A-4334-A318-804DB085ECBD}"/>
              </a:ext>
            </a:extLst>
          </p:cNvPr>
          <p:cNvSpPr>
            <a:spLocks noGrp="1"/>
          </p:cNvSpPr>
          <p:nvPr>
            <p:ph type="title"/>
          </p:nvPr>
        </p:nvSpPr>
        <p:spPr/>
        <p:txBody>
          <a:bodyPr/>
          <a:lstStyle/>
          <a:p>
            <a:r>
              <a:rPr lang="en-US" altLang="en-US"/>
              <a:t>Input-Output Interface</a:t>
            </a:r>
            <a:endParaRPr lang="en-IN" altLang="en-US"/>
          </a:p>
        </p:txBody>
      </p:sp>
      <p:sp>
        <p:nvSpPr>
          <p:cNvPr id="10243" name="Content Placeholder 2">
            <a:extLst>
              <a:ext uri="{FF2B5EF4-FFF2-40B4-BE49-F238E27FC236}">
                <a16:creationId xmlns:a16="http://schemas.microsoft.com/office/drawing/2014/main" id="{0BCED186-E3BD-459A-A450-6B074FD1C975}"/>
              </a:ext>
            </a:extLst>
          </p:cNvPr>
          <p:cNvSpPr>
            <a:spLocks noGrp="1"/>
          </p:cNvSpPr>
          <p:nvPr>
            <p:ph idx="1"/>
          </p:nvPr>
        </p:nvSpPr>
        <p:spPr/>
        <p:txBody>
          <a:bodyPr/>
          <a:lstStyle/>
          <a:p>
            <a:pPr algn="just">
              <a:lnSpc>
                <a:spcPct val="150000"/>
              </a:lnSpc>
              <a:spcBef>
                <a:spcPts val="600"/>
              </a:spcBef>
              <a:buClr>
                <a:srgbClr val="FF0000"/>
              </a:buClr>
              <a:buSzTx/>
              <a:buFont typeface="Wingdings" panose="05000000000000000000" pitchFamily="2" charset="2"/>
              <a:buChar char="q"/>
            </a:pPr>
            <a:r>
              <a:rPr lang="en-US" altLang="en-US" sz="2200"/>
              <a:t>To resolve these differences, computer system includes Interface units between CPU and peripherals to supervise and synchronize all input and output transfers.</a:t>
            </a:r>
          </a:p>
          <a:p>
            <a:pPr algn="just">
              <a:lnSpc>
                <a:spcPct val="150000"/>
              </a:lnSpc>
              <a:spcBef>
                <a:spcPts val="600"/>
              </a:spcBef>
              <a:buClr>
                <a:srgbClr val="FF0000"/>
              </a:buClr>
              <a:buSzTx/>
              <a:buFont typeface="Wingdings" panose="05000000000000000000" pitchFamily="2" charset="2"/>
              <a:buChar char="q"/>
            </a:pPr>
            <a:endParaRPr lang="en-US" altLang="en-US" sz="2200"/>
          </a:p>
          <a:p>
            <a:pPr algn="just">
              <a:lnSpc>
                <a:spcPct val="150000"/>
              </a:lnSpc>
              <a:spcBef>
                <a:spcPts val="600"/>
              </a:spcBef>
              <a:buClr>
                <a:srgbClr val="FF0000"/>
              </a:buClr>
              <a:buSzTx/>
              <a:buFont typeface="Wingdings" panose="05000000000000000000" pitchFamily="2" charset="2"/>
              <a:buChar char="q"/>
            </a:pPr>
            <a:r>
              <a:rPr lang="en-US" altLang="en-US" sz="2200"/>
              <a:t>Each peripheral has its own controller that operates a particular     electromechanical device.</a:t>
            </a:r>
          </a:p>
          <a:p>
            <a:pPr algn="just">
              <a:lnSpc>
                <a:spcPct val="150000"/>
              </a:lnSpc>
              <a:spcBef>
                <a:spcPts val="600"/>
              </a:spcBef>
              <a:buClr>
                <a:srgbClr val="FF0000"/>
              </a:buClr>
              <a:buSzTx/>
              <a:buFont typeface="Wingdings" panose="05000000000000000000" pitchFamily="2" charset="2"/>
              <a:buChar char="q"/>
            </a:pPr>
            <a:r>
              <a:rPr lang="en-US" altLang="en-US" sz="2200"/>
              <a:t>To communicate with a particular device, the processor places a device address on the address lines.</a:t>
            </a:r>
            <a:endParaRPr lang="en-US" altLang="en-US" sz="2200">
              <a:latin typeface="Times New Roman" panose="02020603050405020304" pitchFamily="18" charset="0"/>
            </a:endParaRPr>
          </a:p>
          <a:p>
            <a:pPr>
              <a:spcBef>
                <a:spcPct val="0"/>
              </a:spcBef>
              <a:buClr>
                <a:srgbClr val="FF0000"/>
              </a:buClr>
              <a:buSzTx/>
              <a:buFont typeface="Wingdings" panose="05000000000000000000" pitchFamily="2" charset="2"/>
              <a:buChar char="§"/>
            </a:pPr>
            <a:endParaRPr lang="en-US" altLang="en-US" sz="3600"/>
          </a:p>
          <a:p>
            <a:pPr>
              <a:spcBef>
                <a:spcPct val="0"/>
              </a:spcBef>
              <a:buClr>
                <a:srgbClr val="FF0000"/>
              </a:buClr>
              <a:buSzTx/>
              <a:buFont typeface="Wingdings" panose="05000000000000000000" pitchFamily="2" charset="2"/>
              <a:buChar char="§"/>
            </a:pPr>
            <a:endParaRPr lang="en-US" altLang="en-US"/>
          </a:p>
          <a:p>
            <a:pPr>
              <a:spcBef>
                <a:spcPct val="0"/>
              </a:spcBef>
              <a:buClr>
                <a:srgbClr val="FF0000"/>
              </a:buClr>
              <a:buSzTx/>
              <a:buFont typeface="Wingdings" panose="05000000000000000000" pitchFamily="2" charset="2"/>
              <a:buChar char="§"/>
            </a:pPr>
            <a:endParaRPr lang="en-US" altLang="en-US"/>
          </a:p>
          <a:p>
            <a:endParaRPr lang="en-I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C99A634-892D-4442-BCEA-C328CF45CAE5}"/>
              </a:ext>
            </a:extLst>
          </p:cNvPr>
          <p:cNvSpPr>
            <a:spLocks noGrp="1"/>
          </p:cNvSpPr>
          <p:nvPr>
            <p:ph type="title"/>
          </p:nvPr>
        </p:nvSpPr>
        <p:spPr/>
        <p:txBody>
          <a:bodyPr/>
          <a:lstStyle/>
          <a:p>
            <a:r>
              <a:rPr lang="en-US" altLang="en-US"/>
              <a:t>Input-Output Interface</a:t>
            </a:r>
          </a:p>
        </p:txBody>
      </p:sp>
      <p:pic>
        <p:nvPicPr>
          <p:cNvPr id="11267" name="Picture 2">
            <a:extLst>
              <a:ext uri="{FF2B5EF4-FFF2-40B4-BE49-F238E27FC236}">
                <a16:creationId xmlns:a16="http://schemas.microsoft.com/office/drawing/2014/main" id="{49AFBDC5-4BDE-47CC-9C53-6E1EA5DDB4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196975"/>
            <a:ext cx="7296150" cy="4319588"/>
          </a:xfr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64EB10F-B00D-4E1F-9AE4-B0F662292251}"/>
              </a:ext>
            </a:extLst>
          </p:cNvPr>
          <p:cNvSpPr>
            <a:spLocks noGrp="1"/>
          </p:cNvSpPr>
          <p:nvPr>
            <p:ph type="title"/>
          </p:nvPr>
        </p:nvSpPr>
        <p:spPr/>
        <p:txBody>
          <a:bodyPr/>
          <a:lstStyle/>
          <a:p>
            <a:r>
              <a:rPr lang="en-US" altLang="en-US"/>
              <a:t>Input-Output Interface</a:t>
            </a:r>
          </a:p>
        </p:txBody>
      </p:sp>
      <p:sp>
        <p:nvSpPr>
          <p:cNvPr id="12291" name="Content Placeholder 2">
            <a:extLst>
              <a:ext uri="{FF2B5EF4-FFF2-40B4-BE49-F238E27FC236}">
                <a16:creationId xmlns:a16="http://schemas.microsoft.com/office/drawing/2014/main" id="{9E685001-EC68-4D6C-9A6A-9B96D26A411C}"/>
              </a:ext>
            </a:extLst>
          </p:cNvPr>
          <p:cNvSpPr>
            <a:spLocks noGrp="1"/>
          </p:cNvSpPr>
          <p:nvPr>
            <p:ph idx="1"/>
          </p:nvPr>
        </p:nvSpPr>
        <p:spPr>
          <a:xfrm>
            <a:off x="457200" y="1295400"/>
            <a:ext cx="8229600" cy="4525963"/>
          </a:xfrm>
        </p:spPr>
        <p:txBody>
          <a:bodyPr/>
          <a:lstStyle/>
          <a:p>
            <a:pPr algn="just">
              <a:lnSpc>
                <a:spcPct val="150000"/>
              </a:lnSpc>
              <a:spcBef>
                <a:spcPts val="600"/>
              </a:spcBef>
              <a:buFont typeface="Wingdings" panose="05000000000000000000" pitchFamily="2" charset="2"/>
              <a:buChar char="q"/>
            </a:pPr>
            <a:r>
              <a:rPr lang="en-US" altLang="en-US" sz="2000" dirty="0"/>
              <a:t>When the interface detects it own address, it activates path between bus lines and the device. </a:t>
            </a:r>
          </a:p>
          <a:p>
            <a:pPr algn="just">
              <a:lnSpc>
                <a:spcPct val="150000"/>
              </a:lnSpc>
              <a:spcBef>
                <a:spcPts val="600"/>
              </a:spcBef>
              <a:buFont typeface="Wingdings" panose="05000000000000000000" pitchFamily="2" charset="2"/>
              <a:buChar char="q"/>
            </a:pPr>
            <a:r>
              <a:rPr lang="en-US" altLang="en-US" sz="2000" dirty="0"/>
              <a:t>At the time address is made available in address lines, the processor provides function code(I/O command) in the control lines.</a:t>
            </a:r>
          </a:p>
          <a:p>
            <a:pPr algn="just">
              <a:lnSpc>
                <a:spcPct val="150000"/>
              </a:lnSpc>
              <a:spcBef>
                <a:spcPts val="600"/>
              </a:spcBef>
              <a:buFont typeface="Wingdings" panose="05000000000000000000" pitchFamily="2" charset="2"/>
              <a:buChar char="q"/>
            </a:pPr>
            <a:r>
              <a:rPr lang="en-US" altLang="en-US" sz="2000" dirty="0"/>
              <a:t>Types of I/O command:</a:t>
            </a:r>
          </a:p>
          <a:p>
            <a:pPr algn="just">
              <a:lnSpc>
                <a:spcPct val="150000"/>
              </a:lnSpc>
              <a:spcBef>
                <a:spcPts val="600"/>
              </a:spcBef>
              <a:buFont typeface="Wingdings" panose="05000000000000000000" pitchFamily="2" charset="2"/>
              <a:buChar char="Ø"/>
            </a:pPr>
            <a:r>
              <a:rPr lang="en-US" altLang="en-US" sz="2000" dirty="0">
                <a:solidFill>
                  <a:srgbClr val="0070C0"/>
                </a:solidFill>
              </a:rPr>
              <a:t>Control command</a:t>
            </a:r>
            <a:r>
              <a:rPr lang="en-US" altLang="en-US" sz="2000" dirty="0"/>
              <a:t>: To activate and inform what to do.</a:t>
            </a:r>
          </a:p>
          <a:p>
            <a:pPr algn="just">
              <a:lnSpc>
                <a:spcPct val="150000"/>
              </a:lnSpc>
              <a:spcBef>
                <a:spcPts val="600"/>
              </a:spcBef>
              <a:buFont typeface="Wingdings" panose="05000000000000000000" pitchFamily="2" charset="2"/>
              <a:buChar char="Ø"/>
            </a:pPr>
            <a:r>
              <a:rPr lang="en-US" altLang="en-US" sz="2000" dirty="0">
                <a:solidFill>
                  <a:srgbClr val="0070C0"/>
                </a:solidFill>
              </a:rPr>
              <a:t>Status command</a:t>
            </a:r>
            <a:r>
              <a:rPr lang="en-US" altLang="en-US" sz="2000" dirty="0"/>
              <a:t>: To test various status conditions.</a:t>
            </a:r>
          </a:p>
          <a:p>
            <a:pPr algn="just">
              <a:lnSpc>
                <a:spcPct val="150000"/>
              </a:lnSpc>
              <a:spcBef>
                <a:spcPts val="600"/>
              </a:spcBef>
              <a:buFont typeface="Wingdings" panose="05000000000000000000" pitchFamily="2" charset="2"/>
              <a:buChar char="Ø"/>
            </a:pPr>
            <a:r>
              <a:rPr lang="en-US" altLang="en-US" sz="2000" dirty="0">
                <a:solidFill>
                  <a:srgbClr val="0070C0"/>
                </a:solidFill>
              </a:rPr>
              <a:t>Data Output data</a:t>
            </a:r>
            <a:r>
              <a:rPr lang="en-US" altLang="en-US" sz="2000" dirty="0"/>
              <a:t>: It causes the transfer of data from bus into one of its registers.</a:t>
            </a:r>
          </a:p>
          <a:p>
            <a:pPr algn="just">
              <a:lnSpc>
                <a:spcPct val="150000"/>
              </a:lnSpc>
              <a:spcBef>
                <a:spcPts val="600"/>
              </a:spcBef>
              <a:buFont typeface="Wingdings" panose="05000000000000000000" pitchFamily="2" charset="2"/>
              <a:buChar char="Ø"/>
            </a:pPr>
            <a:r>
              <a:rPr lang="en-US" altLang="en-US" sz="2000" dirty="0">
                <a:solidFill>
                  <a:srgbClr val="0070C0"/>
                </a:solidFill>
              </a:rPr>
              <a:t>Data Input Command</a:t>
            </a:r>
            <a:r>
              <a:rPr lang="en-US" altLang="en-US" sz="2000" dirty="0"/>
              <a:t>: Interface receives data from peripheral and places them on buffer register where it is put into data lines.</a:t>
            </a:r>
          </a:p>
          <a:p>
            <a:endParaRPr lang="en-US" alt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A794DA4-7BE6-4A04-AD55-9C96A941E0DA}"/>
              </a:ext>
            </a:extLst>
          </p:cNvPr>
          <p:cNvSpPr>
            <a:spLocks noGrp="1"/>
          </p:cNvSpPr>
          <p:nvPr>
            <p:ph type="title"/>
          </p:nvPr>
        </p:nvSpPr>
        <p:spPr/>
        <p:txBody>
          <a:bodyPr/>
          <a:lstStyle/>
          <a:p>
            <a:r>
              <a:rPr lang="en-US" altLang="en-US"/>
              <a:t>I/O versus Memory Bus</a:t>
            </a:r>
          </a:p>
        </p:txBody>
      </p:sp>
      <p:sp>
        <p:nvSpPr>
          <p:cNvPr id="13315" name="Content Placeholder 2">
            <a:extLst>
              <a:ext uri="{FF2B5EF4-FFF2-40B4-BE49-F238E27FC236}">
                <a16:creationId xmlns:a16="http://schemas.microsoft.com/office/drawing/2014/main" id="{DF244794-EC54-4D8F-8B0D-4AD5EA9738FE}"/>
              </a:ext>
            </a:extLst>
          </p:cNvPr>
          <p:cNvSpPr>
            <a:spLocks noGrp="1"/>
          </p:cNvSpPr>
          <p:nvPr>
            <p:ph idx="1"/>
          </p:nvPr>
        </p:nvSpPr>
        <p:spPr/>
        <p:txBody>
          <a:bodyPr/>
          <a:lstStyle/>
          <a:p>
            <a:pPr algn="just">
              <a:lnSpc>
                <a:spcPct val="150000"/>
              </a:lnSpc>
              <a:spcBef>
                <a:spcPts val="600"/>
              </a:spcBef>
              <a:buFont typeface="Wingdings" panose="05000000000000000000" pitchFamily="2" charset="2"/>
              <a:buChar char="q"/>
            </a:pPr>
            <a:r>
              <a:rPr lang="en-US" altLang="en-US" sz="2200"/>
              <a:t>In addition to communicating to I/O, processor must also communicate with memory unit.</a:t>
            </a:r>
          </a:p>
          <a:p>
            <a:pPr algn="just">
              <a:lnSpc>
                <a:spcPct val="150000"/>
              </a:lnSpc>
              <a:spcBef>
                <a:spcPts val="600"/>
              </a:spcBef>
              <a:buFont typeface="Wingdings" panose="05000000000000000000" pitchFamily="2" charset="2"/>
              <a:buChar char="q"/>
            </a:pPr>
            <a:r>
              <a:rPr lang="en-US" altLang="en-US" sz="2200"/>
              <a:t>There are three ways that computer buses can be used to communicate with memory and I/O: </a:t>
            </a:r>
          </a:p>
          <a:p>
            <a:pPr lvl="1" algn="just">
              <a:lnSpc>
                <a:spcPct val="150000"/>
              </a:lnSpc>
              <a:buFont typeface="Wingdings" panose="05000000000000000000" pitchFamily="2" charset="2"/>
              <a:buChar char="v"/>
            </a:pPr>
            <a:r>
              <a:rPr lang="en-US" altLang="en-US" sz="2000"/>
              <a:t>Use two separate buses, one for memory and one for I/O. (IOP)</a:t>
            </a:r>
          </a:p>
          <a:p>
            <a:pPr lvl="1" algn="just">
              <a:lnSpc>
                <a:spcPct val="150000"/>
              </a:lnSpc>
              <a:buFont typeface="Wingdings" panose="05000000000000000000" pitchFamily="2" charset="2"/>
              <a:buChar char="v"/>
            </a:pPr>
            <a:r>
              <a:rPr lang="en-US" altLang="en-US" sz="2000"/>
              <a:t>Use one common bus for both memory and I/O but have separate control lines for each. (Isolated I/O)</a:t>
            </a:r>
          </a:p>
          <a:p>
            <a:pPr lvl="1" algn="just">
              <a:lnSpc>
                <a:spcPct val="150000"/>
              </a:lnSpc>
              <a:buFont typeface="Wingdings" panose="05000000000000000000" pitchFamily="2" charset="2"/>
              <a:buChar char="v"/>
            </a:pPr>
            <a:r>
              <a:rPr lang="en-US" altLang="en-US" sz="2000"/>
              <a:t>Use one common bus for memory and I/O with common control lines. (Memory Mapped I/O)</a:t>
            </a:r>
          </a:p>
          <a:p>
            <a:pPr algn="just">
              <a:buFont typeface="Wingdings" panose="05000000000000000000" pitchFamily="2" charset="2"/>
              <a:buChar char="v"/>
            </a:pPr>
            <a:endParaRPr lang="en-US" altLang="en-US" sz="2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299F00C-62CB-4997-AF39-AC95F2210484}"/>
              </a:ext>
            </a:extLst>
          </p:cNvPr>
          <p:cNvSpPr>
            <a:spLocks noGrp="1"/>
          </p:cNvSpPr>
          <p:nvPr>
            <p:ph type="title"/>
          </p:nvPr>
        </p:nvSpPr>
        <p:spPr/>
        <p:txBody>
          <a:bodyPr/>
          <a:lstStyle/>
          <a:p>
            <a:r>
              <a:rPr lang="en-US" altLang="en-US" b="1"/>
              <a:t>Input-Output Transfer (IOP)</a:t>
            </a:r>
            <a:endParaRPr lang="en-US" altLang="en-US"/>
          </a:p>
        </p:txBody>
      </p:sp>
      <p:sp>
        <p:nvSpPr>
          <p:cNvPr id="14339" name="Content Placeholder 2">
            <a:extLst>
              <a:ext uri="{FF2B5EF4-FFF2-40B4-BE49-F238E27FC236}">
                <a16:creationId xmlns:a16="http://schemas.microsoft.com/office/drawing/2014/main" id="{2F5CBFC7-3D54-49A1-BF2C-2AC3F498DB7F}"/>
              </a:ext>
            </a:extLst>
          </p:cNvPr>
          <p:cNvSpPr>
            <a:spLocks noGrp="1"/>
          </p:cNvSpPr>
          <p:nvPr>
            <p:ph idx="1"/>
          </p:nvPr>
        </p:nvSpPr>
        <p:spPr>
          <a:xfrm>
            <a:off x="228600" y="1600200"/>
            <a:ext cx="8686800" cy="5486400"/>
          </a:xfrm>
        </p:spPr>
        <p:txBody>
          <a:bodyPr/>
          <a:lstStyle/>
          <a:p>
            <a:pPr algn="just">
              <a:lnSpc>
                <a:spcPct val="150000"/>
              </a:lnSpc>
              <a:spcBef>
                <a:spcPts val="600"/>
              </a:spcBef>
              <a:buFont typeface="Wingdings" panose="05000000000000000000" pitchFamily="2" charset="2"/>
              <a:buChar char="q"/>
            </a:pPr>
            <a:r>
              <a:rPr lang="en-US" altLang="en-US" sz="2000" dirty="0"/>
              <a:t>An IOP takes care of input and output tasks.</a:t>
            </a:r>
          </a:p>
          <a:p>
            <a:pPr algn="just">
              <a:lnSpc>
                <a:spcPct val="150000"/>
              </a:lnSpc>
              <a:spcBef>
                <a:spcPts val="600"/>
              </a:spcBef>
              <a:buFont typeface="Wingdings" panose="05000000000000000000" pitchFamily="2" charset="2"/>
              <a:buChar char="q"/>
            </a:pPr>
            <a:r>
              <a:rPr lang="en-US" altLang="en-US" sz="2000" dirty="0"/>
              <a:t>The CPU is assigned the task of initiating all operations, but I/O instructions are executed in IOP.</a:t>
            </a:r>
          </a:p>
          <a:p>
            <a:pPr algn="just">
              <a:lnSpc>
                <a:spcPct val="150000"/>
              </a:lnSpc>
              <a:spcBef>
                <a:spcPts val="600"/>
              </a:spcBef>
              <a:buFont typeface="Wingdings" panose="05000000000000000000" pitchFamily="2" charset="2"/>
              <a:buChar char="q"/>
            </a:pPr>
            <a:r>
              <a:rPr lang="en-US" altLang="en-US" sz="2000" dirty="0"/>
              <a:t>When an I/O operation is required, the CPU informs the IOP where to find the I/O program and then leaves the transfer details to the IOP.</a:t>
            </a:r>
          </a:p>
          <a:p>
            <a:pPr algn="just">
              <a:lnSpc>
                <a:spcPct val="150000"/>
              </a:lnSpc>
              <a:spcBef>
                <a:spcPts val="600"/>
              </a:spcBef>
              <a:buFont typeface="Wingdings" panose="05000000000000000000" pitchFamily="2" charset="2"/>
              <a:buChar char="q"/>
            </a:pPr>
            <a:r>
              <a:rPr lang="en-US" altLang="en-US" sz="2000" dirty="0"/>
              <a:t>IOP is also responsible of taking care of data synchronization, formats </a:t>
            </a:r>
            <a:r>
              <a:rPr lang="en-US" altLang="en-US" sz="2000" dirty="0" err="1"/>
              <a:t>etc</a:t>
            </a:r>
            <a:r>
              <a:rPr lang="en-US" altLang="en-US" sz="2000" dirty="0"/>
              <a:t> between CPU and I/O devices. In most computers CPU is master and IOP is slave.</a:t>
            </a:r>
          </a:p>
          <a:p>
            <a:pPr>
              <a:lnSpc>
                <a:spcPct val="150000"/>
              </a:lnSpc>
            </a:pPr>
            <a:endParaRPr lang="en-US" altLang="en-US" sz="2000" dirty="0"/>
          </a:p>
          <a:p>
            <a:pPr>
              <a:lnSpc>
                <a:spcPct val="150000"/>
              </a:lnSpc>
            </a:pPr>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533400"/>
            <a:ext cx="4954905" cy="696595"/>
          </a:xfrm>
          <a:prstGeom prst="rect">
            <a:avLst/>
          </a:prstGeom>
        </p:spPr>
        <p:txBody>
          <a:bodyPr vert="horz" wrap="square" lIns="0" tIns="13335" rIns="0" bIns="0" rtlCol="0">
            <a:spAutoFit/>
          </a:bodyPr>
          <a:lstStyle/>
          <a:p>
            <a:pPr marL="12700">
              <a:lnSpc>
                <a:spcPct val="100000"/>
              </a:lnSpc>
              <a:spcBef>
                <a:spcPts val="105"/>
              </a:spcBef>
            </a:pPr>
            <a:r>
              <a:rPr spc="-10" dirty="0"/>
              <a:t>ARCHITECTURE</a:t>
            </a:r>
          </a:p>
        </p:txBody>
      </p:sp>
      <p:sp>
        <p:nvSpPr>
          <p:cNvPr id="3" name="object 3"/>
          <p:cNvSpPr/>
          <p:nvPr/>
        </p:nvSpPr>
        <p:spPr>
          <a:xfrm>
            <a:off x="1447800" y="1600200"/>
            <a:ext cx="6368796" cy="48234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628802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F42584A-0579-4764-8DDC-38B0951DB21A}"/>
              </a:ext>
            </a:extLst>
          </p:cNvPr>
          <p:cNvSpPr>
            <a:spLocks noGrp="1"/>
          </p:cNvSpPr>
          <p:nvPr>
            <p:ph type="title"/>
          </p:nvPr>
        </p:nvSpPr>
        <p:spPr/>
        <p:txBody>
          <a:bodyPr/>
          <a:lstStyle/>
          <a:p>
            <a:r>
              <a:rPr lang="en-US" altLang="en-US" b="1"/>
              <a:t>Input-Output Transfer (IOP)</a:t>
            </a:r>
            <a:endParaRPr lang="en-US" altLang="en-US"/>
          </a:p>
        </p:txBody>
      </p:sp>
      <p:sp>
        <p:nvSpPr>
          <p:cNvPr id="15363" name="Content Placeholder 2">
            <a:extLst>
              <a:ext uri="{FF2B5EF4-FFF2-40B4-BE49-F238E27FC236}">
                <a16:creationId xmlns:a16="http://schemas.microsoft.com/office/drawing/2014/main" id="{E7E97A49-0A59-4B25-9A11-3971BBDE79C3}"/>
              </a:ext>
            </a:extLst>
          </p:cNvPr>
          <p:cNvSpPr>
            <a:spLocks noGrp="1"/>
          </p:cNvSpPr>
          <p:nvPr>
            <p:ph idx="1"/>
          </p:nvPr>
        </p:nvSpPr>
        <p:spPr>
          <a:xfrm>
            <a:off x="214313" y="928688"/>
            <a:ext cx="8686800" cy="5486400"/>
          </a:xfrm>
        </p:spPr>
        <p:txBody>
          <a:bodyPr/>
          <a:lstStyle/>
          <a:p>
            <a:pPr>
              <a:lnSpc>
                <a:spcPct val="150000"/>
              </a:lnSpc>
            </a:pPr>
            <a:endParaRPr lang="en-US" altLang="en-US" sz="1800"/>
          </a:p>
          <a:p>
            <a:pPr>
              <a:lnSpc>
                <a:spcPct val="150000"/>
              </a:lnSpc>
            </a:pPr>
            <a:endParaRPr lang="en-US" altLang="en-US" sz="1800"/>
          </a:p>
        </p:txBody>
      </p:sp>
      <p:pic>
        <p:nvPicPr>
          <p:cNvPr id="15364" name="Picture 3">
            <a:extLst>
              <a:ext uri="{FF2B5EF4-FFF2-40B4-BE49-F238E27FC236}">
                <a16:creationId xmlns:a16="http://schemas.microsoft.com/office/drawing/2014/main" id="{9C225BB2-7C26-4153-A771-5F73F7BBF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44675"/>
            <a:ext cx="68405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A92A36F-A554-4BD9-B671-1F78D2687E83}"/>
              </a:ext>
            </a:extLst>
          </p:cNvPr>
          <p:cNvSpPr>
            <a:spLocks noGrp="1"/>
          </p:cNvSpPr>
          <p:nvPr>
            <p:ph type="title"/>
          </p:nvPr>
        </p:nvSpPr>
        <p:spPr/>
        <p:txBody>
          <a:bodyPr/>
          <a:lstStyle/>
          <a:p>
            <a:r>
              <a:rPr lang="en-US" altLang="en-US"/>
              <a:t>Isolated I/O</a:t>
            </a:r>
          </a:p>
        </p:txBody>
      </p:sp>
      <p:sp>
        <p:nvSpPr>
          <p:cNvPr id="16387" name="Content Placeholder 2">
            <a:extLst>
              <a:ext uri="{FF2B5EF4-FFF2-40B4-BE49-F238E27FC236}">
                <a16:creationId xmlns:a16="http://schemas.microsoft.com/office/drawing/2014/main" id="{BA3B18C0-2A55-4565-88F6-26E26A5DC3CC}"/>
              </a:ext>
            </a:extLst>
          </p:cNvPr>
          <p:cNvSpPr>
            <a:spLocks noGrp="1"/>
          </p:cNvSpPr>
          <p:nvPr>
            <p:ph idx="1"/>
          </p:nvPr>
        </p:nvSpPr>
        <p:spPr>
          <a:xfrm>
            <a:off x="152400" y="1417638"/>
            <a:ext cx="8686800" cy="5486400"/>
          </a:xfrm>
        </p:spPr>
        <p:txBody>
          <a:bodyPr/>
          <a:lstStyle/>
          <a:p>
            <a:pPr algn="just">
              <a:lnSpc>
                <a:spcPct val="150000"/>
              </a:lnSpc>
              <a:spcBef>
                <a:spcPts val="1200"/>
              </a:spcBef>
              <a:buFont typeface="Wingdings" panose="05000000000000000000" pitchFamily="2" charset="2"/>
              <a:buChar char="q"/>
            </a:pPr>
            <a:r>
              <a:rPr lang="en-US" altLang="en-US" sz="1800" dirty="0"/>
              <a:t>The distinction between memory and I/O transfer is made through separate read and control lines.</a:t>
            </a:r>
          </a:p>
          <a:p>
            <a:pPr algn="just">
              <a:lnSpc>
                <a:spcPct val="150000"/>
              </a:lnSpc>
              <a:spcBef>
                <a:spcPts val="1200"/>
              </a:spcBef>
              <a:buFont typeface="Wingdings" panose="05000000000000000000" pitchFamily="2" charset="2"/>
              <a:buChar char="q"/>
            </a:pPr>
            <a:r>
              <a:rPr lang="en-US" altLang="en-US" sz="1800" dirty="0"/>
              <a:t>I/O read and I/O write are enabled during I/O transfer and Memory read/write are enabled during memory transfer.</a:t>
            </a:r>
          </a:p>
          <a:p>
            <a:pPr algn="just">
              <a:lnSpc>
                <a:spcPct val="150000"/>
              </a:lnSpc>
              <a:spcBef>
                <a:spcPts val="1200"/>
              </a:spcBef>
              <a:buFont typeface="Wingdings" panose="05000000000000000000" pitchFamily="2" charset="2"/>
              <a:buChar char="q"/>
            </a:pPr>
            <a:r>
              <a:rPr lang="en-US" altLang="en-US" sz="1800" dirty="0"/>
              <a:t>In the isolated I/O configuration, CPU have distinct input and output instructions where each of it will be associated with address of the interface register.</a:t>
            </a:r>
          </a:p>
          <a:p>
            <a:pPr algn="just">
              <a:lnSpc>
                <a:spcPct val="150000"/>
              </a:lnSpc>
              <a:spcBef>
                <a:spcPts val="1200"/>
              </a:spcBef>
              <a:buFont typeface="Wingdings" panose="05000000000000000000" pitchFamily="2" charset="2"/>
              <a:buChar char="q"/>
            </a:pPr>
            <a:r>
              <a:rPr lang="en-US" altLang="en-US" sz="1800" dirty="0"/>
              <a:t>When the CPU fetches and decodes the I/O instruction, it places the address associated with the instruction on the common address lines and enables I/O read or I/O write control line.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2413B22-891B-4A1F-9ED0-929A38CE6D47}"/>
              </a:ext>
            </a:extLst>
          </p:cNvPr>
          <p:cNvSpPr>
            <a:spLocks noGrp="1"/>
          </p:cNvSpPr>
          <p:nvPr>
            <p:ph type="title"/>
          </p:nvPr>
        </p:nvSpPr>
        <p:spPr/>
        <p:txBody>
          <a:bodyPr/>
          <a:lstStyle/>
          <a:p>
            <a:r>
              <a:rPr lang="en-US" altLang="en-US"/>
              <a:t>Isolated I/O</a:t>
            </a:r>
          </a:p>
        </p:txBody>
      </p:sp>
      <p:sp>
        <p:nvSpPr>
          <p:cNvPr id="17411" name="Content Placeholder 2">
            <a:extLst>
              <a:ext uri="{FF2B5EF4-FFF2-40B4-BE49-F238E27FC236}">
                <a16:creationId xmlns:a16="http://schemas.microsoft.com/office/drawing/2014/main" id="{8495F01C-C8EC-4123-A969-7E49FC935D18}"/>
              </a:ext>
            </a:extLst>
          </p:cNvPr>
          <p:cNvSpPr>
            <a:spLocks noGrp="1"/>
          </p:cNvSpPr>
          <p:nvPr>
            <p:ph idx="1"/>
          </p:nvPr>
        </p:nvSpPr>
        <p:spPr>
          <a:xfrm>
            <a:off x="0" y="1905000"/>
            <a:ext cx="8686800" cy="5486400"/>
          </a:xfrm>
        </p:spPr>
        <p:txBody>
          <a:bodyPr/>
          <a:lstStyle/>
          <a:p>
            <a:pPr algn="just">
              <a:lnSpc>
                <a:spcPct val="150000"/>
              </a:lnSpc>
              <a:spcBef>
                <a:spcPts val="1200"/>
              </a:spcBef>
              <a:buFont typeface="Wingdings" panose="05000000000000000000" pitchFamily="2" charset="2"/>
              <a:buChar char="q"/>
            </a:pPr>
            <a:r>
              <a:rPr lang="en-US" altLang="en-US" sz="1800" dirty="0"/>
              <a:t>When the CPU fetches and decodes the Memory instruction, it places the address associated with the instruction on the common address lines and enables Memory read or Memory write control line.</a:t>
            </a:r>
          </a:p>
          <a:p>
            <a:pPr algn="just">
              <a:lnSpc>
                <a:spcPct val="150000"/>
              </a:lnSpc>
              <a:spcBef>
                <a:spcPts val="1200"/>
              </a:spcBef>
              <a:buFont typeface="Wingdings" panose="05000000000000000000" pitchFamily="2" charset="2"/>
              <a:buChar char="q"/>
            </a:pPr>
            <a:r>
              <a:rPr lang="en-US" altLang="en-US" sz="1800" dirty="0"/>
              <a:t>The isolated I/O method isolates memory and I/O addresses.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20BC468-990C-4880-BE17-A9F504B68549}"/>
              </a:ext>
            </a:extLst>
          </p:cNvPr>
          <p:cNvSpPr>
            <a:spLocks noGrp="1"/>
          </p:cNvSpPr>
          <p:nvPr>
            <p:ph type="title"/>
          </p:nvPr>
        </p:nvSpPr>
        <p:spPr/>
        <p:txBody>
          <a:bodyPr/>
          <a:lstStyle/>
          <a:p>
            <a:r>
              <a:rPr lang="en-US" altLang="en-US"/>
              <a:t>Memory Mapped I/O</a:t>
            </a:r>
          </a:p>
        </p:txBody>
      </p:sp>
      <p:sp>
        <p:nvSpPr>
          <p:cNvPr id="18435" name="Content Placeholder 2">
            <a:extLst>
              <a:ext uri="{FF2B5EF4-FFF2-40B4-BE49-F238E27FC236}">
                <a16:creationId xmlns:a16="http://schemas.microsoft.com/office/drawing/2014/main" id="{D1830C66-9E8C-43E1-9F27-A51DD23355B8}"/>
              </a:ext>
            </a:extLst>
          </p:cNvPr>
          <p:cNvSpPr>
            <a:spLocks noGrp="1"/>
          </p:cNvSpPr>
          <p:nvPr>
            <p:ph idx="1"/>
          </p:nvPr>
        </p:nvSpPr>
        <p:spPr/>
        <p:txBody>
          <a:bodyPr/>
          <a:lstStyle/>
          <a:p>
            <a:pPr algn="just">
              <a:lnSpc>
                <a:spcPct val="150000"/>
              </a:lnSpc>
              <a:spcBef>
                <a:spcPts val="1200"/>
              </a:spcBef>
              <a:buFont typeface="Wingdings" panose="05000000000000000000" pitchFamily="2" charset="2"/>
              <a:buChar char="q"/>
            </a:pPr>
            <a:r>
              <a:rPr lang="en-US" altLang="en-US" sz="1800" dirty="0"/>
              <a:t>In this configuration, same address space is used for both memory and I/O. </a:t>
            </a:r>
          </a:p>
          <a:p>
            <a:pPr algn="just">
              <a:lnSpc>
                <a:spcPct val="150000"/>
              </a:lnSpc>
              <a:spcBef>
                <a:spcPts val="1200"/>
              </a:spcBef>
              <a:buFont typeface="Wingdings" panose="05000000000000000000" pitchFamily="2" charset="2"/>
              <a:buChar char="q"/>
            </a:pPr>
            <a:r>
              <a:rPr lang="en-US" altLang="en-US" sz="1800" dirty="0"/>
              <a:t>The computer treats interface register (I/O) as a part of memory system.</a:t>
            </a:r>
          </a:p>
          <a:p>
            <a:pPr algn="just">
              <a:lnSpc>
                <a:spcPct val="150000"/>
              </a:lnSpc>
              <a:spcBef>
                <a:spcPts val="1200"/>
              </a:spcBef>
              <a:buFont typeface="Wingdings" panose="05000000000000000000" pitchFamily="2" charset="2"/>
              <a:buChar char="q"/>
            </a:pPr>
            <a:r>
              <a:rPr lang="en-US" altLang="en-US" sz="1800" dirty="0"/>
              <a:t>The assigned address cannot be used for storing memory words, which reduces memory address range available.</a:t>
            </a:r>
          </a:p>
          <a:p>
            <a:pPr algn="just">
              <a:lnSpc>
                <a:spcPct val="150000"/>
              </a:lnSpc>
              <a:spcBef>
                <a:spcPts val="1200"/>
              </a:spcBef>
              <a:buFont typeface="Wingdings" panose="05000000000000000000" pitchFamily="2" charset="2"/>
              <a:buChar char="q"/>
            </a:pPr>
            <a:r>
              <a:rPr lang="en-US" altLang="en-US" sz="1800" dirty="0"/>
              <a:t>In a memory-mapped I/O organization, there are no specific, input or output instruction.</a:t>
            </a:r>
          </a:p>
          <a:p>
            <a:pPr algn="just">
              <a:lnSpc>
                <a:spcPct val="150000"/>
              </a:lnSpc>
              <a:spcBef>
                <a:spcPts val="1200"/>
              </a:spcBef>
              <a:buFont typeface="Wingdings" panose="05000000000000000000" pitchFamily="2" charset="2"/>
              <a:buChar char="q"/>
            </a:pPr>
            <a:r>
              <a:rPr lang="en-US" altLang="en-US" sz="1800" dirty="0"/>
              <a:t>CPU manipulate I/O data residing in interface registers with the same instruction used to manipulate memory words.</a:t>
            </a:r>
          </a:p>
          <a:p>
            <a:pPr algn="just">
              <a:lnSpc>
                <a:spcPct val="150000"/>
              </a:lnSpc>
              <a:spcBef>
                <a:spcPts val="1200"/>
              </a:spcBef>
              <a:buFont typeface="Wingdings" panose="05000000000000000000" pitchFamily="2" charset="2"/>
              <a:buChar char="q"/>
            </a:pPr>
            <a:endParaRPr lang="en-US" altLang="en-US" sz="1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44395867"/>
              </p:ext>
            </p:extLst>
          </p:nvPr>
        </p:nvGraphicFramePr>
        <p:xfrm>
          <a:off x="478302" y="-1"/>
          <a:ext cx="8513298" cy="6477001"/>
        </p:xfrm>
        <a:graphic>
          <a:graphicData uri="http://schemas.openxmlformats.org/drawingml/2006/table">
            <a:tbl>
              <a:tblPr/>
              <a:tblGrid>
                <a:gridCol w="3613159">
                  <a:extLst>
                    <a:ext uri="{9D8B030D-6E8A-4147-A177-3AD203B41FA5}">
                      <a16:colId xmlns:a16="http://schemas.microsoft.com/office/drawing/2014/main" val="770682098"/>
                    </a:ext>
                  </a:extLst>
                </a:gridCol>
                <a:gridCol w="4900139">
                  <a:extLst>
                    <a:ext uri="{9D8B030D-6E8A-4147-A177-3AD203B41FA5}">
                      <a16:colId xmlns:a16="http://schemas.microsoft.com/office/drawing/2014/main" val="335018857"/>
                    </a:ext>
                  </a:extLst>
                </a:gridCol>
              </a:tblGrid>
              <a:tr h="487774">
                <a:tc>
                  <a:txBody>
                    <a:bodyPr/>
                    <a:lstStyle/>
                    <a:p>
                      <a:pPr algn="ctr" fontAlgn="base"/>
                      <a:r>
                        <a:rPr lang="en-IN" sz="1800" b="1">
                          <a:effectLst/>
                        </a:rPr>
                        <a:t>Isolated I/O</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Memory Mapped I/O</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40198056"/>
                  </a:ext>
                </a:extLst>
              </a:tr>
              <a:tr h="855604">
                <a:tc>
                  <a:txBody>
                    <a:bodyPr/>
                    <a:lstStyle/>
                    <a:p>
                      <a:pPr algn="ctr" fontAlgn="ctr"/>
                      <a:r>
                        <a:rPr lang="en-IN" sz="1800" b="0">
                          <a:effectLst/>
                        </a:rPr>
                        <a:t>Memory and I/O have separate address space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Both have same address space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93343132"/>
                  </a:ext>
                </a:extLst>
              </a:tr>
              <a:tr h="855604">
                <a:tc>
                  <a:txBody>
                    <a:bodyPr/>
                    <a:lstStyle/>
                    <a:p>
                      <a:pPr algn="ctr" fontAlgn="ctr"/>
                      <a:r>
                        <a:rPr lang="en-IN" sz="1800" b="0">
                          <a:effectLst/>
                        </a:rPr>
                        <a:t>All address can be used by the memory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Due to addition of I/O addressable memory become less for memory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51751283"/>
                  </a:ext>
                </a:extLst>
              </a:tr>
              <a:tr h="1143470">
                <a:tc>
                  <a:txBody>
                    <a:bodyPr/>
                    <a:lstStyle/>
                    <a:p>
                      <a:pPr algn="ctr" fontAlgn="ctr"/>
                      <a:r>
                        <a:rPr lang="en-IN" sz="1800" b="0">
                          <a:effectLst/>
                        </a:rPr>
                        <a:t>Separate instruction control read and write operation in I/O and Memory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Same instructions can control both I/O and Memory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7441735"/>
                  </a:ext>
                </a:extLst>
              </a:tr>
              <a:tr h="855604">
                <a:tc>
                  <a:txBody>
                    <a:bodyPr/>
                    <a:lstStyle/>
                    <a:p>
                      <a:pPr algn="ctr" fontAlgn="ctr"/>
                      <a:r>
                        <a:rPr lang="en-IN" sz="1800" b="0">
                          <a:effectLst/>
                        </a:rPr>
                        <a:t>In this I/O address are called ports.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Normal memory address are for both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4553631"/>
                  </a:ext>
                </a:extLst>
              </a:tr>
              <a:tr h="855604">
                <a:tc>
                  <a:txBody>
                    <a:bodyPr/>
                    <a:lstStyle/>
                    <a:p>
                      <a:pPr algn="ctr" fontAlgn="ctr"/>
                      <a:r>
                        <a:rPr lang="en-IN" sz="1800" b="0">
                          <a:effectLst/>
                        </a:rPr>
                        <a:t>More efficient due to separate buses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Lesser efficient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82510927"/>
                  </a:ext>
                </a:extLst>
              </a:tr>
              <a:tr h="567737">
                <a:tc>
                  <a:txBody>
                    <a:bodyPr/>
                    <a:lstStyle/>
                    <a:p>
                      <a:pPr algn="ctr" fontAlgn="ctr"/>
                      <a:r>
                        <a:rPr lang="en-IN" sz="1800" b="0">
                          <a:effectLst/>
                        </a:rPr>
                        <a:t>Larger in size due to more buses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Smaller in size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4383814"/>
                  </a:ext>
                </a:extLst>
              </a:tr>
              <a:tr h="855604">
                <a:tc>
                  <a:txBody>
                    <a:bodyPr/>
                    <a:lstStyle/>
                    <a:p>
                      <a:pPr algn="ctr" fontAlgn="ctr"/>
                      <a:r>
                        <a:rPr lang="en-IN" sz="1800" b="0">
                          <a:effectLst/>
                        </a:rPr>
                        <a:t>It is complex due to separate logic is used to control both.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Simpler logic is used as I/O is also treated as memory only.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36715174"/>
                  </a:ext>
                </a:extLst>
              </a:tr>
            </a:tbl>
          </a:graphicData>
        </a:graphic>
      </p:graphicFrame>
    </p:spTree>
    <p:extLst>
      <p:ext uri="{BB962C8B-B14F-4D97-AF65-F5344CB8AC3E}">
        <p14:creationId xmlns:p14="http://schemas.microsoft.com/office/powerpoint/2010/main" val="496860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C0725FD-376A-4210-9F6E-0E2989AD9A22}"/>
              </a:ext>
            </a:extLst>
          </p:cNvPr>
          <p:cNvSpPr>
            <a:spLocks noGrp="1"/>
          </p:cNvSpPr>
          <p:nvPr>
            <p:ph type="title"/>
          </p:nvPr>
        </p:nvSpPr>
        <p:spPr/>
        <p:txBody>
          <a:bodyPr/>
          <a:lstStyle/>
          <a:p>
            <a:r>
              <a:rPr lang="en-US" altLang="en-US" b="1"/>
              <a:t>Memory Mapped I/O</a:t>
            </a:r>
          </a:p>
        </p:txBody>
      </p:sp>
      <p:pic>
        <p:nvPicPr>
          <p:cNvPr id="19459" name="Picture 2">
            <a:extLst>
              <a:ext uri="{FF2B5EF4-FFF2-40B4-BE49-F238E27FC236}">
                <a16:creationId xmlns:a16="http://schemas.microsoft.com/office/drawing/2014/main" id="{0EB3A447-CEE8-44FC-9B31-2A951D383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214438"/>
            <a:ext cx="858202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82A8B23-351B-49AE-B506-79DA77A23FE3}"/>
              </a:ext>
            </a:extLst>
          </p:cNvPr>
          <p:cNvSpPr>
            <a:spLocks noGrp="1"/>
          </p:cNvSpPr>
          <p:nvPr>
            <p:ph type="title"/>
          </p:nvPr>
        </p:nvSpPr>
        <p:spPr/>
        <p:txBody>
          <a:bodyPr/>
          <a:lstStyle/>
          <a:p>
            <a:r>
              <a:rPr lang="en-US" altLang="en-US" b="1"/>
              <a:t>Modes of Transfer</a:t>
            </a:r>
          </a:p>
        </p:txBody>
      </p:sp>
      <p:sp>
        <p:nvSpPr>
          <p:cNvPr id="20483" name="Content Placeholder 2">
            <a:extLst>
              <a:ext uri="{FF2B5EF4-FFF2-40B4-BE49-F238E27FC236}">
                <a16:creationId xmlns:a16="http://schemas.microsoft.com/office/drawing/2014/main" id="{7D36BC0B-7BB3-47BF-A27E-E98BEE4AE818}"/>
              </a:ext>
            </a:extLst>
          </p:cNvPr>
          <p:cNvSpPr>
            <a:spLocks noGrp="1"/>
          </p:cNvSpPr>
          <p:nvPr>
            <p:ph idx="1"/>
          </p:nvPr>
        </p:nvSpPr>
        <p:spPr/>
        <p:txBody>
          <a:bodyPr/>
          <a:lstStyle/>
          <a:p>
            <a:pPr algn="just"/>
            <a:r>
              <a:rPr lang="en-US" altLang="en-US" sz="1800" dirty="0"/>
              <a:t>Data transfer between the CPU and the I/O devices may be handled in variety of modes. Some modes use the CPU as an intermediate path and others transfer the data directly to and from the memory unit.</a:t>
            </a:r>
          </a:p>
          <a:p>
            <a:endParaRPr lang="en-US" altLang="en-US" sz="1800" dirty="0"/>
          </a:p>
          <a:p>
            <a:r>
              <a:rPr lang="en-US" altLang="en-US" sz="1800" dirty="0"/>
              <a:t>Data transfer to and from peripherals may be handled in three ways:</a:t>
            </a:r>
          </a:p>
          <a:p>
            <a:pPr lvl="1"/>
            <a:endParaRPr lang="en-US" altLang="en-US" sz="1800" dirty="0"/>
          </a:p>
          <a:p>
            <a:pPr lvl="1">
              <a:spcBef>
                <a:spcPts val="100"/>
              </a:spcBef>
            </a:pPr>
            <a:r>
              <a:rPr lang="en-US" altLang="en-US" sz="1800" dirty="0"/>
              <a:t>Programmed I/O</a:t>
            </a:r>
          </a:p>
          <a:p>
            <a:pPr lvl="1">
              <a:spcBef>
                <a:spcPts val="100"/>
              </a:spcBef>
            </a:pPr>
            <a:endParaRPr lang="en-US" altLang="en-US" sz="1800" dirty="0"/>
          </a:p>
          <a:p>
            <a:pPr lvl="1">
              <a:spcBef>
                <a:spcPts val="100"/>
              </a:spcBef>
            </a:pPr>
            <a:r>
              <a:rPr lang="en-US" altLang="en-US" sz="1800" dirty="0"/>
              <a:t>Interrupt-initiated I/O</a:t>
            </a:r>
          </a:p>
          <a:p>
            <a:pPr lvl="1">
              <a:spcBef>
                <a:spcPts val="100"/>
              </a:spcBef>
            </a:pPr>
            <a:endParaRPr lang="en-US" altLang="en-US" sz="1800" dirty="0"/>
          </a:p>
          <a:p>
            <a:pPr lvl="1">
              <a:spcBef>
                <a:spcPts val="100"/>
              </a:spcBef>
            </a:pPr>
            <a:r>
              <a:rPr lang="en-US" altLang="en-US" sz="1800" dirty="0"/>
              <a:t>Direct Memory Access (DMA)</a:t>
            </a:r>
          </a:p>
          <a:p>
            <a:pPr lvl="1"/>
            <a:endParaRPr lang="en-US" altLang="en-US" sz="1800" dirty="0"/>
          </a:p>
          <a:p>
            <a:pPr lvl="1"/>
            <a:endParaRPr lang="en-US" altLang="en-US" sz="1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3C727F8-1334-4F32-8AFA-34BDD697B06E}"/>
              </a:ext>
            </a:extLst>
          </p:cNvPr>
          <p:cNvSpPr>
            <a:spLocks noGrp="1"/>
          </p:cNvSpPr>
          <p:nvPr>
            <p:ph type="title"/>
          </p:nvPr>
        </p:nvSpPr>
        <p:spPr/>
        <p:txBody>
          <a:bodyPr/>
          <a:lstStyle/>
          <a:p>
            <a:r>
              <a:rPr lang="en-US" altLang="en-US" b="1"/>
              <a:t>Programmed I/O</a:t>
            </a:r>
          </a:p>
        </p:txBody>
      </p:sp>
      <p:sp>
        <p:nvSpPr>
          <p:cNvPr id="21507" name="Content Placeholder 2">
            <a:extLst>
              <a:ext uri="{FF2B5EF4-FFF2-40B4-BE49-F238E27FC236}">
                <a16:creationId xmlns:a16="http://schemas.microsoft.com/office/drawing/2014/main" id="{3F5FF95F-560F-483C-A26B-27E3A57BC341}"/>
              </a:ext>
            </a:extLst>
          </p:cNvPr>
          <p:cNvSpPr>
            <a:spLocks noGrp="1"/>
          </p:cNvSpPr>
          <p:nvPr>
            <p:ph idx="1"/>
          </p:nvPr>
        </p:nvSpPr>
        <p:spPr>
          <a:xfrm>
            <a:off x="228600" y="1676400"/>
            <a:ext cx="8686800" cy="5510213"/>
          </a:xfrm>
        </p:spPr>
        <p:txBody>
          <a:bodyPr/>
          <a:lstStyle/>
          <a:p>
            <a:endParaRPr lang="en-US" altLang="en-US" sz="1800" dirty="0"/>
          </a:p>
          <a:p>
            <a:r>
              <a:rPr lang="en-US" altLang="en-US" sz="1800" dirty="0"/>
              <a:t>Programmed I/O operations are the result of I/O instructions. Each data item transfer is initiate by an instruction in the program.</a:t>
            </a:r>
          </a:p>
          <a:p>
            <a:endParaRPr lang="en-US" altLang="en-US" sz="1800" dirty="0"/>
          </a:p>
          <a:p>
            <a:r>
              <a:rPr lang="en-US" altLang="en-US" sz="1800" dirty="0"/>
              <a:t>Usually the transfer is to and from a CPU register and peripheral. Other instructions are needed to transfer data between memory and CPU.</a:t>
            </a:r>
          </a:p>
          <a:p>
            <a:endParaRPr lang="en-US" altLang="en-US" sz="1800" dirty="0"/>
          </a:p>
          <a:p>
            <a:r>
              <a:rPr lang="en-US" altLang="en-US" sz="1800" dirty="0"/>
              <a:t>Once a data transfer is initiated, the CPU is required to monitor the interface to see when a transfer can again be made.</a:t>
            </a:r>
          </a:p>
          <a:p>
            <a:endParaRPr lang="en-US" altLang="en-US" sz="1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C396061-03A8-45FE-A957-ABD0AC6A385A}"/>
              </a:ext>
            </a:extLst>
          </p:cNvPr>
          <p:cNvSpPr>
            <a:spLocks noGrp="1"/>
          </p:cNvSpPr>
          <p:nvPr>
            <p:ph type="title"/>
          </p:nvPr>
        </p:nvSpPr>
        <p:spPr/>
        <p:txBody>
          <a:bodyPr/>
          <a:lstStyle/>
          <a:p>
            <a:r>
              <a:rPr lang="en-US" altLang="en-US" b="1"/>
              <a:t>Programmed I/O</a:t>
            </a:r>
          </a:p>
        </p:txBody>
      </p:sp>
      <p:pic>
        <p:nvPicPr>
          <p:cNvPr id="22531" name="Picture 2">
            <a:extLst>
              <a:ext uri="{FF2B5EF4-FFF2-40B4-BE49-F238E27FC236}">
                <a16:creationId xmlns:a16="http://schemas.microsoft.com/office/drawing/2014/main" id="{BA97C0B4-5D8E-4420-B887-3E40FBD62A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59753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F424C2A-1DF7-4B47-8F3D-90B7EFEA1654}"/>
              </a:ext>
            </a:extLst>
          </p:cNvPr>
          <p:cNvSpPr>
            <a:spLocks noGrp="1"/>
          </p:cNvSpPr>
          <p:nvPr>
            <p:ph type="title"/>
          </p:nvPr>
        </p:nvSpPr>
        <p:spPr/>
        <p:txBody>
          <a:bodyPr/>
          <a:lstStyle/>
          <a:p>
            <a:r>
              <a:rPr lang="en-US" altLang="en-US"/>
              <a:t>Interrupt Initiated I/O</a:t>
            </a:r>
          </a:p>
        </p:txBody>
      </p:sp>
      <p:sp>
        <p:nvSpPr>
          <p:cNvPr id="12291" name="Content Placeholder 2">
            <a:extLst>
              <a:ext uri="{FF2B5EF4-FFF2-40B4-BE49-F238E27FC236}">
                <a16:creationId xmlns:a16="http://schemas.microsoft.com/office/drawing/2014/main" id="{A8512ADC-10D3-4555-BF8F-F6087723F65F}"/>
              </a:ext>
            </a:extLst>
          </p:cNvPr>
          <p:cNvSpPr>
            <a:spLocks noGrp="1"/>
          </p:cNvSpPr>
          <p:nvPr>
            <p:ph idx="1"/>
          </p:nvPr>
        </p:nvSpPr>
        <p:spPr/>
        <p:txBody>
          <a:bodyPr/>
          <a:lstStyle/>
          <a:p>
            <a:pPr>
              <a:defRPr/>
            </a:pPr>
            <a:r>
              <a:rPr lang="en-US" altLang="en-US" sz="1800" dirty="0">
                <a:ea typeface="굴림" pitchFamily="34" charset="-127"/>
              </a:rPr>
              <a:t>In the programmed I/O CPU stays in program loop until the I/O indicates that it is ready for data transfer.</a:t>
            </a:r>
          </a:p>
          <a:p>
            <a:pPr>
              <a:defRPr/>
            </a:pPr>
            <a:endParaRPr lang="en-US" altLang="en-US" sz="1800" dirty="0">
              <a:ea typeface="굴림" pitchFamily="34" charset="-127"/>
            </a:endParaRPr>
          </a:p>
          <a:p>
            <a:pPr>
              <a:defRPr/>
            </a:pPr>
            <a:r>
              <a:rPr lang="en-US" altLang="en-US" sz="1800" dirty="0">
                <a:ea typeface="굴림" pitchFamily="34" charset="-127"/>
              </a:rPr>
              <a:t>This is time consuming process since it makes CPU busy needlessly.</a:t>
            </a:r>
          </a:p>
          <a:p>
            <a:pPr>
              <a:defRPr/>
            </a:pPr>
            <a:endParaRPr lang="en-US" altLang="en-US" sz="1800" dirty="0">
              <a:ea typeface="굴림" pitchFamily="34" charset="-127"/>
            </a:endParaRPr>
          </a:p>
          <a:p>
            <a:pPr>
              <a:defRPr/>
            </a:pPr>
            <a:r>
              <a:rPr lang="en-US" altLang="en-US" sz="1800" dirty="0">
                <a:ea typeface="굴림" pitchFamily="34" charset="-127"/>
              </a:rPr>
              <a:t>This can be avoided by using an interrupt facility.</a:t>
            </a:r>
          </a:p>
          <a:p>
            <a:pPr>
              <a:defRPr/>
            </a:pPr>
            <a:endParaRPr lang="en-US" altLang="en-US" sz="1800" dirty="0">
              <a:ea typeface="굴림" pitchFamily="34" charset="-127"/>
            </a:endParaRPr>
          </a:p>
          <a:p>
            <a:pPr>
              <a:defRPr/>
            </a:pPr>
            <a:r>
              <a:rPr lang="en-US" altLang="en-US" sz="1800" dirty="0">
                <a:ea typeface="굴림" pitchFamily="34" charset="-127"/>
              </a:rPr>
              <a:t>When the interface determines that device is ready for data transfer, it generates an interrupt request.</a:t>
            </a:r>
          </a:p>
          <a:p>
            <a:pPr>
              <a:defRPr/>
            </a:pPr>
            <a:endParaRPr lang="en-US" altLang="en-US" sz="1800" dirty="0">
              <a:ea typeface="굴림" pitchFamily="34" charset="-127"/>
            </a:endParaRPr>
          </a:p>
          <a:p>
            <a:pPr>
              <a:defRPr/>
            </a:pPr>
            <a:r>
              <a:rPr lang="en-US" altLang="en-US" sz="1800" dirty="0">
                <a:ea typeface="굴림" pitchFamily="34" charset="-127"/>
              </a:rPr>
              <a:t>Upon detecting external interrupt signal, the CPU momentarily stops the task it is processing.</a:t>
            </a:r>
          </a:p>
          <a:p>
            <a:pPr>
              <a:defRPr/>
            </a:pPr>
            <a:endParaRPr lang="en-US" altLang="en-US" sz="1800" dirty="0">
              <a:ea typeface="굴림" pitchFamily="34" charset="-127"/>
            </a:endParaRPr>
          </a:p>
          <a:p>
            <a:pPr>
              <a:defRPr/>
            </a:pPr>
            <a:r>
              <a:rPr lang="en-US" altLang="en-US" sz="1800" dirty="0">
                <a:ea typeface="굴림" pitchFamily="34" charset="-127"/>
              </a:rPr>
              <a:t>It then branches to fulfill the I/O request and return to the original task.</a:t>
            </a:r>
          </a:p>
          <a:p>
            <a:pPr marL="0" indent="0">
              <a:buFont typeface="Monotype Sorts" pitchFamily="2" charset="2"/>
              <a:buNone/>
              <a:defRPr/>
            </a:pPr>
            <a:endParaRPr lang="en-US" altLang="en-US" sz="1800" dirty="0">
              <a:ea typeface="굴림" pitchFamily="34" charset="-127"/>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8816</TotalTime>
  <Words>6137</Words>
  <Application>Microsoft Office PowerPoint</Application>
  <PresentationFormat>On-screen Show (4:3)</PresentationFormat>
  <Paragraphs>1104</Paragraphs>
  <Slides>111</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22" baseType="lpstr">
      <vt:lpstr>Arial</vt:lpstr>
      <vt:lpstr>Arial Black</vt:lpstr>
      <vt:lpstr>Computer Modern</vt:lpstr>
      <vt:lpstr>Georgia</vt:lpstr>
      <vt:lpstr>Helvetica</vt:lpstr>
      <vt:lpstr>Monotype Sorts</vt:lpstr>
      <vt:lpstr>Nimbus Roman No9 L</vt:lpstr>
      <vt:lpstr>Times New Roman</vt:lpstr>
      <vt:lpstr>Wingdings</vt:lpstr>
      <vt:lpstr>Default Design</vt:lpstr>
      <vt:lpstr>VISIO</vt:lpstr>
      <vt:lpstr>CONTROL UNIT</vt:lpstr>
      <vt:lpstr>PowerPoint Presentation</vt:lpstr>
      <vt:lpstr>FUNCTIONS</vt:lpstr>
      <vt:lpstr>TYPES</vt:lpstr>
      <vt:lpstr>Hardwired Control Unit</vt:lpstr>
      <vt:lpstr>ADVANTAGES</vt:lpstr>
      <vt:lpstr>DISADVANTAGES</vt:lpstr>
      <vt:lpstr>CONSIST OF:</vt:lpstr>
      <vt:lpstr>ARCHITECTURE</vt:lpstr>
      <vt:lpstr>PowerPoint Presentation</vt:lpstr>
      <vt:lpstr>PowerPoint Presentation</vt:lpstr>
      <vt:lpstr>PowerPoint Presentation</vt:lpstr>
      <vt:lpstr>EXAMPLE</vt:lpstr>
      <vt:lpstr>TIMING DIAGRAM</vt:lpstr>
      <vt:lpstr>MICRO-PROGRAMMED  CONTROL UNIT</vt:lpstr>
      <vt:lpstr>PowerPoint Presentation</vt:lpstr>
      <vt:lpstr>PowerPoint Presentation</vt:lpstr>
      <vt:lpstr>ADVANTAGES</vt:lpstr>
      <vt:lpstr>DISADVANTAGES</vt:lpstr>
      <vt:lpstr>CONSIST OF :</vt:lpstr>
      <vt:lpstr>ARCHITECTURE</vt:lpstr>
      <vt:lpstr>PowerPoint Presentation</vt:lpstr>
      <vt:lpstr>PowerPoint Presentation</vt:lpstr>
      <vt:lpstr>PIPELINING</vt:lpstr>
      <vt:lpstr>Example for Pipeline Processing</vt:lpstr>
      <vt:lpstr>Operations in each pipeline stage</vt:lpstr>
      <vt:lpstr>General Four-Segment Pipeline</vt:lpstr>
      <vt:lpstr>Pipeline Speedup</vt:lpstr>
      <vt:lpstr>PowerPoint Presentation</vt:lpstr>
      <vt:lpstr>PowerPoint Presentation</vt:lpstr>
      <vt:lpstr>PowerPoint Presentation</vt:lpstr>
      <vt:lpstr>PowerPoint Presentation</vt:lpstr>
      <vt:lpstr>Computer Instructions</vt:lpstr>
      <vt:lpstr>Computer Instruction Set</vt:lpstr>
      <vt:lpstr>Instruction Cycle</vt:lpstr>
      <vt:lpstr>Instruction Cycle</vt:lpstr>
      <vt:lpstr>Instruction Cycle</vt:lpstr>
      <vt:lpstr>Basic Processing Unit</vt:lpstr>
      <vt:lpstr>Fundamental Concepts</vt:lpstr>
      <vt:lpstr>Executing an Instruction</vt:lpstr>
      <vt:lpstr>Processor Organization</vt:lpstr>
      <vt:lpstr>PowerPoint Presentation</vt:lpstr>
      <vt:lpstr>PowerPoint Presentation</vt:lpstr>
      <vt:lpstr>Register Transfers</vt:lpstr>
      <vt:lpstr>PowerPoint Presentation</vt:lpstr>
      <vt:lpstr>Data transfer between two registers:</vt:lpstr>
      <vt:lpstr>Performing an Arithmetic or Logic Operation</vt:lpstr>
      <vt:lpstr>Fetching a Word from Memory</vt:lpstr>
      <vt:lpstr>Fetching a Word from Memory</vt:lpstr>
      <vt:lpstr>Fetching a Word from Memory</vt:lpstr>
      <vt:lpstr>Storing a word in memory</vt:lpstr>
      <vt:lpstr>Execution of a Complete Instruction</vt:lpstr>
      <vt:lpstr>Execution of a Complete Instruction</vt:lpstr>
      <vt:lpstr>Question</vt:lpstr>
      <vt:lpstr>Solution 1</vt:lpstr>
      <vt:lpstr>Solution 2</vt:lpstr>
      <vt:lpstr>Solution 3</vt:lpstr>
      <vt:lpstr>Execution of Branch Instructions</vt:lpstr>
      <vt:lpstr>Execution of Branch Instructions</vt:lpstr>
      <vt:lpstr>Memory Organization</vt:lpstr>
      <vt:lpstr>Memory Organization</vt:lpstr>
      <vt:lpstr>Random Access Memory (RAM)</vt:lpstr>
      <vt:lpstr>Three State Buffer</vt:lpstr>
      <vt:lpstr>MAIN  MEMORY</vt:lpstr>
      <vt:lpstr>MEMORY  ADDRESS  MAP</vt:lpstr>
      <vt:lpstr>CONNECTION  OF  MEMORY  TO  CPU</vt:lpstr>
      <vt:lpstr>Numerical Problems</vt:lpstr>
      <vt:lpstr>PowerPoint Presentation</vt:lpstr>
      <vt:lpstr>Cache Memory</vt:lpstr>
      <vt:lpstr>Types of Mapping of Cache Memory</vt:lpstr>
      <vt:lpstr>Associative Mapping</vt:lpstr>
      <vt:lpstr>Direct Mapping</vt:lpstr>
      <vt:lpstr>Direct Mapping</vt:lpstr>
      <vt:lpstr>Set-Associative Mapping </vt:lpstr>
      <vt:lpstr>Questions</vt:lpstr>
      <vt:lpstr>Answer</vt:lpstr>
      <vt:lpstr>Answer</vt:lpstr>
      <vt:lpstr>PowerPoint Presentation</vt:lpstr>
      <vt:lpstr>PowerPoint Presentation</vt:lpstr>
      <vt:lpstr>PAGE  REPLACEMENT  ALGORITHMS</vt:lpstr>
      <vt:lpstr>PAGE  REPLACEMENT  ALGORITHMS</vt:lpstr>
      <vt:lpstr>Question</vt:lpstr>
      <vt:lpstr>Input-Output Organization</vt:lpstr>
      <vt:lpstr>Input-Output Interface</vt:lpstr>
      <vt:lpstr>Input-Output Interface</vt:lpstr>
      <vt:lpstr>Input-Output Interface</vt:lpstr>
      <vt:lpstr>Input-Output Interface</vt:lpstr>
      <vt:lpstr>I/O versus Memory Bus</vt:lpstr>
      <vt:lpstr>Input-Output Transfer (IOP)</vt:lpstr>
      <vt:lpstr>Input-Output Transfer (IOP)</vt:lpstr>
      <vt:lpstr>Isolated I/O</vt:lpstr>
      <vt:lpstr>Isolated I/O</vt:lpstr>
      <vt:lpstr>Memory Mapped I/O</vt:lpstr>
      <vt:lpstr>PowerPoint Presentation</vt:lpstr>
      <vt:lpstr>Memory Mapped I/O</vt:lpstr>
      <vt:lpstr>Modes of Transfer</vt:lpstr>
      <vt:lpstr>Programmed I/O</vt:lpstr>
      <vt:lpstr>Programmed I/O</vt:lpstr>
      <vt:lpstr>Interrupt Initiated I/O</vt:lpstr>
      <vt:lpstr>Direct Memory Access (DMA)</vt:lpstr>
      <vt:lpstr>DMA</vt:lpstr>
      <vt:lpstr>DMA Controller</vt:lpstr>
      <vt:lpstr>Initialization of DMA</vt:lpstr>
      <vt:lpstr>DMA Transfer in a computer system</vt:lpstr>
      <vt:lpstr>Bus Arbitration</vt:lpstr>
      <vt:lpstr>Types of Interrupt</vt:lpstr>
      <vt:lpstr>Buses</vt:lpstr>
      <vt:lpstr>Buses</vt:lpstr>
      <vt:lpstr>Synchronous or Asynchronous Data Transfer</vt:lpstr>
      <vt:lpstr>Strobe Control</vt:lpstr>
      <vt:lpstr>Handshaking </vt:lpstr>
    </vt:vector>
  </TitlesOfParts>
  <Company>ciscoSystems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ECE271</dc:title>
  <dc:creator>Alexandre Tenca and Wen-Tsong Shiue</dc:creator>
  <cp:lastModifiedBy>Raj Pratap</cp:lastModifiedBy>
  <cp:revision>635</cp:revision>
  <cp:lastPrinted>2002-03-21T23:42:09Z</cp:lastPrinted>
  <dcterms:created xsi:type="dcterms:W3CDTF">1999-09-22T00:03:18Z</dcterms:created>
  <dcterms:modified xsi:type="dcterms:W3CDTF">2023-12-13T17:44:47Z</dcterms:modified>
</cp:coreProperties>
</file>