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38EC-359B-2B1B-A495-562D660C6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1F89E-74E6-F323-6F98-B8D4E1427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2407-F6BF-0DCE-F2E7-D8E7193F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F16D-4FFF-3246-DCC6-AF2E396D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3AD1-C4FE-711A-81DF-72DBF6F5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21F6-A7B9-C5C4-B782-E5483CA7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06E2C-B7C8-D1BF-090E-D27BA637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9FF6-5556-3B9F-3BB8-382D0816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0206-3264-71E6-A199-4803E179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4E5E-382C-034A-80CB-C07C4F24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23560-4ADC-EC02-47A1-2AA746545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0B8B-D01C-B93F-5913-E887AE8B0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1664-F826-FB8E-ABE4-2457E273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F335-8D6D-4948-8342-0D308B7C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4FC9-54DB-9C14-CDB1-8D6275EC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0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2130-F036-D9FE-4142-60E64AEE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FDFA-170D-9368-8C3D-EA4E3DA6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CC102-F869-F0EE-E369-4BE6DFD6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7F5A-738A-D2C9-7C6A-5790A708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0887-3C85-8908-8A08-DCB0D9D7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68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99E4-3004-AD52-6496-33C871CA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0700F-07BC-B9E9-0BC4-657258A6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3A0C-F717-624C-9507-281CF480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8C74-217F-3964-7728-6F2076B8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83ED-31B1-09D9-1B12-4C8B3AFE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F026-286A-9BF1-0341-FB2AD10A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BF28-DE86-818D-4BD9-0FF82317E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14406-7858-AD92-D8FF-8E1B3E18F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B10F-45E3-FBF7-DBAB-F6618344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3A128-5567-40E8-603B-778E4556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93D99-DD5D-E216-3FD4-6DF1E3D4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1418-62C8-1DC6-B52F-334A3BEF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BB78E-5E57-EF48-C0A4-36A29CADA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D0CE-E054-A646-490F-2C0ED126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0AFC4-1917-A256-4877-E839065F4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C2DE0-EB34-DBB2-B98E-C9DC2E2CA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8337A-D80B-45E2-1C7E-D7B813E7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B4625-4441-5485-B132-AF0E63E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F9166-E331-09EE-BE16-F6D4D84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9F0C-8B7A-B571-9C5C-D1CC6303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D8381-ED12-B532-D851-B20F9A26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078F1-2015-0406-1A49-DBBD847D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69196-DA78-8468-E7CF-5977871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13675-EFD2-C56E-3639-EE3C99DB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1B1D4-0A90-015F-B734-C3C24255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38C86-4128-30E6-A5BC-30EE1E07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2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C487-239A-FE69-041B-7811737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515E-C099-E729-FD95-76D018F0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67CCB-8815-7DE5-4A02-09B56F45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EC48-628E-A7BB-DB11-4CC0764B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3559-8803-8256-2AB0-519E1381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988C-FEC9-8004-097F-AC00889D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0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B5BC-B9E5-3222-2F75-ABBCA9A5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6A042-F9B9-41EF-E05B-7D3645552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20418-62DF-6C6C-1778-65F19FCB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CB617-84CA-2634-C7DF-82AC952E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34616-F62E-100E-7323-49902048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A2F2-6F78-F418-B9FC-6DD2AE19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4A3CA-848C-AB43-BF9D-81ECE00D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7147B-3889-9037-4375-BE99D4596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E8BA-A910-CB3F-6D8B-69BC2C7F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177D1-B9BF-430F-BC9A-4105B466E737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1F97-C84F-66D1-5608-93364E2E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51191-7C2F-90C0-87E2-CC65E7762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75D71-689B-4A1A-A7E1-7F6ACEA89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C474-F251-870B-CB12-7F12AA2A2A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Marketing Funnel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42D9A-B788-5D1C-B0F8-6EA8AFCE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858" y="4857134"/>
            <a:ext cx="1750142" cy="400665"/>
          </a:xfrm>
        </p:spPr>
        <p:txBody>
          <a:bodyPr>
            <a:normAutofit fontScale="92500"/>
          </a:bodyPr>
          <a:lstStyle/>
          <a:p>
            <a:r>
              <a:rPr lang="en-IN" dirty="0"/>
              <a:t>Nikhil Kumar</a:t>
            </a:r>
          </a:p>
        </p:txBody>
      </p:sp>
    </p:spTree>
    <p:extLst>
      <p:ext uri="{BB962C8B-B14F-4D97-AF65-F5344CB8AC3E}">
        <p14:creationId xmlns:p14="http://schemas.microsoft.com/office/powerpoint/2010/main" val="123211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4EA0-043C-F92A-2541-C3700B4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marketing funnel?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A9DE2-48BE-DBD6-2ADD-7337331F7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631944"/>
            <a:ext cx="6846363" cy="5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4EA0-043C-F92A-2541-C3700B4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Stages of Marketing Funnel</a:t>
            </a:r>
          </a:p>
        </p:txBody>
      </p:sp>
      <p:sp>
        <p:nvSpPr>
          <p:cNvPr id="2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A140C0-5AF9-4486-4222-83AAFC435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9" r="-1" b="-1"/>
          <a:stretch/>
        </p:blipFill>
        <p:spPr>
          <a:xfrm>
            <a:off x="7266038" y="2014236"/>
            <a:ext cx="4444933" cy="3887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F5964CE-9652-E32D-C7DE-745572F69336}"/>
              </a:ext>
            </a:extLst>
          </p:cNvPr>
          <p:cNvSpPr txBox="1">
            <a:spLocks/>
          </p:cNvSpPr>
          <p:nvPr/>
        </p:nvSpPr>
        <p:spPr>
          <a:xfrm>
            <a:off x="4084320" y="205087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Awareness</a:t>
            </a:r>
            <a:r>
              <a:rPr lang="en-US" sz="2000" dirty="0"/>
              <a:t> – When someone becomes aware of your brand, product, or service.</a:t>
            </a:r>
          </a:p>
          <a:p>
            <a:endParaRPr lang="en-US" sz="2000" dirty="0"/>
          </a:p>
          <a:p>
            <a:r>
              <a:rPr lang="en-US" sz="2000" b="1" dirty="0"/>
              <a:t>Interest</a:t>
            </a:r>
            <a:r>
              <a:rPr lang="en-US" sz="2000" dirty="0"/>
              <a:t> – When someone expresses interest in your product or service.</a:t>
            </a:r>
          </a:p>
          <a:p>
            <a:endParaRPr lang="en-US" sz="2000" dirty="0"/>
          </a:p>
          <a:p>
            <a:r>
              <a:rPr lang="en-US" sz="2000" b="1" dirty="0"/>
              <a:t>Desire</a:t>
            </a:r>
            <a:r>
              <a:rPr lang="en-US" sz="2000" dirty="0"/>
              <a:t> – When someone evaluates your product or service. This stage is also known as “Consideration.”</a:t>
            </a:r>
          </a:p>
          <a:p>
            <a:endParaRPr lang="en-US" sz="2000" dirty="0"/>
          </a:p>
          <a:p>
            <a:r>
              <a:rPr lang="en-US" sz="2000" b="1" dirty="0"/>
              <a:t>Action</a:t>
            </a:r>
            <a:r>
              <a:rPr lang="en-US" sz="2000" dirty="0"/>
              <a:t> – When someone becomes a customer. This stage is also known as “Conversion.”</a:t>
            </a:r>
          </a:p>
        </p:txBody>
      </p:sp>
    </p:spTree>
    <p:extLst>
      <p:ext uri="{BB962C8B-B14F-4D97-AF65-F5344CB8AC3E}">
        <p14:creationId xmlns:p14="http://schemas.microsoft.com/office/powerpoint/2010/main" val="53781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4EA0-043C-F92A-2541-C3700B4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</a:t>
            </a:r>
            <a:br>
              <a:rPr lang="en-US" sz="4800" dirty="0"/>
            </a:br>
            <a:r>
              <a:rPr lang="en-US" sz="4800" dirty="0"/>
              <a:t>Marketing Funnel matters?</a:t>
            </a:r>
          </a:p>
        </p:txBody>
      </p:sp>
      <p:sp>
        <p:nvSpPr>
          <p:cNvPr id="2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A140C0-5AF9-4486-4222-83AAFC435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9" r="-1" b="-1"/>
          <a:stretch/>
        </p:blipFill>
        <p:spPr>
          <a:xfrm>
            <a:off x="7266038" y="2014236"/>
            <a:ext cx="4444933" cy="3887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F5964CE-9652-E32D-C7DE-745572F69336}"/>
              </a:ext>
            </a:extLst>
          </p:cNvPr>
          <p:cNvSpPr txBox="1">
            <a:spLocks/>
          </p:cNvSpPr>
          <p:nvPr/>
        </p:nvSpPr>
        <p:spPr>
          <a:xfrm>
            <a:off x="4084320" y="205087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Navigating the Non-linear: </a:t>
            </a:r>
            <a:r>
              <a:rPr lang="en-US" sz="2000" dirty="0"/>
              <a:t>Unveiling the Crucial Role of the Marketing Funnel.</a:t>
            </a:r>
          </a:p>
          <a:p>
            <a:endParaRPr lang="en-US" sz="2000" dirty="0"/>
          </a:p>
          <a:p>
            <a:r>
              <a:rPr lang="en-US" sz="2000" b="1" dirty="0"/>
              <a:t>Unlocking Success: </a:t>
            </a:r>
            <a:r>
              <a:rPr lang="en-US" sz="2000" dirty="0"/>
              <a:t>Harnessing the Power of the Marketing Funnel's Simplified Journey.</a:t>
            </a:r>
          </a:p>
          <a:p>
            <a:endParaRPr lang="en-US" sz="2000" dirty="0"/>
          </a:p>
          <a:p>
            <a:r>
              <a:rPr lang="en-US" sz="2000" b="1" dirty="0"/>
              <a:t>From Chaos to Clarity: </a:t>
            </a:r>
            <a:r>
              <a:rPr lang="en-US" sz="2000" dirty="0"/>
              <a:t>Mastering Marketing Funnel Dynamics for Sustainable Growth.</a:t>
            </a:r>
          </a:p>
          <a:p>
            <a:endParaRPr lang="en-US" sz="2000" dirty="0"/>
          </a:p>
          <a:p>
            <a:r>
              <a:rPr lang="en-US" sz="2000" b="1" dirty="0"/>
              <a:t>Plug the Leaks, Secure the Success: </a:t>
            </a:r>
            <a:r>
              <a:rPr lang="en-US" sz="2000" dirty="0"/>
              <a:t>How the Marketing Funnel Fixes Customer Journey Gaps</a:t>
            </a:r>
          </a:p>
        </p:txBody>
      </p:sp>
    </p:spTree>
    <p:extLst>
      <p:ext uri="{BB962C8B-B14F-4D97-AF65-F5344CB8AC3E}">
        <p14:creationId xmlns:p14="http://schemas.microsoft.com/office/powerpoint/2010/main" val="336581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4EA0-043C-F92A-2541-C3700B4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How to </a:t>
            </a:r>
            <a:br>
              <a:rPr lang="en-US" sz="4800" dirty="0"/>
            </a:br>
            <a:r>
              <a:rPr lang="en-US" sz="4800" dirty="0"/>
              <a:t>create a marketing funnel?</a:t>
            </a:r>
          </a:p>
        </p:txBody>
      </p:sp>
      <p:sp>
        <p:nvSpPr>
          <p:cNvPr id="2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A140C0-5AF9-4486-4222-83AAFC435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9" r="-1" b="-1"/>
          <a:stretch/>
        </p:blipFill>
        <p:spPr>
          <a:xfrm>
            <a:off x="7266038" y="2014236"/>
            <a:ext cx="4444933" cy="3887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F5964CE-9652-E32D-C7DE-745572F69336}"/>
              </a:ext>
            </a:extLst>
          </p:cNvPr>
          <p:cNvSpPr txBox="1">
            <a:spLocks/>
          </p:cNvSpPr>
          <p:nvPr/>
        </p:nvSpPr>
        <p:spPr>
          <a:xfrm>
            <a:off x="4084320" y="205087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Top of the funnel </a:t>
            </a:r>
            <a:r>
              <a:rPr lang="en-US" sz="2000" dirty="0"/>
              <a:t>(TOFU) – Building awareness about your product/ the problem you address.</a:t>
            </a:r>
          </a:p>
          <a:p>
            <a:endParaRPr lang="en-US" sz="2000" b="1" dirty="0"/>
          </a:p>
          <a:p>
            <a:r>
              <a:rPr lang="en-US" sz="2000" b="1" dirty="0"/>
              <a:t>Middle of the funnel </a:t>
            </a:r>
            <a:r>
              <a:rPr lang="en-US" sz="2000" dirty="0"/>
              <a:t>(MOFU) – Teaching people how to choose the solution.</a:t>
            </a:r>
          </a:p>
          <a:p>
            <a:endParaRPr lang="en-US" sz="2000" dirty="0"/>
          </a:p>
          <a:p>
            <a:r>
              <a:rPr lang="en-US" sz="2000" b="1" dirty="0"/>
              <a:t>Bottom of the funnel </a:t>
            </a:r>
            <a:r>
              <a:rPr lang="en-US" sz="2000" dirty="0"/>
              <a:t>(BOFU) – Explaining why your product is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325115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4EA0-043C-F92A-2541-C3700B4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Marketing Funnel Strategy in reality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518388-AF76-8180-5847-7264AC803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346" y="633887"/>
            <a:ext cx="5981060" cy="54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4EA0-043C-F92A-2541-C3700B4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Marketing Strategy in reality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D4705-4FB3-461E-3E67-98EE2D40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6" r="1" b="1"/>
          <a:stretch/>
        </p:blipFill>
        <p:spPr>
          <a:xfrm>
            <a:off x="5545394" y="633887"/>
            <a:ext cx="6165577" cy="54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4EA0-043C-F92A-2541-C3700B41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224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Marketing Funnel</vt:lpstr>
      <vt:lpstr>What is marketing funnel?</vt:lpstr>
      <vt:lpstr>Stages of Marketing Funnel</vt:lpstr>
      <vt:lpstr>Why  Marketing Funnel matters?</vt:lpstr>
      <vt:lpstr>How to  create a marketing funnel?</vt:lpstr>
      <vt:lpstr>Marketing Funnel Strategy in reality</vt:lpstr>
      <vt:lpstr>Marketing Strategy in reality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Funnel</dc:title>
  <dc:creator>FNU LNU</dc:creator>
  <cp:lastModifiedBy>FNU LNU</cp:lastModifiedBy>
  <cp:revision>5</cp:revision>
  <dcterms:created xsi:type="dcterms:W3CDTF">2024-04-09T07:51:28Z</dcterms:created>
  <dcterms:modified xsi:type="dcterms:W3CDTF">2024-04-09T10:28:34Z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2024-04-09T10:12:07Z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9ef57785-67b0-414b-ae41-41e76c0a7c92</vt:lpwstr>
  </property>
  <property fmtid="{D5CDD505-2E9C-101B-9397-08002B2CF9AE}" pid="7" name="MSIP_Label_defa4170-0d19-0005-0004-bc88714345d2_ActionId">
    <vt:lpwstr>813507be-962a-4857-884d-8896d9a53789</vt:lpwstr>
  </property>
  <property fmtid="{D5CDD505-2E9C-101B-9397-08002B2CF9AE}" pid="8" name="MSIP_Label_defa4170-0d19-0005-0004-bc88714345d2_ContentBits">
    <vt:lpwstr>0</vt:lpwstr>
  </property>
</Properties>
</file>