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21"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639655" y="2603820"/>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GB" dirty="0"/>
              <a:t>Executive summary </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GB" sz="1600" dirty="0">
                <a:solidFill>
                  <a:schemeClr val="dk1"/>
                </a:solidFill>
                <a:latin typeface="Trebuchet MS"/>
                <a:ea typeface="Trebuchet MS"/>
                <a:cs typeface="Trebuchet MS"/>
                <a:sym typeface="Trebuchet MS"/>
              </a:rPr>
              <a:t>The SME division experienced a significant churn rate of 9.9% from January 2016 to March 2016.</a:t>
            </a:r>
          </a:p>
          <a:p>
            <a:pPr marL="108000" marR="0" lvl="1" indent="0" algn="l" rtl="0">
              <a:lnSpc>
                <a:spcPct val="90000"/>
              </a:lnSpc>
              <a:spcBef>
                <a:spcPts val="0"/>
              </a:spcBef>
              <a:spcAft>
                <a:spcPts val="0"/>
              </a:spcAft>
              <a:buClr>
                <a:srgbClr val="28BA73"/>
              </a:buClr>
              <a:buSzPts val="1600"/>
              <a:buFont typeface="Arial"/>
              <a:buNone/>
            </a:pPr>
            <a:endParaRPr lang="en-GB" sz="1600" dirty="0">
              <a:solidFill>
                <a:schemeClr val="dk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endParaRPr lang="en-GB" sz="1600" dirty="0">
              <a:solidFill>
                <a:schemeClr val="dk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r>
              <a:rPr lang="en-GB" sz="1600" dirty="0">
                <a:solidFill>
                  <a:schemeClr val="dk1"/>
                </a:solidFill>
                <a:latin typeface="Trebuchet MS"/>
                <a:ea typeface="Trebuchet MS"/>
                <a:cs typeface="Trebuchet MS"/>
                <a:sym typeface="Trebuchet MS"/>
              </a:rPr>
              <a:t>The predictive model successfully identifies churn, with the primary drivers being yearly consumption, net margin, and forecasted consumption.</a:t>
            </a:r>
          </a:p>
          <a:p>
            <a:pPr marL="108000" marR="0" lvl="1" indent="0" algn="l" rtl="0">
              <a:lnSpc>
                <a:spcPct val="90000"/>
              </a:lnSpc>
              <a:spcBef>
                <a:spcPts val="0"/>
              </a:spcBef>
              <a:spcAft>
                <a:spcPts val="0"/>
              </a:spcAft>
              <a:buClr>
                <a:srgbClr val="28BA73"/>
              </a:buClr>
              <a:buSzPts val="1600"/>
              <a:buFont typeface="Arial"/>
              <a:buNone/>
            </a:pPr>
            <a:endParaRPr lang="en-GB" sz="1600" dirty="0">
              <a:solidFill>
                <a:schemeClr val="dk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endParaRPr lang="en-GB" sz="1600" dirty="0">
              <a:solidFill>
                <a:schemeClr val="dk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r>
              <a:rPr lang="en-GB" sz="1600" dirty="0">
                <a:solidFill>
                  <a:schemeClr val="dk1"/>
                </a:solidFill>
                <a:latin typeface="Trebuchet MS"/>
                <a:ea typeface="Trebuchet MS"/>
                <a:cs typeface="Trebuchet MS"/>
                <a:sym typeface="Trebuchet MS"/>
              </a:rPr>
              <a:t>A 20% discount strategy proves effective, especially when targeted at high-value customers with a substantial probability of churning.</a:t>
            </a: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Words>
  <Application>Microsoft Office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dc:title>
  <dc:creator>The Boston Consulting Group</dc:creator>
  <cp:lastModifiedBy>Nikhil Padman</cp:lastModifiedBy>
  <cp:revision>1</cp:revision>
  <dcterms:created xsi:type="dcterms:W3CDTF">2016-11-04T11:46:04Z</dcterms:created>
  <dcterms:modified xsi:type="dcterms:W3CDTF">2024-01-22T23:30:40Z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