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D0BE-F80F-4716-AA74-DD51F0EF6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99E1AF-2471-4D80-BE6F-80AFF00E5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F4AC02-2BCE-41E8-97FA-FA0456640ACC}"/>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5" name="Footer Placeholder 4">
            <a:extLst>
              <a:ext uri="{FF2B5EF4-FFF2-40B4-BE49-F238E27FC236}">
                <a16:creationId xmlns:a16="http://schemas.microsoft.com/office/drawing/2014/main" id="{EA247071-BDC9-42DA-B460-A4AE95E02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7F7FD-1A81-4BCD-B186-D7B863827098}"/>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98301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8D78-87B9-4B5F-8BA5-ABC43EEE50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699334-F275-4981-866D-4A429B121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4C522-C440-4603-804C-98F729C3B7B7}"/>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5" name="Footer Placeholder 4">
            <a:extLst>
              <a:ext uri="{FF2B5EF4-FFF2-40B4-BE49-F238E27FC236}">
                <a16:creationId xmlns:a16="http://schemas.microsoft.com/office/drawing/2014/main" id="{FA0454C3-CF87-4B53-9A12-DCB54BDA2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8CC78-CF81-48F6-98BD-0A8228E5F6E2}"/>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30308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BD1F2-19D2-43D4-B77E-6BCA55E2F6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227B2-D133-418B-AC5A-40507832A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13AF6-3252-4950-8C96-DB51338A314A}"/>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5" name="Footer Placeholder 4">
            <a:extLst>
              <a:ext uri="{FF2B5EF4-FFF2-40B4-BE49-F238E27FC236}">
                <a16:creationId xmlns:a16="http://schemas.microsoft.com/office/drawing/2014/main" id="{323623FE-5A1C-47A8-8134-97BEF66B7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B7AB9-F71F-4BB7-874B-75AAE204AC17}"/>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1673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1EDD-9DA1-4A10-82F7-1299938E6B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9810D-360C-45AD-B89A-7240A0460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B9990-228C-4641-83F0-B44AEC05E3CD}"/>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5" name="Footer Placeholder 4">
            <a:extLst>
              <a:ext uri="{FF2B5EF4-FFF2-40B4-BE49-F238E27FC236}">
                <a16:creationId xmlns:a16="http://schemas.microsoft.com/office/drawing/2014/main" id="{01064A42-8FCA-48E7-A028-8D51D0A06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4A506D-6656-467A-B587-433EB13C013C}"/>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32251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EC51-FD2F-4D4D-ABE3-F06A134D1E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91914D-E845-415E-B7F6-9979CA781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94C6D-7D23-4FED-984F-5D583F4E9EDC}"/>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5" name="Footer Placeholder 4">
            <a:extLst>
              <a:ext uri="{FF2B5EF4-FFF2-40B4-BE49-F238E27FC236}">
                <a16:creationId xmlns:a16="http://schemas.microsoft.com/office/drawing/2014/main" id="{3C1E63E0-D892-459A-91A2-26ADE28AC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C8B6E-74B1-40E2-A13B-213A9FD66298}"/>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99921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4819-7A42-4B05-91DF-8D9490F699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BEF02-1A3B-4E32-AC4B-550A928EE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CEC38-3909-4C6E-9BAA-F2B364267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92B6C9-E18E-492A-A862-8DED5DBF1361}"/>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6" name="Footer Placeholder 5">
            <a:extLst>
              <a:ext uri="{FF2B5EF4-FFF2-40B4-BE49-F238E27FC236}">
                <a16:creationId xmlns:a16="http://schemas.microsoft.com/office/drawing/2014/main" id="{012DE0C6-7D56-4081-8BEB-0D280E9E9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DD75F-A4FF-4977-8F4F-6E71B20DA6CB}"/>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40367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850-018A-4296-AB77-69F69B8B1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7232CD-7E94-440F-B20C-5307ECD1E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CFDA2-095F-4BE1-8237-E3D462C6B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0EEFBD-2D93-4C78-BB94-2438FF824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AEC00-C1EC-430B-98C4-0B21981F8F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D989CE-8F7C-4161-A79B-76E983AE6D10}"/>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8" name="Footer Placeholder 7">
            <a:extLst>
              <a:ext uri="{FF2B5EF4-FFF2-40B4-BE49-F238E27FC236}">
                <a16:creationId xmlns:a16="http://schemas.microsoft.com/office/drawing/2014/main" id="{CDD3E5CA-CBF9-4D12-98A0-74C5CE6362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0E5E87-B825-46FF-A36D-934324CB7951}"/>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21315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D5CD-9755-47CC-8BF2-9B35861572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52BB9A-34D1-4B38-AFD6-5C9551B249BC}"/>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4" name="Footer Placeholder 3">
            <a:extLst>
              <a:ext uri="{FF2B5EF4-FFF2-40B4-BE49-F238E27FC236}">
                <a16:creationId xmlns:a16="http://schemas.microsoft.com/office/drawing/2014/main" id="{CE37505D-47DD-4E8D-8D97-757CF90462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969B4B-7854-4AC0-8C4D-81D7E2D1CF88}"/>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52165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C812C-2E19-4628-8D6B-E88CB81CCEB6}"/>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3" name="Footer Placeholder 2">
            <a:extLst>
              <a:ext uri="{FF2B5EF4-FFF2-40B4-BE49-F238E27FC236}">
                <a16:creationId xmlns:a16="http://schemas.microsoft.com/office/drawing/2014/main" id="{D6A27B8B-AFFD-4776-A3CD-BFF028D307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9C3E14-1B2D-435C-BDDB-8BB74A46C2F2}"/>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91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02C0-9E30-4B59-A862-47F804F80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BC0888-17D1-41B2-B361-11F7DF585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CAFE16-7444-4BAD-94C1-E21187C85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56DAF-359D-4F38-BB04-9FC41EB0546A}"/>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6" name="Footer Placeholder 5">
            <a:extLst>
              <a:ext uri="{FF2B5EF4-FFF2-40B4-BE49-F238E27FC236}">
                <a16:creationId xmlns:a16="http://schemas.microsoft.com/office/drawing/2014/main" id="{1B71AF86-52C4-46D6-B732-DC782510D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27A66-1DDE-4BD5-A1E1-2E70F9753E3F}"/>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0872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AB2F-48AB-4C10-B5E1-0A729F741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772089-4112-4940-911E-CC3D57991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63C2DC-E9A6-4304-864F-098071EF1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F3B0E-3F33-4EFD-A65F-50ACBE0BDB79}"/>
              </a:ext>
            </a:extLst>
          </p:cNvPr>
          <p:cNvSpPr>
            <a:spLocks noGrp="1"/>
          </p:cNvSpPr>
          <p:nvPr>
            <p:ph type="dt" sz="half" idx="10"/>
          </p:nvPr>
        </p:nvSpPr>
        <p:spPr/>
        <p:txBody>
          <a:bodyPr/>
          <a:lstStyle/>
          <a:p>
            <a:fld id="{123C6DB2-0BC1-448F-906E-32016AB3A01D}" type="datetimeFigureOut">
              <a:rPr lang="en-IN" smtClean="0"/>
              <a:t>31-01-2024</a:t>
            </a:fld>
            <a:endParaRPr lang="en-IN"/>
          </a:p>
        </p:txBody>
      </p:sp>
      <p:sp>
        <p:nvSpPr>
          <p:cNvPr id="6" name="Footer Placeholder 5">
            <a:extLst>
              <a:ext uri="{FF2B5EF4-FFF2-40B4-BE49-F238E27FC236}">
                <a16:creationId xmlns:a16="http://schemas.microsoft.com/office/drawing/2014/main" id="{F371C91A-C870-4BB7-B5BF-AD38EF979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0A6D7-6687-413D-9141-56C856D20DEA}"/>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62640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27115-924D-41E4-8015-0D79CBCCE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D623D2-46EB-4090-BE5D-4B5EC23D5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E4703F-8B1E-4566-B299-4524B4C40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C6DB2-0BC1-448F-906E-32016AB3A01D}" type="datetimeFigureOut">
              <a:rPr lang="en-IN" smtClean="0"/>
              <a:t>31-01-2024</a:t>
            </a:fld>
            <a:endParaRPr lang="en-IN"/>
          </a:p>
        </p:txBody>
      </p:sp>
      <p:sp>
        <p:nvSpPr>
          <p:cNvPr id="5" name="Footer Placeholder 4">
            <a:extLst>
              <a:ext uri="{FF2B5EF4-FFF2-40B4-BE49-F238E27FC236}">
                <a16:creationId xmlns:a16="http://schemas.microsoft.com/office/drawing/2014/main" id="{93D7BF5C-3272-4C77-BC76-FE218D6AF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670C06-BE71-46B6-82D6-9EF76CF2C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70FEE-8EF6-4425-A3DB-F063DC4774FC}" type="slidenum">
              <a:rPr lang="en-IN" smtClean="0"/>
              <a:t>‹#›</a:t>
            </a:fld>
            <a:endParaRPr lang="en-IN"/>
          </a:p>
        </p:txBody>
      </p:sp>
    </p:spTree>
    <p:extLst>
      <p:ext uri="{BB962C8B-B14F-4D97-AF65-F5344CB8AC3E}">
        <p14:creationId xmlns:p14="http://schemas.microsoft.com/office/powerpoint/2010/main" val="259041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E095D4-CAA3-40E5-B569-92B21EC61E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157" y="168676"/>
            <a:ext cx="7742622" cy="6194098"/>
          </a:xfrm>
          <a:prstGeom prst="rect">
            <a:avLst/>
          </a:prstGeom>
          <a:ln>
            <a:solidFill>
              <a:schemeClr val="tx1"/>
            </a:solidFill>
          </a:ln>
        </p:spPr>
      </p:pic>
      <p:sp>
        <p:nvSpPr>
          <p:cNvPr id="7" name="TextBox 6">
            <a:extLst>
              <a:ext uri="{FF2B5EF4-FFF2-40B4-BE49-F238E27FC236}">
                <a16:creationId xmlns:a16="http://schemas.microsoft.com/office/drawing/2014/main" id="{FF860158-B378-4624-B548-A8BDB98F955D}"/>
              </a:ext>
            </a:extLst>
          </p:cNvPr>
          <p:cNvSpPr txBox="1"/>
          <p:nvPr/>
        </p:nvSpPr>
        <p:spPr>
          <a:xfrm>
            <a:off x="8123068" y="2361460"/>
            <a:ext cx="3888420" cy="2123658"/>
          </a:xfrm>
          <a:prstGeom prst="rect">
            <a:avLst/>
          </a:prstGeom>
          <a:noFill/>
        </p:spPr>
        <p:txBody>
          <a:bodyPr wrap="square" rtlCol="0">
            <a:spAutoFit/>
          </a:bodyPr>
          <a:lstStyle/>
          <a:p>
            <a:r>
              <a:rPr lang="en-GB" sz="1200" dirty="0" err="1"/>
              <a:t>Analyzing</a:t>
            </a:r>
            <a:r>
              <a:rPr lang="en-GB" sz="1200" dirty="0"/>
              <a:t> the provided plot reveals that </a:t>
            </a:r>
            <a:r>
              <a:rPr lang="en-GB" sz="1200" dirty="0" err="1"/>
              <a:t>unit_price</a:t>
            </a:r>
            <a:r>
              <a:rPr lang="en-GB" sz="1200" dirty="0"/>
              <a:t>, temperature, and </a:t>
            </a:r>
            <a:r>
              <a:rPr lang="en-GB" sz="1200" dirty="0" err="1"/>
              <a:t>timestamp_hour</a:t>
            </a:r>
            <a:r>
              <a:rPr lang="en-GB" sz="1200" dirty="0"/>
              <a:t> are the three most influential features affecting the </a:t>
            </a:r>
            <a:r>
              <a:rPr lang="en-GB" sz="1200" dirty="0" err="1"/>
              <a:t>estimated_stock_pct</a:t>
            </a:r>
            <a:r>
              <a:rPr lang="en-GB" sz="1200" dirty="0"/>
              <a:t>. Specifically, the Relative Importance of </a:t>
            </a:r>
            <a:r>
              <a:rPr lang="en-GB" sz="1200" dirty="0" err="1"/>
              <a:t>unit_price</a:t>
            </a:r>
            <a:r>
              <a:rPr lang="en-GB" sz="1200" dirty="0"/>
              <a:t> is 28.7%, temperature is 16.2%, and </a:t>
            </a:r>
            <a:r>
              <a:rPr lang="en-GB" sz="1200" dirty="0" err="1"/>
              <a:t>timestamp_hour</a:t>
            </a:r>
            <a:r>
              <a:rPr lang="en-GB" sz="1200" dirty="0"/>
              <a:t> is 11.1%. These Relative Importance scores signify the extent to which each feature influences the selected target variable, in this case, </a:t>
            </a:r>
            <a:r>
              <a:rPr lang="en-GB" sz="1200" dirty="0" err="1"/>
              <a:t>estimated_stock_pct</a:t>
            </a:r>
            <a:r>
              <a:rPr lang="en-GB" sz="1200" dirty="0"/>
              <a:t>. Consequently, we can conclude that </a:t>
            </a:r>
            <a:r>
              <a:rPr lang="en-GB" sz="1200" dirty="0" err="1"/>
              <a:t>unit_price</a:t>
            </a:r>
            <a:r>
              <a:rPr lang="en-GB" sz="1200" dirty="0"/>
              <a:t>, temperature, and </a:t>
            </a:r>
            <a:r>
              <a:rPr lang="en-GB" sz="1200" dirty="0" err="1"/>
              <a:t>timestamp_hour</a:t>
            </a:r>
            <a:r>
              <a:rPr lang="en-GB" sz="1200" dirty="0"/>
              <a:t> indeed have a discernible impact on the </a:t>
            </a:r>
            <a:r>
              <a:rPr lang="en-GB" sz="1200" dirty="0" err="1"/>
              <a:t>estimated_stock_pct</a:t>
            </a:r>
            <a:r>
              <a:rPr lang="en-GB" sz="1200" dirty="0"/>
              <a:t>.</a:t>
            </a:r>
            <a:endParaRPr lang="en-US" sz="1200" dirty="0"/>
          </a:p>
          <a:p>
            <a:pPr marL="171450" indent="-171450">
              <a:buFont typeface="Arial" panose="020B0604020202020204" pitchFamily="34" charset="0"/>
              <a:buChar char="•"/>
            </a:pPr>
            <a:endParaRPr lang="en-IN" sz="1200" dirty="0"/>
          </a:p>
        </p:txBody>
      </p:sp>
      <p:sp>
        <p:nvSpPr>
          <p:cNvPr id="8" name="TextBox 7">
            <a:extLst>
              <a:ext uri="{FF2B5EF4-FFF2-40B4-BE49-F238E27FC236}">
                <a16:creationId xmlns:a16="http://schemas.microsoft.com/office/drawing/2014/main" id="{6942567F-0D7E-4D1A-ACCF-539ADA86AA21}"/>
              </a:ext>
            </a:extLst>
          </p:cNvPr>
          <p:cNvSpPr txBox="1"/>
          <p:nvPr/>
        </p:nvSpPr>
        <p:spPr>
          <a:xfrm>
            <a:off x="8345010" y="568171"/>
            <a:ext cx="3204839" cy="1600438"/>
          </a:xfrm>
          <a:prstGeom prst="rect">
            <a:avLst/>
          </a:prstGeom>
          <a:noFill/>
        </p:spPr>
        <p:txBody>
          <a:bodyPr wrap="square" rtlCol="0">
            <a:spAutoFit/>
          </a:bodyPr>
          <a:lstStyle/>
          <a:p>
            <a:r>
              <a:rPr lang="en-GB" sz="1400" b="1" i="0" dirty="0">
                <a:effectLst/>
              </a:rPr>
              <a:t>Certainly, it is possible to make precise predictions regarding product stock levels by leveraging both sales data and sensor data on an hourly basis. This capability allows for more strategic and informed procurement of products from our suppliers.</a:t>
            </a:r>
            <a:endParaRPr lang="en-IN" sz="1400" dirty="0"/>
          </a:p>
        </p:txBody>
      </p:sp>
    </p:spTree>
    <p:extLst>
      <p:ext uri="{BB962C8B-B14F-4D97-AF65-F5344CB8AC3E}">
        <p14:creationId xmlns:p14="http://schemas.microsoft.com/office/powerpoint/2010/main" val="19871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6C3CA-CA26-458A-98D5-4953F7D973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991" y="186431"/>
            <a:ext cx="9981006" cy="6365290"/>
          </a:xfrm>
          <a:prstGeom prst="rect">
            <a:avLst/>
          </a:prstGeom>
          <a:ln>
            <a:solidFill>
              <a:schemeClr val="tx1"/>
            </a:solidFill>
          </a:ln>
        </p:spPr>
      </p:pic>
    </p:spTree>
    <p:extLst>
      <p:ext uri="{BB962C8B-B14F-4D97-AF65-F5344CB8AC3E}">
        <p14:creationId xmlns:p14="http://schemas.microsoft.com/office/powerpoint/2010/main" val="37115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 CHAVAN</dc:creator>
  <cp:lastModifiedBy>Nikhil Padman</cp:lastModifiedBy>
  <cp:revision>4</cp:revision>
  <dcterms:created xsi:type="dcterms:W3CDTF">2023-11-16T14:52:37Z</dcterms:created>
  <dcterms:modified xsi:type="dcterms:W3CDTF">2024-01-31T11:29:23Z</dcterms:modified>
</cp:coreProperties>
</file>