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Bitter Medium" panose="020B0604020202020204" charset="0"/>
      <p:regular r:id="rId9"/>
    </p:embeddedFont>
    <p:embeddedFont>
      <p:font typeface="Open Sans" panose="020B0606030504020204" pitchFamily="34" charset="0"/>
      <p:regular r:id="rId10"/>
      <p:bold r:id="rId11"/>
    </p:embeddedFont>
    <p:embeddedFont>
      <p:font typeface="Open Sans Bold" panose="020B0806030504020204" pitchFamily="34" charset="0"/>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7" d="100"/>
          <a:sy n="57" d="100"/>
        </p:scale>
        <p:origin x="5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9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38532"/>
            <a:ext cx="6657975"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Income Tax Calculator App</a:t>
            </a:r>
            <a:endParaRPr lang="en-US" sz="4450" dirty="0"/>
          </a:p>
        </p:txBody>
      </p:sp>
      <p:sp>
        <p:nvSpPr>
          <p:cNvPr id="4" name="Text 1"/>
          <p:cNvSpPr/>
          <p:nvPr/>
        </p:nvSpPr>
        <p:spPr>
          <a:xfrm>
            <a:off x="6280190" y="3587472"/>
            <a:ext cx="75564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The Income Tax Calculator App is a comprehensive tool that simplifies the process of preparing your annual tax return. With its intuitive interface and intelligent features, you can accurately calculate your taxable income, maximize deductions and credits, and confidently file your taxes.</a:t>
            </a:r>
            <a:endParaRPr lang="en-US" sz="1750" dirty="0"/>
          </a:p>
        </p:txBody>
      </p:sp>
      <p:sp>
        <p:nvSpPr>
          <p:cNvPr id="5" name="Shape 2"/>
          <p:cNvSpPr/>
          <p:nvPr/>
        </p:nvSpPr>
        <p:spPr>
          <a:xfrm>
            <a:off x="6280190" y="5311140"/>
            <a:ext cx="362903" cy="362903"/>
          </a:xfrm>
          <a:prstGeom prst="roundRect">
            <a:avLst>
              <a:gd name="adj" fmla="val 25194296"/>
            </a:avLst>
          </a:prstGeom>
          <a:solidFill>
            <a:srgbClr val="717C59"/>
          </a:solidFill>
          <a:ln w="7620">
            <a:solidFill>
              <a:srgbClr val="FFFFFF"/>
            </a:solidFill>
            <a:prstDash val="solid"/>
          </a:ln>
        </p:spPr>
        <p:txBody>
          <a:bodyPr/>
          <a:lstStyle/>
          <a:p>
            <a:endParaRPr lang="en-IN"/>
          </a:p>
        </p:txBody>
      </p:sp>
      <p:sp>
        <p:nvSpPr>
          <p:cNvPr id="6" name="Text 3"/>
          <p:cNvSpPr/>
          <p:nvPr/>
        </p:nvSpPr>
        <p:spPr>
          <a:xfrm>
            <a:off x="6404610" y="5443776"/>
            <a:ext cx="114062" cy="97512"/>
          </a:xfrm>
          <a:prstGeom prst="rect">
            <a:avLst/>
          </a:prstGeom>
          <a:noFill/>
          <a:ln/>
        </p:spPr>
        <p:txBody>
          <a:bodyPr wrap="none" lIns="0" tIns="0" rIns="0" bIns="0" rtlCol="0" anchor="t"/>
          <a:lstStyle/>
          <a:p>
            <a:pPr marL="0" indent="0" algn="ctr">
              <a:lnSpc>
                <a:spcPts val="750"/>
              </a:lnSpc>
              <a:buNone/>
            </a:pPr>
            <a:r>
              <a:rPr lang="en-US" sz="750" kern="0" spc="-36" dirty="0">
                <a:solidFill>
                  <a:srgbClr val="FFFFFF"/>
                </a:solidFill>
                <a:latin typeface="Open Sans Medium" pitchFamily="34" charset="0"/>
                <a:ea typeface="Open Sans Medium" pitchFamily="34" charset="-122"/>
                <a:cs typeface="Open Sans Medium" pitchFamily="34" charset="-120"/>
              </a:rPr>
              <a:t>Bv</a:t>
            </a:r>
            <a:endParaRPr lang="en-US" sz="750" dirty="0"/>
          </a:p>
        </p:txBody>
      </p:sp>
      <p:sp>
        <p:nvSpPr>
          <p:cNvPr id="7" name="Text 4"/>
          <p:cNvSpPr/>
          <p:nvPr/>
        </p:nvSpPr>
        <p:spPr>
          <a:xfrm>
            <a:off x="6756440" y="5294233"/>
            <a:ext cx="2708553"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B2E3C"/>
                </a:solidFill>
                <a:latin typeface="Open Sans Bold" pitchFamily="34" charset="0"/>
                <a:ea typeface="Open Sans Bold" pitchFamily="34" charset="-122"/>
                <a:cs typeface="Open Sans Bold" pitchFamily="34" charset="-120"/>
              </a:rPr>
              <a:t>by </a:t>
            </a:r>
            <a:r>
              <a:rPr lang="en-US" sz="2200" b="1" kern="0" spc="-36" dirty="0" err="1">
                <a:solidFill>
                  <a:srgbClr val="2B2E3C"/>
                </a:solidFill>
                <a:latin typeface="Open Sans Bold" pitchFamily="34" charset="0"/>
                <a:ea typeface="Open Sans Bold" pitchFamily="34" charset="-122"/>
                <a:cs typeface="Open Sans Bold" pitchFamily="34" charset="-120"/>
              </a:rPr>
              <a:t>B.Nikhil</a:t>
            </a:r>
            <a:r>
              <a:rPr lang="en-US" sz="2200" b="1" kern="0" spc="-36" dirty="0">
                <a:solidFill>
                  <a:srgbClr val="2B2E3C"/>
                </a:solidFill>
                <a:latin typeface="Open Sans Bold" pitchFamily="34" charset="0"/>
                <a:ea typeface="Open Sans Bold" pitchFamily="34" charset="-122"/>
                <a:cs typeface="Open Sans Bold" pitchFamily="34" charset="-120"/>
              </a:rPr>
              <a:t>  Vardhan</a:t>
            </a:r>
          </a:p>
          <a:p>
            <a:pPr marL="0" indent="0" algn="l">
              <a:lnSpc>
                <a:spcPts val="3100"/>
              </a:lnSpc>
              <a:buNone/>
            </a:pPr>
            <a:r>
              <a:rPr lang="en-US" sz="2200" b="1" kern="0" spc="-36" dirty="0">
                <a:solidFill>
                  <a:srgbClr val="2B2E3C"/>
                </a:solidFill>
                <a:latin typeface="Open Sans Bold" pitchFamily="34" charset="0"/>
                <a:ea typeface="Open Sans Bold" pitchFamily="34" charset="-122"/>
                <a:cs typeface="Open Sans Bold" pitchFamily="34" charset="-120"/>
              </a:rPr>
              <a:t>      192211805</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5421"/>
            <a:ext cx="5670590"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Key Features</a:t>
            </a:r>
            <a:endParaRPr lang="en-US" sz="4450" dirty="0"/>
          </a:p>
        </p:txBody>
      </p:sp>
      <p:sp>
        <p:nvSpPr>
          <p:cNvPr id="4" name="Shape 1"/>
          <p:cNvSpPr/>
          <p:nvPr/>
        </p:nvSpPr>
        <p:spPr>
          <a:xfrm>
            <a:off x="793790" y="2769513"/>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5" name="Text 2"/>
          <p:cNvSpPr/>
          <p:nvPr/>
        </p:nvSpPr>
        <p:spPr>
          <a:xfrm>
            <a:off x="983456" y="2854523"/>
            <a:ext cx="130969"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2B2E3C"/>
                </a:solidFill>
                <a:latin typeface="Bitter Medium" pitchFamily="34" charset="0"/>
                <a:ea typeface="Bitter Medium" pitchFamily="34" charset="-122"/>
                <a:cs typeface="Bitter Medium" pitchFamily="34" charset="-120"/>
              </a:rPr>
              <a:t>1</a:t>
            </a:r>
            <a:endParaRPr lang="en-US" sz="2650" dirty="0"/>
          </a:p>
        </p:txBody>
      </p:sp>
      <p:sp>
        <p:nvSpPr>
          <p:cNvPr id="6" name="Text 3"/>
          <p:cNvSpPr/>
          <p:nvPr/>
        </p:nvSpPr>
        <p:spPr>
          <a:xfrm>
            <a:off x="1530906" y="2769513"/>
            <a:ext cx="2927747" cy="708660"/>
          </a:xfrm>
          <a:prstGeom prst="rect">
            <a:avLst/>
          </a:prstGeom>
          <a:noFill/>
          <a:ln/>
        </p:spPr>
        <p:txBody>
          <a:bodyPr wrap="square" lIns="0" tIns="0" rIns="0" bIns="0" rtlCol="0" anchor="t"/>
          <a:lstStyle/>
          <a:p>
            <a:pPr marL="0" indent="0">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Personalized Tax Calculations</a:t>
            </a:r>
            <a:endParaRPr lang="en-US" sz="2200" dirty="0"/>
          </a:p>
        </p:txBody>
      </p:sp>
      <p:sp>
        <p:nvSpPr>
          <p:cNvPr id="7" name="Text 4"/>
          <p:cNvSpPr/>
          <p:nvPr/>
        </p:nvSpPr>
        <p:spPr>
          <a:xfrm>
            <a:off x="1530906" y="3614261"/>
            <a:ext cx="29277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Input your income, deductions, and credits to get a tailored estimate of your tax liability.</a:t>
            </a:r>
            <a:endParaRPr lang="en-US" sz="1750" dirty="0"/>
          </a:p>
        </p:txBody>
      </p:sp>
      <p:sp>
        <p:nvSpPr>
          <p:cNvPr id="8" name="Shape 5"/>
          <p:cNvSpPr/>
          <p:nvPr/>
        </p:nvSpPr>
        <p:spPr>
          <a:xfrm>
            <a:off x="4685467" y="2769513"/>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9" name="Text 6"/>
          <p:cNvSpPr/>
          <p:nvPr/>
        </p:nvSpPr>
        <p:spPr>
          <a:xfrm>
            <a:off x="4852154" y="2854523"/>
            <a:ext cx="176927"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2B2E3C"/>
                </a:solidFill>
                <a:latin typeface="Bitter Medium" pitchFamily="34" charset="0"/>
                <a:ea typeface="Bitter Medium" pitchFamily="34" charset="-122"/>
                <a:cs typeface="Bitter Medium" pitchFamily="34" charset="-120"/>
              </a:rPr>
              <a:t>2</a:t>
            </a:r>
            <a:endParaRPr lang="en-US" sz="2650" dirty="0"/>
          </a:p>
        </p:txBody>
      </p:sp>
      <p:sp>
        <p:nvSpPr>
          <p:cNvPr id="10" name="Text 7"/>
          <p:cNvSpPr/>
          <p:nvPr/>
        </p:nvSpPr>
        <p:spPr>
          <a:xfrm>
            <a:off x="5422583" y="2769513"/>
            <a:ext cx="2927747" cy="708660"/>
          </a:xfrm>
          <a:prstGeom prst="rect">
            <a:avLst/>
          </a:prstGeom>
          <a:noFill/>
          <a:ln/>
        </p:spPr>
        <p:txBody>
          <a:bodyPr wrap="square" lIns="0" tIns="0" rIns="0" bIns="0" rtlCol="0" anchor="t"/>
          <a:lstStyle/>
          <a:p>
            <a:pPr marL="0" indent="0">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Deduction Optimization</a:t>
            </a:r>
            <a:endParaRPr lang="en-US" sz="2200" dirty="0"/>
          </a:p>
        </p:txBody>
      </p:sp>
      <p:sp>
        <p:nvSpPr>
          <p:cNvPr id="11" name="Text 8"/>
          <p:cNvSpPr/>
          <p:nvPr/>
        </p:nvSpPr>
        <p:spPr>
          <a:xfrm>
            <a:off x="5422583" y="3614261"/>
            <a:ext cx="29277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Easily track and maximize eligible deductions and credits to reduce your overall tax burden.</a:t>
            </a:r>
            <a:endParaRPr lang="en-US" sz="1750" dirty="0"/>
          </a:p>
        </p:txBody>
      </p:sp>
      <p:sp>
        <p:nvSpPr>
          <p:cNvPr id="12" name="Shape 9"/>
          <p:cNvSpPr/>
          <p:nvPr/>
        </p:nvSpPr>
        <p:spPr>
          <a:xfrm>
            <a:off x="793790" y="5547836"/>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13" name="Text 10"/>
          <p:cNvSpPr/>
          <p:nvPr/>
        </p:nvSpPr>
        <p:spPr>
          <a:xfrm>
            <a:off x="956667" y="5632847"/>
            <a:ext cx="184428"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2B2E3C"/>
                </a:solidFill>
                <a:latin typeface="Bitter Medium" pitchFamily="34" charset="0"/>
                <a:ea typeface="Bitter Medium" pitchFamily="34" charset="-122"/>
                <a:cs typeface="Bitter Medium" pitchFamily="34" charset="-120"/>
              </a:rPr>
              <a:t>3</a:t>
            </a:r>
            <a:endParaRPr lang="en-US" sz="2650" dirty="0"/>
          </a:p>
        </p:txBody>
      </p:sp>
      <p:sp>
        <p:nvSpPr>
          <p:cNvPr id="14" name="Text 11"/>
          <p:cNvSpPr/>
          <p:nvPr/>
        </p:nvSpPr>
        <p:spPr>
          <a:xfrm>
            <a:off x="1530906" y="5547836"/>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Filing Assistance</a:t>
            </a:r>
            <a:endParaRPr lang="en-US" sz="2200" dirty="0"/>
          </a:p>
        </p:txBody>
      </p:sp>
      <p:sp>
        <p:nvSpPr>
          <p:cNvPr id="15" name="Text 12"/>
          <p:cNvSpPr/>
          <p:nvPr/>
        </p:nvSpPr>
        <p:spPr>
          <a:xfrm>
            <a:off x="1530906" y="6038255"/>
            <a:ext cx="681930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Seamlessly navigate the tax filing process, whether you choose to file yourself or with a professional.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29351"/>
          </a:xfrm>
          <a:prstGeom prst="rect">
            <a:avLst/>
          </a:prstGeom>
        </p:spPr>
      </p:pic>
      <p:sp>
        <p:nvSpPr>
          <p:cNvPr id="3" name="Text 0"/>
          <p:cNvSpPr/>
          <p:nvPr/>
        </p:nvSpPr>
        <p:spPr>
          <a:xfrm>
            <a:off x="680204" y="2963704"/>
            <a:ext cx="5861328" cy="607338"/>
          </a:xfrm>
          <a:prstGeom prst="rect">
            <a:avLst/>
          </a:prstGeom>
          <a:noFill/>
          <a:ln/>
        </p:spPr>
        <p:txBody>
          <a:bodyPr wrap="none" lIns="0" tIns="0" rIns="0" bIns="0" rtlCol="0" anchor="t"/>
          <a:lstStyle/>
          <a:p>
            <a:pPr marL="0" indent="0">
              <a:lnSpc>
                <a:spcPts val="4750"/>
              </a:lnSpc>
              <a:buNone/>
            </a:pPr>
            <a:r>
              <a:rPr lang="en-US" sz="3800" kern="0" spc="-115" dirty="0">
                <a:solidFill>
                  <a:srgbClr val="2C3F42"/>
                </a:solidFill>
                <a:latin typeface="Bitter Medium" pitchFamily="34" charset="0"/>
                <a:ea typeface="Bitter Medium" pitchFamily="34" charset="-122"/>
                <a:cs typeface="Bitter Medium" pitchFamily="34" charset="-120"/>
              </a:rPr>
              <a:t>Calculating Taxable Income</a:t>
            </a:r>
            <a:endParaRPr lang="en-US" sz="3800" dirty="0"/>
          </a:p>
        </p:txBody>
      </p:sp>
      <p:sp>
        <p:nvSpPr>
          <p:cNvPr id="4" name="Shape 1"/>
          <p:cNvSpPr/>
          <p:nvPr/>
        </p:nvSpPr>
        <p:spPr>
          <a:xfrm>
            <a:off x="680204" y="5778937"/>
            <a:ext cx="13269992" cy="22860"/>
          </a:xfrm>
          <a:prstGeom prst="roundRect">
            <a:avLst>
              <a:gd name="adj" fmla="val 357074"/>
            </a:avLst>
          </a:prstGeom>
          <a:solidFill>
            <a:srgbClr val="E2C8B5"/>
          </a:solidFill>
          <a:ln/>
        </p:spPr>
        <p:txBody>
          <a:bodyPr/>
          <a:lstStyle/>
          <a:p>
            <a:endParaRPr lang="en-IN"/>
          </a:p>
        </p:txBody>
      </p:sp>
      <p:sp>
        <p:nvSpPr>
          <p:cNvPr id="5" name="Shape 2"/>
          <p:cNvSpPr/>
          <p:nvPr/>
        </p:nvSpPr>
        <p:spPr>
          <a:xfrm>
            <a:off x="3937635" y="5098733"/>
            <a:ext cx="22860" cy="680204"/>
          </a:xfrm>
          <a:prstGeom prst="roundRect">
            <a:avLst>
              <a:gd name="adj" fmla="val 357074"/>
            </a:avLst>
          </a:prstGeom>
          <a:solidFill>
            <a:srgbClr val="E2C8B5"/>
          </a:solidFill>
          <a:ln/>
        </p:spPr>
        <p:txBody>
          <a:bodyPr/>
          <a:lstStyle/>
          <a:p>
            <a:endParaRPr lang="en-IN"/>
          </a:p>
        </p:txBody>
      </p:sp>
      <p:sp>
        <p:nvSpPr>
          <p:cNvPr id="6" name="Shape 3"/>
          <p:cNvSpPr/>
          <p:nvPr/>
        </p:nvSpPr>
        <p:spPr>
          <a:xfrm>
            <a:off x="3730466" y="5560338"/>
            <a:ext cx="437198" cy="437198"/>
          </a:xfrm>
          <a:prstGeom prst="roundRect">
            <a:avLst>
              <a:gd name="adj" fmla="val 18671"/>
            </a:avLst>
          </a:prstGeom>
          <a:solidFill>
            <a:srgbClr val="FCE2CF"/>
          </a:solidFill>
          <a:ln w="7620">
            <a:solidFill>
              <a:srgbClr val="E2C8B5"/>
            </a:solidFill>
            <a:prstDash val="solid"/>
          </a:ln>
        </p:spPr>
        <p:txBody>
          <a:bodyPr/>
          <a:lstStyle/>
          <a:p>
            <a:endParaRPr lang="en-IN"/>
          </a:p>
        </p:txBody>
      </p:sp>
      <p:sp>
        <p:nvSpPr>
          <p:cNvPr id="7" name="Text 4"/>
          <p:cNvSpPr/>
          <p:nvPr/>
        </p:nvSpPr>
        <p:spPr>
          <a:xfrm>
            <a:off x="3892868" y="5633085"/>
            <a:ext cx="112276" cy="291584"/>
          </a:xfrm>
          <a:prstGeom prst="rect">
            <a:avLst/>
          </a:prstGeom>
          <a:noFill/>
          <a:ln/>
        </p:spPr>
        <p:txBody>
          <a:bodyPr wrap="none" lIns="0" tIns="0" rIns="0" bIns="0" rtlCol="0" anchor="t"/>
          <a:lstStyle/>
          <a:p>
            <a:pPr marL="0" indent="0" algn="ctr">
              <a:lnSpc>
                <a:spcPts val="2250"/>
              </a:lnSpc>
              <a:buNone/>
            </a:pPr>
            <a:r>
              <a:rPr lang="en-US" sz="2250" kern="0" spc="-69" dirty="0">
                <a:solidFill>
                  <a:srgbClr val="2B2E3C"/>
                </a:solidFill>
                <a:latin typeface="Bitter Medium" pitchFamily="34" charset="0"/>
                <a:ea typeface="Bitter Medium" pitchFamily="34" charset="-122"/>
                <a:cs typeface="Bitter Medium" pitchFamily="34" charset="-120"/>
              </a:rPr>
              <a:t>1</a:t>
            </a:r>
            <a:endParaRPr lang="en-US" sz="2250" dirty="0"/>
          </a:p>
        </p:txBody>
      </p:sp>
      <p:sp>
        <p:nvSpPr>
          <p:cNvPr id="8" name="Text 5"/>
          <p:cNvSpPr/>
          <p:nvPr/>
        </p:nvSpPr>
        <p:spPr>
          <a:xfrm>
            <a:off x="2649498" y="3862507"/>
            <a:ext cx="2599134" cy="303609"/>
          </a:xfrm>
          <a:prstGeom prst="rect">
            <a:avLst/>
          </a:prstGeom>
          <a:noFill/>
          <a:ln/>
        </p:spPr>
        <p:txBody>
          <a:bodyPr wrap="none" lIns="0" tIns="0" rIns="0" bIns="0" rtlCol="0" anchor="t"/>
          <a:lstStyle/>
          <a:p>
            <a:pPr marL="0" indent="0" algn="ctr">
              <a:lnSpc>
                <a:spcPts val="2350"/>
              </a:lnSpc>
              <a:buNone/>
            </a:pPr>
            <a:r>
              <a:rPr lang="en-US" sz="1900" kern="0" spc="-57" dirty="0">
                <a:solidFill>
                  <a:srgbClr val="2B2E3C"/>
                </a:solidFill>
                <a:latin typeface="Bitter Medium" pitchFamily="34" charset="0"/>
                <a:ea typeface="Bitter Medium" pitchFamily="34" charset="-122"/>
                <a:cs typeface="Bitter Medium" pitchFamily="34" charset="-120"/>
              </a:rPr>
              <a:t>Identify Income Sources</a:t>
            </a:r>
            <a:endParaRPr lang="en-US" sz="1900" dirty="0"/>
          </a:p>
        </p:txBody>
      </p:sp>
      <p:sp>
        <p:nvSpPr>
          <p:cNvPr id="9" name="Text 6"/>
          <p:cNvSpPr/>
          <p:nvPr/>
        </p:nvSpPr>
        <p:spPr>
          <a:xfrm>
            <a:off x="874514" y="4282678"/>
            <a:ext cx="6149221" cy="621744"/>
          </a:xfrm>
          <a:prstGeom prst="rect">
            <a:avLst/>
          </a:prstGeom>
          <a:noFill/>
          <a:ln/>
        </p:spPr>
        <p:txBody>
          <a:bodyPr wrap="square" lIns="0" tIns="0" rIns="0" bIns="0" rtlCol="0" anchor="t"/>
          <a:lstStyle/>
          <a:p>
            <a:pPr marL="0" indent="0" algn="ctr">
              <a:lnSpc>
                <a:spcPts val="2400"/>
              </a:lnSpc>
              <a:buNone/>
            </a:pPr>
            <a:r>
              <a:rPr lang="en-US" sz="1500" kern="0" spc="-31" dirty="0">
                <a:solidFill>
                  <a:srgbClr val="2B2E3C"/>
                </a:solidFill>
                <a:latin typeface="Open Sans" pitchFamily="34" charset="0"/>
                <a:ea typeface="Open Sans" pitchFamily="34" charset="-122"/>
                <a:cs typeface="Open Sans" pitchFamily="34" charset="-120"/>
              </a:rPr>
              <a:t>Compile your W-2s, 1099s, and other income statements to accurately report your total income.</a:t>
            </a:r>
            <a:endParaRPr lang="en-US" sz="1500" dirty="0"/>
          </a:p>
        </p:txBody>
      </p:sp>
      <p:sp>
        <p:nvSpPr>
          <p:cNvPr id="10" name="Shape 7"/>
          <p:cNvSpPr/>
          <p:nvPr/>
        </p:nvSpPr>
        <p:spPr>
          <a:xfrm>
            <a:off x="7303651" y="5778937"/>
            <a:ext cx="22860" cy="680204"/>
          </a:xfrm>
          <a:prstGeom prst="roundRect">
            <a:avLst>
              <a:gd name="adj" fmla="val 357074"/>
            </a:avLst>
          </a:prstGeom>
          <a:solidFill>
            <a:srgbClr val="E2C8B5"/>
          </a:solidFill>
          <a:ln/>
        </p:spPr>
        <p:txBody>
          <a:bodyPr/>
          <a:lstStyle/>
          <a:p>
            <a:endParaRPr lang="en-IN"/>
          </a:p>
        </p:txBody>
      </p:sp>
      <p:sp>
        <p:nvSpPr>
          <p:cNvPr id="11" name="Shape 8"/>
          <p:cNvSpPr/>
          <p:nvPr/>
        </p:nvSpPr>
        <p:spPr>
          <a:xfrm>
            <a:off x="7096482" y="5560338"/>
            <a:ext cx="437198" cy="437198"/>
          </a:xfrm>
          <a:prstGeom prst="roundRect">
            <a:avLst>
              <a:gd name="adj" fmla="val 18671"/>
            </a:avLst>
          </a:prstGeom>
          <a:solidFill>
            <a:srgbClr val="FCE2CF"/>
          </a:solidFill>
          <a:ln w="7620">
            <a:solidFill>
              <a:srgbClr val="E2C8B5"/>
            </a:solidFill>
            <a:prstDash val="solid"/>
          </a:ln>
        </p:spPr>
        <p:txBody>
          <a:bodyPr/>
          <a:lstStyle/>
          <a:p>
            <a:endParaRPr lang="en-IN"/>
          </a:p>
        </p:txBody>
      </p:sp>
      <p:sp>
        <p:nvSpPr>
          <p:cNvPr id="12" name="Text 9"/>
          <p:cNvSpPr/>
          <p:nvPr/>
        </p:nvSpPr>
        <p:spPr>
          <a:xfrm>
            <a:off x="7239238" y="5633085"/>
            <a:ext cx="151567" cy="291584"/>
          </a:xfrm>
          <a:prstGeom prst="rect">
            <a:avLst/>
          </a:prstGeom>
          <a:noFill/>
          <a:ln/>
        </p:spPr>
        <p:txBody>
          <a:bodyPr wrap="none" lIns="0" tIns="0" rIns="0" bIns="0" rtlCol="0" anchor="t"/>
          <a:lstStyle/>
          <a:p>
            <a:pPr marL="0" indent="0" algn="ctr">
              <a:lnSpc>
                <a:spcPts val="2250"/>
              </a:lnSpc>
              <a:buNone/>
            </a:pPr>
            <a:r>
              <a:rPr lang="en-US" sz="2250" kern="0" spc="-69" dirty="0">
                <a:solidFill>
                  <a:srgbClr val="2B2E3C"/>
                </a:solidFill>
                <a:latin typeface="Bitter Medium" pitchFamily="34" charset="0"/>
                <a:ea typeface="Bitter Medium" pitchFamily="34" charset="-122"/>
                <a:cs typeface="Bitter Medium" pitchFamily="34" charset="-120"/>
              </a:rPr>
              <a:t>2</a:t>
            </a:r>
            <a:endParaRPr lang="en-US" sz="2250" dirty="0"/>
          </a:p>
        </p:txBody>
      </p:sp>
      <p:sp>
        <p:nvSpPr>
          <p:cNvPr id="13" name="Text 10"/>
          <p:cNvSpPr/>
          <p:nvPr/>
        </p:nvSpPr>
        <p:spPr>
          <a:xfrm>
            <a:off x="6100405" y="6653451"/>
            <a:ext cx="2429351" cy="303609"/>
          </a:xfrm>
          <a:prstGeom prst="rect">
            <a:avLst/>
          </a:prstGeom>
          <a:noFill/>
          <a:ln/>
        </p:spPr>
        <p:txBody>
          <a:bodyPr wrap="none" lIns="0" tIns="0" rIns="0" bIns="0" rtlCol="0" anchor="t"/>
          <a:lstStyle/>
          <a:p>
            <a:pPr marL="0" indent="0" algn="ctr">
              <a:lnSpc>
                <a:spcPts val="2350"/>
              </a:lnSpc>
              <a:buNone/>
            </a:pPr>
            <a:r>
              <a:rPr lang="en-US" sz="1900" kern="0" spc="-57" dirty="0">
                <a:solidFill>
                  <a:srgbClr val="2B2E3C"/>
                </a:solidFill>
                <a:latin typeface="Bitter Medium" pitchFamily="34" charset="0"/>
                <a:ea typeface="Bitter Medium" pitchFamily="34" charset="-122"/>
                <a:cs typeface="Bitter Medium" pitchFamily="34" charset="-120"/>
              </a:rPr>
              <a:t>Determine Deductions</a:t>
            </a:r>
            <a:endParaRPr lang="en-US" sz="1900" dirty="0"/>
          </a:p>
        </p:txBody>
      </p:sp>
      <p:sp>
        <p:nvSpPr>
          <p:cNvPr id="14" name="Text 11"/>
          <p:cNvSpPr/>
          <p:nvPr/>
        </p:nvSpPr>
        <p:spPr>
          <a:xfrm>
            <a:off x="4240530" y="7073622"/>
            <a:ext cx="6149221" cy="621744"/>
          </a:xfrm>
          <a:prstGeom prst="rect">
            <a:avLst/>
          </a:prstGeom>
          <a:noFill/>
          <a:ln/>
        </p:spPr>
        <p:txBody>
          <a:bodyPr wrap="square" lIns="0" tIns="0" rIns="0" bIns="0" rtlCol="0" anchor="t"/>
          <a:lstStyle/>
          <a:p>
            <a:pPr marL="0" indent="0" algn="ctr">
              <a:lnSpc>
                <a:spcPts val="2400"/>
              </a:lnSpc>
              <a:buNone/>
            </a:pPr>
            <a:r>
              <a:rPr lang="en-US" sz="1500" kern="0" spc="-31" dirty="0">
                <a:solidFill>
                  <a:srgbClr val="2B2E3C"/>
                </a:solidFill>
                <a:latin typeface="Open Sans" pitchFamily="34" charset="0"/>
                <a:ea typeface="Open Sans" pitchFamily="34" charset="-122"/>
                <a:cs typeface="Open Sans" pitchFamily="34" charset="-120"/>
              </a:rPr>
              <a:t>Explore eligible deductions, such as mortgage interest, charitable contributions, and medical expenses, to lower your taxable income.</a:t>
            </a:r>
            <a:endParaRPr lang="en-US" sz="1500" dirty="0"/>
          </a:p>
        </p:txBody>
      </p:sp>
      <p:sp>
        <p:nvSpPr>
          <p:cNvPr id="15" name="Shape 12"/>
          <p:cNvSpPr/>
          <p:nvPr/>
        </p:nvSpPr>
        <p:spPr>
          <a:xfrm>
            <a:off x="10669786" y="5098733"/>
            <a:ext cx="22860" cy="680204"/>
          </a:xfrm>
          <a:prstGeom prst="roundRect">
            <a:avLst>
              <a:gd name="adj" fmla="val 357074"/>
            </a:avLst>
          </a:prstGeom>
          <a:solidFill>
            <a:srgbClr val="E2C8B5"/>
          </a:solidFill>
          <a:ln/>
        </p:spPr>
        <p:txBody>
          <a:bodyPr/>
          <a:lstStyle/>
          <a:p>
            <a:endParaRPr lang="en-IN"/>
          </a:p>
        </p:txBody>
      </p:sp>
      <p:sp>
        <p:nvSpPr>
          <p:cNvPr id="16" name="Shape 13"/>
          <p:cNvSpPr/>
          <p:nvPr/>
        </p:nvSpPr>
        <p:spPr>
          <a:xfrm>
            <a:off x="10462617" y="5560338"/>
            <a:ext cx="437198" cy="437198"/>
          </a:xfrm>
          <a:prstGeom prst="roundRect">
            <a:avLst>
              <a:gd name="adj" fmla="val 18671"/>
            </a:avLst>
          </a:prstGeom>
          <a:solidFill>
            <a:srgbClr val="FCE2CF"/>
          </a:solidFill>
          <a:ln w="7620">
            <a:solidFill>
              <a:srgbClr val="E2C8B5"/>
            </a:solidFill>
            <a:prstDash val="solid"/>
          </a:ln>
        </p:spPr>
        <p:txBody>
          <a:bodyPr/>
          <a:lstStyle/>
          <a:p>
            <a:endParaRPr lang="en-IN"/>
          </a:p>
        </p:txBody>
      </p:sp>
      <p:sp>
        <p:nvSpPr>
          <p:cNvPr id="17" name="Text 14"/>
          <p:cNvSpPr/>
          <p:nvPr/>
        </p:nvSpPr>
        <p:spPr>
          <a:xfrm>
            <a:off x="10602158" y="5633085"/>
            <a:ext cx="157996" cy="291584"/>
          </a:xfrm>
          <a:prstGeom prst="rect">
            <a:avLst/>
          </a:prstGeom>
          <a:noFill/>
          <a:ln/>
        </p:spPr>
        <p:txBody>
          <a:bodyPr wrap="none" lIns="0" tIns="0" rIns="0" bIns="0" rtlCol="0" anchor="t"/>
          <a:lstStyle/>
          <a:p>
            <a:pPr marL="0" indent="0" algn="ctr">
              <a:lnSpc>
                <a:spcPts val="2250"/>
              </a:lnSpc>
              <a:buNone/>
            </a:pPr>
            <a:r>
              <a:rPr lang="en-US" sz="2250" kern="0" spc="-69" dirty="0">
                <a:solidFill>
                  <a:srgbClr val="2B2E3C"/>
                </a:solidFill>
                <a:latin typeface="Bitter Medium" pitchFamily="34" charset="0"/>
                <a:ea typeface="Bitter Medium" pitchFamily="34" charset="-122"/>
                <a:cs typeface="Bitter Medium" pitchFamily="34" charset="-120"/>
              </a:rPr>
              <a:t>3</a:t>
            </a:r>
            <a:endParaRPr lang="en-US" sz="2250" dirty="0"/>
          </a:p>
        </p:txBody>
      </p:sp>
      <p:sp>
        <p:nvSpPr>
          <p:cNvPr id="18" name="Text 15"/>
          <p:cNvSpPr/>
          <p:nvPr/>
        </p:nvSpPr>
        <p:spPr>
          <a:xfrm>
            <a:off x="9326761" y="3862507"/>
            <a:ext cx="2708910" cy="303609"/>
          </a:xfrm>
          <a:prstGeom prst="rect">
            <a:avLst/>
          </a:prstGeom>
          <a:noFill/>
          <a:ln/>
        </p:spPr>
        <p:txBody>
          <a:bodyPr wrap="none" lIns="0" tIns="0" rIns="0" bIns="0" rtlCol="0" anchor="t"/>
          <a:lstStyle/>
          <a:p>
            <a:pPr marL="0" indent="0" algn="ctr">
              <a:lnSpc>
                <a:spcPts val="2350"/>
              </a:lnSpc>
              <a:buNone/>
            </a:pPr>
            <a:r>
              <a:rPr lang="en-US" sz="1900" kern="0" spc="-57" dirty="0">
                <a:solidFill>
                  <a:srgbClr val="2B2E3C"/>
                </a:solidFill>
                <a:latin typeface="Bitter Medium" pitchFamily="34" charset="0"/>
                <a:ea typeface="Bitter Medium" pitchFamily="34" charset="-122"/>
                <a:cs typeface="Bitter Medium" pitchFamily="34" charset="-120"/>
              </a:rPr>
              <a:t>Calculate Taxable Income</a:t>
            </a:r>
            <a:endParaRPr lang="en-US" sz="1900" dirty="0"/>
          </a:p>
        </p:txBody>
      </p:sp>
      <p:sp>
        <p:nvSpPr>
          <p:cNvPr id="19" name="Text 16"/>
          <p:cNvSpPr/>
          <p:nvPr/>
        </p:nvSpPr>
        <p:spPr>
          <a:xfrm>
            <a:off x="7606665" y="4282678"/>
            <a:ext cx="6149221" cy="621744"/>
          </a:xfrm>
          <a:prstGeom prst="rect">
            <a:avLst/>
          </a:prstGeom>
          <a:noFill/>
          <a:ln/>
        </p:spPr>
        <p:txBody>
          <a:bodyPr wrap="square" lIns="0" tIns="0" rIns="0" bIns="0" rtlCol="0" anchor="t"/>
          <a:lstStyle/>
          <a:p>
            <a:pPr marL="0" indent="0" algn="ctr">
              <a:lnSpc>
                <a:spcPts val="2400"/>
              </a:lnSpc>
              <a:buNone/>
            </a:pPr>
            <a:r>
              <a:rPr lang="en-US" sz="1500" kern="0" spc="-31" dirty="0">
                <a:solidFill>
                  <a:srgbClr val="2B2E3C"/>
                </a:solidFill>
                <a:latin typeface="Open Sans" pitchFamily="34" charset="0"/>
                <a:ea typeface="Open Sans" pitchFamily="34" charset="-122"/>
                <a:cs typeface="Open Sans" pitchFamily="34" charset="-120"/>
              </a:rPr>
              <a:t>Apply deductions and credits to your total income to determine your final taxable amount.</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5780246"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Deductions and Credits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Standard Deductions</a:t>
            </a:r>
            <a:endParaRPr lang="en-US" sz="2200" dirty="0"/>
          </a:p>
        </p:txBody>
      </p:sp>
      <p:sp>
        <p:nvSpPr>
          <p:cNvPr id="4" name="Text 2"/>
          <p:cNvSpPr/>
          <p:nvPr/>
        </p:nvSpPr>
        <p:spPr>
          <a:xfrm>
            <a:off x="793790" y="4215408"/>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Take advantage of the standard deduction, which reduces your taxable income by a fixed amount.</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Itemized Deductions</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Explore a wide range of itemized deductions, such as mortgage interest, charitable donations, and medical expenses.</a:t>
            </a:r>
            <a:endParaRPr lang="en-US" sz="1750" dirty="0"/>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Tax Credits</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Claim eligible tax credits, which directly reduce the amount of tax you owe, such as the Child Tax Credit and Earned Income Tax Credit.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195"/>
          </a:xfrm>
          <a:prstGeom prst="rect">
            <a:avLst/>
          </a:prstGeom>
        </p:spPr>
      </p:pic>
      <p:sp>
        <p:nvSpPr>
          <p:cNvPr id="3" name="Text 0"/>
          <p:cNvSpPr/>
          <p:nvPr/>
        </p:nvSpPr>
        <p:spPr>
          <a:xfrm>
            <a:off x="700683" y="550545"/>
            <a:ext cx="5005149" cy="625673"/>
          </a:xfrm>
          <a:prstGeom prst="rect">
            <a:avLst/>
          </a:prstGeom>
          <a:noFill/>
          <a:ln/>
        </p:spPr>
        <p:txBody>
          <a:bodyPr wrap="none" lIns="0" tIns="0" rIns="0" bIns="0" rtlCol="0" anchor="t"/>
          <a:lstStyle/>
          <a:p>
            <a:pPr marL="0" indent="0">
              <a:lnSpc>
                <a:spcPts val="4900"/>
              </a:lnSpc>
              <a:buNone/>
            </a:pPr>
            <a:r>
              <a:rPr lang="en-US" sz="3900" kern="0" spc="-118" dirty="0">
                <a:solidFill>
                  <a:srgbClr val="2C3F42"/>
                </a:solidFill>
                <a:latin typeface="Bitter Medium" pitchFamily="34" charset="0"/>
                <a:ea typeface="Bitter Medium" pitchFamily="34" charset="-122"/>
                <a:cs typeface="Bitter Medium" pitchFamily="34" charset="-120"/>
              </a:rPr>
              <a:t>Filing Options</a:t>
            </a:r>
            <a:endParaRPr lang="en-US" sz="3900" dirty="0"/>
          </a:p>
        </p:txBody>
      </p:sp>
      <p:pic>
        <p:nvPicPr>
          <p:cNvPr id="4" name="Image 1" descr="preencoded.png"/>
          <p:cNvPicPr>
            <a:picLocks noChangeAspect="1"/>
          </p:cNvPicPr>
          <p:nvPr/>
        </p:nvPicPr>
        <p:blipFill>
          <a:blip r:embed="rId4"/>
          <a:stretch>
            <a:fillRect/>
          </a:stretch>
        </p:blipFill>
        <p:spPr>
          <a:xfrm>
            <a:off x="700683" y="1476494"/>
            <a:ext cx="500420" cy="500420"/>
          </a:xfrm>
          <a:prstGeom prst="rect">
            <a:avLst/>
          </a:prstGeom>
        </p:spPr>
      </p:pic>
      <p:sp>
        <p:nvSpPr>
          <p:cNvPr id="5" name="Text 1"/>
          <p:cNvSpPr/>
          <p:nvPr/>
        </p:nvSpPr>
        <p:spPr>
          <a:xfrm>
            <a:off x="700683" y="2177058"/>
            <a:ext cx="2502575" cy="312777"/>
          </a:xfrm>
          <a:prstGeom prst="rect">
            <a:avLst/>
          </a:prstGeom>
          <a:noFill/>
          <a:ln/>
        </p:spPr>
        <p:txBody>
          <a:bodyPr wrap="none" lIns="0" tIns="0" rIns="0" bIns="0" rtlCol="0" anchor="t"/>
          <a:lstStyle/>
          <a:p>
            <a:pPr marL="0" indent="0" algn="l">
              <a:lnSpc>
                <a:spcPts val="2450"/>
              </a:lnSpc>
              <a:buNone/>
            </a:pPr>
            <a:r>
              <a:rPr lang="en-US" sz="1950" kern="0" spc="-59" dirty="0">
                <a:solidFill>
                  <a:srgbClr val="2B2E3C"/>
                </a:solidFill>
                <a:latin typeface="Bitter Medium" pitchFamily="34" charset="0"/>
                <a:ea typeface="Bitter Medium" pitchFamily="34" charset="-122"/>
                <a:cs typeface="Bitter Medium" pitchFamily="34" charset="-120"/>
              </a:rPr>
              <a:t>E-File</a:t>
            </a:r>
            <a:endParaRPr lang="en-US" sz="1950" dirty="0"/>
          </a:p>
        </p:txBody>
      </p:sp>
      <p:sp>
        <p:nvSpPr>
          <p:cNvPr id="6" name="Text 2"/>
          <p:cNvSpPr/>
          <p:nvPr/>
        </p:nvSpPr>
        <p:spPr>
          <a:xfrm>
            <a:off x="700683" y="2609850"/>
            <a:ext cx="7742634" cy="640794"/>
          </a:xfrm>
          <a:prstGeom prst="rect">
            <a:avLst/>
          </a:prstGeom>
          <a:noFill/>
          <a:ln/>
        </p:spPr>
        <p:txBody>
          <a:bodyPr wrap="squar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Conveniently file your tax return electronically for faster processing and a quicker refund.</a:t>
            </a:r>
            <a:endParaRPr lang="en-US" sz="1550" dirty="0"/>
          </a:p>
        </p:txBody>
      </p:sp>
      <p:pic>
        <p:nvPicPr>
          <p:cNvPr id="7" name="Image 2" descr="preencoded.png"/>
          <p:cNvPicPr>
            <a:picLocks noChangeAspect="1"/>
          </p:cNvPicPr>
          <p:nvPr/>
        </p:nvPicPr>
        <p:blipFill>
          <a:blip r:embed="rId5"/>
          <a:stretch>
            <a:fillRect/>
          </a:stretch>
        </p:blipFill>
        <p:spPr>
          <a:xfrm>
            <a:off x="700683" y="3851196"/>
            <a:ext cx="500420" cy="500420"/>
          </a:xfrm>
          <a:prstGeom prst="rect">
            <a:avLst/>
          </a:prstGeom>
        </p:spPr>
      </p:pic>
      <p:sp>
        <p:nvSpPr>
          <p:cNvPr id="8" name="Text 3"/>
          <p:cNvSpPr/>
          <p:nvPr/>
        </p:nvSpPr>
        <p:spPr>
          <a:xfrm>
            <a:off x="700683" y="4551759"/>
            <a:ext cx="2502575" cy="312777"/>
          </a:xfrm>
          <a:prstGeom prst="rect">
            <a:avLst/>
          </a:prstGeom>
          <a:noFill/>
          <a:ln/>
        </p:spPr>
        <p:txBody>
          <a:bodyPr wrap="none" lIns="0" tIns="0" rIns="0" bIns="0" rtlCol="0" anchor="t"/>
          <a:lstStyle/>
          <a:p>
            <a:pPr marL="0" indent="0" algn="l">
              <a:lnSpc>
                <a:spcPts val="2450"/>
              </a:lnSpc>
              <a:buNone/>
            </a:pPr>
            <a:r>
              <a:rPr lang="en-US" sz="1950" kern="0" spc="-59" dirty="0">
                <a:solidFill>
                  <a:srgbClr val="2B2E3C"/>
                </a:solidFill>
                <a:latin typeface="Bitter Medium" pitchFamily="34" charset="0"/>
                <a:ea typeface="Bitter Medium" pitchFamily="34" charset="-122"/>
                <a:cs typeface="Bitter Medium" pitchFamily="34" charset="-120"/>
              </a:rPr>
              <a:t>Paper Filing</a:t>
            </a:r>
            <a:endParaRPr lang="en-US" sz="1950" dirty="0"/>
          </a:p>
        </p:txBody>
      </p:sp>
      <p:sp>
        <p:nvSpPr>
          <p:cNvPr id="9" name="Text 4"/>
          <p:cNvSpPr/>
          <p:nvPr/>
        </p:nvSpPr>
        <p:spPr>
          <a:xfrm>
            <a:off x="700683" y="4984552"/>
            <a:ext cx="7742634" cy="320397"/>
          </a:xfrm>
          <a:prstGeom prst="rect">
            <a:avLst/>
          </a:prstGeom>
          <a:noFill/>
          <a:ln/>
        </p:spPr>
        <p:txBody>
          <a:bodyPr wrap="non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Opt to file your tax return by mail if you prefer a more traditional approach.</a:t>
            </a:r>
            <a:endParaRPr lang="en-US" sz="1550" dirty="0"/>
          </a:p>
        </p:txBody>
      </p:sp>
      <p:pic>
        <p:nvPicPr>
          <p:cNvPr id="10" name="Image 3" descr="preencoded.png"/>
          <p:cNvPicPr>
            <a:picLocks noChangeAspect="1"/>
          </p:cNvPicPr>
          <p:nvPr/>
        </p:nvPicPr>
        <p:blipFill>
          <a:blip r:embed="rId6"/>
          <a:stretch>
            <a:fillRect/>
          </a:stretch>
        </p:blipFill>
        <p:spPr>
          <a:xfrm>
            <a:off x="700683" y="5905500"/>
            <a:ext cx="500420" cy="500420"/>
          </a:xfrm>
          <a:prstGeom prst="rect">
            <a:avLst/>
          </a:prstGeom>
        </p:spPr>
      </p:pic>
      <p:sp>
        <p:nvSpPr>
          <p:cNvPr id="11" name="Text 5"/>
          <p:cNvSpPr/>
          <p:nvPr/>
        </p:nvSpPr>
        <p:spPr>
          <a:xfrm>
            <a:off x="700683" y="6606064"/>
            <a:ext cx="2588300" cy="312777"/>
          </a:xfrm>
          <a:prstGeom prst="rect">
            <a:avLst/>
          </a:prstGeom>
          <a:noFill/>
          <a:ln/>
        </p:spPr>
        <p:txBody>
          <a:bodyPr wrap="none" lIns="0" tIns="0" rIns="0" bIns="0" rtlCol="0" anchor="t"/>
          <a:lstStyle/>
          <a:p>
            <a:pPr marL="0" indent="0" algn="l">
              <a:lnSpc>
                <a:spcPts val="2450"/>
              </a:lnSpc>
              <a:buNone/>
            </a:pPr>
            <a:r>
              <a:rPr lang="en-US" sz="1950" kern="0" spc="-59" dirty="0">
                <a:solidFill>
                  <a:srgbClr val="2B2E3C"/>
                </a:solidFill>
                <a:latin typeface="Bitter Medium" pitchFamily="34" charset="0"/>
                <a:ea typeface="Bitter Medium" pitchFamily="34" charset="-122"/>
                <a:cs typeface="Bitter Medium" pitchFamily="34" charset="-120"/>
              </a:rPr>
              <a:t>Professional Assistance</a:t>
            </a:r>
            <a:endParaRPr lang="en-US" sz="1950" dirty="0"/>
          </a:p>
        </p:txBody>
      </p:sp>
      <p:sp>
        <p:nvSpPr>
          <p:cNvPr id="12" name="Text 6"/>
          <p:cNvSpPr/>
          <p:nvPr/>
        </p:nvSpPr>
        <p:spPr>
          <a:xfrm>
            <a:off x="700683" y="7038856"/>
            <a:ext cx="7742634" cy="640794"/>
          </a:xfrm>
          <a:prstGeom prst="rect">
            <a:avLst/>
          </a:prstGeom>
          <a:noFill/>
          <a:ln/>
        </p:spPr>
        <p:txBody>
          <a:bodyPr wrap="squar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Work with a tax professional to ensure your return is filed accurately and you maximize your refund.</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8561"/>
            <a:ext cx="6596182"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Conclusion and Next Steps</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814513"/>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Download the App</a:t>
            </a:r>
            <a:endParaRPr lang="en-US" sz="2200" dirty="0"/>
          </a:p>
        </p:txBody>
      </p:sp>
      <p:sp>
        <p:nvSpPr>
          <p:cNvPr id="6" name="Text 2"/>
          <p:cNvSpPr/>
          <p:nvPr/>
        </p:nvSpPr>
        <p:spPr>
          <a:xfrm>
            <a:off x="7754422" y="2634734"/>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Get the Income Tax Calculator App and start your tax preparation journey.</a:t>
            </a:r>
            <a:endParaRPr lang="en-US" sz="1750" dirty="0"/>
          </a:p>
        </p:txBody>
      </p:sp>
      <p:pic>
        <p:nvPicPr>
          <p:cNvPr id="7" name="Image 2" descr="preencoded.png"/>
          <p:cNvPicPr>
            <a:picLocks noChangeAspect="1"/>
          </p:cNvPicPr>
          <p:nvPr/>
        </p:nvPicPr>
        <p:blipFill>
          <a:blip r:embed="rId5"/>
          <a:stretch>
            <a:fillRect/>
          </a:stretch>
        </p:blipFill>
        <p:spPr>
          <a:xfrm>
            <a:off x="6280190" y="3732014"/>
            <a:ext cx="1134070" cy="1814513"/>
          </a:xfrm>
          <a:prstGeom prst="rect">
            <a:avLst/>
          </a:prstGeom>
        </p:spPr>
      </p:pic>
      <p:sp>
        <p:nvSpPr>
          <p:cNvPr id="8" name="Text 3"/>
          <p:cNvSpPr/>
          <p:nvPr/>
        </p:nvSpPr>
        <p:spPr>
          <a:xfrm>
            <a:off x="7754422" y="3958828"/>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Begin Tax Preparation</a:t>
            </a:r>
            <a:endParaRPr lang="en-US" sz="2200" dirty="0"/>
          </a:p>
        </p:txBody>
      </p:sp>
      <p:sp>
        <p:nvSpPr>
          <p:cNvPr id="9" name="Text 4"/>
          <p:cNvSpPr/>
          <p:nvPr/>
        </p:nvSpPr>
        <p:spPr>
          <a:xfrm>
            <a:off x="7754422" y="4449247"/>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Gather your tax documents and utilize the app's features to ensure an accurate and stress-free tax filing.</a:t>
            </a:r>
            <a:endParaRPr lang="en-US" sz="1750" dirty="0"/>
          </a:p>
        </p:txBody>
      </p:sp>
      <p:pic>
        <p:nvPicPr>
          <p:cNvPr id="10" name="Image 3" descr="preencoded.png"/>
          <p:cNvPicPr>
            <a:picLocks noChangeAspect="1"/>
          </p:cNvPicPr>
          <p:nvPr/>
        </p:nvPicPr>
        <p:blipFill>
          <a:blip r:embed="rId6"/>
          <a:stretch>
            <a:fillRect/>
          </a:stretch>
        </p:blipFill>
        <p:spPr>
          <a:xfrm>
            <a:off x="6280190" y="5546527"/>
            <a:ext cx="1134070" cy="1814513"/>
          </a:xfrm>
          <a:prstGeom prst="rect">
            <a:avLst/>
          </a:prstGeom>
        </p:spPr>
      </p:pic>
      <p:sp>
        <p:nvSpPr>
          <p:cNvPr id="11" name="Text 5"/>
          <p:cNvSpPr/>
          <p:nvPr/>
        </p:nvSpPr>
        <p:spPr>
          <a:xfrm>
            <a:off x="7754422" y="5773341"/>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File with Confidence</a:t>
            </a:r>
            <a:endParaRPr lang="en-US" sz="2200" dirty="0"/>
          </a:p>
        </p:txBody>
      </p:sp>
      <p:sp>
        <p:nvSpPr>
          <p:cNvPr id="12" name="Text 6"/>
          <p:cNvSpPr/>
          <p:nvPr/>
        </p:nvSpPr>
        <p:spPr>
          <a:xfrm>
            <a:off x="7754422" y="6263759"/>
            <a:ext cx="608218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Confidently submit your tax return, knowing you've maximized your deductions and credits.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382</Words>
  <Application>Microsoft Office PowerPoint</Application>
  <PresentationFormat>Custom</PresentationFormat>
  <Paragraphs>52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Open Sans Bold</vt:lpstr>
      <vt:lpstr>Open Sans</vt:lpstr>
      <vt:lpstr>Open Sans Medium</vt:lpstr>
      <vt:lpstr>Arial</vt:lpstr>
      <vt:lpstr>Bitter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6570</cp:lastModifiedBy>
  <cp:revision>2</cp:revision>
  <dcterms:created xsi:type="dcterms:W3CDTF">2024-11-23T04:00:19Z</dcterms:created>
  <dcterms:modified xsi:type="dcterms:W3CDTF">2024-11-23T05:24:07Z</dcterms:modified>
</cp:coreProperties>
</file>