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9" r:id="rId3"/>
    <p:sldId id="260" r:id="rId4"/>
    <p:sldId id="261" r:id="rId5"/>
    <p:sldId id="276" r:id="rId6"/>
    <p:sldId id="284" r:id="rId7"/>
    <p:sldId id="281" r:id="rId8"/>
    <p:sldId id="283" r:id="rId9"/>
    <p:sldId id="278" r:id="rId10"/>
    <p:sldId id="301" r:id="rId11"/>
    <p:sldId id="300" r:id="rId12"/>
    <p:sldId id="294" r:id="rId13"/>
    <p:sldId id="280" r:id="rId14"/>
    <p:sldId id="292" r:id="rId15"/>
    <p:sldId id="291" r:id="rId16"/>
    <p:sldId id="293" r:id="rId17"/>
    <p:sldId id="290" r:id="rId18"/>
    <p:sldId id="285" r:id="rId19"/>
    <p:sldId id="287" r:id="rId20"/>
    <p:sldId id="286" r:id="rId21"/>
    <p:sldId id="295" r:id="rId22"/>
    <p:sldId id="288" r:id="rId23"/>
    <p:sldId id="296" r:id="rId24"/>
    <p:sldId id="277" r:id="rId25"/>
    <p:sldId id="257" r:id="rId26"/>
    <p:sldId id="258" r:id="rId27"/>
    <p:sldId id="299" r:id="rId28"/>
    <p:sldId id="297" r:id="rId29"/>
    <p:sldId id="298" r:id="rId30"/>
    <p:sldId id="27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79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PABBU" userId="4a091f87fa4a6b69" providerId="LiveId" clId="{3450468E-ED01-4BA8-AE48-CD3848FD2FFB}"/>
    <pc:docChg chg="undo custSel modSld">
      <pc:chgData name="NIKHIL PABBU" userId="4a091f87fa4a6b69" providerId="LiveId" clId="{3450468E-ED01-4BA8-AE48-CD3848FD2FFB}" dt="2023-04-16T10:52:29.452" v="91" actId="115"/>
      <pc:docMkLst>
        <pc:docMk/>
      </pc:docMkLst>
      <pc:sldChg chg="modSp mod">
        <pc:chgData name="NIKHIL PABBU" userId="4a091f87fa4a6b69" providerId="LiveId" clId="{3450468E-ED01-4BA8-AE48-CD3848FD2FFB}" dt="2023-04-16T10:52:29.452" v="91" actId="115"/>
        <pc:sldMkLst>
          <pc:docMk/>
          <pc:sldMk cId="2022549465" sldId="257"/>
        </pc:sldMkLst>
        <pc:spChg chg="mod">
          <ac:chgData name="NIKHIL PABBU" userId="4a091f87fa4a6b69" providerId="LiveId" clId="{3450468E-ED01-4BA8-AE48-CD3848FD2FFB}" dt="2023-04-16T10:52:29.452" v="91" actId="115"/>
          <ac:spMkLst>
            <pc:docMk/>
            <pc:sldMk cId="2022549465" sldId="257"/>
            <ac:spMk id="3" creationId="{0A30C869-CA1B-B6FA-D0DC-6A20731E50A2}"/>
          </ac:spMkLst>
        </pc:spChg>
      </pc:sldChg>
      <pc:sldChg chg="modSp mod">
        <pc:chgData name="NIKHIL PABBU" userId="4a091f87fa4a6b69" providerId="LiveId" clId="{3450468E-ED01-4BA8-AE48-CD3848FD2FFB}" dt="2023-04-16T10:47:50.239" v="88" actId="20577"/>
        <pc:sldMkLst>
          <pc:docMk/>
          <pc:sldMk cId="1734285508" sldId="277"/>
        </pc:sldMkLst>
        <pc:spChg chg="mod">
          <ac:chgData name="NIKHIL PABBU" userId="4a091f87fa4a6b69" providerId="LiveId" clId="{3450468E-ED01-4BA8-AE48-CD3848FD2FFB}" dt="2023-04-16T10:47:50.239" v="88" actId="20577"/>
          <ac:spMkLst>
            <pc:docMk/>
            <pc:sldMk cId="1734285508" sldId="277"/>
            <ac:spMk id="3" creationId="{EB7E83BA-126E-BEEB-BA17-B6F83AFA313C}"/>
          </ac:spMkLst>
        </pc:spChg>
      </pc:sldChg>
      <pc:sldChg chg="addSp delSp modSp mod">
        <pc:chgData name="NIKHIL PABBU" userId="4a091f87fa4a6b69" providerId="LiveId" clId="{3450468E-ED01-4BA8-AE48-CD3848FD2FFB}" dt="2023-04-16T10:44:12.789" v="73" actId="14100"/>
        <pc:sldMkLst>
          <pc:docMk/>
          <pc:sldMk cId="2684244906" sldId="288"/>
        </pc:sldMkLst>
        <pc:spChg chg="add del mod">
          <ac:chgData name="NIKHIL PABBU" userId="4a091f87fa4a6b69" providerId="LiveId" clId="{3450468E-ED01-4BA8-AE48-CD3848FD2FFB}" dt="2023-04-16T10:41:05.460" v="43" actId="21"/>
          <ac:spMkLst>
            <pc:docMk/>
            <pc:sldMk cId="2684244906" sldId="288"/>
            <ac:spMk id="6" creationId="{305B92B5-8D85-110D-5C2B-48A3D5822463}"/>
          </ac:spMkLst>
        </pc:spChg>
        <pc:spChg chg="add del mod">
          <ac:chgData name="NIKHIL PABBU" userId="4a091f87fa4a6b69" providerId="LiveId" clId="{3450468E-ED01-4BA8-AE48-CD3848FD2FFB}" dt="2023-04-16T10:43:26.662" v="63" actId="21"/>
          <ac:spMkLst>
            <pc:docMk/>
            <pc:sldMk cId="2684244906" sldId="288"/>
            <ac:spMk id="12" creationId="{46A0B5C1-D843-DCBD-6683-43AE9EA8B515}"/>
          </ac:spMkLst>
        </pc:spChg>
        <pc:spChg chg="add del mod">
          <ac:chgData name="NIKHIL PABBU" userId="4a091f87fa4a6b69" providerId="LiveId" clId="{3450468E-ED01-4BA8-AE48-CD3848FD2FFB}" dt="2023-04-16T10:43:37.971" v="67" actId="21"/>
          <ac:spMkLst>
            <pc:docMk/>
            <pc:sldMk cId="2684244906" sldId="288"/>
            <ac:spMk id="16" creationId="{204EAE6A-E34B-F0A4-4F0B-CE3268F7CE88}"/>
          </ac:spMkLst>
        </pc:spChg>
        <pc:picChg chg="add mod">
          <ac:chgData name="NIKHIL PABBU" userId="4a091f87fa4a6b69" providerId="LiveId" clId="{3450468E-ED01-4BA8-AE48-CD3848FD2FFB}" dt="2023-04-16T10:43:56.132" v="70" actId="1076"/>
          <ac:picMkLst>
            <pc:docMk/>
            <pc:sldMk cId="2684244906" sldId="288"/>
            <ac:picMk id="4" creationId="{7ADEB632-8C1C-5346-45E6-68E02ECC9374}"/>
          </ac:picMkLst>
        </pc:picChg>
        <pc:picChg chg="add del mod">
          <ac:chgData name="NIKHIL PABBU" userId="4a091f87fa4a6b69" providerId="LiveId" clId="{3450468E-ED01-4BA8-AE48-CD3848FD2FFB}" dt="2023-04-16T10:43:44.167" v="69" actId="1076"/>
          <ac:picMkLst>
            <pc:docMk/>
            <pc:sldMk cId="2684244906" sldId="288"/>
            <ac:picMk id="7" creationId="{64FAB2FA-F71C-4090-6F32-FA9BAC63F82A}"/>
          </ac:picMkLst>
        </pc:picChg>
        <pc:picChg chg="add mod">
          <ac:chgData name="NIKHIL PABBU" userId="4a091f87fa4a6b69" providerId="LiveId" clId="{3450468E-ED01-4BA8-AE48-CD3848FD2FFB}" dt="2023-04-16T10:44:12.789" v="73" actId="14100"/>
          <ac:picMkLst>
            <pc:docMk/>
            <pc:sldMk cId="2684244906" sldId="288"/>
            <ac:picMk id="9" creationId="{60A5D43B-EABA-0D7F-4C31-D3B49D7FE44A}"/>
          </ac:picMkLst>
        </pc:picChg>
        <pc:picChg chg="add del mod">
          <ac:chgData name="NIKHIL PABBU" userId="4a091f87fa4a6b69" providerId="LiveId" clId="{3450468E-ED01-4BA8-AE48-CD3848FD2FFB}" dt="2023-04-16T10:41:21.699" v="47" actId="1076"/>
          <ac:picMkLst>
            <pc:docMk/>
            <pc:sldMk cId="2684244906" sldId="288"/>
            <ac:picMk id="11" creationId="{C067601C-83CE-5AAB-755E-AB19A22F8BD2}"/>
          </ac:picMkLst>
        </pc:picChg>
        <pc:picChg chg="add mod">
          <ac:chgData name="NIKHIL PABBU" userId="4a091f87fa4a6b69" providerId="LiveId" clId="{3450468E-ED01-4BA8-AE48-CD3848FD2FFB}" dt="2023-04-16T10:43:33.062" v="65"/>
          <ac:picMkLst>
            <pc:docMk/>
            <pc:sldMk cId="2684244906" sldId="288"/>
            <ac:picMk id="14" creationId="{325ED9F5-B6F2-2FAD-3E6A-C322158B9ED9}"/>
          </ac:picMkLst>
        </pc:picChg>
      </pc:sldChg>
      <pc:sldChg chg="addSp delSp modSp mod">
        <pc:chgData name="NIKHIL PABBU" userId="4a091f87fa4a6b69" providerId="LiveId" clId="{3450468E-ED01-4BA8-AE48-CD3848FD2FFB}" dt="2023-04-16T10:47:37.451" v="86" actId="14100"/>
        <pc:sldMkLst>
          <pc:docMk/>
          <pc:sldMk cId="3641078809" sldId="296"/>
        </pc:sldMkLst>
        <pc:spChg chg="add del mod">
          <ac:chgData name="NIKHIL PABBU" userId="4a091f87fa4a6b69" providerId="LiveId" clId="{3450468E-ED01-4BA8-AE48-CD3848FD2FFB}" dt="2023-04-16T10:47:23.717" v="81" actId="22"/>
          <ac:spMkLst>
            <pc:docMk/>
            <pc:sldMk cId="3641078809" sldId="296"/>
            <ac:spMk id="3" creationId="{83777FCC-DAE6-D8B9-2301-2AB70451DA18}"/>
          </ac:spMkLst>
        </pc:spChg>
        <pc:spChg chg="add del mod">
          <ac:chgData name="NIKHIL PABBU" userId="4a091f87fa4a6b69" providerId="LiveId" clId="{3450468E-ED01-4BA8-AE48-CD3848FD2FFB}" dt="2023-04-16T10:46:00.673" v="76" actId="22"/>
          <ac:spMkLst>
            <pc:docMk/>
            <pc:sldMk cId="3641078809" sldId="296"/>
            <ac:spMk id="6" creationId="{ED5B60D1-9FD2-22F2-DDEC-55DEF5B86A2F}"/>
          </ac:spMkLst>
        </pc:spChg>
        <pc:picChg chg="del">
          <ac:chgData name="NIKHIL PABBU" userId="4a091f87fa4a6b69" providerId="LiveId" clId="{3450468E-ED01-4BA8-AE48-CD3848FD2FFB}" dt="2023-04-16T10:45:08.238" v="74" actId="21"/>
          <ac:picMkLst>
            <pc:docMk/>
            <pc:sldMk cId="3641078809" sldId="296"/>
            <ac:picMk id="8" creationId="{6C33946E-A133-D725-5E49-FC1311DAEDD7}"/>
          </ac:picMkLst>
        </pc:picChg>
        <pc:picChg chg="add mod ord">
          <ac:chgData name="NIKHIL PABBU" userId="4a091f87fa4a6b69" providerId="LiveId" clId="{3450468E-ED01-4BA8-AE48-CD3848FD2FFB}" dt="2023-04-16T10:46:11.893" v="80" actId="14100"/>
          <ac:picMkLst>
            <pc:docMk/>
            <pc:sldMk cId="3641078809" sldId="296"/>
            <ac:picMk id="9" creationId="{FA6B7A1E-0FA6-3175-9115-56166E603180}"/>
          </ac:picMkLst>
        </pc:picChg>
        <pc:picChg chg="del">
          <ac:chgData name="NIKHIL PABBU" userId="4a091f87fa4a6b69" providerId="LiveId" clId="{3450468E-ED01-4BA8-AE48-CD3848FD2FFB}" dt="2023-04-16T10:45:10.540" v="75" actId="21"/>
          <ac:picMkLst>
            <pc:docMk/>
            <pc:sldMk cId="3641078809" sldId="296"/>
            <ac:picMk id="10" creationId="{57858596-8BB0-A932-041A-E23109E7C178}"/>
          </ac:picMkLst>
        </pc:picChg>
        <pc:picChg chg="add mod ord">
          <ac:chgData name="NIKHIL PABBU" userId="4a091f87fa4a6b69" providerId="LiveId" clId="{3450468E-ED01-4BA8-AE48-CD3848FD2FFB}" dt="2023-04-16T10:47:37.451" v="86" actId="14100"/>
          <ac:picMkLst>
            <pc:docMk/>
            <pc:sldMk cId="3641078809" sldId="296"/>
            <ac:picMk id="13" creationId="{A53721FB-608F-9885-4D0D-DDE65291F310}"/>
          </ac:picMkLst>
        </pc:picChg>
      </pc:sldChg>
      <pc:sldChg chg="addSp modSp mod">
        <pc:chgData name="NIKHIL PABBU" userId="4a091f87fa4a6b69" providerId="LiveId" clId="{3450468E-ED01-4BA8-AE48-CD3848FD2FFB}" dt="2023-04-14T10:32:38.042" v="23" actId="14100"/>
        <pc:sldMkLst>
          <pc:docMk/>
          <pc:sldMk cId="2085828280" sldId="297"/>
        </pc:sldMkLst>
        <pc:spChg chg="mod">
          <ac:chgData name="NIKHIL PABBU" userId="4a091f87fa4a6b69" providerId="LiveId" clId="{3450468E-ED01-4BA8-AE48-CD3848FD2FFB}" dt="2023-04-14T10:32:01.468" v="15" actId="5793"/>
          <ac:spMkLst>
            <pc:docMk/>
            <pc:sldMk cId="2085828280" sldId="297"/>
            <ac:spMk id="3" creationId="{4BF2C158-B9E4-EBCD-062B-6EAA436161CF}"/>
          </ac:spMkLst>
        </pc:spChg>
        <pc:picChg chg="add mod">
          <ac:chgData name="NIKHIL PABBU" userId="4a091f87fa4a6b69" providerId="LiveId" clId="{3450468E-ED01-4BA8-AE48-CD3848FD2FFB}" dt="2023-04-14T10:32:38.042" v="23" actId="14100"/>
          <ac:picMkLst>
            <pc:docMk/>
            <pc:sldMk cId="2085828280" sldId="297"/>
            <ac:picMk id="1026" creationId="{9287D378-325E-5C9F-8516-28FA5B78ABB0}"/>
          </ac:picMkLst>
        </pc:picChg>
      </pc:sldChg>
      <pc:sldChg chg="modSp mod">
        <pc:chgData name="NIKHIL PABBU" userId="4a091f87fa4a6b69" providerId="LiveId" clId="{3450468E-ED01-4BA8-AE48-CD3848FD2FFB}" dt="2023-04-14T10:59:55.863" v="24" actId="20577"/>
        <pc:sldMkLst>
          <pc:docMk/>
          <pc:sldMk cId="970299566" sldId="298"/>
        </pc:sldMkLst>
        <pc:spChg chg="mod">
          <ac:chgData name="NIKHIL PABBU" userId="4a091f87fa4a6b69" providerId="LiveId" clId="{3450468E-ED01-4BA8-AE48-CD3848FD2FFB}" dt="2023-04-14T10:59:55.863" v="24" actId="20577"/>
          <ac:spMkLst>
            <pc:docMk/>
            <pc:sldMk cId="970299566" sldId="298"/>
            <ac:spMk id="3" creationId="{44E8F512-93F0-33F8-D883-05DB8021F18C}"/>
          </ac:spMkLst>
        </pc:spChg>
      </pc:sldChg>
      <pc:sldChg chg="modSp mod">
        <pc:chgData name="NIKHIL PABBU" userId="4a091f87fa4a6b69" providerId="LiveId" clId="{3450468E-ED01-4BA8-AE48-CD3848FD2FFB}" dt="2023-04-14T11:20:11.217" v="35" actId="1076"/>
        <pc:sldMkLst>
          <pc:docMk/>
          <pc:sldMk cId="549093" sldId="299"/>
        </pc:sldMkLst>
        <pc:spChg chg="mod">
          <ac:chgData name="NIKHIL PABBU" userId="4a091f87fa4a6b69" providerId="LiveId" clId="{3450468E-ED01-4BA8-AE48-CD3848FD2FFB}" dt="2023-04-14T11:20:11.217" v="35" actId="1076"/>
          <ac:spMkLst>
            <pc:docMk/>
            <pc:sldMk cId="549093" sldId="299"/>
            <ac:spMk id="2" creationId="{9657159D-7C16-85F1-C1B4-C9186F1933D1}"/>
          </ac:spMkLst>
        </pc:spChg>
        <pc:spChg chg="mod">
          <ac:chgData name="NIKHIL PABBU" userId="4a091f87fa4a6b69" providerId="LiveId" clId="{3450468E-ED01-4BA8-AE48-CD3848FD2FFB}" dt="2023-04-14T11:02:13.223" v="34" actId="20577"/>
          <ac:spMkLst>
            <pc:docMk/>
            <pc:sldMk cId="549093" sldId="299"/>
            <ac:spMk id="3" creationId="{55FA1343-7DCA-F437-D327-369C87BA478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4960-0FA3-49E9-BD90-21FF424B5D7C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D606-FB4D-4963-8BD8-249A2890870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74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4960-0FA3-49E9-BD90-21FF424B5D7C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D606-FB4D-4963-8BD8-249A28908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26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4960-0FA3-49E9-BD90-21FF424B5D7C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D606-FB4D-4963-8BD8-249A28908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15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4960-0FA3-49E9-BD90-21FF424B5D7C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D606-FB4D-4963-8BD8-249A28908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03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4960-0FA3-49E9-BD90-21FF424B5D7C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D606-FB4D-4963-8BD8-249A2890870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30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4960-0FA3-49E9-BD90-21FF424B5D7C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D606-FB4D-4963-8BD8-249A28908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0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4960-0FA3-49E9-BD90-21FF424B5D7C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D606-FB4D-4963-8BD8-249A28908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23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4960-0FA3-49E9-BD90-21FF424B5D7C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D606-FB4D-4963-8BD8-249A28908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35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4960-0FA3-49E9-BD90-21FF424B5D7C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D606-FB4D-4963-8BD8-249A28908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64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ACA4960-0FA3-49E9-BD90-21FF424B5D7C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85D606-FB4D-4963-8BD8-249A28908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55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4960-0FA3-49E9-BD90-21FF424B5D7C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D606-FB4D-4963-8BD8-249A28908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93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ACA4960-0FA3-49E9-BD90-21FF424B5D7C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685D606-FB4D-4963-8BD8-249A2890870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93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B035A-CB47-D610-5A77-7D0070D29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Predicting the retail customer retention potential level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20BD2-19D8-5ED0-0561-A291A7303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sz="3600" dirty="0">
              <a:solidFill>
                <a:srgbClr val="FFC000"/>
              </a:solidFill>
            </a:endParaRPr>
          </a:p>
          <a:p>
            <a:r>
              <a:rPr lang="en-US" sz="5600" dirty="0">
                <a:solidFill>
                  <a:srgbClr val="FFC000"/>
                </a:solidFill>
              </a:rPr>
              <a:t>|</a:t>
            </a:r>
            <a:r>
              <a:rPr lang="en-US" sz="5600" dirty="0"/>
              <a:t> Nikhil </a:t>
            </a:r>
            <a:r>
              <a:rPr lang="en-US" sz="5600" dirty="0" err="1"/>
              <a:t>pabbu</a:t>
            </a:r>
            <a:r>
              <a:rPr lang="en-US" sz="5600" dirty="0"/>
              <a:t> </a:t>
            </a:r>
            <a:r>
              <a:rPr lang="en-US" sz="5600" dirty="0">
                <a:solidFill>
                  <a:srgbClr val="FFC000"/>
                </a:solidFill>
              </a:rPr>
              <a:t>|</a:t>
            </a:r>
          </a:p>
          <a:p>
            <a:r>
              <a:rPr lang="en-US" sz="4800" dirty="0">
                <a:solidFill>
                  <a:srgbClr val="FFC000"/>
                </a:solidFill>
              </a:rPr>
              <a:t>  </a:t>
            </a:r>
            <a:r>
              <a:rPr lang="en-US" sz="4800" dirty="0"/>
              <a:t>Trainee Data Scientist</a:t>
            </a:r>
          </a:p>
          <a:p>
            <a:r>
              <a:rPr lang="en-IN" sz="4800" dirty="0"/>
              <a:t>  Id:4569</a:t>
            </a:r>
          </a:p>
        </p:txBody>
      </p:sp>
    </p:spTree>
    <p:extLst>
      <p:ext uri="{BB962C8B-B14F-4D97-AF65-F5344CB8AC3E}">
        <p14:creationId xmlns:p14="http://schemas.microsoft.com/office/powerpoint/2010/main" val="3087624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2352BC6-264F-2D48-1688-19EACE94C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936" y="690464"/>
            <a:ext cx="6084628" cy="400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E331113-FA21-95EE-02F1-89DB16273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72" y="891074"/>
            <a:ext cx="4452548" cy="400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3EA72E-F9F1-F94C-8FB8-12F851C6FBE5}"/>
              </a:ext>
            </a:extLst>
          </p:cNvPr>
          <p:cNvSpPr txBox="1"/>
          <p:nvPr/>
        </p:nvSpPr>
        <p:spPr>
          <a:xfrm>
            <a:off x="278073" y="5244206"/>
            <a:ext cx="117210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ea typeface="Calibri Light" panose="020F0302020204030204" pitchFamily="34" charset="0"/>
                <a:cs typeface="Calibri Light" panose="020F0302020204030204" pitchFamily="34" charset="0"/>
              </a:rPr>
              <a:t>Here the company has highest customers from city4, At the  same ti</a:t>
            </a:r>
            <a:r>
              <a:rPr lang="en-US" dirty="0">
                <a:solidFill>
                  <a:srgbClr val="000000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me the many customers are going to churn from city4 </a:t>
            </a:r>
          </a:p>
          <a:p>
            <a:r>
              <a:rPr lang="en-US" dirty="0">
                <a:solidFill>
                  <a:srgbClr val="000000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so an immediate action should be taken to get back  those customers.</a:t>
            </a:r>
            <a:endParaRPr lang="en-US" b="0" dirty="0">
              <a:solidFill>
                <a:srgbClr val="000000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081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49E3560-7B46-CD99-504C-2FCBEEF23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98" y="228699"/>
            <a:ext cx="10758196" cy="452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8B3B8C-5045-5D38-3269-825E26A0D2AC}"/>
              </a:ext>
            </a:extLst>
          </p:cNvPr>
          <p:cNvSpPr txBox="1"/>
          <p:nvPr/>
        </p:nvSpPr>
        <p:spPr>
          <a:xfrm>
            <a:off x="578498" y="5197153"/>
            <a:ext cx="110381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ea typeface="Calibri Light" panose="020F0302020204030204" pitchFamily="34" charset="0"/>
                <a:cs typeface="Calibri Light" panose="020F0302020204030204" pitchFamily="34" charset="0"/>
              </a:rPr>
              <a:t>Here by observing the preferred </a:t>
            </a:r>
            <a:r>
              <a:rPr lang="en-US" sz="2000" b="0" dirty="0" err="1">
                <a:solidFill>
                  <a:srgbClr val="000000"/>
                </a:solidFill>
                <a:effectLst/>
                <a:ea typeface="Calibri Light" panose="020F0302020204030204" pitchFamily="34" charset="0"/>
                <a:cs typeface="Calibri Light" panose="020F0302020204030204" pitchFamily="34" charset="0"/>
              </a:rPr>
              <a:t>deliverydays</a:t>
            </a:r>
            <a:r>
              <a:rPr lang="en-US" sz="2000" dirty="0">
                <a:solidFill>
                  <a:srgbClr val="000000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ea typeface="Calibri Light" panose="020F0302020204030204" pitchFamily="34" charset="0"/>
                <a:cs typeface="Calibri Light" panose="020F0302020204030204" pitchFamily="34" charset="0"/>
              </a:rPr>
              <a:t>Customers buying online </a:t>
            </a:r>
            <a:r>
              <a:rPr lang="en-US" sz="2000" b="0" dirty="0" err="1">
                <a:solidFill>
                  <a:srgbClr val="000000"/>
                </a:solidFill>
                <a:effectLst/>
                <a:ea typeface="Calibri Light" panose="020F0302020204030204" pitchFamily="34" charset="0"/>
                <a:cs typeface="Calibri Light" panose="020F0302020204030204" pitchFamily="34" charset="0"/>
              </a:rPr>
              <a:t>pefer</a:t>
            </a:r>
            <a:r>
              <a:rPr lang="en-US" sz="2000" b="0" dirty="0">
                <a:solidFill>
                  <a:srgbClr val="000000"/>
                </a:solidFill>
                <a:effectLst/>
                <a:ea typeface="Calibri Light" panose="020F0302020204030204" pitchFamily="34" charset="0"/>
                <a:cs typeface="Calibri Light" panose="020F0302020204030204" pitchFamily="34" charset="0"/>
              </a:rPr>
              <a:t> more on weekdays and less in weekends</a:t>
            </a:r>
            <a:r>
              <a:rPr lang="en-US" b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4479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0317A-21C6-DB3D-B41B-DD5BBD0F9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4A19F-68FE-2612-EDA1-13448259E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In the email dataset and the Transaction Dataset the duplicates are present. </a:t>
            </a:r>
          </a:p>
          <a:p>
            <a:pPr marL="0" indent="0">
              <a:buNone/>
            </a:pPr>
            <a:r>
              <a:rPr lang="en-IN" dirty="0"/>
              <a:t>       (</a:t>
            </a:r>
            <a:r>
              <a:rPr lang="en-IN" dirty="0" err="1"/>
              <a:t>i.e</a:t>
            </a:r>
            <a:r>
              <a:rPr lang="en-IN" dirty="0"/>
              <a:t>  the </a:t>
            </a:r>
            <a:r>
              <a:rPr lang="en-IN" dirty="0" err="1"/>
              <a:t>customerid</a:t>
            </a:r>
            <a:r>
              <a:rPr lang="en-IN" dirty="0"/>
              <a:t> is repeated)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So if we merge the 4 datasets directly the duplicates will become more , so that’s not the good way.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err="1"/>
              <a:t>Inorder</a:t>
            </a:r>
            <a:r>
              <a:rPr lang="en-IN" dirty="0"/>
              <a:t> to overcome this I have  created some features in the email datasets and the transaction dataset.  </a:t>
            </a:r>
          </a:p>
        </p:txBody>
      </p:sp>
    </p:spTree>
    <p:extLst>
      <p:ext uri="{BB962C8B-B14F-4D97-AF65-F5344CB8AC3E}">
        <p14:creationId xmlns:p14="http://schemas.microsoft.com/office/powerpoint/2010/main" val="535896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57F38-7FEF-B46D-01A1-DD5F657DE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7942"/>
            <a:ext cx="10058400" cy="1450757"/>
          </a:xfrm>
        </p:spPr>
        <p:txBody>
          <a:bodyPr>
            <a:normAutofit/>
          </a:bodyPr>
          <a:lstStyle/>
          <a:p>
            <a:r>
              <a:rPr lang="en-US" sz="3200" dirty="0" err="1"/>
              <a:t>Email_df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3A7B1-2E15-89C1-7C20-C8553113D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827242" cy="402336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Groupby</a:t>
            </a:r>
            <a:r>
              <a:rPr lang="en-US" dirty="0"/>
              <a:t> </a:t>
            </a:r>
            <a:r>
              <a:rPr lang="en-US" dirty="0" err="1"/>
              <a:t>customerid</a:t>
            </a:r>
            <a:r>
              <a:rPr lang="en-US" dirty="0"/>
              <a:t>  creating new columns  in the </a:t>
            </a:r>
            <a:r>
              <a:rPr lang="en-US" dirty="0" err="1"/>
              <a:t>email_df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          </a:t>
            </a:r>
          </a:p>
          <a:p>
            <a:r>
              <a:rPr lang="en-US" dirty="0"/>
              <a:t>             </a:t>
            </a:r>
            <a:r>
              <a:rPr lang="en-US" dirty="0" err="1"/>
              <a:t>welcome_email_opened</a:t>
            </a:r>
            <a:r>
              <a:rPr lang="en-US" dirty="0"/>
              <a:t>: 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whether the customer has opened the welcome email sent by the company.      	                                            			      If the value  is 1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  <a:sym typeface="Wingdings" panose="05000000000000000000" pitchFamily="2" charset="2"/>
              </a:rPr>
              <a:t>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customer has opened the email. 				                                                                    			                               0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  <a:sym typeface="Wingdings" panose="05000000000000000000" pitchFamily="2" charset="2"/>
              </a:rPr>
              <a:t>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customer has not yet opened the email.</a:t>
            </a:r>
            <a:endParaRPr lang="en-US" dirty="0"/>
          </a:p>
          <a:p>
            <a:r>
              <a:rPr lang="en-US" dirty="0"/>
              <a:t>             </a:t>
            </a:r>
            <a:r>
              <a:rPr lang="en-US" dirty="0" err="1"/>
              <a:t>no_of_customized_email</a:t>
            </a:r>
            <a:r>
              <a:rPr lang="en-US" dirty="0"/>
              <a:t> :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he No of customized emails sent to the customer by the company.</a:t>
            </a:r>
            <a:endParaRPr lang="en-US" dirty="0"/>
          </a:p>
          <a:p>
            <a:r>
              <a:rPr lang="en-US" dirty="0"/>
              <a:t>             </a:t>
            </a:r>
            <a:r>
              <a:rPr lang="en-US" dirty="0" err="1"/>
              <a:t>no_of_customized_email_opened</a:t>
            </a:r>
            <a:r>
              <a:rPr lang="en-US" dirty="0"/>
              <a:t>: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ow many of the customized emails sent to the customer have been opened.</a:t>
            </a:r>
            <a:endParaRPr lang="en-US" dirty="0"/>
          </a:p>
          <a:p>
            <a:r>
              <a:rPr lang="en-US" dirty="0"/>
              <a:t>             </a:t>
            </a:r>
            <a:r>
              <a:rPr lang="en-US" dirty="0" err="1"/>
              <a:t>no_of_customized_email_clicked</a:t>
            </a:r>
            <a:r>
              <a:rPr lang="en-US" dirty="0"/>
              <a:t>:  No of Customized email links clicked by the customer.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308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E642-F95D-33BF-3412-E9AB383B1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Email_df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A14DBA-7D2B-E79E-4334-A20ED19FA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520" y="2306320"/>
            <a:ext cx="9215119" cy="342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62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1A80-6FF6-2397-7C47-ECAA28E1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Transaction_df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8EAE0-5C49-F051-D1BB-64066B2D0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01168" lvl="1" indent="0">
              <a:buNone/>
            </a:pPr>
            <a:r>
              <a:rPr lang="en-US" dirty="0" err="1"/>
              <a:t>Groupby</a:t>
            </a:r>
            <a:r>
              <a:rPr lang="en-US" dirty="0"/>
              <a:t> </a:t>
            </a:r>
            <a:r>
              <a:rPr lang="en-US" dirty="0" err="1"/>
              <a:t>customerid</a:t>
            </a:r>
            <a:r>
              <a:rPr lang="en-US" dirty="0"/>
              <a:t>  creating new columns  in the  </a:t>
            </a:r>
            <a:r>
              <a:rPr lang="en-US" dirty="0" err="1"/>
              <a:t>Transaction_df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TotalOrderQuantity</a:t>
            </a:r>
            <a:r>
              <a:rPr lang="en-US" dirty="0"/>
              <a:t>: 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otal number of orders placed by the customer. 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lang="en-US" dirty="0" err="1"/>
              <a:t>OrderFrequency</a:t>
            </a:r>
            <a:r>
              <a:rPr lang="en-US" dirty="0"/>
              <a:t> :  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attribute represents how often the customer places orders with the company.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                                       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higher value of this attribute indicates that customer makes more frequent                      	                          purchases.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lang="en-US" dirty="0" err="1"/>
              <a:t>Avg_Ordergap</a:t>
            </a:r>
            <a:r>
              <a:rPr lang="en-US" dirty="0"/>
              <a:t>:  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attribute represents the average time gap between the customer's orders.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lang="en-US" dirty="0" err="1"/>
              <a:t>Firstorder</a:t>
            </a:r>
            <a:r>
              <a:rPr lang="en-US" dirty="0"/>
              <a:t>:  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attribute represents the date of the customer's first order with the company.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lang="en-US" dirty="0" err="1"/>
              <a:t>lastorder</a:t>
            </a:r>
            <a:r>
              <a:rPr lang="en-US" dirty="0"/>
              <a:t>:  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attribute represents the date of the customer's most recent order with the company.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252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BAB8-C242-C2A9-7602-86A6E2D98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Transaction_df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F0B58F-E432-96F8-7C05-436E6E8D0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200" y="2123924"/>
            <a:ext cx="8971280" cy="369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0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C6F9-DBA0-A59B-FF81-019C6210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4 datasets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D8BB9-44F2-BDA6-5A2F-9CCE637D5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 have merged the 4 datasets based on </a:t>
            </a:r>
            <a:r>
              <a:rPr lang="en-IN" dirty="0" err="1"/>
              <a:t>customerid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The shape of the merged data frame is  (23820,17), so no duplicates are present in the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And stared doing </a:t>
            </a:r>
            <a:r>
              <a:rPr lang="en-IN" dirty="0" err="1"/>
              <a:t>preprocessing</a:t>
            </a:r>
            <a:r>
              <a:rPr lang="en-IN" dirty="0"/>
              <a:t> steps on the </a:t>
            </a:r>
            <a:r>
              <a:rPr lang="en-IN" dirty="0" err="1"/>
              <a:t>merged_df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0566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1BF9-57DC-D88D-8A9D-61C6F126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75162-34CB-FBB3-B4FF-57E1AFB45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1.checking missing values in each dataset</a:t>
            </a:r>
          </a:p>
          <a:p>
            <a:r>
              <a:rPr lang="en-US" dirty="0"/>
              <a:t>2.Feature engineering</a:t>
            </a:r>
          </a:p>
          <a:p>
            <a:pPr algn="l"/>
            <a:r>
              <a:rPr lang="en-US" dirty="0"/>
              <a:t>   </a:t>
            </a:r>
            <a:r>
              <a:rPr lang="en-US" b="1" dirty="0"/>
              <a:t>       </a:t>
            </a:r>
            <a:r>
              <a:rPr lang="en-US" b="1" dirty="0" err="1"/>
              <a:t>no_of_DayswithBusiness</a:t>
            </a:r>
            <a:r>
              <a:rPr lang="en-US" dirty="0"/>
              <a:t>: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The duration of a customer's relationship with the business in 	   		                          terms of  days. (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Lastorder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– Date of registration)</a:t>
            </a:r>
            <a:endParaRPr lang="en-US" dirty="0"/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lang="en-US" b="1" i="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no_of_MakingBusinessDays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Duration of time in which a customer made orders from the 	   	                                            business, in terms of days  (</a:t>
            </a:r>
            <a:r>
              <a:rPr lang="en-US" dirty="0" err="1">
                <a:solidFill>
                  <a:srgbClr val="212121"/>
                </a:solidFill>
                <a:latin typeface="Roboto" panose="02000000000000000000" pitchFamily="2" charset="0"/>
              </a:rPr>
              <a:t>L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astorder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 -  </a:t>
            </a:r>
            <a:r>
              <a:rPr lang="en-US" dirty="0" err="1">
                <a:solidFill>
                  <a:srgbClr val="212121"/>
                </a:solidFill>
                <a:latin typeface="Roboto" panose="02000000000000000000" pitchFamily="2" charset="0"/>
              </a:rPr>
              <a:t>firstorder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)</a:t>
            </a:r>
            <a:endParaRPr lang="en-US" dirty="0"/>
          </a:p>
          <a:p>
            <a:r>
              <a:rPr lang="en-US" dirty="0"/>
              <a:t>3.encoding categorical columns</a:t>
            </a:r>
          </a:p>
          <a:p>
            <a:r>
              <a:rPr lang="en-US" dirty="0"/>
              <a:t>4.checked the skewness and </a:t>
            </a:r>
            <a:r>
              <a:rPr lang="en-US" dirty="0" err="1"/>
              <a:t>squareroot</a:t>
            </a:r>
            <a:r>
              <a:rPr lang="en-US" dirty="0"/>
              <a:t> transformed the columns</a:t>
            </a:r>
          </a:p>
          <a:p>
            <a:pPr marL="0" indent="0">
              <a:buNone/>
            </a:pPr>
            <a:r>
              <a:rPr lang="en-US" dirty="0"/>
              <a:t>  5.train test split </a:t>
            </a:r>
          </a:p>
          <a:p>
            <a:r>
              <a:rPr lang="en-US" dirty="0"/>
              <a:t>6.model Building</a:t>
            </a:r>
          </a:p>
          <a:p>
            <a:endParaRPr lang="en-IN" dirty="0"/>
          </a:p>
        </p:txBody>
      </p:sp>
      <p:pic>
        <p:nvPicPr>
          <p:cNvPr id="4" name="Picture 2" descr="How data collection &amp; data preprocessing assist machine learning.">
            <a:extLst>
              <a:ext uri="{FF2B5EF4-FFF2-40B4-BE49-F238E27FC236}">
                <a16:creationId xmlns:a16="http://schemas.microsoft.com/office/drawing/2014/main" id="{96913875-F60C-A82F-EC71-BFF28CC51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280" y="4283234"/>
            <a:ext cx="4362814" cy="199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809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C8E7-EB9A-CCF5-88AF-46B34C46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SMOTE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42A14-3BF0-B571-4D40-1FAFB0FAB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SMOTE (Synthetic Minority Over-sampling Technique) is a popular algorithm used for oversampling imbalanced datasets.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this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dataset, medium class (minority class) has a significantly lower number of samples compared to the other classes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.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dirty="0"/>
              <a:t> Applied smote to handle the class imbalance.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160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7B29C-5F86-7CA9-090D-C5F56557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Overview: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5296C-EA7C-90B2-A68F-C2275C3CD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 Problem Statement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 About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 Visualizations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 My approach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 Error metric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Deployment with </a:t>
            </a:r>
            <a:r>
              <a:rPr lang="en-IN" dirty="0" err="1"/>
              <a:t>Streamlit</a:t>
            </a:r>
            <a:endParaRPr lang="en-IN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 Challenges I have faced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 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6136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FF0C-B350-161A-DC3A-9D4B0AFDC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1E1A4-E57C-BA40-EFE1-E87781A6E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Machine</a:t>
            </a:r>
            <a:r>
              <a:rPr lang="en-IN" dirty="0"/>
              <a:t> </a:t>
            </a:r>
            <a:r>
              <a:rPr lang="en-IN" b="1" dirty="0"/>
              <a:t>Learning</a:t>
            </a:r>
            <a:r>
              <a:rPr lang="en-IN" dirty="0"/>
              <a:t> </a:t>
            </a:r>
            <a:r>
              <a:rPr lang="en-IN" b="1" dirty="0"/>
              <a:t>algorithms</a:t>
            </a:r>
            <a:r>
              <a:rPr lang="en-IN" dirty="0"/>
              <a:t> that I have build are :</a:t>
            </a: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dirty="0" err="1"/>
              <a:t>kNeighborsClassifier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dirty="0" err="1"/>
              <a:t>DecisionTreeClassifier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dirty="0" err="1"/>
              <a:t>RandomForestClassifier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dirty="0" err="1"/>
              <a:t>GradientBoostingClassifier</a:t>
            </a: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523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A639A-98BB-C681-4D32-2B477804C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Error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F6415-AA55-A47C-76EB-3E6AE2C2E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Recall is the error metric for the given dataset.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Recall</a:t>
            </a:r>
            <a:r>
              <a:rPr lang="en-US" dirty="0"/>
              <a:t> : It measures the proportion of actual positive instances that are correctly identified as positive by the model. 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  Recall = True Positive / (True Positive + False Negative)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2937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3F03-9DBA-87AE-D8C8-62C653FE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Baskerville Old Face" panose="02020602080505020303" pitchFamily="18" charset="0"/>
              </a:rPr>
              <a:t>Decisiontree</a:t>
            </a:r>
            <a:r>
              <a:rPr lang="en-IN" sz="4800" dirty="0" err="1">
                <a:latin typeface="Baskerville Old Face" panose="02020602080505020303" pitchFamily="18" charset="0"/>
              </a:rPr>
              <a:t>Classifier</a:t>
            </a:r>
            <a:r>
              <a:rPr lang="en-IN" sz="4800" dirty="0">
                <a:latin typeface="Baskerville Old Face" panose="02020602080505020303" pitchFamily="18" charset="0"/>
              </a:rPr>
              <a:t> outputs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067601C-83CE-5AAB-755E-AB19A22F8B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 flipV="1">
            <a:off x="7717758" y="3968644"/>
            <a:ext cx="1038635" cy="687332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FAB2FA-F71C-4090-6F32-FA9BAC63F8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508781" y="3637956"/>
            <a:ext cx="634304" cy="447869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E95FF-62AC-EE86-3C2D-084F1BB1FFC4}"/>
              </a:ext>
            </a:extLst>
          </p:cNvPr>
          <p:cNvSpPr txBox="1"/>
          <p:nvPr/>
        </p:nvSpPr>
        <p:spPr>
          <a:xfrm>
            <a:off x="406400" y="1900541"/>
            <a:ext cx="11196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 </a:t>
            </a:r>
            <a:r>
              <a:rPr lang="en-US" dirty="0" err="1"/>
              <a:t>Decisiontree</a:t>
            </a:r>
            <a:r>
              <a:rPr lang="en-US" dirty="0"/>
              <a:t> with default hyperparameters                                     </a:t>
            </a:r>
            <a:r>
              <a:rPr lang="en-US" dirty="0" err="1"/>
              <a:t>Decisiontree</a:t>
            </a:r>
            <a:r>
              <a:rPr lang="en-US" dirty="0"/>
              <a:t> after tuning the  hyperparameters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EB632-8C1C-5346-45E6-68E02ECC9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245" y="2269873"/>
            <a:ext cx="4551679" cy="3823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A5D43B-EABA-0D7F-4C31-D3B49D7FE4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099" y="2399715"/>
            <a:ext cx="4633582" cy="382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44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5C0D04-1E3D-BCF9-6DE4-FD0C7BFD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err="1">
                <a:latin typeface="Baskerville Old Face" panose="02020602080505020303" pitchFamily="18" charset="0"/>
              </a:rPr>
              <a:t>RandomforestClassifier</a:t>
            </a:r>
            <a:r>
              <a:rPr lang="en-IN" sz="4400" dirty="0">
                <a:latin typeface="Baskerville Old Face" panose="02020602080505020303" pitchFamily="18" charset="0"/>
              </a:rPr>
              <a:t> outputs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A24B80-49A7-6D06-51C0-08CD1069A9DF}"/>
              </a:ext>
            </a:extLst>
          </p:cNvPr>
          <p:cNvSpPr txBox="1"/>
          <p:nvPr/>
        </p:nvSpPr>
        <p:spPr>
          <a:xfrm>
            <a:off x="386080" y="2119873"/>
            <a:ext cx="11186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Randomforest</a:t>
            </a:r>
            <a:r>
              <a:rPr lang="en-US" dirty="0"/>
              <a:t> with default hyperparameters                                            </a:t>
            </a:r>
            <a:r>
              <a:rPr lang="en-US" dirty="0" err="1"/>
              <a:t>Randomforest</a:t>
            </a:r>
            <a:r>
              <a:rPr lang="en-US" dirty="0"/>
              <a:t> after tuning the  hyperparameters</a:t>
            </a:r>
          </a:p>
          <a:p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53721FB-608F-9885-4D0D-DDE65291F3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9760" y="2618241"/>
            <a:ext cx="5025260" cy="3586615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A6B7A1E-0FA6-3175-9115-56166E6031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52726" y="2618242"/>
            <a:ext cx="4814596" cy="3586615"/>
          </a:xfrm>
        </p:spPr>
      </p:pic>
    </p:spTree>
    <p:extLst>
      <p:ext uri="{BB962C8B-B14F-4D97-AF65-F5344CB8AC3E}">
        <p14:creationId xmlns:p14="http://schemas.microsoft.com/office/powerpoint/2010/main" val="3641078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D1A0D-BEB7-38FA-C639-A2A0E57C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E83BA-126E-BEEB-BA17-B6F83AFA3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The recall score for the medium class is  improved after hyperparameter tuning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Among all the models I got best  recall score for </a:t>
            </a:r>
            <a:r>
              <a:rPr lang="en-IN" b="1" dirty="0" err="1"/>
              <a:t>DecisionTreeClassifier</a:t>
            </a:r>
            <a:endParaRPr lang="en-IN" b="1" dirty="0"/>
          </a:p>
          <a:p>
            <a:r>
              <a:rPr lang="en-IN" dirty="0"/>
              <a:t>    Recall(Medium class) for train: 0.95</a:t>
            </a:r>
          </a:p>
          <a:p>
            <a:r>
              <a:rPr lang="en-IN" dirty="0"/>
              <a:t>    Recall(Medium class) for test : 0.87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So I have taken the decision tree model and done predictions on the test data. </a:t>
            </a:r>
          </a:p>
        </p:txBody>
      </p:sp>
    </p:spTree>
    <p:extLst>
      <p:ext uri="{BB962C8B-B14F-4D97-AF65-F5344CB8AC3E}">
        <p14:creationId xmlns:p14="http://schemas.microsoft.com/office/powerpoint/2010/main" val="1734285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5CD32-C644-0ECC-9158-F43ABF10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Deployment with </a:t>
            </a:r>
            <a:r>
              <a:rPr lang="en-US" dirty="0" err="1"/>
              <a:t>Streamlit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0C869-CA1B-B6FA-D0DC-6A20731E5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For the best model I have taken the pickle file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And built </a:t>
            </a:r>
            <a:r>
              <a:rPr lang="en-US" dirty="0" err="1"/>
              <a:t>Streamlit</a:t>
            </a:r>
            <a:r>
              <a:rPr lang="en-US" dirty="0"/>
              <a:t> interface by creating a app.py file and running it in anaconda prompt.</a:t>
            </a:r>
          </a:p>
          <a:p>
            <a:endParaRPr lang="en-US" dirty="0"/>
          </a:p>
          <a:p>
            <a:r>
              <a:rPr lang="en-US" dirty="0"/>
              <a:t>You can now view your </a:t>
            </a:r>
            <a:r>
              <a:rPr lang="en-US" dirty="0" err="1"/>
              <a:t>Streamlit</a:t>
            </a:r>
            <a:r>
              <a:rPr lang="en-US" dirty="0"/>
              <a:t> app in your browser.</a:t>
            </a:r>
          </a:p>
          <a:p>
            <a:endParaRPr lang="en-US" dirty="0"/>
          </a:p>
          <a:p>
            <a:r>
              <a:rPr lang="en-US" dirty="0"/>
              <a:t>  Local URL</a:t>
            </a:r>
            <a:r>
              <a:rPr lang="en-US" dirty="0">
                <a:solidFill>
                  <a:schemeClr val="accent1"/>
                </a:solidFill>
              </a:rPr>
              <a:t>: http://localhost:8501</a:t>
            </a:r>
          </a:p>
          <a:p>
            <a:r>
              <a:rPr lang="en-US" dirty="0"/>
              <a:t>  Network URL: </a:t>
            </a:r>
            <a:r>
              <a:rPr lang="en-US" dirty="0">
                <a:solidFill>
                  <a:schemeClr val="accent1"/>
                </a:solidFill>
              </a:rPr>
              <a:t>http://192.168.1.27:8501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549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9F5615-00F6-EF64-A8A2-70314DC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5" y="74645"/>
            <a:ext cx="11971176" cy="612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32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7159D-7C16-85F1-C1B4-C9186F19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594" y="394977"/>
            <a:ext cx="10058400" cy="1450757"/>
          </a:xfrm>
        </p:spPr>
        <p:txBody>
          <a:bodyPr/>
          <a:lstStyle/>
          <a:p>
            <a:r>
              <a:rPr lang="en-IN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A1343-7DCA-F437-D327-369C87BA4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Customer Segmentation: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 have drop the target column and done the standard scaling on the merged dataset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Then I  built the </a:t>
            </a:r>
            <a:r>
              <a:rPr lang="en-IN" dirty="0" err="1"/>
              <a:t>kmeans</a:t>
            </a:r>
            <a:r>
              <a:rPr lang="en-IN" dirty="0"/>
              <a:t> model with random clusters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After I done the elbow </a:t>
            </a:r>
            <a:r>
              <a:rPr lang="en-IN" dirty="0" err="1"/>
              <a:t>polt</a:t>
            </a:r>
            <a:r>
              <a:rPr lang="en-IN" dirty="0"/>
              <a:t> and got clusters=5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Then I rebuild the model with k=5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And got the clusters for each customer.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2926301-11E2-EC22-237D-951B3AE1A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756" y="2873829"/>
            <a:ext cx="3554964" cy="272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331E-68CA-B32D-A94D-F785E92D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2C158-B9E4-EBCD-062B-6EAA43616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90168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By Entering the customer data in the  </a:t>
            </a:r>
            <a:r>
              <a:rPr lang="en-IN" dirty="0" err="1"/>
              <a:t>streamlit</a:t>
            </a:r>
            <a:r>
              <a:rPr lang="en-IN" dirty="0"/>
              <a:t>  webpage we can able to predict  Customer </a:t>
            </a:r>
            <a:r>
              <a:rPr lang="en-IN" dirty="0" err="1"/>
              <a:t>RetentionPotential</a:t>
            </a:r>
            <a:r>
              <a:rPr lang="en-IN" dirty="0"/>
              <a:t> level as high, medium and low. 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And make suitable marketing programs to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improve customer retention, sales and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increase profitability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 descr="attract customers">
            <a:extLst>
              <a:ext uri="{FF2B5EF4-FFF2-40B4-BE49-F238E27FC236}">
                <a16:creationId xmlns:a16="http://schemas.microsoft.com/office/drawing/2014/main" id="{9287D378-325E-5C9F-8516-28FA5B78A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429000"/>
            <a:ext cx="7355143" cy="285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828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9D1D-D96C-7690-5965-8CD5211C8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I have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8F512-93F0-33F8-D883-05DB8021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email dataset and transaction dataset have the repeated customer ids.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so, its challenging me  to merge these datasets with the train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Biased model performance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due to </a:t>
            </a:r>
            <a:r>
              <a:rPr lang="en-US" dirty="0"/>
              <a:t>imbalanced dataset.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 the email dataset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strucked</a:t>
            </a:r>
            <a:r>
              <a:rPr lang="en-US" dirty="0"/>
              <a:t> because some of the customers not opened the mail but clicked   the link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Time consuming is more while running the grid search for random forest and </a:t>
            </a:r>
            <a:r>
              <a:rPr lang="en-US" dirty="0" err="1"/>
              <a:t>gradientboosting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029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DE46-79C5-59C3-8078-BA3B91F7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58621"/>
            <a:ext cx="10058400" cy="1578740"/>
          </a:xfrm>
        </p:spPr>
        <p:txBody>
          <a:bodyPr/>
          <a:lstStyle/>
          <a:p>
            <a:r>
              <a:rPr lang="en-IN" b="1" dirty="0"/>
              <a:t>Problem Description: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4080A-5B71-588B-9CF3-B0AAB9458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717"/>
            <a:ext cx="10058400" cy="420810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business problem is to predict retail customer retention potential and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classify customers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as high/medium/low to make suitable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marketing programs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for customer retention.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Customer churn happens when a customer no longer uses the product or switches to a competitor.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Understanding defected customers' interests and preferences is useful in winning them back.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Historical data of customers containing characteristics, transactions, and interactions helps understand the customer.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By understanding customer churn, retail companies  can improve customer retention,   sales         and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increase profitability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57BBB8-8426-61A0-47DF-063C144ABC74}"/>
              </a:ext>
            </a:extLst>
          </p:cNvPr>
          <p:cNvSpPr txBox="1"/>
          <p:nvPr/>
        </p:nvSpPr>
        <p:spPr>
          <a:xfrm>
            <a:off x="1097280" y="2022024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u="sng" dirty="0"/>
              <a:t>Business problem:</a:t>
            </a:r>
          </a:p>
        </p:txBody>
      </p:sp>
    </p:spTree>
    <p:extLst>
      <p:ext uri="{BB962C8B-B14F-4D97-AF65-F5344CB8AC3E}">
        <p14:creationId xmlns:p14="http://schemas.microsoft.com/office/powerpoint/2010/main" val="3166089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314 thank you with smiley Slide01">
            <a:extLst>
              <a:ext uri="{FF2B5EF4-FFF2-40B4-BE49-F238E27FC236}">
                <a16:creationId xmlns:a16="http://schemas.microsoft.com/office/drawing/2014/main" id="{3BD14031-54E6-C864-FF0C-1AC492154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56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55E47-FABA-D2F4-2434-008C2C15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7942"/>
            <a:ext cx="10058400" cy="1450757"/>
          </a:xfrm>
        </p:spPr>
        <p:txBody>
          <a:bodyPr/>
          <a:lstStyle/>
          <a:p>
            <a:r>
              <a:rPr lang="en-IN" b="1" dirty="0"/>
              <a:t>About Data: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7F336-07D0-C88A-DC59-F5E69778C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The datasets are named as follows:</a:t>
            </a:r>
          </a:p>
          <a:p>
            <a:r>
              <a:rPr lang="en-US" dirty="0"/>
              <a:t>1. </a:t>
            </a:r>
            <a:r>
              <a:rPr lang="en-US" dirty="0" err="1"/>
              <a:t>traindata</a:t>
            </a:r>
            <a:r>
              <a:rPr lang="en-US" dirty="0"/>
              <a:t>:</a:t>
            </a:r>
          </a:p>
          <a:p>
            <a:r>
              <a:rPr lang="en-US" sz="2000" dirty="0"/>
              <a:t>         CustomerID, </a:t>
            </a:r>
            <a:r>
              <a:rPr lang="en-US" sz="2000" dirty="0" err="1"/>
              <a:t>RetentionPotential</a:t>
            </a:r>
            <a:r>
              <a:rPr lang="en-US" sz="2000" dirty="0"/>
              <a:t>(Target)</a:t>
            </a:r>
          </a:p>
          <a:p>
            <a:r>
              <a:rPr lang="en-US" dirty="0"/>
              <a:t>2. </a:t>
            </a:r>
            <a:r>
              <a:rPr lang="en-US" dirty="0" err="1"/>
              <a:t>Customerdata</a:t>
            </a:r>
            <a:r>
              <a:rPr lang="en-US" dirty="0"/>
              <a:t>:</a:t>
            </a:r>
          </a:p>
          <a:p>
            <a:r>
              <a:rPr lang="en-US" dirty="0"/>
              <a:t>         </a:t>
            </a:r>
            <a:r>
              <a:rPr lang="en-US" sz="2000" dirty="0"/>
              <a:t>CustomerID,</a:t>
            </a:r>
            <a:r>
              <a:rPr lang="en-US" dirty="0"/>
              <a:t> City, DateOfRegistration, OnlineCommunication, </a:t>
            </a:r>
            <a:r>
              <a:rPr lang="en-US" dirty="0" err="1"/>
              <a:t>AutomaticRefill</a:t>
            </a:r>
            <a:r>
              <a:rPr lang="en-US" dirty="0"/>
              <a:t>,</a:t>
            </a:r>
          </a:p>
          <a:p>
            <a:pPr marL="201168" lvl="1" indent="0">
              <a:buNone/>
            </a:pPr>
            <a:r>
              <a:rPr lang="en-US" dirty="0"/>
              <a:t>        </a:t>
            </a:r>
            <a:r>
              <a:rPr lang="en-US" dirty="0" err="1"/>
              <a:t>DoorstepDelivery</a:t>
            </a:r>
            <a:r>
              <a:rPr lang="en-US" dirty="0"/>
              <a:t>, </a:t>
            </a:r>
            <a:r>
              <a:rPr lang="en-US" dirty="0" err="1"/>
              <a:t>PreferredDeliveryDay</a:t>
            </a:r>
            <a:endParaRPr lang="en-US" dirty="0"/>
          </a:p>
          <a:p>
            <a:r>
              <a:rPr lang="en-US" sz="2000" dirty="0"/>
              <a:t>3. </a:t>
            </a:r>
            <a:r>
              <a:rPr lang="en-US" sz="2000" dirty="0" err="1"/>
              <a:t>Emaildata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CustomerID, EmailType,  MailOpened, MailClicked</a:t>
            </a:r>
          </a:p>
          <a:p>
            <a:r>
              <a:rPr lang="en-US" dirty="0"/>
              <a:t>4. </a:t>
            </a:r>
            <a:r>
              <a:rPr lang="en-US" dirty="0" err="1"/>
              <a:t>transactionsdata</a:t>
            </a:r>
            <a:r>
              <a:rPr lang="en-US" dirty="0"/>
              <a:t>:</a:t>
            </a:r>
          </a:p>
          <a:p>
            <a:r>
              <a:rPr lang="en-US" sz="2000" dirty="0"/>
              <a:t>          CustomerID, </a:t>
            </a:r>
            <a:r>
              <a:rPr lang="en-US" sz="2000" dirty="0" err="1"/>
              <a:t>DateOfOrder</a:t>
            </a:r>
            <a:r>
              <a:rPr lang="en-US" sz="2000" dirty="0"/>
              <a:t>, timestamp, </a:t>
            </a:r>
            <a:r>
              <a:rPr lang="en-US" sz="2000" dirty="0" err="1"/>
              <a:t>OrderQuantity</a:t>
            </a:r>
            <a:r>
              <a:rPr lang="en-US" sz="20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81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9C0C6-BFD3-F127-16DE-8E6CCB4D4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i="0" dirty="0">
                <a:effectLst/>
                <a:latin typeface="arial" panose="020B0604020202020204" pitchFamily="34" charset="0"/>
              </a:rPr>
              <a:t>Exploratory data analysis</a:t>
            </a:r>
            <a:r>
              <a:rPr lang="en-IN" sz="2800" b="0" i="0" dirty="0">
                <a:effectLst/>
                <a:latin typeface="arial" panose="020B0604020202020204" pitchFamily="34" charset="0"/>
              </a:rPr>
              <a:t> (EDA) 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7B2DE-C24D-128D-CBDB-5A20A3A97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4790336" cy="39579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pPr marL="0" indent="0">
              <a:buNone/>
            </a:pPr>
            <a:r>
              <a:rPr lang="en-IN" sz="1600" dirty="0"/>
              <a:t>INSIGHTS</a:t>
            </a:r>
            <a:endParaRPr lang="en-US" sz="1800" b="0" i="0" dirty="0">
              <a:solidFill>
                <a:srgbClr val="21212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in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RetentionPotential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 many customers have low Retention Potential, and we can clearly observed that there is a class imbalance exist.</a:t>
            </a:r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FA9BBBF-123A-8C56-34BC-4968E64BE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1845734"/>
            <a:ext cx="5610225" cy="437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75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Sheet 18">
            <a:extLst>
              <a:ext uri="{FF2B5EF4-FFF2-40B4-BE49-F238E27FC236}">
                <a16:creationId xmlns:a16="http://schemas.microsoft.com/office/drawing/2014/main" id="{163D601A-48E4-953A-5E0F-397A17EDE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27" y="485192"/>
            <a:ext cx="5980923" cy="57569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0CD1DA-87A8-F3E1-5657-8D17095A44D7}"/>
              </a:ext>
            </a:extLst>
          </p:cNvPr>
          <p:cNvSpPr txBox="1"/>
          <p:nvPr/>
        </p:nvSpPr>
        <p:spPr>
          <a:xfrm>
            <a:off x="6652727" y="2856256"/>
            <a:ext cx="465597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Many  customers are not opening the mail so they are not clicking the link.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72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86643-9551-BAB6-AB03-43668D6E2F0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074525" y="1157288"/>
            <a:ext cx="117475" cy="598487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slide2" descr="Dashboard 1">
            <a:extLst>
              <a:ext uri="{FF2B5EF4-FFF2-40B4-BE49-F238E27FC236}">
                <a16:creationId xmlns:a16="http://schemas.microsoft.com/office/drawing/2014/main" id="{BF67115B-8FD2-37F0-E2AB-9B5067B03BA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"/>
            <a:ext cx="7323138" cy="52911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8F5073-38EE-7F1D-9681-C6278868DAFB}"/>
              </a:ext>
            </a:extLst>
          </p:cNvPr>
          <p:cNvSpPr txBox="1"/>
          <p:nvPr/>
        </p:nvSpPr>
        <p:spPr>
          <a:xfrm>
            <a:off x="8354786" y="1975371"/>
            <a:ext cx="326804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Mail Clicked is </a:t>
            </a:r>
            <a:r>
              <a:rPr lang="en-IN" dirty="0" err="1"/>
              <a:t>NotApplicable</a:t>
            </a:r>
            <a:r>
              <a:rPr lang="en-IN" dirty="0"/>
              <a:t> for every </a:t>
            </a:r>
            <a:r>
              <a:rPr lang="en-IN" dirty="0" err="1"/>
              <a:t>WelcomeEmail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 we can say  there is no link in the welcome email.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28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8E85-756F-DFD2-AD62-606F8B116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051561" y="249282"/>
            <a:ext cx="45719" cy="926376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slide2" descr="Sheet 13">
            <a:extLst>
              <a:ext uri="{FF2B5EF4-FFF2-40B4-BE49-F238E27FC236}">
                <a16:creationId xmlns:a16="http://schemas.microsoft.com/office/drawing/2014/main" id="{35D70570-57A6-3F4D-5C5E-060C261B4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02" y="211453"/>
            <a:ext cx="5130900" cy="47369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625444-BA33-3678-EF40-BDAB7EB3DE99}"/>
              </a:ext>
            </a:extLst>
          </p:cNvPr>
          <p:cNvSpPr txBox="1"/>
          <p:nvPr/>
        </p:nvSpPr>
        <p:spPr>
          <a:xfrm>
            <a:off x="8145625" y="3868541"/>
            <a:ext cx="35425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INSIGHTS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27,512 customers are mail opened and clicked.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02124"/>
                </a:solidFill>
                <a:latin typeface="Google Sans"/>
              </a:rPr>
              <a:t>S</a:t>
            </a:r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urprisingly, 329 are not opened mail but clicked the link ,How is this Possible?</a:t>
            </a:r>
            <a:endParaRPr lang="en-IN" dirty="0"/>
          </a:p>
        </p:txBody>
      </p:sp>
      <p:pic>
        <p:nvPicPr>
          <p:cNvPr id="3" name="slide2" descr="Sheet 13">
            <a:extLst>
              <a:ext uri="{FF2B5EF4-FFF2-40B4-BE49-F238E27FC236}">
                <a16:creationId xmlns:a16="http://schemas.microsoft.com/office/drawing/2014/main" id="{44CBD33B-B49C-C9EA-2BC6-E6813945B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103" y="1134177"/>
            <a:ext cx="6462696" cy="289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16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045AD19-60AE-986D-4F54-4F16E966C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17" y="235695"/>
            <a:ext cx="2727357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41AD749-CC6A-BAA0-1AF4-EABE7D36A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607" y="235695"/>
            <a:ext cx="3175227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1168E7-EDBF-53D7-50BF-2B3646185376}"/>
              </a:ext>
            </a:extLst>
          </p:cNvPr>
          <p:cNvSpPr txBox="1"/>
          <p:nvPr/>
        </p:nvSpPr>
        <p:spPr>
          <a:xfrm>
            <a:off x="424543" y="4466762"/>
            <a:ext cx="113429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INSIGHTS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Here from the plot who prefers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onlinecommunication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is more but customers who prefers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DoorstepDelivery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are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less.From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this we can observe that the many customers who are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prefered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onlinecommunication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are not actually ordering the items using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onlinecommunication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89093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707</TotalTime>
  <Words>1295</Words>
  <Application>Microsoft Office PowerPoint</Application>
  <PresentationFormat>Widescreen</PresentationFormat>
  <Paragraphs>167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arial</vt:lpstr>
      <vt:lpstr>Baskerville Old Face</vt:lpstr>
      <vt:lpstr>Calibri</vt:lpstr>
      <vt:lpstr>Calibri Light</vt:lpstr>
      <vt:lpstr>Courier New</vt:lpstr>
      <vt:lpstr>Google Sans</vt:lpstr>
      <vt:lpstr>Roboto</vt:lpstr>
      <vt:lpstr>Söhne</vt:lpstr>
      <vt:lpstr>Wingdings</vt:lpstr>
      <vt:lpstr>Retrospect</vt:lpstr>
      <vt:lpstr>Predicting the retail customer retention potential level</vt:lpstr>
      <vt:lpstr>Overview:</vt:lpstr>
      <vt:lpstr>Problem Description: </vt:lpstr>
      <vt:lpstr>About Data:</vt:lpstr>
      <vt:lpstr>Exploratory data analysis (EDA) : </vt:lpstr>
      <vt:lpstr>PowerPoint Presentation</vt:lpstr>
      <vt:lpstr> </vt:lpstr>
      <vt:lpstr> </vt:lpstr>
      <vt:lpstr>PowerPoint Presentation</vt:lpstr>
      <vt:lpstr>PowerPoint Presentation</vt:lpstr>
      <vt:lpstr>PowerPoint Presentation</vt:lpstr>
      <vt:lpstr>My Approach</vt:lpstr>
      <vt:lpstr>Email_df</vt:lpstr>
      <vt:lpstr>Email_df</vt:lpstr>
      <vt:lpstr>Transaction_df</vt:lpstr>
      <vt:lpstr>Transaction_df</vt:lpstr>
      <vt:lpstr>Merging 4 datasets</vt:lpstr>
      <vt:lpstr>Preprocessing</vt:lpstr>
      <vt:lpstr> SMOTE</vt:lpstr>
      <vt:lpstr>Model Building</vt:lpstr>
      <vt:lpstr>Error Metric</vt:lpstr>
      <vt:lpstr>DecisiontreeClassifier outputs</vt:lpstr>
      <vt:lpstr>RandomforestClassifier outputs</vt:lpstr>
      <vt:lpstr>Summary:</vt:lpstr>
      <vt:lpstr> Deployment with Streamlit</vt:lpstr>
      <vt:lpstr>PowerPoint Presentation</vt:lpstr>
      <vt:lpstr>Clustering</vt:lpstr>
      <vt:lpstr>Conclusion</vt:lpstr>
      <vt:lpstr>Challenges I have faced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PABBU</dc:creator>
  <cp:lastModifiedBy>NIKHIL PABBU</cp:lastModifiedBy>
  <cp:revision>2</cp:revision>
  <dcterms:created xsi:type="dcterms:W3CDTF">2023-04-13T07:27:31Z</dcterms:created>
  <dcterms:modified xsi:type="dcterms:W3CDTF">2023-04-16T10:52:36Z</dcterms:modified>
</cp:coreProperties>
</file>