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6"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4"/>
  </p:normalViewPr>
  <p:slideViewPr>
    <p:cSldViewPr snapToGrid="0">
      <p:cViewPr varScale="1">
        <p:scale>
          <a:sx n="121" d="100"/>
          <a:sy n="121"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4BD8-479A-47B3-1DC8-4C7F7D6BB8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B8B10-FC08-A71F-F77C-C5D74E206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B235-FAA1-4110-CC55-074E634DE7A1}"/>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C99BBC1A-98AE-CD32-35BE-6A15451C6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0C97C-3919-29B2-6206-AF08F2A0B2DE}"/>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421618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33D6-03B1-7568-BEB9-EAACCF8E17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A47A54-BFDD-6E54-A0DC-C1FFBC40B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948C0-5676-5AB6-BFFB-2EA409F6BEA3}"/>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29D9CA1E-A74F-F352-B521-9C56C8A04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871F1-3D80-A6C1-447D-08DD007403E4}"/>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396020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75615-DE6A-340C-2826-DB2A0BD71C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64B19B-F3CC-0CC6-0218-8FB74C3D4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E2615-3E85-D59A-084E-8402AD4D8A76}"/>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488D630A-83BD-02B1-954F-66AA10E1B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81D8D-9624-7BBD-FA82-9677B660F7AD}"/>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240184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4F4E-8390-329B-8AF8-B4B87C41E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FD86BF-5CFA-7DC9-4892-210BB8D99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B6293-5072-A8C0-A77E-743A3331EB30}"/>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2DFC75F0-E1DE-01A2-9898-0DBFFC2E6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0A0B4-A94B-96A9-6BF8-E3219DB3590C}"/>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408253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4E0-BD95-FC34-13A3-2BA0B1E81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E1F5F-3138-B8B6-BA19-E4C05FB0B5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BFD2D-EF91-9E94-F267-09B61E48E710}"/>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D018B3FB-4D24-6C60-31F1-AE70F7DE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FCE17-66F1-75A4-6D9C-EDE090D1976C}"/>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308597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942A-49A4-DC25-BF39-7EBE55C031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D8F30-74C9-0B4E-7AF6-BFBC05395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64421-AE9C-FBE0-D293-7341A2EB0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3CC370-59A9-07A0-3052-51BAAB43853E}"/>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6" name="Footer Placeholder 5">
            <a:extLst>
              <a:ext uri="{FF2B5EF4-FFF2-40B4-BE49-F238E27FC236}">
                <a16:creationId xmlns:a16="http://schemas.microsoft.com/office/drawing/2014/main" id="{F964BFC7-7487-DE8D-D2C5-D63DE5F34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02219-704E-FBEA-C7BA-35169187D1E3}"/>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1797024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5083-5CD4-0364-11C4-B9A9918D06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CA1921-CB70-5426-005C-0CA5DB3CE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AAD001-C080-9F5E-4382-D56963A9C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345B48-08D3-1E7F-0545-3CF97E296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2336F-F997-C638-3BE8-991AA6293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481689-0BFF-9486-5C70-69E94AA5E4C9}"/>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8" name="Footer Placeholder 7">
            <a:extLst>
              <a:ext uri="{FF2B5EF4-FFF2-40B4-BE49-F238E27FC236}">
                <a16:creationId xmlns:a16="http://schemas.microsoft.com/office/drawing/2014/main" id="{756FC726-9355-CFFC-05C3-DBB844CDB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FB239-6947-F6DD-9B3A-64F6DA863182}"/>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50761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5650-1D18-94A4-36F6-CB5DD1B99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D42DA5-6F29-687D-4217-184767F6015F}"/>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4" name="Footer Placeholder 3">
            <a:extLst>
              <a:ext uri="{FF2B5EF4-FFF2-40B4-BE49-F238E27FC236}">
                <a16:creationId xmlns:a16="http://schemas.microsoft.com/office/drawing/2014/main" id="{37B84DE2-8B31-1DCB-5536-152E1BE750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8398-C6C9-7273-4D10-406D126A7952}"/>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192266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C9EE6-714A-C2F8-455A-A2E578253AEC}"/>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3" name="Footer Placeholder 2">
            <a:extLst>
              <a:ext uri="{FF2B5EF4-FFF2-40B4-BE49-F238E27FC236}">
                <a16:creationId xmlns:a16="http://schemas.microsoft.com/office/drawing/2014/main" id="{40A59441-B55E-FE1F-DA68-47E9D09BC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E2840-CBEA-FE0A-1BD8-8BAA22BB4B68}"/>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97854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F085-41AA-D478-760D-EB390FBFA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DBA1B-3D2D-7C7A-3D69-4D09145CF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2FFEF-3292-33B7-C08F-8936FC99B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E2BD-97FF-7580-F3E2-C19389546C40}"/>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6" name="Footer Placeholder 5">
            <a:extLst>
              <a:ext uri="{FF2B5EF4-FFF2-40B4-BE49-F238E27FC236}">
                <a16:creationId xmlns:a16="http://schemas.microsoft.com/office/drawing/2014/main" id="{346F5FD7-9377-E8F5-4579-55FF5F6F9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50FD8-C27B-70A0-30ED-F7E5091BA215}"/>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85954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A85A-3FFD-48F4-9357-4C920EA14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C9F22-0193-5BD6-89D7-C6106AA0D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6F7C0-6455-E0BE-0C94-CD52DBA59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F9E36-9830-1B6A-7425-4CED28F7C25D}"/>
              </a:ext>
            </a:extLst>
          </p:cNvPr>
          <p:cNvSpPr>
            <a:spLocks noGrp="1"/>
          </p:cNvSpPr>
          <p:nvPr>
            <p:ph type="dt" sz="half" idx="10"/>
          </p:nvPr>
        </p:nvSpPr>
        <p:spPr/>
        <p:txBody>
          <a:bodyPr/>
          <a:lstStyle/>
          <a:p>
            <a:fld id="{337CE405-5AE3-C940-A2C0-7EA7C1FC8557}" type="datetimeFigureOut">
              <a:rPr lang="en-US" smtClean="0"/>
              <a:t>12/12/24</a:t>
            </a:fld>
            <a:endParaRPr lang="en-US"/>
          </a:p>
        </p:txBody>
      </p:sp>
      <p:sp>
        <p:nvSpPr>
          <p:cNvPr id="6" name="Footer Placeholder 5">
            <a:extLst>
              <a:ext uri="{FF2B5EF4-FFF2-40B4-BE49-F238E27FC236}">
                <a16:creationId xmlns:a16="http://schemas.microsoft.com/office/drawing/2014/main" id="{537419DA-33F0-090F-0E42-864059951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37E2F-7A00-57FF-CEA5-E7916D3DDF0E}"/>
              </a:ext>
            </a:extLst>
          </p:cNvPr>
          <p:cNvSpPr>
            <a:spLocks noGrp="1"/>
          </p:cNvSpPr>
          <p:nvPr>
            <p:ph type="sldNum" sz="quarter" idx="12"/>
          </p:nvPr>
        </p:nvSpPr>
        <p:spPr/>
        <p:txBody>
          <a:bodyPr/>
          <a:lstStyle/>
          <a:p>
            <a:fld id="{F1874152-1A60-AF47-AF88-301554E9BAF2}" type="slidenum">
              <a:rPr lang="en-US" smtClean="0"/>
              <a:t>‹#›</a:t>
            </a:fld>
            <a:endParaRPr lang="en-US"/>
          </a:p>
        </p:txBody>
      </p:sp>
    </p:spTree>
    <p:extLst>
      <p:ext uri="{BB962C8B-B14F-4D97-AF65-F5344CB8AC3E}">
        <p14:creationId xmlns:p14="http://schemas.microsoft.com/office/powerpoint/2010/main" val="174018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E098B-A1B1-61DC-02CB-6E0B2CCFC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23914D-4B0B-8DE3-5B64-2109543B8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84FA-6C72-25D1-066F-62AF92E8D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7CE405-5AE3-C940-A2C0-7EA7C1FC8557}" type="datetimeFigureOut">
              <a:rPr lang="en-US" smtClean="0"/>
              <a:t>12/12/24</a:t>
            </a:fld>
            <a:endParaRPr lang="en-US"/>
          </a:p>
        </p:txBody>
      </p:sp>
      <p:sp>
        <p:nvSpPr>
          <p:cNvPr id="5" name="Footer Placeholder 4">
            <a:extLst>
              <a:ext uri="{FF2B5EF4-FFF2-40B4-BE49-F238E27FC236}">
                <a16:creationId xmlns:a16="http://schemas.microsoft.com/office/drawing/2014/main" id="{3C16EFBE-EF04-8A28-43D1-0783FE77C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358642-BBD4-775B-E943-DA39F01BD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874152-1A60-AF47-AF88-301554E9BAF2}" type="slidenum">
              <a:rPr lang="en-US" smtClean="0"/>
              <a:t>‹#›</a:t>
            </a:fld>
            <a:endParaRPr lang="en-US"/>
          </a:p>
        </p:txBody>
      </p:sp>
    </p:spTree>
    <p:extLst>
      <p:ext uri="{BB962C8B-B14F-4D97-AF65-F5344CB8AC3E}">
        <p14:creationId xmlns:p14="http://schemas.microsoft.com/office/powerpoint/2010/main" val="102189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D017-A972-012B-88A4-A68D8859C439}"/>
              </a:ext>
            </a:extLst>
          </p:cNvPr>
          <p:cNvSpPr>
            <a:spLocks noGrp="1"/>
          </p:cNvSpPr>
          <p:nvPr>
            <p:ph type="ctrTitle"/>
          </p:nvPr>
        </p:nvSpPr>
        <p:spPr/>
        <p:txBody>
          <a:bodyPr/>
          <a:lstStyle/>
          <a:p>
            <a:r>
              <a:rPr lang="en-US" sz="1800" b="1" dirty="0">
                <a:effectLst/>
                <a:latin typeface="Linux Biolinum"/>
                <a:ea typeface="Times New Roman" panose="02020603050405020304" pitchFamily="18" charset="0"/>
                <a:cs typeface="Times New Roman" panose="02020603050405020304" pitchFamily="18" charset="0"/>
              </a:rPr>
              <a:t>FOXG1-GPT: A ChatGPT-Powered Assistant for Supporting Parents and Caregivers of FOXG1 Syndrome Patients</a:t>
            </a:r>
            <a:br>
              <a:rPr lang="en-US" sz="1800" dirty="0">
                <a:effectLst/>
                <a:latin typeface="Linux Biolinum"/>
                <a:ea typeface="MS Gothic" panose="020B0609070205080204" pitchFamily="49" charset="-128"/>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BF1AEF1-1720-2511-18AD-C04C9D6D533E}"/>
              </a:ext>
            </a:extLst>
          </p:cNvPr>
          <p:cNvSpPr>
            <a:spLocks noGrp="1"/>
          </p:cNvSpPr>
          <p:nvPr>
            <p:ph type="subTitle" idx="1"/>
          </p:nvPr>
        </p:nvSpPr>
        <p:spPr/>
        <p:txBody>
          <a:bodyPr/>
          <a:lstStyle/>
          <a:p>
            <a:r>
              <a:rPr lang="en-US" dirty="0"/>
              <a:t>Nikhil Shingte</a:t>
            </a:r>
          </a:p>
        </p:txBody>
      </p:sp>
    </p:spTree>
    <p:extLst>
      <p:ext uri="{BB962C8B-B14F-4D97-AF65-F5344CB8AC3E}">
        <p14:creationId xmlns:p14="http://schemas.microsoft.com/office/powerpoint/2010/main" val="297673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AAAA-FCA0-9EF0-6883-1EA95709D306}"/>
              </a:ext>
            </a:extLst>
          </p:cNvPr>
          <p:cNvSpPr>
            <a:spLocks noGrp="1"/>
          </p:cNvSpPr>
          <p:nvPr>
            <p:ph type="title"/>
          </p:nvPr>
        </p:nvSpPr>
        <p:spPr/>
        <p:txBody>
          <a:bodyPr/>
          <a:lstStyle/>
          <a:p>
            <a:r>
              <a:rPr lang="en-US" dirty="0"/>
              <a:t>FOXG1 Syndrome and Challenges</a:t>
            </a:r>
          </a:p>
        </p:txBody>
      </p:sp>
      <p:sp>
        <p:nvSpPr>
          <p:cNvPr id="3" name="Content Placeholder 2">
            <a:extLst>
              <a:ext uri="{FF2B5EF4-FFF2-40B4-BE49-F238E27FC236}">
                <a16:creationId xmlns:a16="http://schemas.microsoft.com/office/drawing/2014/main" id="{9FC1F39B-06FF-3E67-165E-DBCBCDE6E289}"/>
              </a:ext>
            </a:extLst>
          </p:cNvPr>
          <p:cNvSpPr>
            <a:spLocks noGrp="1"/>
          </p:cNvSpPr>
          <p:nvPr>
            <p:ph idx="1"/>
          </p:nvPr>
        </p:nvSpPr>
        <p:spPr/>
        <p:txBody>
          <a:bodyPr/>
          <a:lstStyle/>
          <a:p>
            <a:r>
              <a:rPr lang="en-US" dirty="0"/>
              <a:t>FOXG1 Syndrome is rare genetic disorder characterized by Severe developmental delay, Seizures, Reflux, Constipation, Sleep issues</a:t>
            </a:r>
          </a:p>
          <a:p>
            <a:r>
              <a:rPr lang="en-US" dirty="0"/>
              <a:t>There is no cure available</a:t>
            </a:r>
          </a:p>
          <a:p>
            <a:r>
              <a:rPr lang="en-US" dirty="0"/>
              <a:t>Patient symptoms management is very difficult due to complexity</a:t>
            </a:r>
          </a:p>
          <a:p>
            <a:r>
              <a:rPr lang="en-US" dirty="0"/>
              <a:t>Medications and interventions information is not available due to ultra-rare nature of this disease</a:t>
            </a:r>
          </a:p>
          <a:p>
            <a:r>
              <a:rPr lang="en-US" dirty="0"/>
              <a:t>Parents and caregivers are often left helpless due to lack of information and support</a:t>
            </a:r>
          </a:p>
          <a:p>
            <a:r>
              <a:rPr lang="en-US" dirty="0"/>
              <a:t>Lack of skill and time for parents to go through scientific literature</a:t>
            </a:r>
          </a:p>
        </p:txBody>
      </p:sp>
    </p:spTree>
    <p:extLst>
      <p:ext uri="{BB962C8B-B14F-4D97-AF65-F5344CB8AC3E}">
        <p14:creationId xmlns:p14="http://schemas.microsoft.com/office/powerpoint/2010/main" val="174820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6532-1775-5547-7432-FD4E535CF54F}"/>
              </a:ext>
            </a:extLst>
          </p:cNvPr>
          <p:cNvSpPr>
            <a:spLocks noGrp="1"/>
          </p:cNvSpPr>
          <p:nvPr>
            <p:ph type="title"/>
          </p:nvPr>
        </p:nvSpPr>
        <p:spPr/>
        <p:txBody>
          <a:bodyPr/>
          <a:lstStyle/>
          <a:p>
            <a:r>
              <a:rPr lang="en-US" dirty="0"/>
              <a:t>FOXG1-GPT </a:t>
            </a:r>
          </a:p>
        </p:txBody>
      </p:sp>
      <p:sp>
        <p:nvSpPr>
          <p:cNvPr id="3" name="Content Placeholder 2">
            <a:extLst>
              <a:ext uri="{FF2B5EF4-FFF2-40B4-BE49-F238E27FC236}">
                <a16:creationId xmlns:a16="http://schemas.microsoft.com/office/drawing/2014/main" id="{656B4EB0-459B-00EE-2786-55D64D515D19}"/>
              </a:ext>
            </a:extLst>
          </p:cNvPr>
          <p:cNvSpPr>
            <a:spLocks noGrp="1"/>
          </p:cNvSpPr>
          <p:nvPr>
            <p:ph idx="1"/>
          </p:nvPr>
        </p:nvSpPr>
        <p:spPr/>
        <p:txBody>
          <a:bodyPr/>
          <a:lstStyle/>
          <a:p>
            <a:r>
              <a:rPr lang="en-US" dirty="0"/>
              <a:t>GPT based chatbot assistant for parents and caregivers of patients with FOXG1 syndrome</a:t>
            </a:r>
          </a:p>
          <a:p>
            <a:r>
              <a:rPr lang="en-US" dirty="0"/>
              <a:t>App uses publicly available data sources such as research papers </a:t>
            </a:r>
          </a:p>
          <a:p>
            <a:r>
              <a:rPr lang="en-US" dirty="0"/>
              <a:t>This app uses NCBI API’s for helping with genetic information</a:t>
            </a:r>
          </a:p>
          <a:p>
            <a:r>
              <a:rPr lang="en-US" dirty="0"/>
              <a:t>Aims to assist parents with symptom management information about FOXG1 syndrome </a:t>
            </a:r>
          </a:p>
          <a:p>
            <a:r>
              <a:rPr lang="en-US" dirty="0"/>
              <a:t>Helps parents have useful conversations with Healthcare professionals based on App response.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7884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E81BF3-8FDA-AB28-E322-E5DCF86D7DC9}"/>
              </a:ext>
            </a:extLst>
          </p:cNvPr>
          <p:cNvPicPr>
            <a:picLocks noChangeAspect="1"/>
          </p:cNvPicPr>
          <p:nvPr/>
        </p:nvPicPr>
        <p:blipFill>
          <a:blip r:embed="rId2"/>
          <a:stretch>
            <a:fillRect/>
          </a:stretch>
        </p:blipFill>
        <p:spPr>
          <a:xfrm>
            <a:off x="184094" y="122582"/>
            <a:ext cx="5810344" cy="6612835"/>
          </a:xfrm>
          <a:prstGeom prst="rect">
            <a:avLst/>
          </a:prstGeom>
        </p:spPr>
      </p:pic>
      <p:sp>
        <p:nvSpPr>
          <p:cNvPr id="10" name="TextBox 9">
            <a:extLst>
              <a:ext uri="{FF2B5EF4-FFF2-40B4-BE49-F238E27FC236}">
                <a16:creationId xmlns:a16="http://schemas.microsoft.com/office/drawing/2014/main" id="{C7B309EB-006A-4F80-BA89-8ED870024838}"/>
              </a:ext>
            </a:extLst>
          </p:cNvPr>
          <p:cNvSpPr txBox="1"/>
          <p:nvPr/>
        </p:nvSpPr>
        <p:spPr>
          <a:xfrm>
            <a:off x="6197564" y="122582"/>
            <a:ext cx="5810344" cy="2123658"/>
          </a:xfrm>
          <a:prstGeom prst="rect">
            <a:avLst/>
          </a:prstGeom>
          <a:noFill/>
        </p:spPr>
        <p:txBody>
          <a:bodyPr wrap="square">
            <a:spAutoFit/>
          </a:bodyPr>
          <a:lstStyle/>
          <a:p>
            <a:r>
              <a:rPr lang="en-US" sz="1100" dirty="0"/>
              <a:t>Your task is to help parents and caregivers with foxg1 syndrome management. Always refer to provided data sources first and provide answers based on that. Only refer to information available on the web, if you are not able to answer using provided data sources.</a:t>
            </a:r>
          </a:p>
          <a:p>
            <a:endParaRPr lang="en-US" sz="1100" dirty="0"/>
          </a:p>
          <a:p>
            <a:r>
              <a:rPr lang="en-US" sz="1100" dirty="0"/>
              <a:t>1. Suggest medicines that work for similar symptoms in other diseases. </a:t>
            </a:r>
          </a:p>
          <a:p>
            <a:r>
              <a:rPr lang="en-US" sz="1100" dirty="0"/>
              <a:t>2. You also help with finding right governments resources and benefits programs. </a:t>
            </a:r>
          </a:p>
          <a:p>
            <a:r>
              <a:rPr lang="en-US" sz="1100" dirty="0"/>
              <a:t>3. You suggest therapy interventions that have documented measurable benefits in various developmental domains. </a:t>
            </a:r>
          </a:p>
          <a:p>
            <a:r>
              <a:rPr lang="en-US" sz="1100" dirty="0"/>
              <a:t>4. You are sympathetic towards the challenges faced by parents and caregivers.</a:t>
            </a:r>
          </a:p>
          <a:p>
            <a:r>
              <a:rPr lang="en-US" sz="1100" dirty="0"/>
              <a:t>5. Your task is to refer NCBI APIs to answer genomic questions. </a:t>
            </a:r>
          </a:p>
          <a:p>
            <a:endParaRPr lang="en-US" sz="1100" dirty="0"/>
          </a:p>
          <a:p>
            <a:r>
              <a:rPr lang="en-US" sz="1100" dirty="0"/>
              <a:t> Please give information in concise format and avoid confusing language.</a:t>
            </a:r>
          </a:p>
        </p:txBody>
      </p:sp>
      <p:pic>
        <p:nvPicPr>
          <p:cNvPr id="11" name="Picture 10">
            <a:extLst>
              <a:ext uri="{FF2B5EF4-FFF2-40B4-BE49-F238E27FC236}">
                <a16:creationId xmlns:a16="http://schemas.microsoft.com/office/drawing/2014/main" id="{9F9C1D5D-5D5A-1C03-1AC1-27AA0339C301}"/>
              </a:ext>
            </a:extLst>
          </p:cNvPr>
          <p:cNvPicPr>
            <a:picLocks noChangeAspect="1"/>
          </p:cNvPicPr>
          <p:nvPr/>
        </p:nvPicPr>
        <p:blipFill>
          <a:blip r:embed="rId3"/>
          <a:stretch>
            <a:fillRect/>
          </a:stretch>
        </p:blipFill>
        <p:spPr>
          <a:xfrm>
            <a:off x="6197564" y="2629518"/>
            <a:ext cx="5601432" cy="3561074"/>
          </a:xfrm>
          <a:prstGeom prst="rect">
            <a:avLst/>
          </a:prstGeom>
        </p:spPr>
      </p:pic>
    </p:spTree>
    <p:extLst>
      <p:ext uri="{BB962C8B-B14F-4D97-AF65-F5344CB8AC3E}">
        <p14:creationId xmlns:p14="http://schemas.microsoft.com/office/powerpoint/2010/main" val="161343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7445-FC77-F314-0E2E-07E78B43D4C3}"/>
              </a:ext>
            </a:extLst>
          </p:cNvPr>
          <p:cNvSpPr>
            <a:spLocks noGrp="1"/>
          </p:cNvSpPr>
          <p:nvPr>
            <p:ph type="title"/>
          </p:nvPr>
        </p:nvSpPr>
        <p:spPr/>
        <p:txBody>
          <a:bodyPr/>
          <a:lstStyle/>
          <a:p>
            <a:r>
              <a:rPr lang="en-US" dirty="0"/>
              <a:t>Features of FOXG1-GPT</a:t>
            </a:r>
          </a:p>
        </p:txBody>
      </p:sp>
      <p:sp>
        <p:nvSpPr>
          <p:cNvPr id="3" name="Content Placeholder 2">
            <a:extLst>
              <a:ext uri="{FF2B5EF4-FFF2-40B4-BE49-F238E27FC236}">
                <a16:creationId xmlns:a16="http://schemas.microsoft.com/office/drawing/2014/main" id="{639B224C-4D84-7C83-BEEA-564EC1C05EE0}"/>
              </a:ext>
            </a:extLst>
          </p:cNvPr>
          <p:cNvSpPr>
            <a:spLocks noGrp="1"/>
          </p:cNvSpPr>
          <p:nvPr>
            <p:ph idx="1"/>
          </p:nvPr>
        </p:nvSpPr>
        <p:spPr/>
        <p:txBody>
          <a:bodyPr>
            <a:normAutofit fontScale="77500" lnSpcReduction="20000"/>
          </a:bodyPr>
          <a:lstStyle/>
          <a:p>
            <a:pPr marR="0" lvl="0" algn="just">
              <a:lnSpc>
                <a:spcPct val="110000"/>
              </a:lnSpc>
              <a:spcBef>
                <a:spcPts val="0"/>
              </a:spcBef>
              <a:spcAft>
                <a:spcPts val="0"/>
              </a:spcAft>
              <a:buSzPct val="100000"/>
              <a:tabLst>
                <a:tab pos="457200" algn="l"/>
              </a:tabLst>
            </a:pPr>
            <a:r>
              <a:rPr lang="en-US" dirty="0"/>
              <a:t>Provides </a:t>
            </a:r>
            <a:r>
              <a:rPr lang="en-US" b="1" dirty="0"/>
              <a:t>details on FOXG1 syndrome</a:t>
            </a:r>
            <a:r>
              <a:rPr lang="en-US" dirty="0"/>
              <a:t>, its symptoms, and progression.</a:t>
            </a:r>
          </a:p>
          <a:p>
            <a:pPr marR="0" lvl="0" algn="just">
              <a:lnSpc>
                <a:spcPct val="110000"/>
              </a:lnSpc>
              <a:spcBef>
                <a:spcPts val="0"/>
              </a:spcBef>
              <a:spcAft>
                <a:spcPts val="0"/>
              </a:spcAft>
              <a:buSzPct val="100000"/>
              <a:tabLst>
                <a:tab pos="457200" algn="l"/>
              </a:tabLst>
            </a:pPr>
            <a:r>
              <a:rPr lang="en-US" dirty="0"/>
              <a:t>Answers questions about </a:t>
            </a:r>
            <a:r>
              <a:rPr lang="en-US" b="1" dirty="0"/>
              <a:t>genetic mutations</a:t>
            </a:r>
            <a:r>
              <a:rPr lang="en-US" dirty="0"/>
              <a:t>, inheritance patterns, and testing. Helps parents understand their specific mutation and if there is any correlation between disease type and mutations.</a:t>
            </a:r>
          </a:p>
          <a:p>
            <a:pPr marR="0" lvl="0" algn="just">
              <a:lnSpc>
                <a:spcPct val="110000"/>
              </a:lnSpc>
              <a:spcBef>
                <a:spcPts val="0"/>
              </a:spcBef>
              <a:spcAft>
                <a:spcPts val="0"/>
              </a:spcAft>
              <a:buSzPct val="100000"/>
              <a:tabLst>
                <a:tab pos="457200" algn="l"/>
              </a:tabLst>
            </a:pPr>
            <a:r>
              <a:rPr lang="en-US" dirty="0"/>
              <a:t>Highlights </a:t>
            </a:r>
            <a:r>
              <a:rPr lang="en-US" b="1" dirty="0"/>
              <a:t>medications</a:t>
            </a:r>
            <a:r>
              <a:rPr lang="en-US" dirty="0"/>
              <a:t> commonly prescribed for </a:t>
            </a:r>
            <a:r>
              <a:rPr lang="en-US" b="1" dirty="0"/>
              <a:t>symptom management</a:t>
            </a:r>
            <a:r>
              <a:rPr lang="en-US" dirty="0"/>
              <a:t>, along with potential side effects and contraindications. Also finding medications which work for similar symptoms in other diseases that are worth trying in this disease.</a:t>
            </a:r>
          </a:p>
          <a:p>
            <a:pPr marR="0" lvl="0" algn="just">
              <a:lnSpc>
                <a:spcPct val="110000"/>
              </a:lnSpc>
              <a:spcBef>
                <a:spcPts val="0"/>
              </a:spcBef>
              <a:spcAft>
                <a:spcPts val="0"/>
              </a:spcAft>
              <a:buSzPct val="100000"/>
              <a:tabLst>
                <a:tab pos="457200" algn="l"/>
              </a:tabLst>
            </a:pPr>
            <a:r>
              <a:rPr lang="en-US" dirty="0"/>
              <a:t>Offers </a:t>
            </a:r>
            <a:r>
              <a:rPr lang="en-US" b="1" dirty="0"/>
              <a:t>practical advice on daily care routines</a:t>
            </a:r>
            <a:r>
              <a:rPr lang="en-US" dirty="0"/>
              <a:t>, therapy options, and resources for emotional support. Additionally, various government assistance programs available for caring for this disease. </a:t>
            </a:r>
            <a:r>
              <a:rPr lang="en-US" b="1" dirty="0"/>
              <a:t>Therapy interventions </a:t>
            </a:r>
            <a:r>
              <a:rPr lang="en-US" dirty="0"/>
              <a:t>that show promises in helping patients. </a:t>
            </a:r>
          </a:p>
          <a:p>
            <a:pPr marR="0" lvl="0" algn="just">
              <a:lnSpc>
                <a:spcPct val="110000"/>
              </a:lnSpc>
              <a:spcBef>
                <a:spcPts val="0"/>
              </a:spcBef>
              <a:spcAft>
                <a:spcPts val="0"/>
              </a:spcAft>
              <a:buSzPct val="100000"/>
              <a:tabLst>
                <a:tab pos="457200" algn="l"/>
              </a:tabLst>
            </a:pPr>
            <a:r>
              <a:rPr lang="en-US" dirty="0"/>
              <a:t>Employs techniques to ensure responses are compassionate and sensitive.</a:t>
            </a:r>
          </a:p>
          <a:p>
            <a:pPr marL="0" indent="0">
              <a:buNone/>
            </a:pPr>
            <a:endParaRPr lang="en-US" dirty="0"/>
          </a:p>
        </p:txBody>
      </p:sp>
    </p:spTree>
    <p:extLst>
      <p:ext uri="{BB962C8B-B14F-4D97-AF65-F5344CB8AC3E}">
        <p14:creationId xmlns:p14="http://schemas.microsoft.com/office/powerpoint/2010/main" val="2759881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edical information&#10;&#10;Description automatically generated">
            <a:extLst>
              <a:ext uri="{FF2B5EF4-FFF2-40B4-BE49-F238E27FC236}">
                <a16:creationId xmlns:a16="http://schemas.microsoft.com/office/drawing/2014/main" id="{74FE0B67-1BB7-038F-C0F8-0EEB12209C64}"/>
              </a:ext>
            </a:extLst>
          </p:cNvPr>
          <p:cNvPicPr>
            <a:picLocks noChangeAspect="1"/>
          </p:cNvPicPr>
          <p:nvPr/>
        </p:nvPicPr>
        <p:blipFill>
          <a:blip r:embed="rId2"/>
          <a:stretch>
            <a:fillRect/>
          </a:stretch>
        </p:blipFill>
        <p:spPr>
          <a:xfrm>
            <a:off x="657523" y="1232189"/>
            <a:ext cx="4828876" cy="527454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9807DA1-E2F8-CAA6-2323-86B8573AA8D0}"/>
              </a:ext>
            </a:extLst>
          </p:cNvPr>
          <p:cNvPicPr>
            <a:picLocks noChangeAspect="1"/>
          </p:cNvPicPr>
          <p:nvPr/>
        </p:nvPicPr>
        <p:blipFill>
          <a:blip r:embed="rId3"/>
          <a:stretch>
            <a:fillRect/>
          </a:stretch>
        </p:blipFill>
        <p:spPr>
          <a:xfrm>
            <a:off x="6022428" y="1255872"/>
            <a:ext cx="5512049" cy="5192940"/>
          </a:xfrm>
          <a:prstGeom prst="rect">
            <a:avLst/>
          </a:prstGeom>
        </p:spPr>
      </p:pic>
      <p:sp>
        <p:nvSpPr>
          <p:cNvPr id="6" name="TextBox 5">
            <a:extLst>
              <a:ext uri="{FF2B5EF4-FFF2-40B4-BE49-F238E27FC236}">
                <a16:creationId xmlns:a16="http://schemas.microsoft.com/office/drawing/2014/main" id="{C88D03FF-F8EA-F5E5-9413-784502597C2D}"/>
              </a:ext>
            </a:extLst>
          </p:cNvPr>
          <p:cNvSpPr txBox="1"/>
          <p:nvPr/>
        </p:nvSpPr>
        <p:spPr>
          <a:xfrm>
            <a:off x="483476" y="270857"/>
            <a:ext cx="2433551" cy="769441"/>
          </a:xfrm>
          <a:prstGeom prst="rect">
            <a:avLst/>
          </a:prstGeom>
          <a:noFill/>
        </p:spPr>
        <p:txBody>
          <a:bodyPr wrap="none" rtlCol="0">
            <a:spAutoFit/>
          </a:bodyPr>
          <a:lstStyle/>
          <a:p>
            <a:r>
              <a:rPr lang="en-US" sz="4400" dirty="0">
                <a:latin typeface="+mj-lt"/>
                <a:ea typeface="+mj-ea"/>
                <a:cs typeface="+mj-cs"/>
              </a:rPr>
              <a:t>Examples</a:t>
            </a:r>
          </a:p>
        </p:txBody>
      </p:sp>
    </p:spTree>
    <p:extLst>
      <p:ext uri="{BB962C8B-B14F-4D97-AF65-F5344CB8AC3E}">
        <p14:creationId xmlns:p14="http://schemas.microsoft.com/office/powerpoint/2010/main" val="347239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1119-47C8-AD1A-8C21-9BC74E674C85}"/>
              </a:ext>
            </a:extLst>
          </p:cNvPr>
          <p:cNvSpPr>
            <a:spLocks noGrp="1"/>
          </p:cNvSpPr>
          <p:nvPr>
            <p:ph type="title"/>
          </p:nvPr>
        </p:nvSpPr>
        <p:spPr/>
        <p:txBody>
          <a:bodyPr/>
          <a:lstStyle/>
          <a:p>
            <a:r>
              <a:rPr lang="en-US" sz="4400" dirty="0">
                <a:latin typeface="+mj-lt"/>
                <a:ea typeface="+mj-ea"/>
                <a:cs typeface="+mj-cs"/>
              </a:rPr>
              <a:t>Results</a:t>
            </a:r>
            <a:endParaRPr lang="en-US" dirty="0"/>
          </a:p>
        </p:txBody>
      </p:sp>
      <p:sp>
        <p:nvSpPr>
          <p:cNvPr id="4" name="Content Placeholder 3">
            <a:extLst>
              <a:ext uri="{FF2B5EF4-FFF2-40B4-BE49-F238E27FC236}">
                <a16:creationId xmlns:a16="http://schemas.microsoft.com/office/drawing/2014/main" id="{523DFFAD-4C37-8AED-AE1E-7614EAEA9F9C}"/>
              </a:ext>
            </a:extLst>
          </p:cNvPr>
          <p:cNvSpPr txBox="1">
            <a:spLocks noGrp="1"/>
          </p:cNvSpPr>
          <p:nvPr>
            <p:ph idx="1"/>
          </p:nvPr>
        </p:nvSpPr>
        <p:spPr>
          <a:xfrm>
            <a:off x="838200" y="1825625"/>
            <a:ext cx="10515600" cy="1200329"/>
          </a:xfrm>
          <a:prstGeom prst="rect">
            <a:avLst/>
          </a:prstGeom>
          <a:noFill/>
        </p:spPr>
        <p:txBody>
          <a:bodyPr wrap="square" rtlCol="0">
            <a:spAutoFit/>
          </a:bodyPr>
          <a:lstStyle/>
          <a:p>
            <a:pPr marL="342900" marR="0" lvl="0" indent="-342900" algn="just">
              <a:lnSpc>
                <a:spcPct val="110000"/>
              </a:lnSpc>
              <a:spcBef>
                <a:spcPts val="0"/>
              </a:spcBef>
              <a:spcAft>
                <a:spcPts val="0"/>
              </a:spcAft>
              <a:buSzPts val="1000"/>
              <a:buFont typeface="Symbol" pitchFamily="2" charset="2"/>
              <a:buChar char=""/>
              <a:tabLst>
                <a:tab pos="457200" algn="l"/>
              </a:tabLst>
            </a:pPr>
            <a:r>
              <a:rPr lang="en-US" sz="1600" dirty="0">
                <a:effectLst/>
                <a:ea typeface="Calibri" panose="020F0502020204030204" pitchFamily="34" charset="0"/>
                <a:cs typeface="Times New Roman" panose="02020603050405020304" pitchFamily="18" charset="0"/>
              </a:rPr>
              <a:t>Really good alignment with verified medical sources.</a:t>
            </a:r>
          </a:p>
          <a:p>
            <a:pPr marL="342900" marR="0" lvl="0" indent="-342900" algn="just">
              <a:lnSpc>
                <a:spcPct val="110000"/>
              </a:lnSpc>
              <a:spcBef>
                <a:spcPts val="0"/>
              </a:spcBef>
              <a:spcAft>
                <a:spcPts val="0"/>
              </a:spcAft>
              <a:buSzPts val="1000"/>
              <a:buFont typeface="Symbol" pitchFamily="2" charset="2"/>
              <a:buChar char=""/>
              <a:tabLst>
                <a:tab pos="457200" algn="l"/>
              </a:tabLst>
            </a:pPr>
            <a:r>
              <a:rPr lang="en-US" sz="1600" dirty="0">
                <a:effectLst/>
                <a:ea typeface="Calibri" panose="020F0502020204030204" pitchFamily="34" charset="0"/>
                <a:cs typeface="Times New Roman" panose="02020603050405020304" pitchFamily="18" charset="0"/>
              </a:rPr>
              <a:t>Caregivers report increased confidence in managing care.</a:t>
            </a:r>
          </a:p>
          <a:p>
            <a:pPr marL="342900" marR="0" lvl="0" indent="-342900" algn="just">
              <a:lnSpc>
                <a:spcPct val="110000"/>
              </a:lnSpc>
              <a:spcBef>
                <a:spcPts val="0"/>
              </a:spcBef>
              <a:spcAft>
                <a:spcPts val="0"/>
              </a:spcAft>
              <a:buSzPts val="1000"/>
              <a:buFont typeface="Symbol" pitchFamily="2" charset="2"/>
              <a:buChar char=""/>
              <a:tabLst>
                <a:tab pos="457200" algn="l"/>
              </a:tabLst>
            </a:pPr>
            <a:r>
              <a:rPr lang="en-US" sz="1600" dirty="0">
                <a:effectLst/>
                <a:ea typeface="Calibri" panose="020F0502020204030204" pitchFamily="34" charset="0"/>
                <a:cs typeface="Times New Roman" panose="02020603050405020304" pitchFamily="18" charset="0"/>
              </a:rPr>
              <a:t>Reduces time spent searching for information.</a:t>
            </a:r>
          </a:p>
          <a:p>
            <a:endParaRPr lang="en-US" sz="1200" dirty="0"/>
          </a:p>
        </p:txBody>
      </p:sp>
    </p:spTree>
    <p:extLst>
      <p:ext uri="{BB962C8B-B14F-4D97-AF65-F5344CB8AC3E}">
        <p14:creationId xmlns:p14="http://schemas.microsoft.com/office/powerpoint/2010/main" val="298663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00CE-01C3-996D-69DA-1AB1FE36CAD6}"/>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949FA258-7833-2354-3DD0-B10F944E1AEB}"/>
              </a:ext>
            </a:extLst>
          </p:cNvPr>
          <p:cNvSpPr>
            <a:spLocks noGrp="1"/>
          </p:cNvSpPr>
          <p:nvPr>
            <p:ph idx="1"/>
          </p:nvPr>
        </p:nvSpPr>
        <p:spPr/>
        <p:txBody>
          <a:bodyPr/>
          <a:lstStyle/>
          <a:p>
            <a:r>
              <a:rPr lang="en-US" dirty="0"/>
              <a:t>With additional targeted FOXG1 data-sources chatbot will perform better</a:t>
            </a:r>
          </a:p>
          <a:p>
            <a:r>
              <a:rPr lang="en-US" dirty="0"/>
              <a:t>Plans to incorporate video transcripts from publicly available YouTube videos regarding foxg1 syndrome from research organizations</a:t>
            </a:r>
          </a:p>
          <a:p>
            <a:r>
              <a:rPr lang="en-US" dirty="0"/>
              <a:t>If available, de-identified patient information regarding symptoms, medications, intervention would help parents and caregivers by understanding real parent experiences outside of research papers only</a:t>
            </a:r>
          </a:p>
        </p:txBody>
      </p:sp>
    </p:spTree>
    <p:extLst>
      <p:ext uri="{BB962C8B-B14F-4D97-AF65-F5344CB8AC3E}">
        <p14:creationId xmlns:p14="http://schemas.microsoft.com/office/powerpoint/2010/main" val="162183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43</TotalTime>
  <Words>492</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Linux Biolinum</vt:lpstr>
      <vt:lpstr>Symbol</vt:lpstr>
      <vt:lpstr>Office Theme</vt:lpstr>
      <vt:lpstr>FOXG1-GPT: A ChatGPT-Powered Assistant for Supporting Parents and Caregivers of FOXG1 Syndrome Patients </vt:lpstr>
      <vt:lpstr>FOXG1 Syndrome and Challenges</vt:lpstr>
      <vt:lpstr>FOXG1-GPT </vt:lpstr>
      <vt:lpstr>PowerPoint Presentation</vt:lpstr>
      <vt:lpstr>Features of FOXG1-GPT</vt:lpstr>
      <vt:lpstr>PowerPoint Presentation</vt:lpstr>
      <vt:lpstr>Results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SHINGTE</dc:creator>
  <cp:lastModifiedBy>NIKHIL SHINGTE</cp:lastModifiedBy>
  <cp:revision>6</cp:revision>
  <dcterms:created xsi:type="dcterms:W3CDTF">2024-12-12T17:09:00Z</dcterms:created>
  <dcterms:modified xsi:type="dcterms:W3CDTF">2024-12-12T17:52:38Z</dcterms:modified>
</cp:coreProperties>
</file>