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05" r:id="rId1"/>
  </p:sldMasterIdLst>
  <p:notesMasterIdLst>
    <p:notesMasterId r:id="rId24"/>
  </p:notesMasterIdLst>
  <p:sldIdLst>
    <p:sldId id="811" r:id="rId2"/>
    <p:sldId id="812" r:id="rId3"/>
    <p:sldId id="894" r:id="rId4"/>
    <p:sldId id="897" r:id="rId5"/>
    <p:sldId id="892" r:id="rId6"/>
    <p:sldId id="898" r:id="rId7"/>
    <p:sldId id="912" r:id="rId8"/>
    <p:sldId id="915" r:id="rId9"/>
    <p:sldId id="916" r:id="rId10"/>
    <p:sldId id="903" r:id="rId11"/>
    <p:sldId id="914" r:id="rId12"/>
    <p:sldId id="904" r:id="rId13"/>
    <p:sldId id="905" r:id="rId14"/>
    <p:sldId id="917" r:id="rId15"/>
    <p:sldId id="918" r:id="rId16"/>
    <p:sldId id="907" r:id="rId17"/>
    <p:sldId id="906" r:id="rId18"/>
    <p:sldId id="913" r:id="rId19"/>
    <p:sldId id="919" r:id="rId20"/>
    <p:sldId id="908" r:id="rId21"/>
    <p:sldId id="910" r:id="rId22"/>
    <p:sldId id="911" r:id="rId23"/>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1023" autoAdjust="0"/>
  </p:normalViewPr>
  <p:slideViewPr>
    <p:cSldViewPr>
      <p:cViewPr varScale="1">
        <p:scale>
          <a:sx n="78" d="100"/>
          <a:sy n="78" d="100"/>
        </p:scale>
        <p:origin x="1618" y="77"/>
      </p:cViewPr>
      <p:guideLst>
        <p:guide orient="horz" pos="2160"/>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8650" cy="477838"/>
          </a:xfrm>
          <a:prstGeom prst="rect">
            <a:avLst/>
          </a:prstGeom>
          <a:noFill/>
          <a:ln>
            <a:noFill/>
          </a:ln>
        </p:spPr>
        <p:txBody>
          <a:bodyPr vert="horz" wrap="square" lIns="96661" tIns="48331" rIns="96661" bIns="48331" numCol="1" anchor="t" anchorCtr="0" compatLnSpc="1">
            <a:prstTxWarp prst="textNoShape">
              <a:avLst/>
            </a:prstTxWarp>
          </a:bodyPr>
          <a:lstStyle>
            <a:lvl1pPr defTabSz="966788" eaLnBrk="1" hangingPunct="1">
              <a:buFont typeface="Arial" panose="020B0604020202020204" pitchFamily="34" charset="0"/>
              <a:buNone/>
              <a:defRPr sz="1300"/>
            </a:lvl1pPr>
          </a:lstStyle>
          <a:p>
            <a:pPr>
              <a:defRPr/>
            </a:pPr>
            <a:endParaRPr lang="en-US"/>
          </a:p>
        </p:txBody>
      </p:sp>
      <p:sp>
        <p:nvSpPr>
          <p:cNvPr id="6147" name="Rectangle 3"/>
          <p:cNvSpPr>
            <a:spLocks noGrp="1" noChangeArrowheads="1"/>
          </p:cNvSpPr>
          <p:nvPr>
            <p:ph type="dt" idx="1"/>
          </p:nvPr>
        </p:nvSpPr>
        <p:spPr bwMode="auto">
          <a:xfrm>
            <a:off x="4143375" y="0"/>
            <a:ext cx="3170238" cy="477838"/>
          </a:xfrm>
          <a:prstGeom prst="rect">
            <a:avLst/>
          </a:prstGeom>
          <a:noFill/>
          <a:ln>
            <a:noFill/>
          </a:ln>
        </p:spPr>
        <p:txBody>
          <a:bodyPr vert="horz" wrap="square" lIns="96661" tIns="48331" rIns="96661" bIns="48331" numCol="1" anchor="t" anchorCtr="0" compatLnSpc="1">
            <a:prstTxWarp prst="textNoShape">
              <a:avLst/>
            </a:prstTxWarp>
          </a:bodyPr>
          <a:lstStyle>
            <a:lvl1pPr algn="r" defTabSz="966788" eaLnBrk="1" hangingPunct="1">
              <a:buFont typeface="Arial" panose="020B0604020202020204" pitchFamily="34" charset="0"/>
              <a:buNone/>
              <a:defRPr sz="1300"/>
            </a:lvl1pPr>
          </a:lstStyle>
          <a:p>
            <a:pPr>
              <a:defRPr/>
            </a:pPr>
            <a:endParaRPr lang="en-US"/>
          </a:p>
        </p:txBody>
      </p:sp>
      <p:sp>
        <p:nvSpPr>
          <p:cNvPr id="21508" name="Rectangle 4"/>
          <p:cNvSpPr>
            <a:spLocks noGrp="1" noRot="1" noChangeAspect="1" noChangeArrowheads="1"/>
          </p:cNvSpPr>
          <p:nvPr>
            <p:ph type="sldImg" idx="2"/>
          </p:nvPr>
        </p:nvSpPr>
        <p:spPr bwMode="auto">
          <a:xfrm>
            <a:off x="1255713" y="719138"/>
            <a:ext cx="4802187" cy="3600450"/>
          </a:xfrm>
          <a:prstGeom prst="rect">
            <a:avLst/>
          </a:prstGeom>
          <a:noFill/>
          <a:ln w="9525">
            <a:noFill/>
            <a:miter lim="800000"/>
            <a:headEnd/>
            <a:tailEnd/>
          </a:ln>
        </p:spPr>
      </p:sp>
      <p:sp>
        <p:nvSpPr>
          <p:cNvPr id="6149" name="Rectangle 5"/>
          <p:cNvSpPr>
            <a:spLocks noGrp="1" noChangeArrowheads="1"/>
          </p:cNvSpPr>
          <p:nvPr>
            <p:ph type="body" sz="quarter" idx="3"/>
          </p:nvPr>
        </p:nvSpPr>
        <p:spPr bwMode="auto">
          <a:xfrm>
            <a:off x="730250" y="4559300"/>
            <a:ext cx="5853113" cy="4321175"/>
          </a:xfrm>
          <a:prstGeom prst="rect">
            <a:avLst/>
          </a:prstGeom>
          <a:noFill/>
          <a:ln>
            <a:noFill/>
          </a:ln>
        </p:spPr>
        <p:txBody>
          <a:bodyPr vert="horz" wrap="square" lIns="96661" tIns="48331" rIns="96661" bIns="48331"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18600"/>
            <a:ext cx="3168650" cy="481013"/>
          </a:xfrm>
          <a:prstGeom prst="rect">
            <a:avLst/>
          </a:prstGeom>
          <a:noFill/>
          <a:ln>
            <a:noFill/>
          </a:ln>
        </p:spPr>
        <p:txBody>
          <a:bodyPr vert="horz" wrap="square" lIns="96661" tIns="48331" rIns="96661" bIns="48331" numCol="1" anchor="b" anchorCtr="0" compatLnSpc="1">
            <a:prstTxWarp prst="textNoShape">
              <a:avLst/>
            </a:prstTxWarp>
          </a:bodyPr>
          <a:lstStyle>
            <a:lvl1pPr defTabSz="966788" eaLnBrk="1" hangingPunct="1">
              <a:buFont typeface="Arial" panose="020B0604020202020204" pitchFamily="34" charset="0"/>
              <a:buNone/>
              <a:defRPr sz="1300"/>
            </a:lvl1pPr>
          </a:lstStyle>
          <a:p>
            <a:pPr>
              <a:defRPr/>
            </a:pPr>
            <a:endParaRPr lang="en-US"/>
          </a:p>
        </p:txBody>
      </p:sp>
      <p:sp>
        <p:nvSpPr>
          <p:cNvPr id="6151" name="Rectangle 7"/>
          <p:cNvSpPr>
            <a:spLocks noGrp="1" noChangeArrowheads="1"/>
          </p:cNvSpPr>
          <p:nvPr>
            <p:ph type="sldNum" sz="quarter" idx="5"/>
          </p:nvPr>
        </p:nvSpPr>
        <p:spPr bwMode="auto">
          <a:xfrm>
            <a:off x="4143375" y="9118600"/>
            <a:ext cx="3170238" cy="481013"/>
          </a:xfrm>
          <a:prstGeom prst="rect">
            <a:avLst/>
          </a:prstGeom>
          <a:noFill/>
          <a:ln>
            <a:noFill/>
          </a:ln>
        </p:spPr>
        <p:txBody>
          <a:bodyPr vert="horz" wrap="square" lIns="96661" tIns="48331" rIns="96661" bIns="48331" numCol="1" anchor="b" anchorCtr="0" compatLnSpc="1">
            <a:prstTxWarp prst="textNoShape">
              <a:avLst/>
            </a:prstTxWarp>
          </a:bodyPr>
          <a:lstStyle>
            <a:lvl1pPr algn="r" defTabSz="966788" eaLnBrk="1" hangingPunct="1">
              <a:buFont typeface="Arial" charset="0"/>
              <a:buNone/>
              <a:defRPr sz="1300"/>
            </a:lvl1pPr>
          </a:lstStyle>
          <a:p>
            <a:pPr>
              <a:defRPr/>
            </a:pPr>
            <a:fld id="{FEA573A0-8081-4044-B6A2-D67CAB00FEC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a:solidFill>
              <a:srgbClr val="000000"/>
            </a:solidFill>
          </a:ln>
        </p:spPr>
      </p:sp>
      <p:sp>
        <p:nvSpPr>
          <p:cNvPr id="22531" name="Notes Placeholder 2"/>
          <p:cNvSpPr>
            <a:spLocks noGrp="1"/>
          </p:cNvSpPr>
          <p:nvPr>
            <p:ph type="body" idx="1"/>
          </p:nvPr>
        </p:nvSpPr>
        <p:spPr>
          <a:noFill/>
        </p:spPr>
        <p:txBody>
          <a:bodyPr anchor="t"/>
          <a:lstStyle/>
          <a:p>
            <a:pPr eaLnBrk="1" hangingPunct="1">
              <a:spcBef>
                <a:spcPct val="0"/>
              </a:spcBef>
            </a:pPr>
            <a:endParaRPr lang="en-US" altLang="en-US"/>
          </a:p>
        </p:txBody>
      </p:sp>
      <p:sp>
        <p:nvSpPr>
          <p:cNvPr id="22532" name="Slide Number Placeholder 3"/>
          <p:cNvSpPr>
            <a:spLocks noGrp="1"/>
          </p:cNvSpPr>
          <p:nvPr>
            <p:ph type="sldNum" sz="quarter" idx="5"/>
          </p:nvPr>
        </p:nvSpPr>
        <p:spPr>
          <a:noFill/>
          <a:ln>
            <a:miter lim="800000"/>
            <a:headEnd/>
            <a:tailEnd/>
          </a:ln>
        </p:spPr>
        <p:txBody>
          <a:bodyPr/>
          <a:lstStyle/>
          <a:p>
            <a:pPr>
              <a:buFontTx/>
              <a:buNone/>
            </a:pPr>
            <a:fld id="{0B9644BC-37B4-44F4-9C75-D6796B01F8E2}" type="slidenum">
              <a:rPr lang="en-US" altLang="en-US" smtClean="0">
                <a:latin typeface="Calibri" pitchFamily="34" charset="0"/>
                <a:cs typeface="Arial" charset="0"/>
              </a:rPr>
              <a:pPr>
                <a:buFontTx/>
                <a:buNone/>
              </a:pPr>
              <a:t>1</a:t>
            </a:fld>
            <a:endParaRPr lang="en-US" altLang="en-US">
              <a:latin typeface="Calibri" pitchFamily="34"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EA573A0-8081-4044-B6A2-D67CAB00FEC1}" type="slidenum">
              <a:rPr lang="en-US" altLang="en-US" smtClean="0"/>
              <a:pPr>
                <a:defRPr/>
              </a:pPr>
              <a:t>7</a:t>
            </a:fld>
            <a:endParaRPr lang="en-US" altLang="en-US"/>
          </a:p>
        </p:txBody>
      </p:sp>
    </p:spTree>
    <p:extLst>
      <p:ext uri="{BB962C8B-B14F-4D97-AF65-F5344CB8AC3E}">
        <p14:creationId xmlns:p14="http://schemas.microsoft.com/office/powerpoint/2010/main" val="1550685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10"/>
          <p:cNvSpPr>
            <a:spLocks noGrp="1" noChangeArrowheads="1"/>
          </p:cNvSpPr>
          <p:nvPr>
            <p:ph type="dt" sz="half" idx="10"/>
          </p:nvPr>
        </p:nvSpPr>
        <p:spPr>
          <a:xfrm>
            <a:off x="0" y="6400800"/>
            <a:ext cx="1905000" cy="457200"/>
          </a:xfrm>
        </p:spPr>
        <p:txBody>
          <a:bodyPr/>
          <a:lstStyle>
            <a:lvl1pPr>
              <a:defRPr/>
            </a:lvl1pPr>
          </a:lstStyle>
          <a:p>
            <a:pPr>
              <a:defRPr/>
            </a:pPr>
            <a:fld id="{B19F7135-D08F-41A2-8B05-A4CEEB38D978}" type="datetime1">
              <a:rPr lang="en-US"/>
              <a:pPr>
                <a:defRPr/>
              </a:pPr>
              <a:t>8/8/2020</a:t>
            </a:fld>
            <a:endParaRPr lang="en-US"/>
          </a:p>
        </p:txBody>
      </p:sp>
      <p:sp>
        <p:nvSpPr>
          <p:cNvPr id="5" name="Rectangle 11"/>
          <p:cNvSpPr>
            <a:spLocks noGrp="1" noChangeArrowheads="1"/>
          </p:cNvSpPr>
          <p:nvPr>
            <p:ph type="ftr" sz="quarter" idx="11"/>
          </p:nvPr>
        </p:nvSpPr>
        <p:spPr>
          <a:xfrm>
            <a:off x="3048000" y="5835650"/>
            <a:ext cx="2895600" cy="457200"/>
          </a:xfrm>
        </p:spPr>
        <p:txBody>
          <a:bodyPr/>
          <a:lstStyle>
            <a:lvl1pPr>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pPr>
              <a:defRPr/>
            </a:pPr>
            <a:fld id="{7B8C1474-E15A-4CFC-922E-AEF239A6D309}"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
          <p:cNvSpPr>
            <a:spLocks noGrp="1" noChangeArrowheads="1"/>
          </p:cNvSpPr>
          <p:nvPr>
            <p:ph type="dt" sz="half" idx="10"/>
          </p:nvPr>
        </p:nvSpPr>
        <p:spPr>
          <a:ln/>
        </p:spPr>
        <p:txBody>
          <a:bodyPr/>
          <a:lstStyle>
            <a:lvl1pPr>
              <a:defRPr/>
            </a:lvl1pPr>
          </a:lstStyle>
          <a:p>
            <a:pPr>
              <a:defRPr/>
            </a:pPr>
            <a:fld id="{10DE78CE-294D-418D-84E2-10F59A93DCCF}" type="datetime1">
              <a:rPr lang="en-US"/>
              <a:pPr>
                <a:defRPr/>
              </a:pPr>
              <a:t>8/8/2020</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a:p>
        </p:txBody>
      </p:sp>
      <p:sp>
        <p:nvSpPr>
          <p:cNvPr id="6" name="Rectangle 12"/>
          <p:cNvSpPr>
            <a:spLocks noGrp="1" noChangeArrowheads="1"/>
          </p:cNvSpPr>
          <p:nvPr>
            <p:ph type="sldNum" sz="quarter" idx="12"/>
          </p:nvPr>
        </p:nvSpPr>
        <p:spPr>
          <a:ln/>
        </p:spPr>
        <p:txBody>
          <a:bodyPr/>
          <a:lstStyle>
            <a:lvl1pPr>
              <a:defRPr/>
            </a:lvl1pPr>
          </a:lstStyle>
          <a:p>
            <a:pPr>
              <a:defRPr/>
            </a:pPr>
            <a:fld id="{0F7BAC54-5407-4EDA-BDEC-4C689AAF9BB5}"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
          <p:cNvSpPr>
            <a:spLocks noGrp="1" noChangeArrowheads="1"/>
          </p:cNvSpPr>
          <p:nvPr>
            <p:ph type="dt" sz="half" idx="10"/>
          </p:nvPr>
        </p:nvSpPr>
        <p:spPr>
          <a:ln/>
        </p:spPr>
        <p:txBody>
          <a:bodyPr/>
          <a:lstStyle>
            <a:lvl1pPr>
              <a:defRPr/>
            </a:lvl1pPr>
          </a:lstStyle>
          <a:p>
            <a:pPr>
              <a:defRPr/>
            </a:pPr>
            <a:fld id="{05693EE2-79BD-41BA-96B1-B8D29E4DEFF4}" type="datetime1">
              <a:rPr lang="en-US"/>
              <a:pPr>
                <a:defRPr/>
              </a:pPr>
              <a:t>8/8/2020</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a:p>
        </p:txBody>
      </p:sp>
      <p:sp>
        <p:nvSpPr>
          <p:cNvPr id="6" name="Rectangle 12"/>
          <p:cNvSpPr>
            <a:spLocks noGrp="1" noChangeArrowheads="1"/>
          </p:cNvSpPr>
          <p:nvPr>
            <p:ph type="sldNum" sz="quarter" idx="12"/>
          </p:nvPr>
        </p:nvSpPr>
        <p:spPr>
          <a:ln/>
        </p:spPr>
        <p:txBody>
          <a:bodyPr/>
          <a:lstStyle>
            <a:lvl1pPr>
              <a:defRPr/>
            </a:lvl1pPr>
          </a:lstStyle>
          <a:p>
            <a:pPr>
              <a:defRPr/>
            </a:pPr>
            <a:fld id="{BAEB857B-96E5-44AB-8DF1-E1FF6E3924BB}"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0"/>
          <p:cNvSpPr>
            <a:spLocks noGrp="1" noChangeArrowheads="1"/>
          </p:cNvSpPr>
          <p:nvPr>
            <p:ph type="dt" sz="half" idx="10"/>
          </p:nvPr>
        </p:nvSpPr>
        <p:spPr>
          <a:ln/>
        </p:spPr>
        <p:txBody>
          <a:bodyPr/>
          <a:lstStyle>
            <a:lvl1pPr>
              <a:defRPr/>
            </a:lvl1pPr>
          </a:lstStyle>
          <a:p>
            <a:pPr>
              <a:defRPr/>
            </a:pPr>
            <a:fld id="{9FA9B71A-3303-4F4B-8125-D974C6909A4D}" type="datetime1">
              <a:rPr lang="en-US"/>
              <a:pPr>
                <a:defRPr/>
              </a:pPr>
              <a:t>8/8/2020</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a:p>
        </p:txBody>
      </p:sp>
      <p:sp>
        <p:nvSpPr>
          <p:cNvPr id="7" name="Rectangle 12"/>
          <p:cNvSpPr>
            <a:spLocks noGrp="1" noChangeArrowheads="1"/>
          </p:cNvSpPr>
          <p:nvPr>
            <p:ph type="sldNum" sz="quarter" idx="12"/>
          </p:nvPr>
        </p:nvSpPr>
        <p:spPr>
          <a:ln/>
        </p:spPr>
        <p:txBody>
          <a:bodyPr/>
          <a:lstStyle>
            <a:lvl1pPr>
              <a:defRPr/>
            </a:lvl1pPr>
          </a:lstStyle>
          <a:p>
            <a:pPr>
              <a:defRPr/>
            </a:pPr>
            <a:fld id="{8349FC16-193C-46B1-84EA-B7E42195D646}"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Rectangle 10"/>
          <p:cNvSpPr>
            <a:spLocks noGrp="1" noChangeArrowheads="1"/>
          </p:cNvSpPr>
          <p:nvPr>
            <p:ph type="dt" sz="half" idx="10"/>
          </p:nvPr>
        </p:nvSpPr>
        <p:spPr>
          <a:ln/>
        </p:spPr>
        <p:txBody>
          <a:bodyPr/>
          <a:lstStyle>
            <a:lvl1pPr>
              <a:defRPr/>
            </a:lvl1pPr>
          </a:lstStyle>
          <a:p>
            <a:pPr>
              <a:defRPr/>
            </a:pPr>
            <a:fld id="{3A78E256-84C9-4425-A3BC-E13124805220}" type="datetime1">
              <a:rPr lang="en-US"/>
              <a:pPr>
                <a:defRPr/>
              </a:pPr>
              <a:t>8/8/2020</a:t>
            </a:fld>
            <a:endParaRPr lang="en-US"/>
          </a:p>
        </p:txBody>
      </p:sp>
      <p:sp>
        <p:nvSpPr>
          <p:cNvPr id="7" name="Rectangle 11"/>
          <p:cNvSpPr>
            <a:spLocks noGrp="1" noChangeArrowheads="1"/>
          </p:cNvSpPr>
          <p:nvPr>
            <p:ph type="ftr" sz="quarter" idx="11"/>
          </p:nvPr>
        </p:nvSpPr>
        <p:spPr>
          <a:ln/>
        </p:spPr>
        <p:txBody>
          <a:bodyPr/>
          <a:lstStyle>
            <a:lvl1pPr>
              <a:defRPr/>
            </a:lvl1pPr>
          </a:lstStyle>
          <a:p>
            <a:pPr>
              <a:defRPr/>
            </a:pPr>
            <a:endParaRPr lang="en-US"/>
          </a:p>
        </p:txBody>
      </p:sp>
      <p:sp>
        <p:nvSpPr>
          <p:cNvPr id="8" name="Rectangle 12"/>
          <p:cNvSpPr>
            <a:spLocks noGrp="1" noChangeArrowheads="1"/>
          </p:cNvSpPr>
          <p:nvPr>
            <p:ph type="sldNum" sz="quarter" idx="12"/>
          </p:nvPr>
        </p:nvSpPr>
        <p:spPr>
          <a:ln/>
        </p:spPr>
        <p:txBody>
          <a:bodyPr/>
          <a:lstStyle>
            <a:lvl1pPr>
              <a:defRPr/>
            </a:lvl1pPr>
          </a:lstStyle>
          <a:p>
            <a:pPr>
              <a:defRPr/>
            </a:pPr>
            <a:fld id="{CE5D10B5-0D23-4C94-8526-D79ADB3E2A01}"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
          <p:cNvSpPr>
            <a:spLocks noGrp="1" noChangeArrowheads="1"/>
          </p:cNvSpPr>
          <p:nvPr>
            <p:ph type="dt" sz="half" idx="10"/>
          </p:nvPr>
        </p:nvSpPr>
        <p:spPr>
          <a:ln/>
        </p:spPr>
        <p:txBody>
          <a:bodyPr/>
          <a:lstStyle>
            <a:lvl1pPr>
              <a:defRPr/>
            </a:lvl1pPr>
          </a:lstStyle>
          <a:p>
            <a:pPr>
              <a:defRPr/>
            </a:pPr>
            <a:fld id="{6408154A-4AAD-4B02-8DAF-157BA046479E}" type="datetime1">
              <a:rPr lang="en-US"/>
              <a:pPr>
                <a:defRPr/>
              </a:pPr>
              <a:t>8/8/2020</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a:p>
        </p:txBody>
      </p:sp>
      <p:sp>
        <p:nvSpPr>
          <p:cNvPr id="6" name="Rectangle 12"/>
          <p:cNvSpPr>
            <a:spLocks noGrp="1" noChangeArrowheads="1"/>
          </p:cNvSpPr>
          <p:nvPr>
            <p:ph type="sldNum" sz="quarter" idx="12"/>
          </p:nvPr>
        </p:nvSpPr>
        <p:spPr>
          <a:ln/>
        </p:spPr>
        <p:txBody>
          <a:bodyPr/>
          <a:lstStyle>
            <a:lvl1pPr>
              <a:defRPr/>
            </a:lvl1pPr>
          </a:lstStyle>
          <a:p>
            <a:pPr>
              <a:defRPr/>
            </a:pPr>
            <a:fld id="{DC7722C7-0AC6-4F43-AAC3-9C6177304445}"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0"/>
          <p:cNvSpPr>
            <a:spLocks noGrp="1" noChangeArrowheads="1"/>
          </p:cNvSpPr>
          <p:nvPr>
            <p:ph type="dt" sz="half" idx="10"/>
          </p:nvPr>
        </p:nvSpPr>
        <p:spPr>
          <a:ln/>
        </p:spPr>
        <p:txBody>
          <a:bodyPr/>
          <a:lstStyle>
            <a:lvl1pPr>
              <a:defRPr/>
            </a:lvl1pPr>
          </a:lstStyle>
          <a:p>
            <a:pPr>
              <a:defRPr/>
            </a:pPr>
            <a:fld id="{61A1BBB0-2F72-411E-8D06-3EB586C9B1CD}" type="datetime1">
              <a:rPr lang="en-US"/>
              <a:pPr>
                <a:defRPr/>
              </a:pPr>
              <a:t>8/8/2020</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a:p>
        </p:txBody>
      </p:sp>
      <p:sp>
        <p:nvSpPr>
          <p:cNvPr id="6" name="Rectangle 12"/>
          <p:cNvSpPr>
            <a:spLocks noGrp="1" noChangeArrowheads="1"/>
          </p:cNvSpPr>
          <p:nvPr>
            <p:ph type="sldNum" sz="quarter" idx="12"/>
          </p:nvPr>
        </p:nvSpPr>
        <p:spPr>
          <a:ln/>
        </p:spPr>
        <p:txBody>
          <a:bodyPr/>
          <a:lstStyle>
            <a:lvl1pPr>
              <a:defRPr/>
            </a:lvl1pPr>
          </a:lstStyle>
          <a:p>
            <a:pPr>
              <a:defRPr/>
            </a:pPr>
            <a:fld id="{AF2EB915-CE51-4B44-ADF8-D909C6B69956}"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0"/>
          <p:cNvSpPr>
            <a:spLocks noGrp="1" noChangeArrowheads="1"/>
          </p:cNvSpPr>
          <p:nvPr>
            <p:ph type="dt" sz="half" idx="10"/>
          </p:nvPr>
        </p:nvSpPr>
        <p:spPr>
          <a:ln/>
        </p:spPr>
        <p:txBody>
          <a:bodyPr/>
          <a:lstStyle>
            <a:lvl1pPr>
              <a:defRPr/>
            </a:lvl1pPr>
          </a:lstStyle>
          <a:p>
            <a:pPr>
              <a:defRPr/>
            </a:pPr>
            <a:fld id="{5AF0CC9A-C837-4F02-9963-378C3FC76F02}" type="datetime1">
              <a:rPr lang="en-US"/>
              <a:pPr>
                <a:defRPr/>
              </a:pPr>
              <a:t>8/8/2020</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a:p>
        </p:txBody>
      </p:sp>
      <p:sp>
        <p:nvSpPr>
          <p:cNvPr id="7" name="Rectangle 12"/>
          <p:cNvSpPr>
            <a:spLocks noGrp="1" noChangeArrowheads="1"/>
          </p:cNvSpPr>
          <p:nvPr>
            <p:ph type="sldNum" sz="quarter" idx="12"/>
          </p:nvPr>
        </p:nvSpPr>
        <p:spPr>
          <a:ln/>
        </p:spPr>
        <p:txBody>
          <a:bodyPr/>
          <a:lstStyle>
            <a:lvl1pPr>
              <a:defRPr/>
            </a:lvl1pPr>
          </a:lstStyle>
          <a:p>
            <a:pPr>
              <a:defRPr/>
            </a:pPr>
            <a:fld id="{6C3EC2CA-986F-402E-BDC4-C668193EAFBB}"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10"/>
          <p:cNvSpPr>
            <a:spLocks noGrp="1" noChangeArrowheads="1"/>
          </p:cNvSpPr>
          <p:nvPr>
            <p:ph type="dt" sz="half" idx="10"/>
          </p:nvPr>
        </p:nvSpPr>
        <p:spPr>
          <a:ln/>
        </p:spPr>
        <p:txBody>
          <a:bodyPr/>
          <a:lstStyle>
            <a:lvl1pPr>
              <a:defRPr/>
            </a:lvl1pPr>
          </a:lstStyle>
          <a:p>
            <a:pPr>
              <a:defRPr/>
            </a:pPr>
            <a:fld id="{43FB39FC-3C68-46A3-97D4-E3A2BEB9630C}" type="datetime1">
              <a:rPr lang="en-US"/>
              <a:pPr>
                <a:defRPr/>
              </a:pPr>
              <a:t>8/8/2020</a:t>
            </a:fld>
            <a:endParaRPr lang="en-US"/>
          </a:p>
        </p:txBody>
      </p:sp>
      <p:sp>
        <p:nvSpPr>
          <p:cNvPr id="8" name="Rectangle 11"/>
          <p:cNvSpPr>
            <a:spLocks noGrp="1" noChangeArrowheads="1"/>
          </p:cNvSpPr>
          <p:nvPr>
            <p:ph type="ftr" sz="quarter" idx="11"/>
          </p:nvPr>
        </p:nvSpPr>
        <p:spPr>
          <a:ln/>
        </p:spPr>
        <p:txBody>
          <a:bodyPr/>
          <a:lstStyle>
            <a:lvl1pPr>
              <a:defRPr/>
            </a:lvl1pPr>
          </a:lstStyle>
          <a:p>
            <a:pPr>
              <a:defRPr/>
            </a:pPr>
            <a:endParaRPr lang="en-US"/>
          </a:p>
        </p:txBody>
      </p:sp>
      <p:sp>
        <p:nvSpPr>
          <p:cNvPr id="9" name="Rectangle 12"/>
          <p:cNvSpPr>
            <a:spLocks noGrp="1" noChangeArrowheads="1"/>
          </p:cNvSpPr>
          <p:nvPr>
            <p:ph type="sldNum" sz="quarter" idx="12"/>
          </p:nvPr>
        </p:nvSpPr>
        <p:spPr>
          <a:ln/>
        </p:spPr>
        <p:txBody>
          <a:bodyPr/>
          <a:lstStyle>
            <a:lvl1pPr>
              <a:defRPr/>
            </a:lvl1pPr>
          </a:lstStyle>
          <a:p>
            <a:pPr>
              <a:defRPr/>
            </a:pPr>
            <a:fld id="{D8267229-C92D-4101-A5B9-33277C1AA485}"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10"/>
          <p:cNvSpPr>
            <a:spLocks noGrp="1" noChangeArrowheads="1"/>
          </p:cNvSpPr>
          <p:nvPr>
            <p:ph type="dt" sz="half" idx="10"/>
          </p:nvPr>
        </p:nvSpPr>
        <p:spPr>
          <a:ln/>
        </p:spPr>
        <p:txBody>
          <a:bodyPr/>
          <a:lstStyle>
            <a:lvl1pPr>
              <a:defRPr/>
            </a:lvl1pPr>
          </a:lstStyle>
          <a:p>
            <a:pPr>
              <a:defRPr/>
            </a:pPr>
            <a:fld id="{8C5C10FF-F7B4-4A71-8095-18E1ECE45713}" type="datetime1">
              <a:rPr lang="en-US"/>
              <a:pPr>
                <a:defRPr/>
              </a:pPr>
              <a:t>8/8/2020</a:t>
            </a:fld>
            <a:endParaRPr lang="en-US"/>
          </a:p>
        </p:txBody>
      </p:sp>
      <p:sp>
        <p:nvSpPr>
          <p:cNvPr id="4" name="Rectangle 11"/>
          <p:cNvSpPr>
            <a:spLocks noGrp="1" noChangeArrowheads="1"/>
          </p:cNvSpPr>
          <p:nvPr>
            <p:ph type="ftr" sz="quarter" idx="11"/>
          </p:nvPr>
        </p:nvSpPr>
        <p:spPr>
          <a:ln/>
        </p:spPr>
        <p:txBody>
          <a:bodyPr/>
          <a:lstStyle>
            <a:lvl1pPr>
              <a:defRPr/>
            </a:lvl1pPr>
          </a:lstStyle>
          <a:p>
            <a:pPr>
              <a:defRPr/>
            </a:pPr>
            <a:endParaRPr lang="en-US"/>
          </a:p>
        </p:txBody>
      </p:sp>
      <p:sp>
        <p:nvSpPr>
          <p:cNvPr id="5" name="Rectangle 12"/>
          <p:cNvSpPr>
            <a:spLocks noGrp="1" noChangeArrowheads="1"/>
          </p:cNvSpPr>
          <p:nvPr>
            <p:ph type="sldNum" sz="quarter" idx="12"/>
          </p:nvPr>
        </p:nvSpPr>
        <p:spPr>
          <a:ln/>
        </p:spPr>
        <p:txBody>
          <a:bodyPr/>
          <a:lstStyle>
            <a:lvl1pPr>
              <a:defRPr/>
            </a:lvl1pPr>
          </a:lstStyle>
          <a:p>
            <a:pPr>
              <a:defRPr/>
            </a:pPr>
            <a:fld id="{1626B8BF-4C87-4A34-B857-DBEFE4B9C63E}"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fld id="{86E26476-2ECB-4493-B989-EB59BCB8B50D}" type="datetime1">
              <a:rPr lang="en-US"/>
              <a:pPr>
                <a:defRPr/>
              </a:pPr>
              <a:t>8/8/2020</a:t>
            </a:fld>
            <a:endParaRPr lang="en-US"/>
          </a:p>
        </p:txBody>
      </p:sp>
      <p:sp>
        <p:nvSpPr>
          <p:cNvPr id="3" name="Rectangle 11"/>
          <p:cNvSpPr>
            <a:spLocks noGrp="1" noChangeArrowheads="1"/>
          </p:cNvSpPr>
          <p:nvPr>
            <p:ph type="ftr" sz="quarter" idx="11"/>
          </p:nvPr>
        </p:nvSpPr>
        <p:spPr>
          <a:ln/>
        </p:spPr>
        <p:txBody>
          <a:bodyPr/>
          <a:lstStyle>
            <a:lvl1pPr>
              <a:defRPr/>
            </a:lvl1pPr>
          </a:lstStyle>
          <a:p>
            <a:pPr>
              <a:defRPr/>
            </a:pPr>
            <a:endParaRPr lang="en-US"/>
          </a:p>
        </p:txBody>
      </p:sp>
      <p:sp>
        <p:nvSpPr>
          <p:cNvPr id="4" name="Rectangle 12"/>
          <p:cNvSpPr>
            <a:spLocks noGrp="1" noChangeArrowheads="1"/>
          </p:cNvSpPr>
          <p:nvPr>
            <p:ph type="sldNum" sz="quarter" idx="12"/>
          </p:nvPr>
        </p:nvSpPr>
        <p:spPr>
          <a:ln/>
        </p:spPr>
        <p:txBody>
          <a:bodyPr/>
          <a:lstStyle>
            <a:lvl1pPr>
              <a:defRPr/>
            </a:lvl1pPr>
          </a:lstStyle>
          <a:p>
            <a:pPr>
              <a:defRPr/>
            </a:pPr>
            <a:fld id="{4BCD9A17-9AA0-44B3-9D97-867AF70E2D53}"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
          <p:cNvSpPr>
            <a:spLocks noGrp="1" noChangeArrowheads="1"/>
          </p:cNvSpPr>
          <p:nvPr>
            <p:ph type="dt" sz="half" idx="10"/>
          </p:nvPr>
        </p:nvSpPr>
        <p:spPr>
          <a:ln/>
        </p:spPr>
        <p:txBody>
          <a:bodyPr/>
          <a:lstStyle>
            <a:lvl1pPr>
              <a:defRPr/>
            </a:lvl1pPr>
          </a:lstStyle>
          <a:p>
            <a:pPr>
              <a:defRPr/>
            </a:pPr>
            <a:fld id="{60920981-7253-4B99-9D4D-FE73BB86A47F}" type="datetime1">
              <a:rPr lang="en-US"/>
              <a:pPr>
                <a:defRPr/>
              </a:pPr>
              <a:t>8/8/2020</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a:p>
        </p:txBody>
      </p:sp>
      <p:sp>
        <p:nvSpPr>
          <p:cNvPr id="7" name="Rectangle 12"/>
          <p:cNvSpPr>
            <a:spLocks noGrp="1" noChangeArrowheads="1"/>
          </p:cNvSpPr>
          <p:nvPr>
            <p:ph type="sldNum" sz="quarter" idx="12"/>
          </p:nvPr>
        </p:nvSpPr>
        <p:spPr>
          <a:ln/>
        </p:spPr>
        <p:txBody>
          <a:bodyPr/>
          <a:lstStyle>
            <a:lvl1pPr>
              <a:defRPr/>
            </a:lvl1pPr>
          </a:lstStyle>
          <a:p>
            <a:pPr>
              <a:defRPr/>
            </a:pPr>
            <a:fld id="{1BF0F933-7E9F-4214-92E4-FC26C3FB42CB}"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
          <p:cNvSpPr>
            <a:spLocks noGrp="1" noChangeArrowheads="1"/>
          </p:cNvSpPr>
          <p:nvPr>
            <p:ph type="dt" sz="half" idx="10"/>
          </p:nvPr>
        </p:nvSpPr>
        <p:spPr>
          <a:ln/>
        </p:spPr>
        <p:txBody>
          <a:bodyPr/>
          <a:lstStyle>
            <a:lvl1pPr>
              <a:defRPr/>
            </a:lvl1pPr>
          </a:lstStyle>
          <a:p>
            <a:pPr>
              <a:defRPr/>
            </a:pPr>
            <a:fld id="{1DCDE1B4-1C72-4ADE-9FF8-78872D040474}" type="datetime1">
              <a:rPr lang="en-US"/>
              <a:pPr>
                <a:defRPr/>
              </a:pPr>
              <a:t>8/8/2020</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a:p>
        </p:txBody>
      </p:sp>
      <p:sp>
        <p:nvSpPr>
          <p:cNvPr id="7" name="Rectangle 12"/>
          <p:cNvSpPr>
            <a:spLocks noGrp="1" noChangeArrowheads="1"/>
          </p:cNvSpPr>
          <p:nvPr>
            <p:ph type="sldNum" sz="quarter" idx="12"/>
          </p:nvPr>
        </p:nvSpPr>
        <p:spPr>
          <a:ln/>
        </p:spPr>
        <p:txBody>
          <a:bodyPr/>
          <a:lstStyle>
            <a:lvl1pPr>
              <a:defRPr/>
            </a:lvl1pPr>
          </a:lstStyle>
          <a:p>
            <a:pPr>
              <a:defRPr/>
            </a:pPr>
            <a:fld id="{5CA592E2-DDDC-4C7A-A6D4-0DE1489ADAE7}"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userDrawn="1"/>
        </p:nvSpPr>
        <p:spPr bwMode="auto">
          <a:xfrm>
            <a:off x="0" y="0"/>
            <a:ext cx="9144000" cy="685800"/>
          </a:xfrm>
          <a:prstGeom prst="rect">
            <a:avLst/>
          </a:prstGeom>
          <a:gradFill rotWithShape="0">
            <a:gsLst>
              <a:gs pos="0">
                <a:srgbClr val="8488C4"/>
              </a:gs>
              <a:gs pos="53000">
                <a:srgbClr val="D4DEFF"/>
              </a:gs>
              <a:gs pos="83000">
                <a:srgbClr val="D4DEFF"/>
              </a:gs>
              <a:gs pos="100000">
                <a:srgbClr val="96AB94"/>
              </a:gs>
            </a:gsLst>
            <a:lin ang="5400000" scaled="1"/>
          </a:gradFill>
          <a:ln w="9525" cmpd="sng">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a:p>
        </p:txBody>
      </p:sp>
      <p:sp>
        <p:nvSpPr>
          <p:cNvPr id="1027" name="Line 13"/>
          <p:cNvSpPr>
            <a:spLocks noChangeShapeType="1"/>
          </p:cNvSpPr>
          <p:nvPr userDrawn="1"/>
        </p:nvSpPr>
        <p:spPr bwMode="auto">
          <a:xfrm>
            <a:off x="0" y="696913"/>
            <a:ext cx="9144000" cy="0"/>
          </a:xfrm>
          <a:prstGeom prst="line">
            <a:avLst/>
          </a:prstGeom>
          <a:noFill/>
          <a:ln w="28575">
            <a:solidFill>
              <a:srgbClr val="FF0000"/>
            </a:solidFill>
            <a:round/>
            <a:headEnd/>
            <a:tailEnd/>
          </a:ln>
        </p:spPr>
        <p:txBody>
          <a:bodyPr/>
          <a:lstStyle/>
          <a:p>
            <a:pPr>
              <a:defRPr/>
            </a:pPr>
            <a:endParaRPr lang="en-US"/>
          </a:p>
        </p:txBody>
      </p:sp>
      <p:sp>
        <p:nvSpPr>
          <p:cNvPr id="1028" name="Text Box 14"/>
          <p:cNvSpPr txBox="1">
            <a:spLocks noChangeArrowheads="1"/>
          </p:cNvSpPr>
          <p:nvPr userDrawn="1"/>
        </p:nvSpPr>
        <p:spPr bwMode="auto">
          <a:xfrm>
            <a:off x="1524000" y="6324600"/>
            <a:ext cx="6477000" cy="3048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eaLnBrk="1" hangingPunct="1">
              <a:spcBef>
                <a:spcPct val="50000"/>
              </a:spcBef>
              <a:buFont typeface="Arial" panose="020B0604020202020204" pitchFamily="34" charset="0"/>
              <a:buNone/>
              <a:defRPr/>
            </a:pPr>
            <a:r>
              <a:rPr lang="en-US" sz="1400" dirty="0">
                <a:solidFill>
                  <a:srgbClr val="0000FF"/>
                </a:solidFill>
              </a:rPr>
              <a:t>  Dept. of ECE, New Horizon College of Engineering, Bengaluru</a:t>
            </a:r>
          </a:p>
        </p:txBody>
      </p:sp>
      <p:sp>
        <p:nvSpPr>
          <p:cNvPr id="1029" name="Rectangle 15"/>
          <p:cNvSpPr>
            <a:spLocks noChangeArrowheads="1"/>
          </p:cNvSpPr>
          <p:nvPr userDrawn="1"/>
        </p:nvSpPr>
        <p:spPr bwMode="auto">
          <a:xfrm>
            <a:off x="4003675" y="3033713"/>
            <a:ext cx="127000" cy="4572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a:p>
        </p:txBody>
      </p:sp>
      <p:sp>
        <p:nvSpPr>
          <p:cNvPr id="1030" name="Rectangle 17"/>
          <p:cNvSpPr>
            <a:spLocks noChangeArrowheads="1"/>
          </p:cNvSpPr>
          <p:nvPr userDrawn="1"/>
        </p:nvSpPr>
        <p:spPr bwMode="auto">
          <a:xfrm>
            <a:off x="4279900" y="3024188"/>
            <a:ext cx="127000" cy="4572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a:p>
        </p:txBody>
      </p:sp>
      <p:sp>
        <p:nvSpPr>
          <p:cNvPr id="1031" name="Line 18"/>
          <p:cNvSpPr>
            <a:spLocks noChangeShapeType="1"/>
          </p:cNvSpPr>
          <p:nvPr userDrawn="1"/>
        </p:nvSpPr>
        <p:spPr bwMode="auto">
          <a:xfrm>
            <a:off x="0" y="6389688"/>
            <a:ext cx="9144000" cy="0"/>
          </a:xfrm>
          <a:prstGeom prst="line">
            <a:avLst/>
          </a:prstGeom>
          <a:noFill/>
          <a:ln w="19050">
            <a:solidFill>
              <a:srgbClr val="FF0000"/>
            </a:solidFill>
            <a:round/>
            <a:headEnd/>
            <a:tailEnd/>
          </a:ln>
        </p:spPr>
        <p:txBody>
          <a:bodyPr/>
          <a:lstStyle/>
          <a:p>
            <a:pPr>
              <a:defRPr/>
            </a:pPr>
            <a:endParaRPr lang="en-US"/>
          </a:p>
        </p:txBody>
      </p:sp>
      <p:sp>
        <p:nvSpPr>
          <p:cNvPr id="1032" name="Rectangle 8"/>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3" name="Rectangle 9"/>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4" name="Rectangle 10"/>
          <p:cNvSpPr>
            <a:spLocks noGrp="1" noChangeArrowheads="1"/>
          </p:cNvSpPr>
          <p:nvPr>
            <p:ph type="dt" sz="half" idx="2"/>
          </p:nvPr>
        </p:nvSpPr>
        <p:spPr bwMode="auto">
          <a:xfrm>
            <a:off x="0" y="6315075"/>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a:lvl1pPr>
          </a:lstStyle>
          <a:p>
            <a:pPr>
              <a:defRPr/>
            </a:pPr>
            <a:fld id="{0F477F58-DB12-4CC5-9AA9-4E2BA2FD07D7}" type="datetime1">
              <a:rPr lang="en-US"/>
              <a:pPr>
                <a:defRPr/>
              </a:pPr>
              <a:t>8/8/2020</a:t>
            </a:fld>
            <a:endParaRPr lang="en-US"/>
          </a:p>
        </p:txBody>
      </p:sp>
      <p:sp>
        <p:nvSpPr>
          <p:cNvPr id="1035" name="Rectangle 11"/>
          <p:cNvSpPr>
            <a:spLocks noGrp="1" noChangeArrowheads="1"/>
          </p:cNvSpPr>
          <p:nvPr>
            <p:ph type="ftr" sz="quarter" idx="3"/>
          </p:nvPr>
        </p:nvSpPr>
        <p:spPr bwMode="auto">
          <a:xfrm>
            <a:off x="2959100" y="5437188"/>
            <a:ext cx="28956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en-US"/>
          </a:p>
        </p:txBody>
      </p:sp>
      <p:sp>
        <p:nvSpPr>
          <p:cNvPr id="1036" name="Rectangle 12"/>
          <p:cNvSpPr>
            <a:spLocks noGrp="1" noChangeArrowheads="1"/>
          </p:cNvSpPr>
          <p:nvPr>
            <p:ph type="sldNum" sz="quarter" idx="4"/>
          </p:nvPr>
        </p:nvSpPr>
        <p:spPr bwMode="auto">
          <a:xfrm>
            <a:off x="7204075" y="6362700"/>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buFont typeface="Arial" charset="0"/>
              <a:buNone/>
              <a:defRPr sz="1400"/>
            </a:lvl1pPr>
          </a:lstStyle>
          <a:p>
            <a:pPr>
              <a:defRPr/>
            </a:pPr>
            <a:fld id="{FFD6B2CF-1C6F-47D2-84B2-B8ADF28D8BC6}" type="slidenum">
              <a:rPr lang="en-US" altLang="en-US"/>
              <a:pPr>
                <a:defRPr/>
              </a:pPr>
              <a:t>‹#›</a:t>
            </a:fld>
            <a:endParaRPr lang="en-US" altLang="en-US"/>
          </a:p>
        </p:txBody>
      </p:sp>
      <p:pic>
        <p:nvPicPr>
          <p:cNvPr id="1037" name="Picture 12" descr="new horizon college of engineering logo க்கான பட முடிவு"/>
          <p:cNvPicPr>
            <a:picLocks noChangeAspect="1" noChangeArrowheads="1"/>
          </p:cNvPicPr>
          <p:nvPr userDrawn="1"/>
        </p:nvPicPr>
        <p:blipFill>
          <a:blip r:embed="rId15"/>
          <a:srcRect/>
          <a:stretch>
            <a:fillRect/>
          </a:stretch>
        </p:blipFill>
        <p:spPr bwMode="auto">
          <a:xfrm>
            <a:off x="0" y="0"/>
            <a:ext cx="1905000" cy="685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270"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 id="2147484268" r:id="rId12"/>
    <p:sldLayoutId id="2147484269" r:id="rId13"/>
  </p:sldLayoutIdLst>
  <p:hf hdr="0" ftr="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analyticsindiamag.com/8-uses-cases-of-image-recognition-that-we-see-in-our-daily-lives/" TargetMode="External"/><Relationship Id="rId7" Type="http://schemas.openxmlformats.org/officeDocument/2006/relationships/hyperlink" Target="http://benchmark.ini.rub.de/?section=gtsrb&amp;subsection=news" TargetMode="External"/><Relationship Id="rId2" Type="http://schemas.openxmlformats.org/officeDocument/2006/relationships/hyperlink" Target="https://www.kaggle.com/fab711/gtsrb-traffic-signs-classification-with-cnn" TargetMode="External"/><Relationship Id="rId1" Type="http://schemas.openxmlformats.org/officeDocument/2006/relationships/slideLayout" Target="../slideLayouts/slideLayout7.xml"/><Relationship Id="rId6" Type="http://schemas.openxmlformats.org/officeDocument/2006/relationships/hyperlink" Target="https://en.wikipedia.org/wiki/Traffic-sign_recognition" TargetMode="External"/><Relationship Id="rId5" Type="http://schemas.openxmlformats.org/officeDocument/2006/relationships/hyperlink" Target="https://scholar.google.co.in/scholar?q=traffic+sign+recognition&amp;hl=en&amp;as_sdt=0&amp;as_vis=1" TargetMode="External"/><Relationship Id="rId4" Type="http://schemas.openxmlformats.org/officeDocument/2006/relationships/hyperlink" Target="https://docs.python.org/3.7/"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meowmeowmeowmeowmeow/gtsrb-german-traffic-sig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228600" y="971550"/>
            <a:ext cx="8686800" cy="781050"/>
          </a:xfrm>
        </p:spPr>
        <p:txBody>
          <a:bodyPr/>
          <a:lstStyle/>
          <a:p>
            <a:r>
              <a:rPr lang="en-US" altLang="en-US" sz="2800" b="1" dirty="0">
                <a:cs typeface="Times New Roman" pitchFamily="18" charset="0"/>
              </a:rPr>
              <a:t>“ROAD SIGN CLASSIFICATION USING CNN”</a:t>
            </a:r>
            <a:endParaRPr lang="en-US" altLang="en-US" sz="2800" dirty="0">
              <a:cs typeface="Times New Roman" pitchFamily="18" charset="0"/>
            </a:endParaRPr>
          </a:p>
        </p:txBody>
      </p:sp>
      <p:sp>
        <p:nvSpPr>
          <p:cNvPr id="3075" name="Date Placeholder 3"/>
          <p:cNvSpPr>
            <a:spLocks noGrp="1"/>
          </p:cNvSpPr>
          <p:nvPr>
            <p:ph type="dt" sz="quarter" idx="10"/>
          </p:nvPr>
        </p:nvSpPr>
        <p:spPr>
          <a:noFill/>
          <a:ln>
            <a:miter lim="800000"/>
            <a:headEnd/>
            <a:tailEnd/>
          </a:ln>
        </p:spPr>
        <p:txBody>
          <a:bodyPr/>
          <a:lstStyle/>
          <a:p>
            <a:pPr>
              <a:buFontTx/>
              <a:buNone/>
            </a:pPr>
            <a:r>
              <a:rPr lang="en-US" altLang="en-US" dirty="0"/>
              <a:t>14-Mar-2020</a:t>
            </a:r>
          </a:p>
        </p:txBody>
      </p:sp>
      <p:sp>
        <p:nvSpPr>
          <p:cNvPr id="3076" name="Slide Number Placeholder 4"/>
          <p:cNvSpPr>
            <a:spLocks noGrp="1"/>
          </p:cNvSpPr>
          <p:nvPr>
            <p:ph type="sldNum" sz="quarter" idx="12"/>
          </p:nvPr>
        </p:nvSpPr>
        <p:spPr>
          <a:noFill/>
          <a:ln>
            <a:miter lim="800000"/>
            <a:headEnd/>
            <a:tailEnd/>
          </a:ln>
        </p:spPr>
        <p:txBody>
          <a:bodyPr/>
          <a:lstStyle/>
          <a:p>
            <a:pPr>
              <a:buFontTx/>
              <a:buNone/>
            </a:pPr>
            <a:fld id="{E80BDA7A-9ABE-4E40-95E8-6347FAF25663}" type="slidenum">
              <a:rPr lang="en-US" altLang="en-US" smtClean="0"/>
              <a:pPr>
                <a:buFontTx/>
                <a:buNone/>
              </a:pPr>
              <a:t>1</a:t>
            </a:fld>
            <a:endParaRPr lang="en-US" altLang="en-US"/>
          </a:p>
        </p:txBody>
      </p:sp>
      <p:sp>
        <p:nvSpPr>
          <p:cNvPr id="3077" name="Rectangle 4"/>
          <p:cNvSpPr>
            <a:spLocks noChangeArrowheads="1"/>
          </p:cNvSpPr>
          <p:nvPr/>
        </p:nvSpPr>
        <p:spPr bwMode="auto">
          <a:xfrm>
            <a:off x="1295400" y="4343400"/>
            <a:ext cx="7381875" cy="1569660"/>
          </a:xfrm>
          <a:prstGeom prst="rect">
            <a:avLst/>
          </a:prstGeom>
          <a:noFill/>
          <a:ln w="9525">
            <a:noFill/>
            <a:miter lim="800000"/>
            <a:headEnd/>
            <a:tailEnd/>
          </a:ln>
        </p:spPr>
        <p:txBody>
          <a:bodyPr>
            <a:spAutoFit/>
          </a:bodyPr>
          <a:lstStyle/>
          <a:p>
            <a:pPr algn="r"/>
            <a:r>
              <a:rPr lang="en-US" altLang="en-US" dirty="0"/>
              <a:t>ISHANI MISHRA</a:t>
            </a:r>
          </a:p>
          <a:p>
            <a:pPr algn="r"/>
            <a:r>
              <a:rPr lang="en-US" altLang="en-US" dirty="0"/>
              <a:t>Assistant Professor</a:t>
            </a:r>
          </a:p>
          <a:p>
            <a:pPr algn="r"/>
            <a:r>
              <a:rPr lang="en-US" altLang="en-US" dirty="0"/>
              <a:t>Dept. of ECE</a:t>
            </a:r>
          </a:p>
          <a:p>
            <a:pPr algn="r"/>
            <a:r>
              <a:rPr lang="en-US" altLang="en-US" dirty="0"/>
              <a:t>NHCE, Bengaluru</a:t>
            </a:r>
            <a:endParaRPr lang="en-IN" altLang="en-US" dirty="0"/>
          </a:p>
        </p:txBody>
      </p:sp>
      <p:sp>
        <p:nvSpPr>
          <p:cNvPr id="3078" name="Rectangle 5"/>
          <p:cNvSpPr>
            <a:spLocks noChangeArrowheads="1"/>
          </p:cNvSpPr>
          <p:nvPr/>
        </p:nvSpPr>
        <p:spPr bwMode="auto">
          <a:xfrm>
            <a:off x="7150100" y="4017963"/>
            <a:ext cx="1527175" cy="461962"/>
          </a:xfrm>
          <a:prstGeom prst="rect">
            <a:avLst/>
          </a:prstGeom>
          <a:noFill/>
          <a:ln w="9525">
            <a:noFill/>
            <a:miter lim="800000"/>
            <a:headEnd/>
            <a:tailEnd/>
          </a:ln>
        </p:spPr>
        <p:txBody>
          <a:bodyPr wrap="none">
            <a:spAutoFit/>
          </a:bodyPr>
          <a:lstStyle/>
          <a:p>
            <a:pPr algn="r"/>
            <a:r>
              <a:rPr lang="en-US" altLang="en-US" dirty="0"/>
              <a:t>Guided By</a:t>
            </a:r>
            <a:endParaRPr lang="en-IN" altLang="en-US" dirty="0"/>
          </a:p>
        </p:txBody>
      </p:sp>
      <p:sp>
        <p:nvSpPr>
          <p:cNvPr id="3079" name="TextBox 1"/>
          <p:cNvSpPr txBox="1">
            <a:spLocks noChangeArrowheads="1"/>
          </p:cNvSpPr>
          <p:nvPr/>
        </p:nvSpPr>
        <p:spPr bwMode="auto">
          <a:xfrm>
            <a:off x="914495" y="2202240"/>
            <a:ext cx="7086415" cy="1938992"/>
          </a:xfrm>
          <a:prstGeom prst="rect">
            <a:avLst/>
          </a:prstGeom>
          <a:noFill/>
          <a:ln w="9525">
            <a:noFill/>
            <a:miter lim="800000"/>
            <a:headEnd/>
            <a:tailEnd/>
          </a:ln>
        </p:spPr>
        <p:txBody>
          <a:bodyPr wrap="square">
            <a:spAutoFit/>
          </a:bodyPr>
          <a:lstStyle/>
          <a:p>
            <a:r>
              <a:rPr lang="en-US" altLang="en-US" dirty="0"/>
              <a:t>NIKHIL DWIVEDI  			1NH17EC729</a:t>
            </a:r>
          </a:p>
          <a:p>
            <a:r>
              <a:rPr lang="en-US" altLang="en-US" dirty="0"/>
              <a:t>RITWIK SHOME 			1NH17EC738</a:t>
            </a:r>
          </a:p>
          <a:p>
            <a:r>
              <a:rPr lang="en-US" altLang="en-US" dirty="0"/>
              <a:t>SAHIB ARORA 			1NH17EC742</a:t>
            </a:r>
          </a:p>
          <a:p>
            <a:r>
              <a:rPr lang="en-US" altLang="en-US" dirty="0"/>
              <a:t>PRATHAMESH KADAM 		1NH17EC420</a:t>
            </a:r>
          </a:p>
          <a:p>
            <a:endParaRPr lang="en-US" altLang="en-US" dirty="0"/>
          </a:p>
        </p:txBody>
      </p:sp>
      <p:sp>
        <p:nvSpPr>
          <p:cNvPr id="3080" name="TextBox 3"/>
          <p:cNvSpPr txBox="1">
            <a:spLocks noChangeArrowheads="1"/>
          </p:cNvSpPr>
          <p:nvPr/>
        </p:nvSpPr>
        <p:spPr bwMode="auto">
          <a:xfrm>
            <a:off x="466725" y="76200"/>
            <a:ext cx="8448675" cy="584200"/>
          </a:xfrm>
          <a:prstGeom prst="rect">
            <a:avLst/>
          </a:prstGeom>
          <a:noFill/>
          <a:ln w="9525">
            <a:noFill/>
            <a:miter lim="800000"/>
            <a:headEnd/>
            <a:tailEnd/>
          </a:ln>
        </p:spPr>
        <p:txBody>
          <a:bodyPr>
            <a:spAutoFit/>
          </a:bodyPr>
          <a:lstStyle/>
          <a:p>
            <a:pPr algn="ctr" eaLnBrk="1" hangingPunct="1"/>
            <a:r>
              <a:rPr lang="en-US" altLang="en-US" sz="3200" dirty="0">
                <a:cs typeface="Times New Roman" pitchFamily="18" charset="0"/>
              </a:rPr>
              <a:t>Mini Project - IV</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Circuit Diagram &amp; Working</a:t>
            </a:r>
          </a:p>
        </p:txBody>
      </p:sp>
      <p:sp>
        <p:nvSpPr>
          <p:cNvPr id="12291"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12292"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EF0F2246-86E5-41AE-808D-EA0CBF7A57E7}" type="slidenum">
              <a:rPr lang="en-US" altLang="en-US" smtClean="0"/>
              <a:pPr>
                <a:buFontTx/>
                <a:buNone/>
              </a:pPr>
              <a:t>10</a:t>
            </a:fld>
            <a:endParaRPr lang="en-US" altLang="en-US"/>
          </a:p>
        </p:txBody>
      </p:sp>
      <p:sp>
        <p:nvSpPr>
          <p:cNvPr id="3" name="AutoShape 2">
            <a:extLst>
              <a:ext uri="{FF2B5EF4-FFF2-40B4-BE49-F238E27FC236}">
                <a16:creationId xmlns:a16="http://schemas.microsoft.com/office/drawing/2014/main" id="{7BE28D3D-1AE0-4EE6-90EC-A964AC9E48D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descr="Image for post">
            <a:extLst>
              <a:ext uri="{FF2B5EF4-FFF2-40B4-BE49-F238E27FC236}">
                <a16:creationId xmlns:a16="http://schemas.microsoft.com/office/drawing/2014/main" id="{2A1FA83F-683D-4E8A-84D5-94536D035CD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574800"/>
            <a:ext cx="9144000" cy="37068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BC8292-D5D9-470D-AD87-CAF625CEE72F}"/>
              </a:ext>
            </a:extLst>
          </p:cNvPr>
          <p:cNvSpPr>
            <a:spLocks noGrp="1"/>
          </p:cNvSpPr>
          <p:nvPr>
            <p:ph type="dt" sz="half" idx="10"/>
          </p:nvPr>
        </p:nvSpPr>
        <p:spPr/>
        <p:txBody>
          <a:bodyPr/>
          <a:lstStyle/>
          <a:p>
            <a:pPr>
              <a:defRPr/>
            </a:pPr>
            <a:fld id="{86E26476-2ECB-4493-B989-EB59BCB8B50D}" type="datetime1">
              <a:rPr lang="en-US" smtClean="0"/>
              <a:pPr>
                <a:defRPr/>
              </a:pPr>
              <a:t>8/8/2020</a:t>
            </a:fld>
            <a:endParaRPr lang="en-US"/>
          </a:p>
        </p:txBody>
      </p:sp>
      <p:sp>
        <p:nvSpPr>
          <p:cNvPr id="3" name="Slide Number Placeholder 2">
            <a:extLst>
              <a:ext uri="{FF2B5EF4-FFF2-40B4-BE49-F238E27FC236}">
                <a16:creationId xmlns:a16="http://schemas.microsoft.com/office/drawing/2014/main" id="{4D761725-4952-4626-BD53-1C5769635D15}"/>
              </a:ext>
            </a:extLst>
          </p:cNvPr>
          <p:cNvSpPr>
            <a:spLocks noGrp="1"/>
          </p:cNvSpPr>
          <p:nvPr>
            <p:ph type="sldNum" sz="quarter" idx="12"/>
          </p:nvPr>
        </p:nvSpPr>
        <p:spPr/>
        <p:txBody>
          <a:bodyPr/>
          <a:lstStyle/>
          <a:p>
            <a:pPr>
              <a:defRPr/>
            </a:pPr>
            <a:fld id="{4BCD9A17-9AA0-44B3-9D97-867AF70E2D53}" type="slidenum">
              <a:rPr lang="en-US" altLang="en-US" smtClean="0"/>
              <a:pPr>
                <a:defRPr/>
              </a:pPr>
              <a:t>11</a:t>
            </a:fld>
            <a:endParaRPr lang="en-US" altLang="en-US"/>
          </a:p>
        </p:txBody>
      </p:sp>
      <p:pic>
        <p:nvPicPr>
          <p:cNvPr id="4" name="Picture 3">
            <a:extLst>
              <a:ext uri="{FF2B5EF4-FFF2-40B4-BE49-F238E27FC236}">
                <a16:creationId xmlns:a16="http://schemas.microsoft.com/office/drawing/2014/main" id="{D1E01F68-6E33-4388-BFF7-88F538DDF528}"/>
              </a:ext>
            </a:extLst>
          </p:cNvPr>
          <p:cNvPicPr>
            <a:picLocks noChangeAspect="1"/>
          </p:cNvPicPr>
          <p:nvPr/>
        </p:nvPicPr>
        <p:blipFill>
          <a:blip r:embed="rId2"/>
          <a:stretch>
            <a:fillRect/>
          </a:stretch>
        </p:blipFill>
        <p:spPr>
          <a:xfrm>
            <a:off x="1676476" y="685872"/>
            <a:ext cx="5448345" cy="5676828"/>
          </a:xfrm>
          <a:prstGeom prst="rect">
            <a:avLst/>
          </a:prstGeom>
        </p:spPr>
      </p:pic>
    </p:spTree>
    <p:extLst>
      <p:ext uri="{BB962C8B-B14F-4D97-AF65-F5344CB8AC3E}">
        <p14:creationId xmlns:p14="http://schemas.microsoft.com/office/powerpoint/2010/main" val="2832304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dirty="0"/>
              <a:t>       Algorithm</a:t>
            </a:r>
          </a:p>
        </p:txBody>
      </p:sp>
      <p:sp>
        <p:nvSpPr>
          <p:cNvPr id="13315"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13316"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A2AAE53B-7CCE-4F62-B631-A83174DE913A}" type="slidenum">
              <a:rPr lang="en-US" altLang="en-US" smtClean="0"/>
              <a:pPr>
                <a:buFontTx/>
                <a:buNone/>
              </a:pPr>
              <a:t>12</a:t>
            </a:fld>
            <a:endParaRPr lang="en-US" altLang="en-US"/>
          </a:p>
        </p:txBody>
      </p:sp>
      <p:sp>
        <p:nvSpPr>
          <p:cNvPr id="2" name="Rectangle 1">
            <a:extLst>
              <a:ext uri="{FF2B5EF4-FFF2-40B4-BE49-F238E27FC236}">
                <a16:creationId xmlns:a16="http://schemas.microsoft.com/office/drawing/2014/main" id="{778BFB30-3A40-4A2E-917F-5D60970B3964}"/>
              </a:ext>
            </a:extLst>
          </p:cNvPr>
          <p:cNvSpPr/>
          <p:nvPr/>
        </p:nvSpPr>
        <p:spPr>
          <a:xfrm>
            <a:off x="228714" y="1066862"/>
            <a:ext cx="8686572" cy="6465231"/>
          </a:xfrm>
          <a:prstGeom prst="rect">
            <a:avLst/>
          </a:prstGeom>
        </p:spPr>
        <p:txBody>
          <a:bodyPr wrap="square">
            <a:spAutoFit/>
          </a:bodyPr>
          <a:lstStyle/>
          <a:p>
            <a:pPr algn="just">
              <a:lnSpc>
                <a:spcPct val="150000"/>
              </a:lnSpc>
            </a:pPr>
            <a:r>
              <a:rPr lang="en-US" sz="1800" dirty="0">
                <a:effectLst/>
                <a:latin typeface="Calibri" panose="020F0502020204030204" pitchFamily="34" charset="0"/>
                <a:ea typeface="Times New Roman" panose="02020603050405020304" pitchFamily="18" charset="0"/>
              </a:rPr>
              <a:t>Step 1</a:t>
            </a:r>
            <a:r>
              <a:rPr lang="en-US" sz="1800" b="1"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Capture the image.</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Calibri" panose="020F0502020204030204" pitchFamily="34" charset="0"/>
                <a:ea typeface="Times New Roman" panose="02020603050405020304" pitchFamily="18" charset="0"/>
              </a:rPr>
              <a:t>Step 2: Break down the image to get 3 layers (Red, Green, Blue).</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Calibri" panose="020F0502020204030204" pitchFamily="34" charset="0"/>
                <a:ea typeface="Times New Roman" panose="02020603050405020304" pitchFamily="18" charset="0"/>
              </a:rPr>
              <a:t>Step 3: Select a suitable size(5x5,3x3) and number (32,64) of function blocks.</a:t>
            </a:r>
            <a:endParaRPr lang="en-IN" sz="1800" dirty="0">
              <a:effectLst/>
              <a:latin typeface="Times New Roman" panose="02020603050405020304" pitchFamily="18" charset="0"/>
              <a:ea typeface="Times New Roman" panose="02020603050405020304" pitchFamily="18" charset="0"/>
            </a:endParaRPr>
          </a:p>
          <a:p>
            <a:pPr marL="540385" indent="-540385">
              <a:lnSpc>
                <a:spcPct val="150000"/>
              </a:lnSpc>
            </a:pPr>
            <a:r>
              <a:rPr lang="en-US" sz="1800" dirty="0">
                <a:effectLst/>
                <a:latin typeface="Calibri" panose="020F0502020204030204" pitchFamily="34" charset="0"/>
                <a:ea typeface="Times New Roman" panose="02020603050405020304" pitchFamily="18" charset="0"/>
              </a:rPr>
              <a:t>Step 4: Select a suitable stride (number of pixels the function block moves after each            iteration value).</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Calibri" panose="020F0502020204030204" pitchFamily="34" charset="0"/>
                <a:ea typeface="Times New Roman" panose="02020603050405020304" pitchFamily="18" charset="0"/>
              </a:rPr>
              <a:t>Step 5: Run the function block through the image to identify small pixels.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Calibri" panose="020F0502020204030204" pitchFamily="34" charset="0"/>
                <a:ea typeface="Times New Roman" panose="02020603050405020304" pitchFamily="18" charset="0"/>
              </a:rPr>
              <a:t>Step 6: Repeat step 5 for all function blocks till all the pixels in the image are covered</a:t>
            </a:r>
            <a:endParaRPr lang="en-IN" sz="1800" dirty="0">
              <a:effectLst/>
              <a:latin typeface="Times New Roman" panose="02020603050405020304" pitchFamily="18" charset="0"/>
              <a:ea typeface="Times New Roman" panose="02020603050405020304" pitchFamily="18" charset="0"/>
            </a:endParaRPr>
          </a:p>
          <a:p>
            <a:pPr marL="450215" indent="-450215" algn="just">
              <a:lnSpc>
                <a:spcPct val="150000"/>
              </a:lnSpc>
            </a:pPr>
            <a:r>
              <a:rPr lang="en-US" sz="1800" dirty="0">
                <a:effectLst/>
                <a:latin typeface="Calibri" panose="020F0502020204030204" pitchFamily="34" charset="0"/>
                <a:ea typeface="Times New Roman" panose="02020603050405020304" pitchFamily="18" charset="0"/>
              </a:rPr>
              <a:t>Step 7: Increase the size of function block and check whether the function blocks are forming and particular pattern.</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Calibri" panose="020F0502020204030204" pitchFamily="34" charset="0"/>
                <a:ea typeface="Times New Roman" panose="02020603050405020304" pitchFamily="18" charset="0"/>
              </a:rPr>
              <a:t>Step 8: Repeat step 8 until the whole picture is covered.</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Calibri" panose="020F0502020204030204" pitchFamily="34" charset="0"/>
                <a:ea typeface="Times New Roman" panose="02020603050405020304" pitchFamily="18" charset="0"/>
              </a:rPr>
              <a:t>Step 9: Make the decision based on result of step 8.</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0"/>
              </a:spcAft>
            </a:pPr>
            <a:endParaRPr lang="en-US" sz="1600" dirty="0">
              <a:ea typeface="Times New Roman" panose="02020603050405020304" pitchFamily="18" charset="0"/>
            </a:endParaRPr>
          </a:p>
          <a:p>
            <a:pPr algn="just">
              <a:lnSpc>
                <a:spcPct val="150000"/>
              </a:lnSpc>
              <a:spcAft>
                <a:spcPts val="0"/>
              </a:spcAft>
            </a:pPr>
            <a:endParaRPr lang="en-US" sz="1600" dirty="0">
              <a:ea typeface="Times New Roman" panose="02020603050405020304" pitchFamily="18" charset="0"/>
            </a:endParaRPr>
          </a:p>
          <a:p>
            <a:pPr algn="just">
              <a:lnSpc>
                <a:spcPct val="150000"/>
              </a:lnSpc>
              <a:spcAft>
                <a:spcPts val="0"/>
              </a:spcAft>
            </a:pPr>
            <a:endParaRPr lang="en-US" sz="1600" dirty="0">
              <a:ea typeface="Times New Roman" panose="02020603050405020304" pitchFamily="18" charset="0"/>
            </a:endParaRPr>
          </a:p>
          <a:p>
            <a:pPr algn="just">
              <a:lnSpc>
                <a:spcPct val="150000"/>
              </a:lnSpc>
              <a:spcAft>
                <a:spcPts val="0"/>
              </a:spcAft>
            </a:pPr>
            <a:endParaRPr lang="en-US" sz="1600" dirty="0">
              <a:ea typeface="Times New Roman" panose="02020603050405020304" pitchFamily="18" charset="0"/>
            </a:endParaRPr>
          </a:p>
          <a:p>
            <a:pPr algn="just">
              <a:lnSpc>
                <a:spcPct val="150000"/>
              </a:lnSpc>
              <a:spcAft>
                <a:spcPts val="0"/>
              </a:spcAft>
            </a:pPr>
            <a:endParaRPr lang="en-IN" sz="1600" dirty="0">
              <a:ea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Results &amp; Discussion</a:t>
            </a:r>
          </a:p>
        </p:txBody>
      </p:sp>
      <p:sp>
        <p:nvSpPr>
          <p:cNvPr id="3" name="Content Placeholder 2">
            <a:extLst>
              <a:ext uri="{FF2B5EF4-FFF2-40B4-BE49-F238E27FC236}">
                <a16:creationId xmlns:a16="http://schemas.microsoft.com/office/drawing/2014/main" id="{86B8FF8E-DB4D-4C15-97C7-9B19E7F20587}"/>
              </a:ext>
            </a:extLst>
          </p:cNvPr>
          <p:cNvSpPr>
            <a:spLocks noGrp="1"/>
          </p:cNvSpPr>
          <p:nvPr>
            <p:ph idx="1"/>
          </p:nvPr>
        </p:nvSpPr>
        <p:spPr>
          <a:xfrm>
            <a:off x="304911" y="1066862"/>
            <a:ext cx="8804163" cy="2285940"/>
          </a:xfrm>
        </p:spPr>
        <p:txBody>
          <a:bodyPr/>
          <a:lstStyle/>
          <a:p>
            <a:r>
              <a:rPr lang="en-US" sz="2000" dirty="0"/>
              <a:t>We covered how deep learning can be used to classify traffic signs with high accuracy, employing a variety of pre-processing and regularization techniques (e.g. dropout), and trying different model architectures. We built highly configurable code and developed a flexible way of evaluating multiple architectures. Our model reached close to close to 94% accuracy on the test set, achieving 95% on the validation set.</a:t>
            </a:r>
            <a:endParaRPr lang="en-IN" sz="1400" dirty="0"/>
          </a:p>
        </p:txBody>
      </p:sp>
      <p:sp>
        <p:nvSpPr>
          <p:cNvPr id="14339" name="Date Placeholder 1"/>
          <p:cNvSpPr>
            <a:spLocks noGrp="1"/>
          </p:cNvSpPr>
          <p:nvPr>
            <p:ph type="dt" sz="half" idx="10"/>
          </p:nvPr>
        </p:nvSpPr>
        <p:spPr>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14340" name="Slide Number Placeholder 4"/>
          <p:cNvSpPr>
            <a:spLocks noGrp="1"/>
          </p:cNvSpPr>
          <p:nvPr>
            <p:ph type="sldNum" sz="quarter" idx="12"/>
          </p:nvPr>
        </p:nvSpPr>
        <p:spPr>
          <a:noFill/>
          <a:ln>
            <a:miter lim="800000"/>
            <a:headEnd/>
            <a:tailEnd/>
          </a:ln>
        </p:spPr>
        <p:txBody>
          <a:bodyPr/>
          <a:lstStyle/>
          <a:p>
            <a:pPr>
              <a:buFontTx/>
              <a:buNone/>
            </a:pPr>
            <a:fld id="{929579C8-3FFE-4DB4-AFDD-1DFE783B14B8}" type="slidenum">
              <a:rPr lang="en-US" altLang="en-US" smtClean="0"/>
              <a:pPr>
                <a:buFontTx/>
                <a:buNone/>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1C8286-1FED-4043-88EA-752F6EB88A61}"/>
              </a:ext>
            </a:extLst>
          </p:cNvPr>
          <p:cNvSpPr>
            <a:spLocks noGrp="1"/>
          </p:cNvSpPr>
          <p:nvPr>
            <p:ph type="dt" sz="half" idx="10"/>
          </p:nvPr>
        </p:nvSpPr>
        <p:spPr/>
        <p:txBody>
          <a:bodyPr/>
          <a:lstStyle/>
          <a:p>
            <a:pPr>
              <a:defRPr/>
            </a:pPr>
            <a:fld id="{6408154A-4AAD-4B02-8DAF-157BA046479E}" type="datetime1">
              <a:rPr lang="en-US" smtClean="0"/>
              <a:pPr>
                <a:defRPr/>
              </a:pPr>
              <a:t>8/8/2020</a:t>
            </a:fld>
            <a:endParaRPr lang="en-US"/>
          </a:p>
        </p:txBody>
      </p:sp>
      <p:sp>
        <p:nvSpPr>
          <p:cNvPr id="5" name="Slide Number Placeholder 4">
            <a:extLst>
              <a:ext uri="{FF2B5EF4-FFF2-40B4-BE49-F238E27FC236}">
                <a16:creationId xmlns:a16="http://schemas.microsoft.com/office/drawing/2014/main" id="{83F9C924-C6E0-4CC5-B927-70522EC39935}"/>
              </a:ext>
            </a:extLst>
          </p:cNvPr>
          <p:cNvSpPr>
            <a:spLocks noGrp="1"/>
          </p:cNvSpPr>
          <p:nvPr>
            <p:ph type="sldNum" sz="quarter" idx="12"/>
          </p:nvPr>
        </p:nvSpPr>
        <p:spPr/>
        <p:txBody>
          <a:bodyPr/>
          <a:lstStyle/>
          <a:p>
            <a:pPr>
              <a:defRPr/>
            </a:pPr>
            <a:fld id="{DC7722C7-0AC6-4F43-AAC3-9C6177304445}" type="slidenum">
              <a:rPr lang="en-US" altLang="en-US" smtClean="0"/>
              <a:pPr>
                <a:defRPr/>
              </a:pPr>
              <a:t>14</a:t>
            </a:fld>
            <a:endParaRPr lang="en-US" altLang="en-US"/>
          </a:p>
        </p:txBody>
      </p:sp>
      <p:sp>
        <p:nvSpPr>
          <p:cNvPr id="6" name="Rectangle 2">
            <a:extLst>
              <a:ext uri="{FF2B5EF4-FFF2-40B4-BE49-F238E27FC236}">
                <a16:creationId xmlns:a16="http://schemas.microsoft.com/office/drawing/2014/main" id="{C19E6921-EFAE-4F6A-BBDC-3D3D3BC5CFA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4">
            <a:extLst>
              <a:ext uri="{FF2B5EF4-FFF2-40B4-BE49-F238E27FC236}">
                <a16:creationId xmlns:a16="http://schemas.microsoft.com/office/drawing/2014/main" id="{F645E0FF-E59E-4F84-BCA5-F2504513FC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8" y="1683828"/>
            <a:ext cx="4301824" cy="309241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6CDD0AC8-7349-43EC-A8B2-C404198E3405}"/>
              </a:ext>
            </a:extLst>
          </p:cNvPr>
          <p:cNvSpPr>
            <a:spLocks noChangeArrowheads="1"/>
          </p:cNvSpPr>
          <p:nvPr/>
        </p:nvSpPr>
        <p:spPr bwMode="auto">
          <a:xfrm>
            <a:off x="495300" y="39846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9" name="Content Placeholder 8">
            <a:extLst>
              <a:ext uri="{FF2B5EF4-FFF2-40B4-BE49-F238E27FC236}">
                <a16:creationId xmlns:a16="http://schemas.microsoft.com/office/drawing/2014/main" id="{6EFBEEF9-DD13-4ABA-8EB5-2AEBFC6E1FCE}"/>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83439" y="1676446"/>
            <a:ext cx="4179228" cy="3099796"/>
          </a:xfrm>
          <a:prstGeom prst="rect">
            <a:avLst/>
          </a:prstGeom>
          <a:noFill/>
          <a:ln>
            <a:noFill/>
          </a:ln>
        </p:spPr>
      </p:pic>
    </p:spTree>
    <p:extLst>
      <p:ext uri="{BB962C8B-B14F-4D97-AF65-F5344CB8AC3E}">
        <p14:creationId xmlns:p14="http://schemas.microsoft.com/office/powerpoint/2010/main" val="3716251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C50097-950B-448F-B9E3-C0FD60269A78}"/>
              </a:ext>
            </a:extLst>
          </p:cNvPr>
          <p:cNvSpPr>
            <a:spLocks noGrp="1"/>
          </p:cNvSpPr>
          <p:nvPr>
            <p:ph type="dt" sz="half" idx="10"/>
          </p:nvPr>
        </p:nvSpPr>
        <p:spPr/>
        <p:txBody>
          <a:bodyPr/>
          <a:lstStyle/>
          <a:p>
            <a:pPr>
              <a:defRPr/>
            </a:pPr>
            <a:fld id="{6408154A-4AAD-4B02-8DAF-157BA046479E}" type="datetime1">
              <a:rPr lang="en-US" smtClean="0"/>
              <a:pPr>
                <a:defRPr/>
              </a:pPr>
              <a:t>8/8/2020</a:t>
            </a:fld>
            <a:endParaRPr lang="en-US"/>
          </a:p>
        </p:txBody>
      </p:sp>
      <p:sp>
        <p:nvSpPr>
          <p:cNvPr id="5" name="Slide Number Placeholder 4">
            <a:extLst>
              <a:ext uri="{FF2B5EF4-FFF2-40B4-BE49-F238E27FC236}">
                <a16:creationId xmlns:a16="http://schemas.microsoft.com/office/drawing/2014/main" id="{5C8FDF16-FF80-414A-AF9D-9BE559952201}"/>
              </a:ext>
            </a:extLst>
          </p:cNvPr>
          <p:cNvSpPr>
            <a:spLocks noGrp="1"/>
          </p:cNvSpPr>
          <p:nvPr>
            <p:ph type="sldNum" sz="quarter" idx="12"/>
          </p:nvPr>
        </p:nvSpPr>
        <p:spPr/>
        <p:txBody>
          <a:bodyPr/>
          <a:lstStyle/>
          <a:p>
            <a:pPr>
              <a:defRPr/>
            </a:pPr>
            <a:fld id="{DC7722C7-0AC6-4F43-AAC3-9C6177304445}" type="slidenum">
              <a:rPr lang="en-US" altLang="en-US" smtClean="0"/>
              <a:pPr>
                <a:defRPr/>
              </a:pPr>
              <a:t>15</a:t>
            </a:fld>
            <a:endParaRPr lang="en-US" altLang="en-US"/>
          </a:p>
        </p:txBody>
      </p:sp>
      <p:pic>
        <p:nvPicPr>
          <p:cNvPr id="6" name="Content Placeholder 5">
            <a:extLst>
              <a:ext uri="{FF2B5EF4-FFF2-40B4-BE49-F238E27FC236}">
                <a16:creationId xmlns:a16="http://schemas.microsoft.com/office/drawing/2014/main" id="{34BD19EB-1C70-41F0-9DCC-4EEFF3745EBA}"/>
              </a:ext>
            </a:extLst>
          </p:cNvPr>
          <p:cNvPicPr>
            <a:picLocks noGrp="1"/>
          </p:cNvPicPr>
          <p:nvPr>
            <p:ph idx="1"/>
          </p:nvPr>
        </p:nvPicPr>
        <p:blipFill rotWithShape="1">
          <a:blip r:embed="rId2"/>
          <a:srcRect l="770" t="977"/>
          <a:stretch/>
        </p:blipFill>
        <p:spPr bwMode="auto">
          <a:xfrm>
            <a:off x="1512312" y="990664"/>
            <a:ext cx="6119375" cy="5029138"/>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EC9574D7-6FB8-47C3-BC90-E929BC47AFE9}"/>
              </a:ext>
            </a:extLst>
          </p:cNvPr>
          <p:cNvSpPr txBox="1"/>
          <p:nvPr/>
        </p:nvSpPr>
        <p:spPr>
          <a:xfrm>
            <a:off x="3821787" y="55693"/>
            <a:ext cx="3809900" cy="584775"/>
          </a:xfrm>
          <a:prstGeom prst="rect">
            <a:avLst/>
          </a:prstGeom>
          <a:noFill/>
        </p:spPr>
        <p:txBody>
          <a:bodyPr wrap="square" rtlCol="0">
            <a:spAutoFit/>
          </a:bodyPr>
          <a:lstStyle/>
          <a:p>
            <a:r>
              <a:rPr lang="en-US" sz="3200" b="1" dirty="0"/>
              <a:t>Output</a:t>
            </a:r>
            <a:endParaRPr lang="en-IN" sz="3200" b="1" dirty="0"/>
          </a:p>
        </p:txBody>
      </p:sp>
    </p:spTree>
    <p:extLst>
      <p:ext uri="{BB962C8B-B14F-4D97-AF65-F5344CB8AC3E}">
        <p14:creationId xmlns:p14="http://schemas.microsoft.com/office/powerpoint/2010/main" val="356209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dirty="0"/>
              <a:t>       Conclusion</a:t>
            </a:r>
          </a:p>
        </p:txBody>
      </p:sp>
      <p:sp>
        <p:nvSpPr>
          <p:cNvPr id="2" name="Title 1">
            <a:extLst>
              <a:ext uri="{FF2B5EF4-FFF2-40B4-BE49-F238E27FC236}">
                <a16:creationId xmlns:a16="http://schemas.microsoft.com/office/drawing/2014/main" id="{F9181B05-BC42-4BEF-AD07-9C1F1F9B6FF1}"/>
              </a:ext>
            </a:extLst>
          </p:cNvPr>
          <p:cNvSpPr>
            <a:spLocks noGrp="1"/>
          </p:cNvSpPr>
          <p:nvPr>
            <p:ph type="title"/>
          </p:nvPr>
        </p:nvSpPr>
        <p:spPr>
          <a:xfrm>
            <a:off x="304912" y="1342336"/>
            <a:ext cx="8610374" cy="3610624"/>
          </a:xfrm>
        </p:spPr>
        <p:txBody>
          <a:bodyPr/>
          <a:lstStyle/>
          <a:p>
            <a:pPr algn="l"/>
            <a:r>
              <a:rPr lang="en-US" sz="2000" dirty="0">
                <a:solidFill>
                  <a:srgbClr val="000000"/>
                </a:solidFill>
                <a:effectLst/>
                <a:latin typeface="+mn-lt"/>
                <a:ea typeface="Times New Roman" panose="02020603050405020304" pitchFamily="18" charset="0"/>
              </a:rPr>
              <a:t>We built a road sign recognition system which recognizes and classifies the road sign from an input image into the 43 categories.</a:t>
            </a:r>
            <a:br>
              <a:rPr lang="en-IN" sz="2000" dirty="0">
                <a:effectLst/>
                <a:latin typeface="+mn-lt"/>
                <a:ea typeface="Times New Roman" panose="02020603050405020304" pitchFamily="18" charset="0"/>
              </a:rPr>
            </a:br>
            <a:br>
              <a:rPr lang="en-US" sz="2000" dirty="0">
                <a:effectLst/>
                <a:latin typeface="+mn-lt"/>
                <a:ea typeface="Times New Roman" panose="02020603050405020304" pitchFamily="18" charset="0"/>
              </a:rPr>
            </a:br>
            <a:r>
              <a:rPr lang="en-IN" sz="2000" dirty="0">
                <a:effectLst/>
                <a:latin typeface="+mn-lt"/>
                <a:ea typeface="Calibri" panose="020F0502020204030204" pitchFamily="34" charset="0"/>
              </a:rPr>
              <a:t>We were able to achieve 94% accuracy on the training set and 95% on the validation set which is pretty good for a simple CNN based model. We visualized how our accuracy and loss changes with time and also visualized the accuracy and loss on the training and validation data.</a:t>
            </a:r>
            <a:br>
              <a:rPr lang="en-IN" sz="2000" dirty="0">
                <a:effectLst/>
                <a:latin typeface="+mn-lt"/>
                <a:ea typeface="Times New Roman" panose="02020603050405020304" pitchFamily="18" charset="0"/>
              </a:rPr>
            </a:br>
            <a:endParaRPr lang="en-IN" sz="2400" dirty="0">
              <a:latin typeface="+mn-lt"/>
            </a:endParaRPr>
          </a:p>
        </p:txBody>
      </p:sp>
      <p:sp>
        <p:nvSpPr>
          <p:cNvPr id="16387" name="Date Placeholder 1"/>
          <p:cNvSpPr>
            <a:spLocks noGrp="1"/>
          </p:cNvSpPr>
          <p:nvPr>
            <p:ph type="dt" sz="half" idx="10"/>
          </p:nvPr>
        </p:nvSpPr>
        <p:spPr>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16388" name="Slide Number Placeholder 4"/>
          <p:cNvSpPr>
            <a:spLocks noGrp="1"/>
          </p:cNvSpPr>
          <p:nvPr>
            <p:ph type="sldNum" sz="quarter" idx="12"/>
          </p:nvPr>
        </p:nvSpPr>
        <p:spPr>
          <a:noFill/>
          <a:ln>
            <a:miter lim="800000"/>
            <a:headEnd/>
            <a:tailEnd/>
          </a:ln>
        </p:spPr>
        <p:txBody>
          <a:bodyPr/>
          <a:lstStyle/>
          <a:p>
            <a:pPr>
              <a:buFontTx/>
              <a:buNone/>
            </a:pPr>
            <a:fld id="{9A0F2B59-DBC8-446B-9075-AD23D8C457A0}" type="slidenum">
              <a:rPr lang="en-US" altLang="en-US" smtClean="0"/>
              <a:pPr>
                <a:buFontTx/>
                <a:buNone/>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dirty="0"/>
              <a:t>       Advantages</a:t>
            </a:r>
          </a:p>
        </p:txBody>
      </p:sp>
      <p:sp>
        <p:nvSpPr>
          <p:cNvPr id="15363"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15364"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066CF000-2626-439C-9688-E552AC54D137}" type="slidenum">
              <a:rPr lang="en-US" altLang="en-US" smtClean="0"/>
              <a:pPr>
                <a:buFontTx/>
                <a:buNone/>
              </a:pPr>
              <a:t>17</a:t>
            </a:fld>
            <a:endParaRPr lang="en-US" altLang="en-US"/>
          </a:p>
        </p:txBody>
      </p:sp>
      <p:sp>
        <p:nvSpPr>
          <p:cNvPr id="3" name="TextBox 2">
            <a:extLst>
              <a:ext uri="{FF2B5EF4-FFF2-40B4-BE49-F238E27FC236}">
                <a16:creationId xmlns:a16="http://schemas.microsoft.com/office/drawing/2014/main" id="{FE3B798F-3718-435A-A700-0B77CF5A4C25}"/>
              </a:ext>
            </a:extLst>
          </p:cNvPr>
          <p:cNvSpPr txBox="1"/>
          <p:nvPr/>
        </p:nvSpPr>
        <p:spPr>
          <a:xfrm>
            <a:off x="304912" y="1219258"/>
            <a:ext cx="8610374" cy="4093428"/>
          </a:xfrm>
          <a:prstGeom prst="rect">
            <a:avLst/>
          </a:prstGeom>
          <a:noFill/>
        </p:spPr>
        <p:txBody>
          <a:bodyPr wrap="square" rtlCol="0">
            <a:spAutoFit/>
          </a:bodyPr>
          <a:lstStyle/>
          <a:p>
            <a:r>
              <a:rPr lang="en-US" sz="2000" dirty="0"/>
              <a:t>The model we developed using the Convolutional Neural Network achieved accuracy up to 95% which means that our model is highly reliable compared to many other Road Classification model.</a:t>
            </a:r>
            <a:endParaRPr lang="en-IN" sz="2000" dirty="0"/>
          </a:p>
          <a:p>
            <a:r>
              <a:rPr lang="en-US" sz="2000" dirty="0"/>
              <a:t> </a:t>
            </a:r>
            <a:endParaRPr lang="en-IN" sz="2000" dirty="0"/>
          </a:p>
          <a:p>
            <a:r>
              <a:rPr lang="en-US" sz="2000" dirty="0"/>
              <a:t>Although the model takes more time to train (due to system specifications), it can classify the images within 1-2 seconds, which is very good for a CNN model. </a:t>
            </a:r>
            <a:endParaRPr lang="en-IN" sz="2000" dirty="0"/>
          </a:p>
          <a:p>
            <a:r>
              <a:rPr lang="en-US" sz="2000" dirty="0"/>
              <a:t> </a:t>
            </a:r>
            <a:endParaRPr lang="en-IN" sz="2000" dirty="0"/>
          </a:p>
          <a:p>
            <a:r>
              <a:rPr lang="en-US" sz="2000" dirty="0"/>
              <a:t>The Graphical User Interface built for using the project is very basic and minimalist and can be operated by anyone, even with people having very basic computer knowledge.</a:t>
            </a:r>
            <a:endParaRPr lang="en-IN" sz="2000" dirty="0"/>
          </a:p>
          <a:p>
            <a:r>
              <a:rPr lang="en-US" sz="2000" dirty="0"/>
              <a:t> </a:t>
            </a:r>
            <a:endParaRPr lang="en-IN" sz="2000" dirty="0"/>
          </a:p>
          <a:p>
            <a:r>
              <a:rPr lang="en-US" sz="2000" dirty="0"/>
              <a:t>Once the model is trained it can be used in any system to test and implement which means the system requirement for running the project is very low.</a:t>
            </a:r>
            <a:endParaRPr lang="en-IN"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24AF313-6F55-4DAF-B884-0271FBE6FF0D}"/>
              </a:ext>
            </a:extLst>
          </p:cNvPr>
          <p:cNvSpPr>
            <a:spLocks noGrp="1"/>
          </p:cNvSpPr>
          <p:nvPr>
            <p:ph type="dt" sz="half" idx="10"/>
          </p:nvPr>
        </p:nvSpPr>
        <p:spPr/>
        <p:txBody>
          <a:bodyPr/>
          <a:lstStyle/>
          <a:p>
            <a:pPr>
              <a:defRPr/>
            </a:pPr>
            <a:fld id="{8C5C10FF-F7B4-4A71-8095-18E1ECE45713}" type="datetime1">
              <a:rPr lang="en-US" smtClean="0"/>
              <a:pPr>
                <a:defRPr/>
              </a:pPr>
              <a:t>8/8/2020</a:t>
            </a:fld>
            <a:endParaRPr lang="en-US"/>
          </a:p>
        </p:txBody>
      </p:sp>
      <p:sp>
        <p:nvSpPr>
          <p:cNvPr id="4" name="Slide Number Placeholder 3">
            <a:extLst>
              <a:ext uri="{FF2B5EF4-FFF2-40B4-BE49-F238E27FC236}">
                <a16:creationId xmlns:a16="http://schemas.microsoft.com/office/drawing/2014/main" id="{73BC92D3-1E83-424C-A7A7-8F7024932576}"/>
              </a:ext>
            </a:extLst>
          </p:cNvPr>
          <p:cNvSpPr>
            <a:spLocks noGrp="1"/>
          </p:cNvSpPr>
          <p:nvPr>
            <p:ph type="sldNum" sz="quarter" idx="12"/>
          </p:nvPr>
        </p:nvSpPr>
        <p:spPr/>
        <p:txBody>
          <a:bodyPr/>
          <a:lstStyle/>
          <a:p>
            <a:pPr>
              <a:defRPr/>
            </a:pPr>
            <a:fld id="{1626B8BF-4C87-4A34-B857-DBEFE4B9C63E}" type="slidenum">
              <a:rPr lang="en-US" altLang="en-US" smtClean="0"/>
              <a:pPr>
                <a:defRPr/>
              </a:pPr>
              <a:t>18</a:t>
            </a:fld>
            <a:endParaRPr lang="en-US" altLang="en-US"/>
          </a:p>
        </p:txBody>
      </p:sp>
      <p:sp>
        <p:nvSpPr>
          <p:cNvPr id="5" name="TextBox 1">
            <a:extLst>
              <a:ext uri="{FF2B5EF4-FFF2-40B4-BE49-F238E27FC236}">
                <a16:creationId xmlns:a16="http://schemas.microsoft.com/office/drawing/2014/main" id="{14718657-BE87-4F6A-9A97-4F760BB5B53E}"/>
              </a:ext>
            </a:extLst>
          </p:cNvPr>
          <p:cNvSpPr txBox="1">
            <a:spLocks noChangeArrowheads="1"/>
          </p:cNvSpPr>
          <p:nvPr/>
        </p:nvSpPr>
        <p:spPr bwMode="auto">
          <a:xfrm>
            <a:off x="533506" y="762070"/>
            <a:ext cx="8076988" cy="5878532"/>
          </a:xfrm>
          <a:prstGeom prst="rect">
            <a:avLst/>
          </a:prstGeom>
          <a:noFill/>
          <a:ln w="9525">
            <a:noFill/>
            <a:miter lim="800000"/>
            <a:headEnd/>
            <a:tailEnd/>
          </a:ln>
        </p:spPr>
        <p:txBody>
          <a:bodyPr wrap="square">
            <a:spAutoFit/>
          </a:bodyPr>
          <a:lstStyle/>
          <a:p>
            <a:r>
              <a:rPr lang="en-US" altLang="en-US" sz="3200" b="1" dirty="0"/>
              <a:t> </a:t>
            </a:r>
          </a:p>
          <a:p>
            <a:pPr algn="just"/>
            <a:r>
              <a:rPr lang="en-US" altLang="en-US" sz="2000" dirty="0"/>
              <a:t>This project can be used with a better UI which enables the use of a camera and processes the images/videos picked up by the camera to interpret traffic signs in real time and improve the quality and safety of self driven cars. </a:t>
            </a:r>
          </a:p>
          <a:p>
            <a:pPr algn="just"/>
            <a:endParaRPr lang="en-US" altLang="en-US" sz="2000" dirty="0"/>
          </a:p>
          <a:p>
            <a:pPr algn="just"/>
            <a:r>
              <a:rPr lang="en-US" sz="2000" dirty="0"/>
              <a:t>The time taken for the model to train once (1 epoch) takes more than 60 seconds and thus running 15 epochs took around 20 minutes. We can further develop the model and improve its time.</a:t>
            </a:r>
            <a:endParaRPr lang="en-IN" sz="2000" dirty="0"/>
          </a:p>
          <a:p>
            <a:pPr algn="just"/>
            <a:r>
              <a:rPr lang="en-US" sz="2000" dirty="0"/>
              <a:t> </a:t>
            </a:r>
            <a:endParaRPr lang="en-IN" sz="2000" dirty="0"/>
          </a:p>
          <a:p>
            <a:pPr algn="just"/>
            <a:r>
              <a:rPr lang="en-US" sz="2000" dirty="0"/>
              <a:t>The training and validation losses has decreased significantly as the no of epochs has increased. The losses can further be reduced.</a:t>
            </a:r>
            <a:endParaRPr lang="en-IN" sz="2000" dirty="0"/>
          </a:p>
          <a:p>
            <a:pPr algn="just"/>
            <a:r>
              <a:rPr lang="en-US" sz="2000" dirty="0"/>
              <a:t> </a:t>
            </a:r>
            <a:endParaRPr lang="en-IN" sz="2000" dirty="0"/>
          </a:p>
          <a:p>
            <a:pPr algn="just"/>
            <a:r>
              <a:rPr lang="en-US" sz="2000" dirty="0"/>
              <a:t>The GUI developed for this project is quite basic and it can be made much more Interactive and user friendly.</a:t>
            </a:r>
            <a:endParaRPr lang="en-IN" sz="2000" dirty="0"/>
          </a:p>
          <a:p>
            <a:endParaRPr lang="en-US" altLang="en-US" sz="2000" dirty="0"/>
          </a:p>
          <a:p>
            <a:r>
              <a:rPr lang="en-US" altLang="en-US" sz="3200" b="1" dirty="0"/>
              <a:t>	</a:t>
            </a:r>
          </a:p>
          <a:p>
            <a:endParaRPr lang="en-US" altLang="en-US" sz="3200" b="1" dirty="0"/>
          </a:p>
        </p:txBody>
      </p:sp>
      <p:sp>
        <p:nvSpPr>
          <p:cNvPr id="6" name="TextBox 5">
            <a:extLst>
              <a:ext uri="{FF2B5EF4-FFF2-40B4-BE49-F238E27FC236}">
                <a16:creationId xmlns:a16="http://schemas.microsoft.com/office/drawing/2014/main" id="{CB0BF14C-CF96-41DC-8D64-1E12FD07C1C5}"/>
              </a:ext>
            </a:extLst>
          </p:cNvPr>
          <p:cNvSpPr txBox="1"/>
          <p:nvPr/>
        </p:nvSpPr>
        <p:spPr>
          <a:xfrm>
            <a:off x="3124238" y="45622"/>
            <a:ext cx="5181464" cy="584775"/>
          </a:xfrm>
          <a:prstGeom prst="rect">
            <a:avLst/>
          </a:prstGeom>
          <a:noFill/>
        </p:spPr>
        <p:txBody>
          <a:bodyPr wrap="square">
            <a:spAutoFit/>
          </a:bodyPr>
          <a:lstStyle/>
          <a:p>
            <a:r>
              <a:rPr lang="en-US" altLang="en-US" sz="3200" b="1" dirty="0"/>
              <a:t>Future Scope</a:t>
            </a:r>
          </a:p>
        </p:txBody>
      </p:sp>
    </p:spTree>
    <p:extLst>
      <p:ext uri="{BB962C8B-B14F-4D97-AF65-F5344CB8AC3E}">
        <p14:creationId xmlns:p14="http://schemas.microsoft.com/office/powerpoint/2010/main" val="1517976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375B1-A1F5-4D39-987B-F2B487D9ECA3}"/>
              </a:ext>
            </a:extLst>
          </p:cNvPr>
          <p:cNvSpPr>
            <a:spLocks noGrp="1"/>
          </p:cNvSpPr>
          <p:nvPr>
            <p:ph type="title"/>
          </p:nvPr>
        </p:nvSpPr>
        <p:spPr>
          <a:xfrm>
            <a:off x="838298" y="85799"/>
            <a:ext cx="7772400" cy="609658"/>
          </a:xfrm>
        </p:spPr>
        <p:txBody>
          <a:bodyPr/>
          <a:lstStyle/>
          <a:p>
            <a:r>
              <a:rPr lang="en-US" sz="3200" b="1" dirty="0"/>
              <a:t>Application</a:t>
            </a:r>
            <a:endParaRPr lang="en-IN" sz="3200" b="1" dirty="0"/>
          </a:p>
        </p:txBody>
      </p:sp>
      <p:sp>
        <p:nvSpPr>
          <p:cNvPr id="3" name="Date Placeholder 2">
            <a:extLst>
              <a:ext uri="{FF2B5EF4-FFF2-40B4-BE49-F238E27FC236}">
                <a16:creationId xmlns:a16="http://schemas.microsoft.com/office/drawing/2014/main" id="{33DE8538-2792-42CF-A8B5-704D5A5BC02A}"/>
              </a:ext>
            </a:extLst>
          </p:cNvPr>
          <p:cNvSpPr>
            <a:spLocks noGrp="1"/>
          </p:cNvSpPr>
          <p:nvPr>
            <p:ph type="dt" sz="half" idx="10"/>
          </p:nvPr>
        </p:nvSpPr>
        <p:spPr/>
        <p:txBody>
          <a:bodyPr/>
          <a:lstStyle/>
          <a:p>
            <a:pPr>
              <a:defRPr/>
            </a:pPr>
            <a:fld id="{8C5C10FF-F7B4-4A71-8095-18E1ECE45713}" type="datetime1">
              <a:rPr lang="en-US" smtClean="0"/>
              <a:pPr>
                <a:defRPr/>
              </a:pPr>
              <a:t>8/8/2020</a:t>
            </a:fld>
            <a:endParaRPr lang="en-US"/>
          </a:p>
        </p:txBody>
      </p:sp>
      <p:sp>
        <p:nvSpPr>
          <p:cNvPr id="4" name="Slide Number Placeholder 3">
            <a:extLst>
              <a:ext uri="{FF2B5EF4-FFF2-40B4-BE49-F238E27FC236}">
                <a16:creationId xmlns:a16="http://schemas.microsoft.com/office/drawing/2014/main" id="{9A6D6A25-5FDD-458F-A4D8-D1A374CEB378}"/>
              </a:ext>
            </a:extLst>
          </p:cNvPr>
          <p:cNvSpPr>
            <a:spLocks noGrp="1"/>
          </p:cNvSpPr>
          <p:nvPr>
            <p:ph type="sldNum" sz="quarter" idx="12"/>
          </p:nvPr>
        </p:nvSpPr>
        <p:spPr/>
        <p:txBody>
          <a:bodyPr/>
          <a:lstStyle/>
          <a:p>
            <a:pPr>
              <a:defRPr/>
            </a:pPr>
            <a:fld id="{1626B8BF-4C87-4A34-B857-DBEFE4B9C63E}" type="slidenum">
              <a:rPr lang="en-US" altLang="en-US" smtClean="0"/>
              <a:pPr>
                <a:defRPr/>
              </a:pPr>
              <a:t>19</a:t>
            </a:fld>
            <a:endParaRPr lang="en-US" altLang="en-US"/>
          </a:p>
        </p:txBody>
      </p:sp>
      <p:sp>
        <p:nvSpPr>
          <p:cNvPr id="6" name="TextBox 5">
            <a:extLst>
              <a:ext uri="{FF2B5EF4-FFF2-40B4-BE49-F238E27FC236}">
                <a16:creationId xmlns:a16="http://schemas.microsoft.com/office/drawing/2014/main" id="{C1A5E9CD-9173-4CA3-8D32-FCD258791116}"/>
              </a:ext>
            </a:extLst>
          </p:cNvPr>
          <p:cNvSpPr txBox="1"/>
          <p:nvPr/>
        </p:nvSpPr>
        <p:spPr>
          <a:xfrm>
            <a:off x="419209" y="1143060"/>
            <a:ext cx="8305582" cy="4401205"/>
          </a:xfrm>
          <a:prstGeom prst="rect">
            <a:avLst/>
          </a:prstGeom>
          <a:noFill/>
        </p:spPr>
        <p:txBody>
          <a:bodyPr wrap="square">
            <a:spAutoFit/>
          </a:bodyPr>
          <a:lstStyle/>
          <a:p>
            <a:pPr marL="342900" lvl="0" indent="-342900" algn="just">
              <a:buFont typeface="Wingdings" panose="05000000000000000000" pitchFamily="2" charset="2"/>
              <a:buChar char=""/>
              <a:tabLst>
                <a:tab pos="2865755" algn="ctr"/>
              </a:tabLst>
            </a:pPr>
            <a:r>
              <a:rPr lang="en-US" sz="2000" dirty="0">
                <a:solidFill>
                  <a:srgbClr val="000000"/>
                </a:solidFill>
                <a:effectLst/>
                <a:latin typeface="Calibri" panose="020F0502020204030204" pitchFamily="34" charset="0"/>
                <a:ea typeface="Times New Roman" panose="02020603050405020304" pitchFamily="18" charset="0"/>
                <a:cs typeface="Wingdings" panose="05000000000000000000" pitchFamily="2" charset="2"/>
              </a:rPr>
              <a:t>The Road Sign Classification project is very useful for the autonomous vehicles which are going to be very common in the near future. It is very important for the autonomous vehicles to capture and identify in real time and this entire process should be very quick for proper functioning of the autonomous vehicles.</a:t>
            </a:r>
            <a:endParaRPr lang="en-IN" sz="2000" dirty="0">
              <a:effectLst/>
              <a:latin typeface="Times New Roman" panose="02020603050405020304" pitchFamily="18" charset="0"/>
              <a:ea typeface="Times New Roman" panose="02020603050405020304" pitchFamily="18" charset="0"/>
              <a:cs typeface="Wingdings" panose="05000000000000000000" pitchFamily="2" charset="2"/>
            </a:endParaRPr>
          </a:p>
          <a:p>
            <a:pPr marL="180340" algn="just">
              <a:tabLst>
                <a:tab pos="2865755" algn="ctr"/>
              </a:tabLst>
            </a:pPr>
            <a:r>
              <a:rPr lang="en-US" sz="2000" dirty="0">
                <a:effectLst/>
                <a:latin typeface="Calibri" panose="020F0502020204030204" pitchFamily="34"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tabLst>
                <a:tab pos="2865755" algn="ctr"/>
              </a:tabLst>
            </a:pPr>
            <a:r>
              <a:rPr lang="en-US" sz="2000" dirty="0">
                <a:solidFill>
                  <a:srgbClr val="000000"/>
                </a:solidFill>
                <a:effectLst/>
                <a:latin typeface="Calibri" panose="020F0502020204030204" pitchFamily="34" charset="0"/>
                <a:ea typeface="Times New Roman" panose="02020603050405020304" pitchFamily="18" charset="0"/>
                <a:cs typeface="Wingdings" panose="05000000000000000000" pitchFamily="2" charset="2"/>
              </a:rPr>
              <a:t>Many big companies like Tesla, Uber, Google-Waymo, Mercedes-Benz, Toyota, Ford, Audi etc. are working on autonomous vehicles and self-driving cars in fact Tesla has already implemented the self-driving mode in some of its models.</a:t>
            </a:r>
            <a:endParaRPr lang="en-IN" sz="2000" dirty="0">
              <a:effectLst/>
              <a:latin typeface="Times New Roman" panose="02020603050405020304" pitchFamily="18" charset="0"/>
              <a:ea typeface="Times New Roman" panose="02020603050405020304" pitchFamily="18" charset="0"/>
              <a:cs typeface="Wingdings" panose="05000000000000000000" pitchFamily="2" charset="2"/>
            </a:endParaRPr>
          </a:p>
          <a:p>
            <a:pPr marL="180340" algn="just">
              <a:tabLst>
                <a:tab pos="2865755" algn="ctr"/>
              </a:tabLst>
            </a:pPr>
            <a:r>
              <a:rPr lang="en-US" sz="2000" dirty="0">
                <a:effectLst/>
                <a:latin typeface="Calibri" panose="020F0502020204030204" pitchFamily="34"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tabLst>
                <a:tab pos="2865755" algn="ctr"/>
              </a:tabLst>
            </a:pPr>
            <a:r>
              <a:rPr lang="en-US" sz="2000" dirty="0">
                <a:solidFill>
                  <a:srgbClr val="000000"/>
                </a:solidFill>
                <a:effectLst/>
                <a:latin typeface="Calibri" panose="020F0502020204030204" pitchFamily="34" charset="0"/>
                <a:ea typeface="Times New Roman" panose="02020603050405020304" pitchFamily="18" charset="0"/>
                <a:cs typeface="Wingdings" panose="05000000000000000000" pitchFamily="2" charset="2"/>
              </a:rPr>
              <a:t>This image classification model can be used for many other applications if the proper dataset is available like Language Detection, Hand Sign recognition etc.</a:t>
            </a:r>
            <a:endParaRPr lang="en-IN" sz="2000" dirty="0">
              <a:effectLst/>
              <a:latin typeface="Times New Roman" panose="02020603050405020304" pitchFamily="18" charset="0"/>
              <a:ea typeface="Times New Roman" panose="02020603050405020304" pitchFamily="18" charset="0"/>
              <a:cs typeface="Wingdings" panose="05000000000000000000" pitchFamily="2" charset="2"/>
            </a:endParaRPr>
          </a:p>
        </p:txBody>
      </p:sp>
    </p:spTree>
    <p:extLst>
      <p:ext uri="{BB962C8B-B14F-4D97-AF65-F5344CB8AC3E}">
        <p14:creationId xmlns:p14="http://schemas.microsoft.com/office/powerpoint/2010/main" val="2377216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Contents</a:t>
            </a:r>
            <a:endParaRPr lang="en-IN" altLang="en-US" sz="3200" b="1"/>
          </a:p>
        </p:txBody>
      </p:sp>
      <p:sp>
        <p:nvSpPr>
          <p:cNvPr id="4099" name="Rectangle 2"/>
          <p:cNvSpPr>
            <a:spLocks noChangeArrowheads="1"/>
          </p:cNvSpPr>
          <p:nvPr/>
        </p:nvSpPr>
        <p:spPr bwMode="auto">
          <a:xfrm>
            <a:off x="457308" y="1295456"/>
            <a:ext cx="8534400" cy="4154984"/>
          </a:xfrm>
          <a:prstGeom prst="rect">
            <a:avLst/>
          </a:prstGeom>
          <a:noFill/>
          <a:ln w="9525">
            <a:noFill/>
            <a:miter lim="800000"/>
            <a:headEnd/>
            <a:tailEnd/>
          </a:ln>
        </p:spPr>
        <p:txBody>
          <a:bodyPr>
            <a:spAutoFit/>
          </a:bodyPr>
          <a:lstStyle/>
          <a:p>
            <a:pPr marL="342900" indent="-342900">
              <a:buFont typeface="Wingdings" panose="05000000000000000000" pitchFamily="2" charset="2"/>
              <a:buChar char="§"/>
            </a:pPr>
            <a:r>
              <a:rPr lang="en-US" dirty="0">
                <a:cs typeface="Times New Roman" pitchFamily="18" charset="0"/>
              </a:rPr>
              <a:t>Introduction </a:t>
            </a:r>
          </a:p>
          <a:p>
            <a:pPr marL="342900" indent="-342900">
              <a:buFont typeface="Wingdings" panose="05000000000000000000" pitchFamily="2" charset="2"/>
              <a:buChar char="§"/>
            </a:pPr>
            <a:r>
              <a:rPr lang="en-US" dirty="0">
                <a:cs typeface="Times New Roman" pitchFamily="18" charset="0"/>
              </a:rPr>
              <a:t>Literature Review</a:t>
            </a:r>
          </a:p>
          <a:p>
            <a:pPr marL="342900" indent="-342900">
              <a:buFont typeface="Wingdings" panose="05000000000000000000" pitchFamily="2" charset="2"/>
              <a:buChar char="§"/>
            </a:pPr>
            <a:r>
              <a:rPr lang="en-US" dirty="0">
                <a:cs typeface="Times New Roman" pitchFamily="18" charset="0"/>
              </a:rPr>
              <a:t>Aim and Objective of Project</a:t>
            </a:r>
          </a:p>
          <a:p>
            <a:pPr marL="342900" indent="-342900">
              <a:buFont typeface="Wingdings" panose="05000000000000000000" pitchFamily="2" charset="2"/>
              <a:buChar char="§"/>
            </a:pPr>
            <a:r>
              <a:rPr lang="en-US" dirty="0">
                <a:cs typeface="Times New Roman" pitchFamily="18" charset="0"/>
              </a:rPr>
              <a:t>Top Level Block Diagram</a:t>
            </a:r>
          </a:p>
          <a:p>
            <a:pPr marL="342900" indent="-342900">
              <a:buFont typeface="Wingdings" panose="05000000000000000000" pitchFamily="2" charset="2"/>
              <a:buChar char="§"/>
            </a:pPr>
            <a:r>
              <a:rPr lang="en-US" dirty="0">
                <a:cs typeface="Times New Roman" pitchFamily="18" charset="0"/>
              </a:rPr>
              <a:t>Project Description</a:t>
            </a:r>
          </a:p>
          <a:p>
            <a:pPr marL="342900" indent="-342900">
              <a:buFont typeface="Wingdings" panose="05000000000000000000" pitchFamily="2" charset="2"/>
              <a:buChar char="§"/>
            </a:pPr>
            <a:r>
              <a:rPr lang="en-US" dirty="0">
                <a:cs typeface="Times New Roman" pitchFamily="18" charset="0"/>
              </a:rPr>
              <a:t>Progress Description</a:t>
            </a:r>
          </a:p>
          <a:p>
            <a:pPr marL="342900" indent="-342900">
              <a:buFont typeface="Wingdings" panose="05000000000000000000" pitchFamily="2" charset="2"/>
              <a:buChar char="§"/>
            </a:pPr>
            <a:r>
              <a:rPr lang="en-US" dirty="0">
                <a:cs typeface="Times New Roman" pitchFamily="18" charset="0"/>
              </a:rPr>
              <a:t>Progress Work</a:t>
            </a:r>
          </a:p>
          <a:p>
            <a:pPr marL="342900" indent="-342900">
              <a:buFont typeface="Wingdings" panose="05000000000000000000" pitchFamily="2" charset="2"/>
              <a:buChar char="§"/>
            </a:pPr>
            <a:r>
              <a:rPr lang="en-US" dirty="0">
                <a:cs typeface="Times New Roman" pitchFamily="18" charset="0"/>
              </a:rPr>
              <a:t>Milestones/Schedule</a:t>
            </a:r>
          </a:p>
          <a:p>
            <a:pPr marL="342900" indent="-342900">
              <a:buFont typeface="Wingdings" panose="05000000000000000000" pitchFamily="2" charset="2"/>
              <a:buChar char="§"/>
            </a:pPr>
            <a:r>
              <a:rPr lang="en-US" dirty="0">
                <a:cs typeface="Times New Roman" pitchFamily="18" charset="0"/>
              </a:rPr>
              <a:t>Outcome of Project</a:t>
            </a:r>
          </a:p>
          <a:p>
            <a:pPr marL="342900" indent="-342900">
              <a:buFont typeface="Wingdings" panose="05000000000000000000" pitchFamily="2" charset="2"/>
              <a:buChar char="§"/>
            </a:pPr>
            <a:r>
              <a:rPr lang="en-US" dirty="0">
                <a:cs typeface="Times New Roman" pitchFamily="18" charset="0"/>
              </a:rPr>
              <a:t>References</a:t>
            </a:r>
          </a:p>
          <a:p>
            <a:pPr marL="342900" indent="-342900">
              <a:buFont typeface="Courier New" pitchFamily="49" charset="0"/>
              <a:buChar char="o"/>
            </a:pPr>
            <a:endParaRPr lang="en-US" dirty="0">
              <a:cs typeface="Times New Roman" pitchFamily="18" charset="0"/>
            </a:endParaRPr>
          </a:p>
        </p:txBody>
      </p:sp>
      <p:sp>
        <p:nvSpPr>
          <p:cNvPr id="4100" name="Date Placeholder 1"/>
          <p:cNvSpPr>
            <a:spLocks noGrp="1"/>
          </p:cNvSpPr>
          <p:nvPr>
            <p:ph type="dt" sz="quarter" idx="10"/>
          </p:nvPr>
        </p:nvSpPr>
        <p:spPr>
          <a:xfrm>
            <a:off x="0" y="6400800"/>
            <a:ext cx="1905000" cy="457200"/>
          </a:xfrm>
          <a:noFill/>
          <a:ln>
            <a:miter lim="800000"/>
            <a:headEnd/>
            <a:tailEnd/>
          </a:ln>
        </p:spPr>
        <p:txBody>
          <a:bodyPr/>
          <a:lstStyle/>
          <a:p>
            <a:pPr>
              <a:buFontTx/>
              <a:buNone/>
            </a:pPr>
            <a:r>
              <a:rPr lang="en-US" altLang="en-US" dirty="0"/>
              <a:t>14-Mar-2020</a:t>
            </a:r>
          </a:p>
        </p:txBody>
      </p:sp>
      <p:sp>
        <p:nvSpPr>
          <p:cNvPr id="4101"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C17B701C-770A-40A1-9088-2D0BC39D5D24}" type="slidenum">
              <a:rPr lang="en-US" altLang="en-US" smtClean="0"/>
              <a:pPr>
                <a:buFontTx/>
                <a:buNone/>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1"/>
          <p:cNvSpPr txBox="1">
            <a:spLocks noChangeArrowheads="1"/>
          </p:cNvSpPr>
          <p:nvPr/>
        </p:nvSpPr>
        <p:spPr bwMode="auto">
          <a:xfrm>
            <a:off x="0" y="101600"/>
            <a:ext cx="9109075" cy="584200"/>
          </a:xfrm>
          <a:prstGeom prst="rect">
            <a:avLst/>
          </a:prstGeom>
          <a:noFill/>
          <a:ln w="9525">
            <a:noFill/>
            <a:miter lim="800000"/>
            <a:headEnd/>
            <a:tailEnd/>
          </a:ln>
        </p:spPr>
        <p:txBody>
          <a:bodyPr>
            <a:spAutoFit/>
          </a:bodyPr>
          <a:lstStyle/>
          <a:p>
            <a:pPr algn="ctr"/>
            <a:r>
              <a:rPr lang="en-US" altLang="en-US" sz="3200" b="1"/>
              <a:t>      References</a:t>
            </a:r>
          </a:p>
        </p:txBody>
      </p:sp>
      <p:sp>
        <p:nvSpPr>
          <p:cNvPr id="17411"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dirty="0"/>
              <a:t>14-Mar-2020</a:t>
            </a:r>
          </a:p>
          <a:p>
            <a:pPr>
              <a:buFontTx/>
              <a:buNone/>
            </a:pPr>
            <a:endParaRPr lang="en-US" altLang="en-US" dirty="0"/>
          </a:p>
        </p:txBody>
      </p:sp>
      <p:sp>
        <p:nvSpPr>
          <p:cNvPr id="17412"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F788EB75-F922-4E5D-AC02-76AE13ACFABE}" type="slidenum">
              <a:rPr lang="en-US" altLang="en-US" smtClean="0"/>
              <a:pPr>
                <a:buFontTx/>
                <a:buNone/>
              </a:pPr>
              <a:t>20</a:t>
            </a:fld>
            <a:endParaRPr lang="en-US" altLang="en-US"/>
          </a:p>
        </p:txBody>
      </p:sp>
      <p:sp>
        <p:nvSpPr>
          <p:cNvPr id="17413" name="TextBox 1"/>
          <p:cNvSpPr txBox="1">
            <a:spLocks noChangeArrowheads="1"/>
          </p:cNvSpPr>
          <p:nvPr/>
        </p:nvSpPr>
        <p:spPr bwMode="auto">
          <a:xfrm>
            <a:off x="228714" y="1066862"/>
            <a:ext cx="8686572" cy="4893647"/>
          </a:xfrm>
          <a:prstGeom prst="rect">
            <a:avLst/>
          </a:prstGeom>
          <a:noFill/>
          <a:ln w="9525">
            <a:noFill/>
            <a:miter lim="800000"/>
            <a:headEnd/>
            <a:tailEnd/>
          </a:ln>
        </p:spPr>
        <p:txBody>
          <a:bodyPr wrap="square">
            <a:spAutoFit/>
          </a:bodyPr>
          <a:lstStyle/>
          <a:p>
            <a:pPr>
              <a:lnSpc>
                <a:spcPct val="150000"/>
              </a:lnSpc>
            </a:pPr>
            <a:r>
              <a:rPr lang="en-US" sz="1800" dirty="0">
                <a:effectLst/>
                <a:latin typeface="Calibri" panose="020F0502020204030204" pitchFamily="34" charset="0"/>
                <a:ea typeface="Times New Roman" panose="02020603050405020304" pitchFamily="18" charset="0"/>
              </a:rPr>
              <a:t>[1] </a:t>
            </a:r>
            <a:r>
              <a:rPr lang="en-US" sz="1800" u="sng" dirty="0">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https://www.kaggle.com/fab711/gtsrb-traffic-signs-classification-with-cnn</a:t>
            </a:r>
            <a:endParaRPr lang="en-IN" sz="1800" dirty="0">
              <a:effectLst/>
              <a:ea typeface="Times New Roman" panose="02020603050405020304" pitchFamily="18" charset="0"/>
            </a:endParaRPr>
          </a:p>
          <a:p>
            <a:pPr>
              <a:lnSpc>
                <a:spcPct val="150000"/>
              </a:lnSpc>
              <a:tabLst>
                <a:tab pos="2865755" algn="ctr"/>
              </a:tabLst>
            </a:pPr>
            <a:r>
              <a:rPr lang="en-US" sz="1800" dirty="0">
                <a:effectLst/>
                <a:latin typeface="Calibri" panose="020F0502020204030204" pitchFamily="34" charset="0"/>
                <a:ea typeface="Times New Roman" panose="02020603050405020304" pitchFamily="18" charset="0"/>
              </a:rPr>
              <a:t>[2] </a:t>
            </a:r>
            <a:r>
              <a:rPr lang="en-US" sz="1800" u="sng" dirty="0">
                <a:effectLst/>
                <a:latin typeface="Calibri" panose="020F050202020403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https://analyticsindiamag.com/8-uses-cases-of-image-recognition-that-we-see-in-our-daily-lives/</a:t>
            </a:r>
            <a:endParaRPr lang="en-IN" sz="1800" dirty="0">
              <a:effectLst/>
              <a:ea typeface="Times New Roman" panose="02020603050405020304" pitchFamily="18" charset="0"/>
            </a:endParaRPr>
          </a:p>
          <a:p>
            <a:pPr algn="just">
              <a:lnSpc>
                <a:spcPct val="150000"/>
              </a:lnSpc>
              <a:tabLst>
                <a:tab pos="2865755" algn="ctr"/>
              </a:tabLst>
            </a:pPr>
            <a:r>
              <a:rPr lang="en-US" sz="1800" dirty="0">
                <a:effectLst/>
                <a:latin typeface="Calibri" panose="020F0502020204030204" pitchFamily="34" charset="0"/>
                <a:ea typeface="Times New Roman" panose="02020603050405020304" pitchFamily="18" charset="0"/>
              </a:rPr>
              <a:t>[3] </a:t>
            </a:r>
            <a:r>
              <a:rPr lang="en-US" sz="1800" u="sng" dirty="0">
                <a:effectLst/>
                <a:latin typeface="Calibri" panose="020F0502020204030204" pitchFamily="34" charset="0"/>
                <a:ea typeface="Times New Roman" panose="02020603050405020304" pitchFamily="18" charset="0"/>
                <a:hlinkClick r:id="rId4">
                  <a:extLst>
                    <a:ext uri="{A12FA001-AC4F-418D-AE19-62706E023703}">
                      <ahyp:hlinkClr xmlns:ahyp="http://schemas.microsoft.com/office/drawing/2018/hyperlinkcolor" val="tx"/>
                    </a:ext>
                  </a:extLst>
                </a:hlinkClick>
              </a:rPr>
              <a:t>https://docs.python.org/3.7/</a:t>
            </a:r>
            <a:endParaRPr lang="en-IN" sz="1800" dirty="0">
              <a:effectLst/>
              <a:ea typeface="Times New Roman" panose="02020603050405020304" pitchFamily="18" charset="0"/>
            </a:endParaRPr>
          </a:p>
          <a:p>
            <a:pPr algn="just">
              <a:lnSpc>
                <a:spcPct val="150000"/>
              </a:lnSpc>
              <a:tabLst>
                <a:tab pos="2865755" algn="ctr"/>
              </a:tabLst>
            </a:pPr>
            <a:r>
              <a:rPr lang="en-US" sz="1800" dirty="0">
                <a:effectLst/>
                <a:latin typeface="Calibri" panose="020F0502020204030204" pitchFamily="34" charset="0"/>
                <a:ea typeface="Times New Roman" panose="02020603050405020304" pitchFamily="18" charset="0"/>
              </a:rPr>
              <a:t>[4]</a:t>
            </a:r>
            <a:r>
              <a:rPr lang="en-US" sz="1800" u="sng" dirty="0">
                <a:effectLst/>
                <a:latin typeface="Calibri" panose="020F0502020204030204" pitchFamily="34" charset="0"/>
                <a:ea typeface="Times New Roman" panose="02020603050405020304" pitchFamily="18" charset="0"/>
                <a:hlinkClick r:id="rId5">
                  <a:extLst>
                    <a:ext uri="{A12FA001-AC4F-418D-AE19-62706E023703}">
                      <ahyp:hlinkClr xmlns:ahyp="http://schemas.microsoft.com/office/drawing/2018/hyperlinkcolor" val="tx"/>
                    </a:ext>
                  </a:extLst>
                </a:hlinkClick>
              </a:rPr>
              <a:t>h</a:t>
            </a:r>
            <a:r>
              <a:rPr lang="en-US" sz="1800" u="sng" dirty="0">
                <a:latin typeface="Calibri" panose="020F0502020204030204" pitchFamily="34" charset="0"/>
                <a:ea typeface="Times New Roman" panose="02020603050405020304" pitchFamily="18" charset="0"/>
              </a:rPr>
              <a:t>ttps://scholar.google.co.in/scholar?q=traffic+sign+recognition&amp;hl=en&amp;as_sdt=0&amp;as</a:t>
            </a:r>
            <a:endParaRPr lang="en-IN" sz="1800" dirty="0">
              <a:effectLst/>
              <a:ea typeface="Times New Roman" panose="02020603050405020304" pitchFamily="18" charset="0"/>
            </a:endParaRPr>
          </a:p>
          <a:p>
            <a:pPr>
              <a:lnSpc>
                <a:spcPct val="150000"/>
              </a:lnSpc>
              <a:tabLst>
                <a:tab pos="2865755" algn="ctr"/>
              </a:tabLst>
            </a:pPr>
            <a:r>
              <a:rPr lang="en-US" sz="1800" dirty="0">
                <a:effectLst/>
                <a:latin typeface="Calibri" panose="020F0502020204030204" pitchFamily="34" charset="0"/>
                <a:ea typeface="Times New Roman" panose="02020603050405020304" pitchFamily="18" charset="0"/>
              </a:rPr>
              <a:t>[5] </a:t>
            </a:r>
            <a:r>
              <a:rPr lang="en-US" sz="1800" u="sng" dirty="0">
                <a:effectLst/>
                <a:latin typeface="Calibri" panose="020F0502020204030204" pitchFamily="34" charset="0"/>
                <a:ea typeface="Times New Roman" panose="02020603050405020304" pitchFamily="18" charset="0"/>
                <a:hlinkClick r:id="rId6">
                  <a:extLst>
                    <a:ext uri="{A12FA001-AC4F-418D-AE19-62706E023703}">
                      <ahyp:hlinkClr xmlns:ahyp="http://schemas.microsoft.com/office/drawing/2018/hyperlinkcolor" val="tx"/>
                    </a:ext>
                  </a:extLst>
                </a:hlinkClick>
              </a:rPr>
              <a:t>https://en.wikipedia.org/wiki/Traffic-sign_recognition</a:t>
            </a:r>
            <a:endParaRPr lang="en-US" sz="1800" u="sng" dirty="0">
              <a:effectLst/>
              <a:latin typeface="Calibri" panose="020F0502020204030204" pitchFamily="34" charset="0"/>
              <a:ea typeface="Times New Roman" panose="02020603050405020304" pitchFamily="18" charset="0"/>
            </a:endParaRPr>
          </a:p>
          <a:p>
            <a:pPr>
              <a:lnSpc>
                <a:spcPct val="150000"/>
              </a:lnSpc>
              <a:tabLst>
                <a:tab pos="2865755" algn="ctr"/>
              </a:tabLst>
            </a:pPr>
            <a:r>
              <a:rPr lang="en-US" sz="1800" dirty="0">
                <a:effectLst/>
                <a:latin typeface="Calibri" panose="020F0502020204030204" pitchFamily="34" charset="0"/>
                <a:ea typeface="Times New Roman" panose="02020603050405020304" pitchFamily="18" charset="0"/>
              </a:rPr>
              <a:t>[6]</a:t>
            </a:r>
            <a:r>
              <a:rPr lang="en-US" sz="1800" dirty="0">
                <a:effectLst/>
                <a:latin typeface="Calibri" panose="020F0502020204030204" pitchFamily="34" charset="0"/>
                <a:ea typeface="Calibri" panose="020F0502020204030204" pitchFamily="34" charset="0"/>
              </a:rPr>
              <a:t> </a:t>
            </a:r>
            <a:r>
              <a:rPr lang="en-US" sz="1800" u="sng" dirty="0">
                <a:effectLst/>
                <a:latin typeface="Calibri" panose="020F0502020204030204" pitchFamily="34" charset="0"/>
                <a:ea typeface="Times New Roman" panose="02020603050405020304" pitchFamily="18" charset="0"/>
                <a:hlinkClick r:id="rId7">
                  <a:extLst>
                    <a:ext uri="{A12FA001-AC4F-418D-AE19-62706E023703}">
                      <ahyp:hlinkClr xmlns:ahyp="http://schemas.microsoft.com/office/drawing/2018/hyperlinkcolor" val="tx"/>
                    </a:ext>
                  </a:extLst>
                </a:hlinkClick>
              </a:rPr>
              <a:t>http://benchmark.ini.rub.de/?section=gtsrb&amp;subsection=news</a:t>
            </a:r>
            <a:endParaRPr lang="en-IN" sz="1800" dirty="0">
              <a:effectLst/>
              <a:ea typeface="Times New Roman" panose="02020603050405020304" pitchFamily="18" charset="0"/>
            </a:endParaRPr>
          </a:p>
          <a:p>
            <a:pPr>
              <a:lnSpc>
                <a:spcPct val="150000"/>
              </a:lnSpc>
              <a:tabLst>
                <a:tab pos="2865755" algn="ctr"/>
              </a:tabLst>
            </a:pPr>
            <a:endParaRPr lang="en-IN" sz="1800" dirty="0">
              <a:effectLst/>
              <a:ea typeface="Times New Roman" panose="02020603050405020304" pitchFamily="18" charset="0"/>
            </a:endParaRPr>
          </a:p>
          <a:p>
            <a:endParaRPr lang="en-US" altLang="en-US" sz="1600" b="1" dirty="0"/>
          </a:p>
          <a:p>
            <a:endParaRPr lang="en-US" altLang="en-US" sz="1600" b="1" dirty="0"/>
          </a:p>
          <a:p>
            <a:endParaRPr lang="en-US" altLang="en-US" sz="1600" b="1" dirty="0"/>
          </a:p>
          <a:p>
            <a:endParaRPr lang="en-US" altLang="en-US" sz="1600" b="1" dirty="0"/>
          </a:p>
          <a:p>
            <a:endParaRPr lang="en-US" altLang="en-US" sz="1600" b="1" dirty="0"/>
          </a:p>
          <a:p>
            <a:endParaRPr lang="en-US" altLang="en-US" sz="16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Milestones/Schedule</a:t>
            </a:r>
          </a:p>
        </p:txBody>
      </p:sp>
      <p:sp>
        <p:nvSpPr>
          <p:cNvPr id="19459"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19460"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F591C0EF-1CE9-4676-AE6E-288AC26D6D47}" type="slidenum">
              <a:rPr lang="en-US" altLang="en-US" smtClean="0"/>
              <a:pPr>
                <a:buFontTx/>
                <a:buNone/>
              </a:pPr>
              <a:t>21</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3128600663"/>
              </p:ext>
            </p:extLst>
          </p:nvPr>
        </p:nvGraphicFramePr>
        <p:xfrm>
          <a:off x="228600" y="1066800"/>
          <a:ext cx="8672513" cy="3587202"/>
        </p:xfrm>
        <a:graphic>
          <a:graphicData uri="http://schemas.openxmlformats.org/drawingml/2006/table">
            <a:tbl>
              <a:tblPr firstRow="1" firstCol="1" bandRow="1">
                <a:tableStyleId>{2D5ABB26-0587-4C30-8999-92F81FD0307C}</a:tableStyleId>
              </a:tblPr>
              <a:tblGrid>
                <a:gridCol w="3267803">
                  <a:extLst>
                    <a:ext uri="{9D8B030D-6E8A-4147-A177-3AD203B41FA5}">
                      <a16:colId xmlns:a16="http://schemas.microsoft.com/office/drawing/2014/main" val="20000"/>
                    </a:ext>
                  </a:extLst>
                </a:gridCol>
                <a:gridCol w="1772662">
                  <a:extLst>
                    <a:ext uri="{9D8B030D-6E8A-4147-A177-3AD203B41FA5}">
                      <a16:colId xmlns:a16="http://schemas.microsoft.com/office/drawing/2014/main" val="20001"/>
                    </a:ext>
                  </a:extLst>
                </a:gridCol>
                <a:gridCol w="1500345">
                  <a:extLst>
                    <a:ext uri="{9D8B030D-6E8A-4147-A177-3AD203B41FA5}">
                      <a16:colId xmlns:a16="http://schemas.microsoft.com/office/drawing/2014/main" val="20002"/>
                    </a:ext>
                  </a:extLst>
                </a:gridCol>
                <a:gridCol w="2131703">
                  <a:extLst>
                    <a:ext uri="{9D8B030D-6E8A-4147-A177-3AD203B41FA5}">
                      <a16:colId xmlns:a16="http://schemas.microsoft.com/office/drawing/2014/main" val="20003"/>
                    </a:ext>
                  </a:extLst>
                </a:gridCol>
              </a:tblGrid>
              <a:tr h="533386">
                <a:tc>
                  <a:txBody>
                    <a:bodyPr/>
                    <a:lstStyle/>
                    <a:p>
                      <a:pPr algn="ctr">
                        <a:lnSpc>
                          <a:spcPct val="107000"/>
                        </a:lnSpc>
                        <a:spcBef>
                          <a:spcPts val="300"/>
                        </a:spcBef>
                        <a:spcAft>
                          <a:spcPts val="300"/>
                        </a:spcAft>
                      </a:pPr>
                      <a:r>
                        <a:rPr lang="en-AU" sz="1600" dirty="0">
                          <a:effectLst/>
                        </a:rPr>
                        <a:t>Milestone</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AU" sz="1600" dirty="0">
                          <a:effectLst/>
                        </a:rPr>
                        <a:t>Baseline Date</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AU" sz="1600" dirty="0">
                          <a:effectLst/>
                        </a:rPr>
                        <a:t>Target Date</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AU" sz="1600" dirty="0">
                          <a:effectLst/>
                        </a:rPr>
                        <a:t>Achievement</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63454">
                <a:tc>
                  <a:txBody>
                    <a:bodyPr/>
                    <a:lstStyle/>
                    <a:p>
                      <a:pPr algn="ctr">
                        <a:lnSpc>
                          <a:spcPct val="107000"/>
                        </a:lnSpc>
                        <a:spcBef>
                          <a:spcPts val="300"/>
                        </a:spcBef>
                        <a:spcAft>
                          <a:spcPts val="300"/>
                        </a:spcAft>
                      </a:pPr>
                      <a:r>
                        <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Collecting the data set</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5/02/2020</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15/02/2020</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7000"/>
                        </a:lnSpc>
                        <a:spcBef>
                          <a:spcPts val="300"/>
                        </a:spcBef>
                        <a:spcAft>
                          <a:spcPts val="300"/>
                        </a:spcAft>
                        <a:buClrTx/>
                        <a:buSzTx/>
                        <a:buFontTx/>
                        <a:buNone/>
                        <a:tabLst/>
                        <a:defRPr/>
                      </a:pPr>
                      <a:r>
                        <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Achieved </a:t>
                      </a:r>
                    </a:p>
                    <a:p>
                      <a:pPr algn="ctr">
                        <a:lnSpc>
                          <a:spcPct val="107000"/>
                        </a:lnSpc>
                        <a:spcBef>
                          <a:spcPts val="300"/>
                        </a:spcBef>
                        <a:spcAft>
                          <a:spcPts val="300"/>
                        </a:spcAft>
                      </a:pP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63454">
                <a:tc>
                  <a:txBody>
                    <a:bodyPr/>
                    <a:lstStyle/>
                    <a:p>
                      <a:pPr algn="ctr">
                        <a:lnSpc>
                          <a:spcPct val="107000"/>
                        </a:lnSpc>
                        <a:spcBef>
                          <a:spcPts val="300"/>
                        </a:spcBef>
                        <a:spcAft>
                          <a:spcPts val="300"/>
                        </a:spcAft>
                      </a:pPr>
                      <a:r>
                        <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 pre processing i.e. reading the pictures to matrices, converting categorical </a:t>
                      </a:r>
                      <a:r>
                        <a:rPr lang="en-IN" sz="1200" b="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datab</a:t>
                      </a:r>
                      <a:r>
                        <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splitting to training and testing </a:t>
                      </a:r>
                      <a:r>
                        <a:rPr lang="en-IN" sz="1200" b="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stes</a:t>
                      </a:r>
                      <a:r>
                        <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etc</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15/02/2020</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3/03/2020</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7000"/>
                        </a:lnSpc>
                        <a:spcBef>
                          <a:spcPts val="300"/>
                        </a:spcBef>
                        <a:spcAft>
                          <a:spcPts val="300"/>
                        </a:spcAft>
                        <a:buClrTx/>
                        <a:buSzTx/>
                        <a:buFontTx/>
                        <a:buNone/>
                        <a:tabLst/>
                        <a:defRPr/>
                      </a:pPr>
                      <a:r>
                        <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Achieved </a:t>
                      </a:r>
                    </a:p>
                    <a:p>
                      <a:pPr algn="ctr">
                        <a:lnSpc>
                          <a:spcPct val="107000"/>
                        </a:lnSpc>
                        <a:spcBef>
                          <a:spcPts val="300"/>
                        </a:spcBef>
                        <a:spcAft>
                          <a:spcPts val="300"/>
                        </a:spcAft>
                      </a:pP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6053652"/>
                  </a:ext>
                </a:extLst>
              </a:tr>
              <a:tr h="763454">
                <a:tc>
                  <a:txBody>
                    <a:bodyPr/>
                    <a:lstStyle/>
                    <a:p>
                      <a:pPr algn="ctr">
                        <a:lnSpc>
                          <a:spcPct val="107000"/>
                        </a:lnSpc>
                        <a:spcBef>
                          <a:spcPts val="300"/>
                        </a:spcBef>
                        <a:spcAft>
                          <a:spcPts val="300"/>
                        </a:spcAft>
                      </a:pPr>
                      <a:r>
                        <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Building the model </a:t>
                      </a:r>
                      <a:r>
                        <a:rPr lang="en-IN" sz="1200" b="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i.e</a:t>
                      </a:r>
                      <a:r>
                        <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the logic the software uses to recognise thee pictures</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03/03/2020</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15/03/2020</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Achieved </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7956524"/>
                  </a:ext>
                </a:extLst>
              </a:tr>
              <a:tr h="763454">
                <a:tc>
                  <a:txBody>
                    <a:bodyPr/>
                    <a:lstStyle/>
                    <a:p>
                      <a:pPr algn="ctr">
                        <a:lnSpc>
                          <a:spcPct val="107000"/>
                        </a:lnSpc>
                        <a:spcBef>
                          <a:spcPts val="300"/>
                        </a:spcBef>
                        <a:spcAft>
                          <a:spcPts val="300"/>
                        </a:spcAft>
                      </a:pPr>
                      <a:r>
                        <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Building the UI on python</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15/03/2020</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16/04/2020</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US"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IN" sz="1200" b="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chieved</a:t>
                      </a:r>
                      <a:endPar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752816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1"/>
          <p:cNvSpPr>
            <a:spLocks noGrp="1"/>
          </p:cNvSpPr>
          <p:nvPr>
            <p:ph type="dt" sz="quarter" idx="10"/>
          </p:nvPr>
        </p:nvSpPr>
        <p:spPr>
          <a:noFill/>
          <a:ln>
            <a:miter lim="800000"/>
            <a:headEnd/>
            <a:tailEnd/>
          </a:ln>
        </p:spPr>
        <p:txBody>
          <a:bodyPr/>
          <a:lstStyle/>
          <a:p>
            <a:pPr>
              <a:buFont typeface="Arial" charset="0"/>
              <a:buNone/>
            </a:pPr>
            <a:endParaRPr lang="en-US" altLang="en-US"/>
          </a:p>
          <a:p>
            <a:pPr>
              <a:buFont typeface="Arial" charset="0"/>
              <a:buNone/>
            </a:pPr>
            <a:r>
              <a:rPr lang="en-US" altLang="en-US"/>
              <a:t>14-Mar-2020</a:t>
            </a:r>
          </a:p>
          <a:p>
            <a:pPr>
              <a:buFont typeface="Arial" charset="0"/>
              <a:buNone/>
            </a:pPr>
            <a:endParaRPr lang="en-US"/>
          </a:p>
        </p:txBody>
      </p:sp>
      <p:sp>
        <p:nvSpPr>
          <p:cNvPr id="20483" name="Slide Number Placeholder 2"/>
          <p:cNvSpPr>
            <a:spLocks noGrp="1"/>
          </p:cNvSpPr>
          <p:nvPr>
            <p:ph type="sldNum" sz="quarter" idx="12"/>
          </p:nvPr>
        </p:nvSpPr>
        <p:spPr>
          <a:noFill/>
          <a:ln>
            <a:miter lim="800000"/>
            <a:headEnd/>
            <a:tailEnd/>
          </a:ln>
        </p:spPr>
        <p:txBody>
          <a:bodyPr/>
          <a:lstStyle/>
          <a:p>
            <a:fld id="{A130B197-E787-48CC-9952-020D82AC962A}" type="slidenum">
              <a:rPr lang="en-US" altLang="en-US" smtClean="0"/>
              <a:pPr/>
              <a:t>22</a:t>
            </a:fld>
            <a:endParaRPr lang="en-US" altLang="en-US"/>
          </a:p>
        </p:txBody>
      </p:sp>
      <p:sp>
        <p:nvSpPr>
          <p:cNvPr id="4" name="Rectangle 3"/>
          <p:cNvSpPr/>
          <p:nvPr/>
        </p:nvSpPr>
        <p:spPr>
          <a:xfrm>
            <a:off x="2438400" y="2967038"/>
            <a:ext cx="4267200" cy="923925"/>
          </a:xfrm>
          <a:prstGeom prst="rect">
            <a:avLst/>
          </a:prstGeom>
          <a:noFill/>
        </p:spPr>
        <p:txBody>
          <a:bodyPr>
            <a:spAutoFit/>
          </a:bodyPr>
          <a:lstStyle/>
          <a:p>
            <a:pPr algn="ctr">
              <a:defRPr/>
            </a:pPr>
            <a:r>
              <a:rPr lang="en-US" sz="5400" dirty="0">
                <a:ln w="0"/>
                <a:effectLst>
                  <a:outerShdw blurRad="38100" dist="19050" dir="2700000" algn="tl" rotWithShape="0">
                    <a:schemeClr val="dk1">
                      <a:alpha val="40000"/>
                    </a:schemeClr>
                  </a:outerShdw>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p:cNvSpPr txBox="1">
            <a:spLocks noChangeArrowheads="1"/>
          </p:cNvSpPr>
          <p:nvPr/>
        </p:nvSpPr>
        <p:spPr bwMode="auto">
          <a:xfrm>
            <a:off x="0" y="27039"/>
            <a:ext cx="9109075" cy="584200"/>
          </a:xfrm>
          <a:prstGeom prst="rect">
            <a:avLst/>
          </a:prstGeom>
          <a:noFill/>
          <a:ln w="9525">
            <a:noFill/>
            <a:miter lim="800000"/>
            <a:headEnd/>
            <a:tailEnd/>
          </a:ln>
        </p:spPr>
        <p:txBody>
          <a:bodyPr>
            <a:spAutoFit/>
          </a:bodyPr>
          <a:lstStyle/>
          <a:p>
            <a:pPr algn="ctr"/>
            <a:r>
              <a:rPr lang="en-US" sz="3200" b="1">
                <a:cs typeface="Times New Roman" pitchFamily="18" charset="0"/>
              </a:rPr>
              <a:t>Introduction</a:t>
            </a:r>
          </a:p>
        </p:txBody>
      </p:sp>
      <p:sp>
        <p:nvSpPr>
          <p:cNvPr id="4" name="Subtitle 3">
            <a:extLst>
              <a:ext uri="{FF2B5EF4-FFF2-40B4-BE49-F238E27FC236}">
                <a16:creationId xmlns:a16="http://schemas.microsoft.com/office/drawing/2014/main" id="{F0893CD8-49ED-4165-8B3D-9B833D995E05}"/>
              </a:ext>
            </a:extLst>
          </p:cNvPr>
          <p:cNvSpPr>
            <a:spLocks noGrp="1"/>
          </p:cNvSpPr>
          <p:nvPr>
            <p:ph type="subTitle" idx="1"/>
          </p:nvPr>
        </p:nvSpPr>
        <p:spPr>
          <a:xfrm>
            <a:off x="381110" y="990664"/>
            <a:ext cx="8457978" cy="5105266"/>
          </a:xfrm>
        </p:spPr>
        <p:txBody>
          <a:bodyPr/>
          <a:lstStyle/>
          <a:p>
            <a:pPr algn="just"/>
            <a:r>
              <a:rPr lang="en-US" sz="2000" dirty="0"/>
              <a:t>In order to solve the concerns over road and transportation safety, automatic Road Sign Classification system has been introduced. </a:t>
            </a:r>
          </a:p>
          <a:p>
            <a:pPr algn="just"/>
            <a:r>
              <a:rPr lang="en-US" sz="2000" dirty="0"/>
              <a:t>An RSC system can detect and recognize traffic signs from and within images captured by cameras or imaging sensors. In adverse traffic conditions, the driver may not notice traffic signs, which may cause accidents. In such scenarios, the RSC system comes into action. </a:t>
            </a:r>
          </a:p>
          <a:p>
            <a:pPr algn="just"/>
            <a:r>
              <a:rPr lang="en-US" sz="2000" dirty="0"/>
              <a:t>The main objective of the research on RSC is to improve the robustness and efficiency of the system. To develop an automatic RSC system is a tedious job given the continuous changes in the environment and lighting conditions. Among the other issues that also need to be addressed are partial obscuring, multiple traffic signs appearing at a single time, and blurring and fading of traffic signs, which can also create problem for the detection purpose. </a:t>
            </a:r>
          </a:p>
          <a:p>
            <a:pPr algn="just"/>
            <a:r>
              <a:rPr lang="en-US" sz="2000" dirty="0"/>
              <a:t>For applying the RSC system in real-time environment, a fast algorithm is needed. As well as dealing with these issues, a recognition system should also avoid erroneous recognition of non signs.</a:t>
            </a:r>
            <a:endParaRPr lang="en-IN" sz="1200" dirty="0"/>
          </a:p>
        </p:txBody>
      </p:sp>
      <p:sp>
        <p:nvSpPr>
          <p:cNvPr id="5123" name="Date Placeholder 1"/>
          <p:cNvSpPr>
            <a:spLocks noGrp="1"/>
          </p:cNvSpPr>
          <p:nvPr>
            <p:ph type="dt" sz="half" idx="10"/>
          </p:nvPr>
        </p:nvSpPr>
        <p:spPr>
          <a:noFill/>
          <a:ln>
            <a:miter lim="800000"/>
            <a:headEnd/>
            <a:tailEnd/>
          </a:ln>
        </p:spPr>
        <p:txBody>
          <a:bodyPr/>
          <a:lstStyle/>
          <a:p>
            <a:pPr>
              <a:buFontTx/>
              <a:buNone/>
            </a:pPr>
            <a:r>
              <a:rPr lang="en-US" altLang="en-US"/>
              <a:t>14-Mar-2020</a:t>
            </a:r>
          </a:p>
        </p:txBody>
      </p:sp>
      <p:sp>
        <p:nvSpPr>
          <p:cNvPr id="5124" name="Slide Number Placeholder 4"/>
          <p:cNvSpPr>
            <a:spLocks noGrp="1"/>
          </p:cNvSpPr>
          <p:nvPr>
            <p:ph type="sldNum" sz="quarter" idx="12"/>
          </p:nvPr>
        </p:nvSpPr>
        <p:spPr>
          <a:noFill/>
          <a:ln>
            <a:miter lim="800000"/>
            <a:headEnd/>
            <a:tailEnd/>
          </a:ln>
        </p:spPr>
        <p:txBody>
          <a:bodyPr/>
          <a:lstStyle/>
          <a:p>
            <a:pPr>
              <a:buFontTx/>
              <a:buNone/>
            </a:pPr>
            <a:fld id="{AA58A7E9-A6FD-4927-A316-B678627276D2}" type="slidenum">
              <a:rPr lang="en-US" altLang="en-US" smtClean="0"/>
              <a:pPr>
                <a:buFontTx/>
                <a:buNone/>
              </a:pPr>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sz="3200" b="1">
                <a:cs typeface="Times New Roman" pitchFamily="18" charset="0"/>
              </a:rPr>
              <a:t>Literature Review </a:t>
            </a:r>
          </a:p>
        </p:txBody>
      </p:sp>
      <p:sp>
        <p:nvSpPr>
          <p:cNvPr id="6147"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6148"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F62581EF-0176-436D-B71A-0140DD47846A}" type="slidenum">
              <a:rPr lang="en-US" altLang="en-US" smtClean="0"/>
              <a:pPr>
                <a:buFontTx/>
                <a:buNone/>
              </a:pPr>
              <a:t>4</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811541061"/>
              </p:ext>
            </p:extLst>
          </p:nvPr>
        </p:nvGraphicFramePr>
        <p:xfrm>
          <a:off x="842326" y="952148"/>
          <a:ext cx="7615772" cy="5187926"/>
        </p:xfrm>
        <a:graphic>
          <a:graphicData uri="http://schemas.openxmlformats.org/drawingml/2006/table">
            <a:tbl>
              <a:tblPr firstRow="1" firstCol="1" bandRow="1">
                <a:tableStyleId>{616DA210-FB5B-4158-B5E0-FEB733F419BA}</a:tableStyleId>
              </a:tblPr>
              <a:tblGrid>
                <a:gridCol w="2210565">
                  <a:extLst>
                    <a:ext uri="{9D8B030D-6E8A-4147-A177-3AD203B41FA5}">
                      <a16:colId xmlns:a16="http://schemas.microsoft.com/office/drawing/2014/main" val="20000"/>
                    </a:ext>
                  </a:extLst>
                </a:gridCol>
                <a:gridCol w="4430498">
                  <a:extLst>
                    <a:ext uri="{9D8B030D-6E8A-4147-A177-3AD203B41FA5}">
                      <a16:colId xmlns:a16="http://schemas.microsoft.com/office/drawing/2014/main" val="20001"/>
                    </a:ext>
                  </a:extLst>
                </a:gridCol>
                <a:gridCol w="974709">
                  <a:extLst>
                    <a:ext uri="{9D8B030D-6E8A-4147-A177-3AD203B41FA5}">
                      <a16:colId xmlns:a16="http://schemas.microsoft.com/office/drawing/2014/main" val="20002"/>
                    </a:ext>
                  </a:extLst>
                </a:gridCol>
              </a:tblGrid>
              <a:tr h="625498">
                <a:tc>
                  <a:txBody>
                    <a:bodyPr/>
                    <a:lstStyle/>
                    <a:p>
                      <a:pPr algn="ctr">
                        <a:lnSpc>
                          <a:spcPct val="107000"/>
                        </a:lnSpc>
                        <a:spcAft>
                          <a:spcPts val="0"/>
                        </a:spcAft>
                      </a:pPr>
                      <a:r>
                        <a:rPr lang="en-IN" sz="1400" dirty="0">
                          <a:effectLst/>
                        </a:rPr>
                        <a:t>Title</a:t>
                      </a:r>
                      <a:r>
                        <a:rPr lang="en-IN" sz="1400" baseline="0" dirty="0">
                          <a:effectLst/>
                        </a:rPr>
                        <a:t> of the paper</a:t>
                      </a:r>
                      <a:r>
                        <a:rPr lang="en-IN" sz="1400" dirty="0">
                          <a:effectLst/>
                        </a:rPr>
                        <a:t> </a:t>
                      </a:r>
                      <a:endParaRPr lang="en-IN" sz="1400" dirty="0">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kern="1200" dirty="0">
                          <a:effectLst/>
                        </a:rPr>
                        <a:t>Author</a:t>
                      </a:r>
                      <a:endParaRPr lang="en-IN" sz="1400" b="1" kern="1200" dirty="0">
                        <a:solidFill>
                          <a:schemeClr val="tx1"/>
                        </a:solidFill>
                        <a:effectLst/>
                        <a:latin typeface="+mn-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b="1" kern="1200" dirty="0">
                          <a:solidFill>
                            <a:schemeClr val="tx1"/>
                          </a:solidFill>
                          <a:effectLst/>
                          <a:latin typeface="+mn-lt"/>
                          <a:ea typeface="Calibri" panose="020F0502020204030204" pitchFamily="34" charset="0"/>
                          <a:cs typeface="Times New Roman" panose="02020603050405020304" pitchFamily="18" charset="0"/>
                        </a:rPr>
                        <a:t>Year</a:t>
                      </a:r>
                      <a:endParaRPr lang="en-IN" sz="1400" b="1" kern="1200" dirty="0">
                        <a:solidFill>
                          <a:schemeClr val="tx1"/>
                        </a:solidFill>
                        <a:effectLst/>
                        <a:latin typeface="+mn-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84941">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b="0" i="0" u="none" kern="1200" dirty="0">
                          <a:solidFill>
                            <a:schemeClr val="tx1"/>
                          </a:solidFill>
                          <a:effectLst/>
                          <a:latin typeface="+mn-lt"/>
                          <a:ea typeface="+mn-ea"/>
                          <a:cs typeface="+mn-cs"/>
                        </a:rPr>
                        <a:t>Traffic Sign Detection and Recognition Based on Convolutional Neural Network</a:t>
                      </a:r>
                    </a:p>
                    <a:p>
                      <a:pPr algn="ctr">
                        <a:lnSpc>
                          <a:spcPct val="107000"/>
                        </a:lnSpc>
                        <a:spcAft>
                          <a:spcPts val="0"/>
                        </a:spcAft>
                      </a:pPr>
                      <a:endParaRPr lang="en-IN" sz="1400" b="0" i="0" u="none" dirty="0">
                        <a:solidFill>
                          <a:schemeClr val="tx1"/>
                        </a:solidFill>
                        <a:effectLst/>
                        <a:latin typeface="+mn-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dirty="0">
                          <a:solidFill>
                            <a:schemeClr val="tx1"/>
                          </a:solidFill>
                          <a:effectLst/>
                          <a:latin typeface="+mn-lt"/>
                          <a:ea typeface="+mn-ea"/>
                          <a:cs typeface="+mn-cs"/>
                        </a:rPr>
                        <a:t>Ying Sun, Pingshu Ge and Dequan Liu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b="0" i="0" u="none" kern="1200" dirty="0">
                        <a:solidFill>
                          <a:schemeClr val="tx1"/>
                        </a:solidFill>
                        <a:effectLst/>
                        <a:latin typeface="+mn-lt"/>
                        <a:ea typeface="+mn-ea"/>
                        <a:cs typeface="+mn-cs"/>
                      </a:endParaRPr>
                    </a:p>
                    <a:p>
                      <a:r>
                        <a:rPr lang="en-IN" sz="1400" b="0" i="0" u="none" kern="1200" dirty="0">
                          <a:solidFill>
                            <a:schemeClr val="tx1"/>
                          </a:solidFill>
                          <a:effectLst/>
                          <a:latin typeface="+mn-lt"/>
                          <a:ea typeface="+mn-ea"/>
                          <a:cs typeface="+mn-cs"/>
                        </a:rPr>
                        <a:t>Dalian </a:t>
                      </a:r>
                      <a:r>
                        <a:rPr lang="en-IN" sz="1400" b="0" i="0" u="none" kern="1200" dirty="0" err="1">
                          <a:solidFill>
                            <a:schemeClr val="tx1"/>
                          </a:solidFill>
                          <a:effectLst/>
                          <a:latin typeface="+mn-lt"/>
                          <a:ea typeface="+mn-ea"/>
                          <a:cs typeface="+mn-cs"/>
                        </a:rPr>
                        <a:t>Minzu</a:t>
                      </a:r>
                      <a:r>
                        <a:rPr lang="en-IN" sz="1400" b="0" i="0" u="none" kern="1200" dirty="0">
                          <a:solidFill>
                            <a:schemeClr val="tx1"/>
                          </a:solidFill>
                          <a:effectLst/>
                          <a:latin typeface="+mn-lt"/>
                          <a:ea typeface="+mn-ea"/>
                          <a:cs typeface="+mn-cs"/>
                        </a:rPr>
                        <a:t> University, College of Mechanical and </a:t>
                      </a:r>
                      <a:r>
                        <a:rPr lang="en-IN" sz="1400" b="0" i="0" u="none" kern="1200" dirty="0" err="1">
                          <a:solidFill>
                            <a:schemeClr val="tx1"/>
                          </a:solidFill>
                          <a:effectLst/>
                          <a:latin typeface="+mn-lt"/>
                          <a:ea typeface="+mn-ea"/>
                          <a:cs typeface="+mn-cs"/>
                        </a:rPr>
                        <a:t>Eletronic</a:t>
                      </a:r>
                      <a:r>
                        <a:rPr lang="en-IN" sz="1400" b="0" i="0" u="none" kern="1200" dirty="0">
                          <a:solidFill>
                            <a:schemeClr val="tx1"/>
                          </a:solidFill>
                          <a:effectLst/>
                          <a:latin typeface="+mn-lt"/>
                          <a:ea typeface="+mn-ea"/>
                          <a:cs typeface="+mn-cs"/>
                        </a:rPr>
                        <a:t> Engineering, Dalian, China</a:t>
                      </a:r>
                    </a:p>
                    <a:p>
                      <a:pPr algn="ctr">
                        <a:lnSpc>
                          <a:spcPct val="107000"/>
                        </a:lnSpc>
                        <a:spcAft>
                          <a:spcPts val="0"/>
                        </a:spcAft>
                      </a:pPr>
                      <a:endParaRPr lang="en-IN" sz="1400" b="0" i="0" u="none" dirty="0">
                        <a:solidFill>
                          <a:schemeClr val="tx1"/>
                        </a:solidFill>
                        <a:effectLst/>
                        <a:latin typeface="+mn-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b="0" i="0" u="none" dirty="0">
                          <a:solidFill>
                            <a:schemeClr val="tx1"/>
                          </a:solidFill>
                          <a:effectLst/>
                          <a:latin typeface="+mn-lt"/>
                          <a:ea typeface="Calibri" panose="020F0502020204030204" pitchFamily="34" charset="0"/>
                          <a:cs typeface="Times New Roman" panose="02020603050405020304" pitchFamily="18" charset="0"/>
                        </a:rPr>
                        <a:t>2019</a:t>
                      </a:r>
                    </a:p>
                    <a:p>
                      <a:pPr algn="ctr">
                        <a:lnSpc>
                          <a:spcPct val="107000"/>
                        </a:lnSpc>
                        <a:spcAft>
                          <a:spcPts val="0"/>
                        </a:spcAft>
                      </a:pPr>
                      <a:endParaRPr lang="en-US" sz="1400" b="0" i="0" u="none" dirty="0">
                        <a:solidFill>
                          <a:schemeClr val="tx1"/>
                        </a:solidFill>
                        <a:effectLst/>
                        <a:latin typeface="+mn-lt"/>
                        <a:ea typeface="Calibri" panose="020F0502020204030204" pitchFamily="34" charset="0"/>
                        <a:cs typeface="Times New Roman" panose="02020603050405020304" pitchFamily="18" charset="0"/>
                      </a:endParaRPr>
                    </a:p>
                    <a:p>
                      <a:pPr algn="ctr">
                        <a:lnSpc>
                          <a:spcPct val="107000"/>
                        </a:lnSpc>
                        <a:spcAft>
                          <a:spcPts val="0"/>
                        </a:spcAft>
                      </a:pPr>
                      <a:endParaRPr lang="en-US" sz="1400" b="0" i="0" u="none" dirty="0">
                        <a:solidFill>
                          <a:schemeClr val="tx1"/>
                        </a:solidFill>
                        <a:effectLst/>
                        <a:latin typeface="+mn-lt"/>
                        <a:ea typeface="Calibri" panose="020F0502020204030204" pitchFamily="34" charset="0"/>
                        <a:cs typeface="Times New Roman" panose="02020603050405020304" pitchFamily="18" charset="0"/>
                      </a:endParaRPr>
                    </a:p>
                    <a:p>
                      <a:pPr algn="ctr">
                        <a:lnSpc>
                          <a:spcPct val="107000"/>
                        </a:lnSpc>
                        <a:spcAft>
                          <a:spcPts val="0"/>
                        </a:spcAft>
                      </a:pPr>
                      <a:endParaRPr lang="en-US" sz="1400" b="0" i="0" u="none" dirty="0">
                        <a:solidFill>
                          <a:schemeClr val="tx1"/>
                        </a:solidFill>
                        <a:effectLst/>
                        <a:latin typeface="+mn-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845030">
                <a:tc>
                  <a:txBody>
                    <a:bodyPr/>
                    <a:lstStyle/>
                    <a:p>
                      <a:pPr algn="ctr">
                        <a:lnSpc>
                          <a:spcPct val="107000"/>
                        </a:lnSpc>
                        <a:spcAft>
                          <a:spcPts val="0"/>
                        </a:spcAft>
                      </a:pPr>
                      <a:r>
                        <a:rPr lang="en-US" sz="1400" b="0" i="0" u="none" strike="noStrike" kern="1200" baseline="0" dirty="0">
                          <a:solidFill>
                            <a:schemeClr val="tx1"/>
                          </a:solidFill>
                          <a:effectLst/>
                          <a:latin typeface="+mn-lt"/>
                          <a:ea typeface="+mn-ea"/>
                          <a:cs typeface="+mn-cs"/>
                        </a:rPr>
                        <a:t>Application of Vision Models to Traffic Sign Recognition</a:t>
                      </a:r>
                      <a:endParaRPr lang="en-IN" sz="1400" b="0" i="0" u="none" dirty="0">
                        <a:solidFill>
                          <a:schemeClr val="tx1"/>
                        </a:solidFill>
                        <a:effectLst/>
                        <a:latin typeface="+mn-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i="0" u="none" strike="noStrike" kern="1200" baseline="0" dirty="0">
                          <a:solidFill>
                            <a:schemeClr val="tx1"/>
                          </a:solidFill>
                          <a:effectLst/>
                          <a:latin typeface="+mn-lt"/>
                          <a:ea typeface="+mn-ea"/>
                          <a:cs typeface="+mn-cs"/>
                        </a:rPr>
                        <a:t>X.W. Gao, L. </a:t>
                      </a:r>
                      <a:r>
                        <a:rPr lang="en-IN" sz="1400" b="0" i="0" u="none" strike="noStrike" kern="1200" baseline="0" dirty="0" err="1">
                          <a:solidFill>
                            <a:schemeClr val="tx1"/>
                          </a:solidFill>
                          <a:effectLst/>
                          <a:latin typeface="+mn-lt"/>
                          <a:ea typeface="+mn-ea"/>
                          <a:cs typeface="+mn-cs"/>
                        </a:rPr>
                        <a:t>Podladchikova</a:t>
                      </a:r>
                      <a:r>
                        <a:rPr lang="en-IN" sz="1400" b="0" i="0" u="none" strike="noStrike" kern="1200" baseline="0" dirty="0">
                          <a:solidFill>
                            <a:schemeClr val="tx1"/>
                          </a:solidFill>
                          <a:effectLst/>
                          <a:latin typeface="+mn-lt"/>
                          <a:ea typeface="+mn-ea"/>
                          <a:cs typeface="+mn-cs"/>
                        </a:rPr>
                        <a:t>, and D. Shaposhnikov</a:t>
                      </a:r>
                    </a:p>
                    <a:p>
                      <a:endParaRPr lang="en-IN" sz="1400" b="0" i="0" u="none" strike="noStrike" kern="1200" baseline="0" dirty="0">
                        <a:solidFill>
                          <a:schemeClr val="tx1"/>
                        </a:solidFill>
                        <a:effectLst/>
                        <a:latin typeface="+mn-lt"/>
                        <a:ea typeface="+mn-ea"/>
                        <a:cs typeface="+mn-cs"/>
                      </a:endParaRPr>
                    </a:p>
                    <a:p>
                      <a:r>
                        <a:rPr lang="en-US" sz="1400" b="0" i="0" u="none" strike="noStrike" kern="1200" baseline="0" dirty="0">
                          <a:solidFill>
                            <a:schemeClr val="tx1"/>
                          </a:solidFill>
                          <a:effectLst/>
                          <a:latin typeface="+mn-lt"/>
                          <a:ea typeface="+mn-ea"/>
                          <a:cs typeface="+mn-cs"/>
                        </a:rPr>
                        <a:t>School of Computing Science, Middlesex University, Bounds Green, </a:t>
                      </a:r>
                      <a:r>
                        <a:rPr lang="en-IN" sz="1400" b="0" i="0" u="none" strike="noStrike" kern="1200" baseline="0" dirty="0">
                          <a:solidFill>
                            <a:schemeClr val="tx1"/>
                          </a:solidFill>
                          <a:effectLst/>
                          <a:latin typeface="+mn-lt"/>
                          <a:ea typeface="+mn-ea"/>
                          <a:cs typeface="+mn-cs"/>
                        </a:rPr>
                        <a:t>London N11 2NQ, UK.</a:t>
                      </a:r>
                    </a:p>
                    <a:p>
                      <a:endParaRPr lang="en-IN" sz="1400" b="0" i="0" u="none" dirty="0">
                        <a:solidFill>
                          <a:schemeClr val="tx1"/>
                        </a:solidFill>
                        <a:effectLst/>
                        <a:latin typeface="+mn-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b="0" i="0" u="none" dirty="0">
                          <a:solidFill>
                            <a:schemeClr val="tx1"/>
                          </a:solidFill>
                          <a:effectLst/>
                          <a:latin typeface="+mn-lt"/>
                          <a:ea typeface="Calibri" panose="020F0502020204030204" pitchFamily="34" charset="0"/>
                          <a:cs typeface="Times New Roman" panose="02020603050405020304" pitchFamily="18" charset="0"/>
                        </a:rPr>
                        <a:t>2003</a:t>
                      </a: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0302960"/>
                  </a:ext>
                </a:extLst>
              </a:tr>
              <a:tr h="101397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IN" sz="1400" b="0" i="0" u="none" kern="1200" dirty="0">
                        <a:solidFill>
                          <a:schemeClr val="tx1"/>
                        </a:solidFill>
                        <a:effectLst/>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r>
                        <a:rPr lang="en-IN" sz="1400" b="0" i="0" u="none" kern="1200" dirty="0">
                          <a:solidFill>
                            <a:schemeClr val="tx1"/>
                          </a:solidFill>
                          <a:effectLst/>
                          <a:latin typeface="+mn-lt"/>
                          <a:ea typeface="+mn-ea"/>
                          <a:cs typeface="+mn-cs"/>
                        </a:rPr>
                        <a:t>Efficient Feature Points for Myanmar Traffic Sign Recognition</a:t>
                      </a:r>
                    </a:p>
                    <a:p>
                      <a:pPr algn="ctr">
                        <a:lnSpc>
                          <a:spcPct val="107000"/>
                        </a:lnSpc>
                        <a:spcAft>
                          <a:spcPts val="0"/>
                        </a:spcAft>
                      </a:pPr>
                      <a:endParaRPr lang="en-IN" sz="1400" b="0" i="0" u="none" dirty="0">
                        <a:solidFill>
                          <a:schemeClr val="tx1"/>
                        </a:solidFill>
                        <a:effectLst/>
                        <a:latin typeface="+mn-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ctr"/>
                      <a:r>
                        <a:rPr lang="en-IN" sz="1400" b="0" i="0" u="none" kern="1200" dirty="0">
                          <a:solidFill>
                            <a:schemeClr val="tx1"/>
                          </a:solidFill>
                          <a:effectLst/>
                          <a:latin typeface="+mn-lt"/>
                          <a:ea typeface="+mn-ea"/>
                          <a:cs typeface="+mn-cs"/>
                        </a:rPr>
                        <a:t>Kay </a:t>
                      </a:r>
                      <a:r>
                        <a:rPr lang="en-IN" sz="1400" b="0" i="0" u="none" kern="1200" dirty="0" err="1">
                          <a:solidFill>
                            <a:schemeClr val="tx1"/>
                          </a:solidFill>
                          <a:effectLst/>
                          <a:latin typeface="+mn-lt"/>
                          <a:ea typeface="+mn-ea"/>
                          <a:cs typeface="+mn-cs"/>
                        </a:rPr>
                        <a:t>Thinzar</a:t>
                      </a:r>
                      <a:r>
                        <a:rPr lang="en-IN" sz="1400" b="0" i="0" u="none" kern="1200" dirty="0">
                          <a:solidFill>
                            <a:schemeClr val="tx1"/>
                          </a:solidFill>
                          <a:effectLst/>
                          <a:latin typeface="+mn-lt"/>
                          <a:ea typeface="+mn-ea"/>
                          <a:cs typeface="+mn-cs"/>
                        </a:rPr>
                        <a:t> </a:t>
                      </a:r>
                      <a:r>
                        <a:rPr lang="en-IN" sz="1400" b="0" i="0" u="none" kern="1200" dirty="0" err="1">
                          <a:solidFill>
                            <a:schemeClr val="tx1"/>
                          </a:solidFill>
                          <a:effectLst/>
                          <a:latin typeface="+mn-lt"/>
                          <a:ea typeface="+mn-ea"/>
                          <a:cs typeface="+mn-cs"/>
                        </a:rPr>
                        <a:t>Phu</a:t>
                      </a:r>
                      <a:r>
                        <a:rPr lang="en-IN" sz="1400" b="0" i="0" u="none" kern="1200" dirty="0">
                          <a:solidFill>
                            <a:schemeClr val="tx1"/>
                          </a:solidFill>
                          <a:effectLst/>
                          <a:latin typeface="+mn-lt"/>
                          <a:ea typeface="+mn-ea"/>
                          <a:cs typeface="+mn-cs"/>
                        </a:rPr>
                        <a:t>, Lwin Lwin </a:t>
                      </a:r>
                      <a:r>
                        <a:rPr lang="en-IN" sz="1400" b="0" i="0" u="none" kern="1200" dirty="0" err="1">
                          <a:solidFill>
                            <a:schemeClr val="tx1"/>
                          </a:solidFill>
                          <a:effectLst/>
                          <a:latin typeface="+mn-lt"/>
                          <a:ea typeface="+mn-ea"/>
                          <a:cs typeface="+mn-cs"/>
                        </a:rPr>
                        <a:t>Oo</a:t>
                      </a:r>
                      <a:endParaRPr lang="en-IN" sz="1400" b="0" i="0" u="none" kern="1200" dirty="0">
                        <a:solidFill>
                          <a:schemeClr val="tx1"/>
                        </a:solidFill>
                        <a:effectLst/>
                        <a:latin typeface="+mn-lt"/>
                        <a:ea typeface="+mn-ea"/>
                        <a:cs typeface="+mn-cs"/>
                      </a:endParaRPr>
                    </a:p>
                    <a:p>
                      <a:pPr fontAlgn="ctr"/>
                      <a:endParaRPr lang="en-IN" sz="1400" b="0" i="0" u="none" kern="1200" dirty="0">
                        <a:solidFill>
                          <a:schemeClr val="tx1"/>
                        </a:solidFill>
                        <a:effectLst/>
                        <a:latin typeface="+mn-lt"/>
                        <a:ea typeface="+mn-ea"/>
                        <a:cs typeface="+mn-cs"/>
                      </a:endParaRPr>
                    </a:p>
                    <a:p>
                      <a:pPr fontAlgn="ctr"/>
                      <a:r>
                        <a:rPr lang="en-IN" sz="1400" b="0" i="0" u="none" kern="1200" dirty="0">
                          <a:solidFill>
                            <a:schemeClr val="tx1"/>
                          </a:solidFill>
                          <a:effectLst/>
                          <a:latin typeface="+mn-lt"/>
                          <a:ea typeface="+mn-ea"/>
                          <a:cs typeface="+mn-cs"/>
                        </a:rPr>
                        <a:t>University of Computer </a:t>
                      </a:r>
                      <a:r>
                        <a:rPr lang="en-IN" sz="1400" b="0" i="0" u="none" kern="1200" dirty="0" err="1">
                          <a:solidFill>
                            <a:schemeClr val="tx1"/>
                          </a:solidFill>
                          <a:effectLst/>
                          <a:latin typeface="+mn-lt"/>
                          <a:ea typeface="+mn-ea"/>
                          <a:cs typeface="+mn-cs"/>
                        </a:rPr>
                        <a:t>StudiesMandalayMyanma</a:t>
                      </a:r>
                      <a:endParaRPr lang="en-IN" sz="1400" b="0" i="0" u="none" kern="1200" dirty="0">
                        <a:solidFill>
                          <a:schemeClr val="tx1"/>
                        </a:solidFill>
                        <a:effectLst/>
                        <a:latin typeface="+mn-lt"/>
                        <a:ea typeface="+mn-ea"/>
                        <a:cs typeface="+mn-cs"/>
                      </a:endParaRPr>
                    </a:p>
                    <a:p>
                      <a:endParaRPr lang="en-IN" sz="1400" b="0" i="0" u="none" dirty="0">
                        <a:solidFill>
                          <a:schemeClr val="tx1"/>
                        </a:solidFill>
                        <a:effectLst/>
                        <a:latin typeface="+mn-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b="0" i="0" u="none" dirty="0">
                          <a:solidFill>
                            <a:schemeClr val="tx1"/>
                          </a:solidFill>
                          <a:effectLst/>
                          <a:latin typeface="+mn-lt"/>
                          <a:ea typeface="Calibri" panose="020F0502020204030204" pitchFamily="34" charset="0"/>
                          <a:cs typeface="Times New Roman" panose="02020603050405020304" pitchFamily="18" charset="0"/>
                        </a:rPr>
                        <a:t>2018</a:t>
                      </a: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6512525"/>
                  </a:ext>
                </a:extLst>
              </a:tr>
              <a:tr h="124341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IN" sz="1400" b="0" i="0" u="none" kern="1200" dirty="0">
                          <a:solidFill>
                            <a:schemeClr val="tx1"/>
                          </a:solidFill>
                          <a:effectLst/>
                          <a:latin typeface="+mn-lt"/>
                          <a:ea typeface="+mn-ea"/>
                          <a:cs typeface="+mn-cs"/>
                        </a:rPr>
                        <a:t>Hierarchical Traffic Sign Recognition</a:t>
                      </a:r>
                    </a:p>
                    <a:p>
                      <a:pPr algn="ctr">
                        <a:lnSpc>
                          <a:spcPct val="107000"/>
                        </a:lnSpc>
                        <a:spcAft>
                          <a:spcPts val="0"/>
                        </a:spcAft>
                      </a:pPr>
                      <a:endParaRPr lang="en-IN" sz="1400" b="0" i="0" u="none" dirty="0">
                        <a:solidFill>
                          <a:schemeClr val="tx1"/>
                        </a:solidFill>
                        <a:effectLst/>
                        <a:latin typeface="+mn-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ctr"/>
                      <a:r>
                        <a:rPr lang="en-IN" sz="1400" b="0" i="0" u="none" kern="1200" dirty="0" err="1">
                          <a:solidFill>
                            <a:schemeClr val="tx1"/>
                          </a:solidFill>
                          <a:effectLst/>
                          <a:latin typeface="+mn-lt"/>
                          <a:ea typeface="+mn-ea"/>
                          <a:cs typeface="+mn-cs"/>
                        </a:rPr>
                        <a:t>Yanyun</a:t>
                      </a:r>
                      <a:r>
                        <a:rPr lang="en-IN" sz="1400" b="0" i="0" u="none" kern="1200" dirty="0">
                          <a:solidFill>
                            <a:schemeClr val="tx1"/>
                          </a:solidFill>
                          <a:effectLst/>
                          <a:latin typeface="+mn-lt"/>
                          <a:ea typeface="+mn-ea"/>
                          <a:cs typeface="+mn-cs"/>
                        </a:rPr>
                        <a:t> Qu, </a:t>
                      </a:r>
                      <a:r>
                        <a:rPr lang="en-IN" sz="1400" b="0" i="0" u="none" kern="1200" dirty="0" err="1">
                          <a:solidFill>
                            <a:schemeClr val="tx1"/>
                          </a:solidFill>
                          <a:effectLst/>
                          <a:latin typeface="+mn-lt"/>
                          <a:ea typeface="+mn-ea"/>
                          <a:cs typeface="+mn-cs"/>
                        </a:rPr>
                        <a:t>Siying</a:t>
                      </a:r>
                      <a:r>
                        <a:rPr lang="en-IN" sz="1400" b="0" i="0" u="none" kern="1200" dirty="0">
                          <a:solidFill>
                            <a:schemeClr val="tx1"/>
                          </a:solidFill>
                          <a:effectLst/>
                          <a:latin typeface="+mn-lt"/>
                          <a:ea typeface="+mn-ea"/>
                          <a:cs typeface="+mn-cs"/>
                        </a:rPr>
                        <a:t> Yang, Weiwei Wu, Li Lin</a:t>
                      </a:r>
                    </a:p>
                    <a:p>
                      <a:r>
                        <a:rPr lang="en-IN" sz="1400" b="0" i="0" u="none" kern="1200" dirty="0">
                          <a:solidFill>
                            <a:schemeClr val="tx1"/>
                          </a:solidFill>
                          <a:effectLst/>
                          <a:latin typeface="+mn-lt"/>
                          <a:ea typeface="+mn-ea"/>
                          <a:cs typeface="+mn-cs"/>
                        </a:rPr>
                        <a:t>Computer Science </a:t>
                      </a:r>
                      <a:r>
                        <a:rPr lang="en-IN" sz="1400" b="0" i="0" u="none" kern="1200" dirty="0" err="1">
                          <a:solidFill>
                            <a:schemeClr val="tx1"/>
                          </a:solidFill>
                          <a:effectLst/>
                          <a:latin typeface="+mn-lt"/>
                          <a:ea typeface="+mn-ea"/>
                          <a:cs typeface="+mn-cs"/>
                        </a:rPr>
                        <a:t>DepartmentXiamen</a:t>
                      </a:r>
                      <a:r>
                        <a:rPr lang="en-IN" sz="1400" b="0" i="0" u="none" kern="1200" dirty="0">
                          <a:solidFill>
                            <a:schemeClr val="tx1"/>
                          </a:solidFill>
                          <a:effectLst/>
                          <a:latin typeface="+mn-lt"/>
                          <a:ea typeface="+mn-ea"/>
                          <a:cs typeface="+mn-cs"/>
                        </a:rPr>
                        <a:t> </a:t>
                      </a:r>
                      <a:r>
                        <a:rPr lang="en-IN" sz="1400" b="0" i="0" u="none" kern="1200" dirty="0" err="1">
                          <a:solidFill>
                            <a:schemeClr val="tx1"/>
                          </a:solidFill>
                          <a:effectLst/>
                          <a:latin typeface="+mn-lt"/>
                          <a:ea typeface="+mn-ea"/>
                          <a:cs typeface="+mn-cs"/>
                        </a:rPr>
                        <a:t>UniversityXiamenChina</a:t>
                      </a:r>
                      <a:endParaRPr lang="en-IN" sz="1400" b="0" i="0" u="none" dirty="0">
                        <a:solidFill>
                          <a:schemeClr val="tx1"/>
                        </a:solidFill>
                        <a:effectLst/>
                        <a:latin typeface="+mn-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b="0" i="0" u="none" dirty="0">
                          <a:solidFill>
                            <a:schemeClr val="tx1"/>
                          </a:solidFill>
                          <a:effectLst/>
                          <a:latin typeface="+mn-lt"/>
                          <a:ea typeface="Calibri" panose="020F0502020204030204" pitchFamily="34" charset="0"/>
                          <a:cs typeface="Times New Roman" panose="02020603050405020304" pitchFamily="18" charset="0"/>
                        </a:rPr>
                        <a:t>2016</a:t>
                      </a: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292091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Problem Statement &amp; Objectives</a:t>
            </a:r>
            <a:endParaRPr lang="en-IN" altLang="en-US" sz="3200" b="1"/>
          </a:p>
        </p:txBody>
      </p:sp>
      <p:sp>
        <p:nvSpPr>
          <p:cNvPr id="8195" name="Rectangle 2"/>
          <p:cNvSpPr>
            <a:spLocks noChangeArrowheads="1"/>
          </p:cNvSpPr>
          <p:nvPr/>
        </p:nvSpPr>
        <p:spPr bwMode="auto">
          <a:xfrm>
            <a:off x="304800" y="838200"/>
            <a:ext cx="8534400" cy="461963"/>
          </a:xfrm>
          <a:prstGeom prst="rect">
            <a:avLst/>
          </a:prstGeom>
          <a:noFill/>
          <a:ln w="9525">
            <a:noFill/>
            <a:miter lim="800000"/>
            <a:headEnd/>
            <a:tailEnd/>
          </a:ln>
        </p:spPr>
        <p:txBody>
          <a:bodyPr>
            <a:spAutoFit/>
          </a:bodyPr>
          <a:lstStyle/>
          <a:p>
            <a:r>
              <a:rPr lang="en-US" b="1">
                <a:cs typeface="Times New Roman" pitchFamily="18" charset="0"/>
              </a:rPr>
              <a:t>Problem Statement: </a:t>
            </a:r>
          </a:p>
        </p:txBody>
      </p:sp>
      <p:sp>
        <p:nvSpPr>
          <p:cNvPr id="8196"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8197"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0476E3F5-8EA4-4A9B-AB4E-2FE14D6F27E2}" type="slidenum">
              <a:rPr lang="en-US" altLang="en-US" smtClean="0"/>
              <a:pPr>
                <a:buFontTx/>
                <a:buNone/>
              </a:pPr>
              <a:t>5</a:t>
            </a:fld>
            <a:endParaRPr lang="en-US" altLang="en-US"/>
          </a:p>
        </p:txBody>
      </p:sp>
      <p:sp>
        <p:nvSpPr>
          <p:cNvPr id="8198" name="Rectangle 5"/>
          <p:cNvSpPr>
            <a:spLocks noChangeArrowheads="1"/>
          </p:cNvSpPr>
          <p:nvPr/>
        </p:nvSpPr>
        <p:spPr bwMode="auto">
          <a:xfrm>
            <a:off x="304800" y="3048000"/>
            <a:ext cx="8534400" cy="830997"/>
          </a:xfrm>
          <a:prstGeom prst="rect">
            <a:avLst/>
          </a:prstGeom>
          <a:noFill/>
          <a:ln w="9525">
            <a:noFill/>
            <a:miter lim="800000"/>
            <a:headEnd/>
            <a:tailEnd/>
          </a:ln>
        </p:spPr>
        <p:txBody>
          <a:bodyPr>
            <a:spAutoFit/>
          </a:bodyPr>
          <a:lstStyle/>
          <a:p>
            <a:endParaRPr lang="en-US" b="1" dirty="0">
              <a:cs typeface="Times New Roman" pitchFamily="18" charset="0"/>
            </a:endParaRPr>
          </a:p>
          <a:p>
            <a:r>
              <a:rPr lang="en-US" b="1" dirty="0">
                <a:cs typeface="Times New Roman" pitchFamily="18" charset="0"/>
              </a:rPr>
              <a:t>Objectives:</a:t>
            </a:r>
            <a:r>
              <a:rPr lang="en-US" dirty="0">
                <a:cs typeface="Times New Roman" pitchFamily="18" charset="0"/>
              </a:rPr>
              <a:t> </a:t>
            </a:r>
          </a:p>
        </p:txBody>
      </p:sp>
      <p:sp>
        <p:nvSpPr>
          <p:cNvPr id="2" name="Rectangle 1">
            <a:extLst>
              <a:ext uri="{FF2B5EF4-FFF2-40B4-BE49-F238E27FC236}">
                <a16:creationId xmlns:a16="http://schemas.microsoft.com/office/drawing/2014/main" id="{2D7FEB28-A99B-43BE-9184-7F19E7E65390}"/>
              </a:ext>
            </a:extLst>
          </p:cNvPr>
          <p:cNvSpPr/>
          <p:nvPr/>
        </p:nvSpPr>
        <p:spPr>
          <a:xfrm>
            <a:off x="305032" y="1316961"/>
            <a:ext cx="8838968" cy="1015663"/>
          </a:xfrm>
          <a:prstGeom prst="rect">
            <a:avLst/>
          </a:prstGeom>
        </p:spPr>
        <p:txBody>
          <a:bodyPr wrap="square">
            <a:spAutoFit/>
          </a:bodyPr>
          <a:lstStyle/>
          <a:p>
            <a:r>
              <a:rPr lang="en-US" sz="2000" dirty="0">
                <a:effectLst/>
                <a:latin typeface="Georgia" panose="02040502050405020303" pitchFamily="18" charset="0"/>
                <a:ea typeface="Times New Roman" panose="02020603050405020304" pitchFamily="18" charset="0"/>
              </a:rPr>
              <a:t>To build a Road Sign Classification System using Convolutional Neural Networks (CNN) on Python 3.7.6 with 95% accuracy.</a:t>
            </a:r>
            <a:endParaRPr lang="en-IN" sz="2000" dirty="0">
              <a:effectLst/>
              <a:latin typeface="Georgia" panose="02040502050405020303" pitchFamily="18" charset="0"/>
              <a:ea typeface="Times New Roman" panose="02020603050405020304" pitchFamily="18" charset="0"/>
            </a:endParaRPr>
          </a:p>
          <a:p>
            <a:endParaRPr lang="en-IN" sz="2000" dirty="0"/>
          </a:p>
        </p:txBody>
      </p:sp>
      <p:sp>
        <p:nvSpPr>
          <p:cNvPr id="3" name="Rectangle 2">
            <a:extLst>
              <a:ext uri="{FF2B5EF4-FFF2-40B4-BE49-F238E27FC236}">
                <a16:creationId xmlns:a16="http://schemas.microsoft.com/office/drawing/2014/main" id="{9AAA1E18-493C-4E02-8BAC-C7F79CE057C8}"/>
              </a:ext>
            </a:extLst>
          </p:cNvPr>
          <p:cNvSpPr/>
          <p:nvPr/>
        </p:nvSpPr>
        <p:spPr>
          <a:xfrm>
            <a:off x="287337" y="3910330"/>
            <a:ext cx="8534400" cy="1323439"/>
          </a:xfrm>
          <a:prstGeom prst="rect">
            <a:avLst/>
          </a:prstGeom>
        </p:spPr>
        <p:txBody>
          <a:bodyPr wrap="square">
            <a:spAutoFit/>
          </a:bodyPr>
          <a:lstStyle/>
          <a:p>
            <a:r>
              <a:rPr lang="en-US" sz="2000" dirty="0">
                <a:latin typeface="Georgia" panose="02040502050405020303" pitchFamily="18" charset="0"/>
              </a:rPr>
              <a:t>In this Python project example, we will build a deep neural network model that can classify traffic signs present in the image into different categories. With this model, we are able to read and understand traffic signs which are a very important task for all autonomous vehicles.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dirty="0"/>
              <a:t>       Proposed System</a:t>
            </a:r>
            <a:endParaRPr lang="en-IN" altLang="en-US" sz="3200" b="1" dirty="0"/>
          </a:p>
        </p:txBody>
      </p:sp>
      <p:sp>
        <p:nvSpPr>
          <p:cNvPr id="5" name="Content Placeholder 4">
            <a:extLst>
              <a:ext uri="{FF2B5EF4-FFF2-40B4-BE49-F238E27FC236}">
                <a16:creationId xmlns:a16="http://schemas.microsoft.com/office/drawing/2014/main" id="{A4FC5240-CEE5-4BF6-95F7-D287B649D1BF}"/>
              </a:ext>
            </a:extLst>
          </p:cNvPr>
          <p:cNvSpPr>
            <a:spLocks noGrp="1"/>
          </p:cNvSpPr>
          <p:nvPr>
            <p:ph idx="1"/>
          </p:nvPr>
        </p:nvSpPr>
        <p:spPr>
          <a:xfrm>
            <a:off x="668337" y="838268"/>
            <a:ext cx="7772400" cy="5638652"/>
          </a:xfrm>
        </p:spPr>
        <p:txBody>
          <a:bodyPr/>
          <a:lstStyle/>
          <a:p>
            <a:pPr algn="just"/>
            <a:r>
              <a:rPr lang="en-US" sz="2000" dirty="0">
                <a:latin typeface="Georgia" panose="02040502050405020303" pitchFamily="18" charset="0"/>
              </a:rPr>
              <a:t>In this Python project example, we will build a deep neural network model that can classify traffic signs present in the image into different categories. With this model, we are able to read and understand traffic signs which are a very important task for all autonomous vehicles.</a:t>
            </a:r>
          </a:p>
          <a:p>
            <a:pPr marL="0" indent="0" algn="just">
              <a:buNone/>
            </a:pPr>
            <a:endParaRPr lang="en-US" sz="2000" dirty="0">
              <a:latin typeface="Georgia" panose="02040502050405020303" pitchFamily="18" charset="0"/>
            </a:endParaRPr>
          </a:p>
          <a:p>
            <a:pPr algn="just"/>
            <a:r>
              <a:rPr lang="en-US" sz="2000" dirty="0">
                <a:effectLst/>
                <a:latin typeface="Georgia" panose="02040502050405020303" pitchFamily="18" charset="0"/>
                <a:ea typeface="Times New Roman" panose="02020603050405020304" pitchFamily="18" charset="0"/>
              </a:rPr>
              <a:t>The ability to recognize an image by the computer was the main goal by this project. As we know that the computer does not understand images therefore these images are taken in the form of pixels or matrices. After this these images are fed into the neural network. The neural network is broken into layers. The first layer in the neural network is termed as input layer where the images from the dataset are taken. The second layers or the forth coming layers or the layers between are termed as hidden layers. The last layer is the output layer. The output layer decides whether the input image entered from the dataset in correctly recognized by the machine or not. </a:t>
            </a:r>
            <a:endParaRPr lang="en-US" sz="2000" dirty="0">
              <a:latin typeface="Georgia" panose="02040502050405020303" pitchFamily="18" charset="0"/>
            </a:endParaRPr>
          </a:p>
          <a:p>
            <a:pPr algn="just"/>
            <a:endParaRPr lang="en-US" sz="2000" dirty="0"/>
          </a:p>
          <a:p>
            <a:pPr algn="just"/>
            <a:endParaRPr lang="en-US" sz="2000" dirty="0"/>
          </a:p>
          <a:p>
            <a:pPr algn="just"/>
            <a:endParaRPr lang="en-US" sz="2000" dirty="0"/>
          </a:p>
          <a:p>
            <a:pPr algn="just"/>
            <a:endParaRPr lang="en-US" sz="2000" dirty="0"/>
          </a:p>
          <a:p>
            <a:endParaRPr lang="en-IN" dirty="0"/>
          </a:p>
        </p:txBody>
      </p:sp>
      <p:sp>
        <p:nvSpPr>
          <p:cNvPr id="9219" name="Date Placeholder 1"/>
          <p:cNvSpPr>
            <a:spLocks noGrp="1"/>
          </p:cNvSpPr>
          <p:nvPr>
            <p:ph type="dt" sz="half" idx="10"/>
          </p:nvPr>
        </p:nvSpPr>
        <p:spPr>
          <a:noFill/>
          <a:ln>
            <a:miter lim="800000"/>
            <a:headEnd/>
            <a:tailEnd/>
          </a:ln>
        </p:spPr>
        <p:txBody>
          <a:bodyPr/>
          <a:lstStyle/>
          <a:p>
            <a:pPr>
              <a:buFont typeface="Arial" charset="0"/>
              <a:buNone/>
            </a:pPr>
            <a:r>
              <a:rPr lang="en-US" altLang="en-US"/>
              <a:t>14-Mar-2020</a:t>
            </a:r>
          </a:p>
        </p:txBody>
      </p:sp>
      <p:sp>
        <p:nvSpPr>
          <p:cNvPr id="9220" name="Slide Number Placeholder 4"/>
          <p:cNvSpPr>
            <a:spLocks noGrp="1"/>
          </p:cNvSpPr>
          <p:nvPr>
            <p:ph type="sldNum" sz="quarter" idx="12"/>
          </p:nvPr>
        </p:nvSpPr>
        <p:spPr>
          <a:noFill/>
          <a:ln>
            <a:miter lim="800000"/>
            <a:headEnd/>
            <a:tailEnd/>
          </a:ln>
        </p:spPr>
        <p:txBody>
          <a:bodyPr/>
          <a:lstStyle/>
          <a:p>
            <a:pPr>
              <a:buFontTx/>
              <a:buNone/>
            </a:pPr>
            <a:fld id="{F7980BBF-3F93-4E5A-A904-6EB22004FBF8}" type="slidenum">
              <a:rPr lang="en-US" altLang="en-US" smtClean="0"/>
              <a:pPr>
                <a:buFontTx/>
                <a:buNone/>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CC36096-220A-4200-9916-1271405D63DF}"/>
              </a:ext>
            </a:extLst>
          </p:cNvPr>
          <p:cNvSpPr>
            <a:spLocks noGrp="1"/>
          </p:cNvSpPr>
          <p:nvPr>
            <p:ph type="dt" sz="half" idx="10"/>
          </p:nvPr>
        </p:nvSpPr>
        <p:spPr/>
        <p:txBody>
          <a:bodyPr/>
          <a:lstStyle/>
          <a:p>
            <a:pPr>
              <a:defRPr/>
            </a:pPr>
            <a:fld id="{6408154A-4AAD-4B02-8DAF-157BA046479E}" type="datetime1">
              <a:rPr lang="en-US" smtClean="0"/>
              <a:pPr>
                <a:defRPr/>
              </a:pPr>
              <a:t>8/8/2020</a:t>
            </a:fld>
            <a:endParaRPr lang="en-US"/>
          </a:p>
        </p:txBody>
      </p:sp>
      <p:sp>
        <p:nvSpPr>
          <p:cNvPr id="5" name="Slide Number Placeholder 4">
            <a:extLst>
              <a:ext uri="{FF2B5EF4-FFF2-40B4-BE49-F238E27FC236}">
                <a16:creationId xmlns:a16="http://schemas.microsoft.com/office/drawing/2014/main" id="{9CA9F7BC-C49E-4D49-93A6-E65A2E6F0F86}"/>
              </a:ext>
            </a:extLst>
          </p:cNvPr>
          <p:cNvSpPr>
            <a:spLocks noGrp="1"/>
          </p:cNvSpPr>
          <p:nvPr>
            <p:ph type="sldNum" sz="quarter" idx="12"/>
          </p:nvPr>
        </p:nvSpPr>
        <p:spPr/>
        <p:txBody>
          <a:bodyPr/>
          <a:lstStyle/>
          <a:p>
            <a:pPr>
              <a:defRPr/>
            </a:pPr>
            <a:fld id="{DC7722C7-0AC6-4F43-AAC3-9C6177304445}" type="slidenum">
              <a:rPr lang="en-US" altLang="en-US" smtClean="0"/>
              <a:pPr>
                <a:defRPr/>
              </a:pPr>
              <a:t>7</a:t>
            </a:fld>
            <a:endParaRPr lang="en-US" altLang="en-US"/>
          </a:p>
        </p:txBody>
      </p:sp>
      <p:sp>
        <p:nvSpPr>
          <p:cNvPr id="6" name="Content Placeholder 5">
            <a:extLst>
              <a:ext uri="{FF2B5EF4-FFF2-40B4-BE49-F238E27FC236}">
                <a16:creationId xmlns:a16="http://schemas.microsoft.com/office/drawing/2014/main" id="{A4056F5C-F736-467C-8B39-F5245D00BB2F}"/>
              </a:ext>
            </a:extLst>
          </p:cNvPr>
          <p:cNvSpPr>
            <a:spLocks noGrp="1"/>
          </p:cNvSpPr>
          <p:nvPr>
            <p:ph idx="1"/>
          </p:nvPr>
        </p:nvSpPr>
        <p:spPr>
          <a:xfrm>
            <a:off x="685800" y="1143060"/>
            <a:ext cx="7772400" cy="2554545"/>
          </a:xfrm>
          <a:prstGeom prst="rect">
            <a:avLst/>
          </a:prstGeom>
        </p:spPr>
        <p:txBody>
          <a:bodyPr wrap="square">
            <a:spAutoFit/>
          </a:bodyPr>
          <a:lstStyle/>
          <a:p>
            <a:pPr marL="0" indent="0">
              <a:buNone/>
            </a:pPr>
            <a:r>
              <a:rPr lang="en-US" sz="2000" dirty="0">
                <a:latin typeface="Georgia" panose="02040502050405020303" pitchFamily="18" charset="0"/>
              </a:rPr>
              <a:t>Our approach to building this traffic sign classification model is discussed in four steps:</a:t>
            </a:r>
          </a:p>
          <a:p>
            <a:pPr marL="0" indent="0">
              <a:buNone/>
            </a:pPr>
            <a:endParaRPr lang="en-US" sz="2000" dirty="0">
              <a:latin typeface="Georgia" panose="02040502050405020303" pitchFamily="18" charset="0"/>
            </a:endParaRPr>
          </a:p>
          <a:p>
            <a:pPr>
              <a:buFont typeface="Arial" panose="020B0604020202020204" pitchFamily="34" charset="0"/>
              <a:buChar char="•"/>
            </a:pPr>
            <a:r>
              <a:rPr lang="en-US" sz="2000" dirty="0">
                <a:latin typeface="Georgia" panose="02040502050405020303" pitchFamily="18" charset="0"/>
              </a:rPr>
              <a:t>Explore the dataset</a:t>
            </a:r>
          </a:p>
          <a:p>
            <a:pPr>
              <a:buFont typeface="Arial" panose="020B0604020202020204" pitchFamily="34" charset="0"/>
              <a:buChar char="•"/>
            </a:pPr>
            <a:r>
              <a:rPr lang="en-US" sz="2000" dirty="0">
                <a:latin typeface="Georgia" panose="02040502050405020303" pitchFamily="18" charset="0"/>
              </a:rPr>
              <a:t>Build a CNN model</a:t>
            </a:r>
          </a:p>
          <a:p>
            <a:pPr>
              <a:buFont typeface="Arial" panose="020B0604020202020204" pitchFamily="34" charset="0"/>
              <a:buChar char="•"/>
            </a:pPr>
            <a:r>
              <a:rPr lang="en-US" sz="2000" dirty="0">
                <a:latin typeface="Georgia" panose="02040502050405020303" pitchFamily="18" charset="0"/>
              </a:rPr>
              <a:t>Train and validate the model</a:t>
            </a:r>
          </a:p>
          <a:p>
            <a:pPr>
              <a:buFont typeface="Arial" panose="020B0604020202020204" pitchFamily="34" charset="0"/>
              <a:buChar char="•"/>
            </a:pPr>
            <a:r>
              <a:rPr lang="en-US" sz="2000" dirty="0">
                <a:latin typeface="Georgia" panose="02040502050405020303" pitchFamily="18" charset="0"/>
              </a:rPr>
              <a:t>Test the model with test dataset</a:t>
            </a:r>
            <a:endParaRPr lang="en-US" sz="2000" b="0" i="0" dirty="0">
              <a:effectLst/>
              <a:latin typeface="Georgia" panose="02040502050405020303" pitchFamily="18" charset="0"/>
            </a:endParaRPr>
          </a:p>
        </p:txBody>
      </p:sp>
      <p:sp>
        <p:nvSpPr>
          <p:cNvPr id="7" name="TextBox 1">
            <a:extLst>
              <a:ext uri="{FF2B5EF4-FFF2-40B4-BE49-F238E27FC236}">
                <a16:creationId xmlns:a16="http://schemas.microsoft.com/office/drawing/2014/main" id="{1C002432-7EF7-42B6-82F4-8C9A93E2EAB0}"/>
              </a:ext>
            </a:extLst>
          </p:cNvPr>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dirty="0"/>
              <a:t>       Proposed System</a:t>
            </a:r>
            <a:endParaRPr lang="en-IN" altLang="en-US" sz="3200" b="1" dirty="0"/>
          </a:p>
        </p:txBody>
      </p:sp>
    </p:spTree>
    <p:extLst>
      <p:ext uri="{BB962C8B-B14F-4D97-AF65-F5344CB8AC3E}">
        <p14:creationId xmlns:p14="http://schemas.microsoft.com/office/powerpoint/2010/main" val="1909651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81809-BC82-4902-8250-9EA42B38A213}"/>
              </a:ext>
            </a:extLst>
          </p:cNvPr>
          <p:cNvSpPr>
            <a:spLocks noGrp="1"/>
          </p:cNvSpPr>
          <p:nvPr>
            <p:ph idx="1"/>
          </p:nvPr>
        </p:nvSpPr>
        <p:spPr>
          <a:xfrm>
            <a:off x="685800" y="1219258"/>
            <a:ext cx="7772400" cy="4876780"/>
          </a:xfrm>
        </p:spPr>
        <p:txBody>
          <a:bodyPr/>
          <a:lstStyle/>
          <a:p>
            <a:pPr algn="just"/>
            <a:r>
              <a:rPr lang="en-US" sz="2000" dirty="0"/>
              <a:t>For this project, we are using the public dataset available at Kaggle: </a:t>
            </a:r>
            <a:r>
              <a:rPr lang="en-US" sz="2000" dirty="0">
                <a:hlinkClick r:id="rId2">
                  <a:extLst>
                    <a:ext uri="{A12FA001-AC4F-418D-AE19-62706E023703}">
                      <ahyp:hlinkClr xmlns:ahyp="http://schemas.microsoft.com/office/drawing/2018/hyperlinkcolor" val="tx"/>
                    </a:ext>
                  </a:extLst>
                </a:hlinkClick>
              </a:rPr>
              <a:t>Traffic Signs Dataset</a:t>
            </a:r>
            <a:endParaRPr lang="en-US" sz="2000" dirty="0"/>
          </a:p>
          <a:p>
            <a:pPr marL="0" indent="0" algn="just">
              <a:buNone/>
            </a:pPr>
            <a:endParaRPr lang="en-US" sz="2000" dirty="0"/>
          </a:p>
          <a:p>
            <a:pPr algn="just"/>
            <a:r>
              <a:rPr lang="en-US" sz="2000" dirty="0"/>
              <a:t>The dataset contains more than 50,000 images of different traffic signs. It is further classified into 43 different classes. The dataset is quite varying, some of the classes have many images while some classes have few images. The size of the dataset is around 300 MB. The dataset has a train folder which contains images inside each class and a test folder which we will use for testing our model.</a:t>
            </a:r>
          </a:p>
          <a:p>
            <a:endParaRPr lang="en-IN" sz="2000" dirty="0"/>
          </a:p>
        </p:txBody>
      </p:sp>
      <p:sp>
        <p:nvSpPr>
          <p:cNvPr id="4" name="Date Placeholder 3">
            <a:extLst>
              <a:ext uri="{FF2B5EF4-FFF2-40B4-BE49-F238E27FC236}">
                <a16:creationId xmlns:a16="http://schemas.microsoft.com/office/drawing/2014/main" id="{3130FFE3-36D2-4B52-BAC4-BDED056BF501}"/>
              </a:ext>
            </a:extLst>
          </p:cNvPr>
          <p:cNvSpPr>
            <a:spLocks noGrp="1"/>
          </p:cNvSpPr>
          <p:nvPr>
            <p:ph type="dt" sz="half" idx="10"/>
          </p:nvPr>
        </p:nvSpPr>
        <p:spPr/>
        <p:txBody>
          <a:bodyPr/>
          <a:lstStyle/>
          <a:p>
            <a:pPr>
              <a:defRPr/>
            </a:pPr>
            <a:fld id="{6408154A-4AAD-4B02-8DAF-157BA046479E}" type="datetime1">
              <a:rPr lang="en-US" smtClean="0"/>
              <a:pPr>
                <a:defRPr/>
              </a:pPr>
              <a:t>8/8/2020</a:t>
            </a:fld>
            <a:endParaRPr lang="en-US"/>
          </a:p>
        </p:txBody>
      </p:sp>
      <p:sp>
        <p:nvSpPr>
          <p:cNvPr id="5" name="Slide Number Placeholder 4">
            <a:extLst>
              <a:ext uri="{FF2B5EF4-FFF2-40B4-BE49-F238E27FC236}">
                <a16:creationId xmlns:a16="http://schemas.microsoft.com/office/drawing/2014/main" id="{EC18A619-0D53-49E8-BA91-C0ACF34C6220}"/>
              </a:ext>
            </a:extLst>
          </p:cNvPr>
          <p:cNvSpPr>
            <a:spLocks noGrp="1"/>
          </p:cNvSpPr>
          <p:nvPr>
            <p:ph type="sldNum" sz="quarter" idx="12"/>
          </p:nvPr>
        </p:nvSpPr>
        <p:spPr/>
        <p:txBody>
          <a:bodyPr/>
          <a:lstStyle/>
          <a:p>
            <a:pPr>
              <a:defRPr/>
            </a:pPr>
            <a:fld id="{DC7722C7-0AC6-4F43-AAC3-9C6177304445}" type="slidenum">
              <a:rPr lang="en-US" altLang="en-US" smtClean="0"/>
              <a:pPr>
                <a:defRPr/>
              </a:pPr>
              <a:t>8</a:t>
            </a:fld>
            <a:endParaRPr lang="en-US" altLang="en-US"/>
          </a:p>
        </p:txBody>
      </p:sp>
      <p:sp>
        <p:nvSpPr>
          <p:cNvPr id="6" name="TextBox 5">
            <a:extLst>
              <a:ext uri="{FF2B5EF4-FFF2-40B4-BE49-F238E27FC236}">
                <a16:creationId xmlns:a16="http://schemas.microsoft.com/office/drawing/2014/main" id="{97A95B69-3229-4E00-8933-F24095AF9B39}"/>
              </a:ext>
            </a:extLst>
          </p:cNvPr>
          <p:cNvSpPr txBox="1"/>
          <p:nvPr/>
        </p:nvSpPr>
        <p:spPr>
          <a:xfrm>
            <a:off x="3962416" y="57823"/>
            <a:ext cx="5410058" cy="584775"/>
          </a:xfrm>
          <a:prstGeom prst="rect">
            <a:avLst/>
          </a:prstGeom>
          <a:noFill/>
        </p:spPr>
        <p:txBody>
          <a:bodyPr wrap="square" rtlCol="0">
            <a:spAutoFit/>
          </a:bodyPr>
          <a:lstStyle/>
          <a:p>
            <a:r>
              <a:rPr lang="en-US" sz="3200" b="1" dirty="0"/>
              <a:t>Dataset</a:t>
            </a:r>
            <a:endParaRPr lang="en-IN" sz="3200" b="1" dirty="0"/>
          </a:p>
        </p:txBody>
      </p:sp>
    </p:spTree>
    <p:extLst>
      <p:ext uri="{BB962C8B-B14F-4D97-AF65-F5344CB8AC3E}">
        <p14:creationId xmlns:p14="http://schemas.microsoft.com/office/powerpoint/2010/main" val="3620040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66C44-E6A3-4399-B60A-7A00FE48629F}"/>
              </a:ext>
            </a:extLst>
          </p:cNvPr>
          <p:cNvSpPr>
            <a:spLocks noGrp="1"/>
          </p:cNvSpPr>
          <p:nvPr>
            <p:ph type="title"/>
          </p:nvPr>
        </p:nvSpPr>
        <p:spPr>
          <a:xfrm>
            <a:off x="1524080" y="0"/>
            <a:ext cx="6629328" cy="762054"/>
          </a:xfrm>
        </p:spPr>
        <p:txBody>
          <a:bodyPr/>
          <a:lstStyle/>
          <a:p>
            <a:r>
              <a:rPr lang="en-US" sz="3200" b="1" dirty="0"/>
              <a:t>Python Libraries</a:t>
            </a:r>
            <a:endParaRPr lang="en-IN" sz="3200" b="1" dirty="0"/>
          </a:p>
        </p:txBody>
      </p:sp>
      <p:sp>
        <p:nvSpPr>
          <p:cNvPr id="3" name="Content Placeholder 2">
            <a:extLst>
              <a:ext uri="{FF2B5EF4-FFF2-40B4-BE49-F238E27FC236}">
                <a16:creationId xmlns:a16="http://schemas.microsoft.com/office/drawing/2014/main" id="{25C6D054-2FB1-4012-94D4-85550BC7EAF5}"/>
              </a:ext>
            </a:extLst>
          </p:cNvPr>
          <p:cNvSpPr>
            <a:spLocks noGrp="1"/>
          </p:cNvSpPr>
          <p:nvPr>
            <p:ph idx="1"/>
          </p:nvPr>
        </p:nvSpPr>
        <p:spPr>
          <a:xfrm>
            <a:off x="685800" y="1219257"/>
            <a:ext cx="7772400" cy="3428911"/>
          </a:xfrm>
        </p:spPr>
        <p:txBody>
          <a:bodyPr/>
          <a:lstStyle/>
          <a:p>
            <a:pPr marL="742950" lvl="1" indent="-285750" algn="just">
              <a:buFont typeface="Symbol" panose="05050102010706020507" pitchFamily="18" charset="2"/>
              <a:buChar char=""/>
            </a:pPr>
            <a:r>
              <a:rPr lang="en-IN" sz="2000" dirty="0" err="1">
                <a:solidFill>
                  <a:srgbClr val="000000"/>
                </a:solidFill>
                <a:effectLst/>
                <a:ea typeface="Times New Roman" panose="02020603050405020304" pitchFamily="18" charset="0"/>
                <a:cs typeface="Symbol" panose="05050102010706020507" pitchFamily="18" charset="2"/>
              </a:rPr>
              <a:t>Keras</a:t>
            </a:r>
            <a:endParaRPr lang="en-IN" sz="2000" dirty="0">
              <a:effectLst/>
              <a:ea typeface="Times New Roman" panose="02020603050405020304" pitchFamily="18" charset="0"/>
              <a:cs typeface="Symbol" panose="05050102010706020507" pitchFamily="18" charset="2"/>
            </a:endParaRPr>
          </a:p>
          <a:p>
            <a:pPr marL="742950" lvl="1" indent="-285750" algn="just">
              <a:buFont typeface="Symbol" panose="05050102010706020507" pitchFamily="18" charset="2"/>
              <a:buChar char=""/>
            </a:pPr>
            <a:r>
              <a:rPr lang="en-IN" sz="2000" dirty="0" err="1">
                <a:solidFill>
                  <a:srgbClr val="000000"/>
                </a:solidFill>
                <a:effectLst/>
                <a:ea typeface="Times New Roman" panose="02020603050405020304" pitchFamily="18" charset="0"/>
                <a:cs typeface="Symbol" panose="05050102010706020507" pitchFamily="18" charset="2"/>
              </a:rPr>
              <a:t>Tensorflow</a:t>
            </a:r>
            <a:endParaRPr lang="en-IN" sz="2000" dirty="0">
              <a:effectLst/>
              <a:ea typeface="Times New Roman" panose="02020603050405020304" pitchFamily="18" charset="0"/>
              <a:cs typeface="Symbol" panose="05050102010706020507" pitchFamily="18" charset="2"/>
            </a:endParaRPr>
          </a:p>
          <a:p>
            <a:pPr marL="742950" lvl="1" indent="-285750" algn="just">
              <a:buFont typeface="Symbol" panose="05050102010706020507" pitchFamily="18" charset="2"/>
              <a:buChar char=""/>
            </a:pPr>
            <a:r>
              <a:rPr lang="en-IN" sz="2000" dirty="0">
                <a:solidFill>
                  <a:srgbClr val="000000"/>
                </a:solidFill>
                <a:effectLst/>
                <a:ea typeface="Times New Roman" panose="02020603050405020304" pitchFamily="18" charset="0"/>
                <a:cs typeface="Symbol" panose="05050102010706020507" pitchFamily="18" charset="2"/>
              </a:rPr>
              <a:t>OpenCV</a:t>
            </a:r>
            <a:endParaRPr lang="en-IN" sz="2000" dirty="0">
              <a:effectLst/>
              <a:ea typeface="Times New Roman" panose="02020603050405020304" pitchFamily="18" charset="0"/>
              <a:cs typeface="Symbol" panose="05050102010706020507" pitchFamily="18" charset="2"/>
            </a:endParaRPr>
          </a:p>
          <a:p>
            <a:pPr marL="742950" lvl="1" indent="-285750" algn="just">
              <a:buFont typeface="Symbol" panose="05050102010706020507" pitchFamily="18" charset="2"/>
              <a:buChar char=""/>
            </a:pPr>
            <a:r>
              <a:rPr lang="en-IN" sz="2000" dirty="0">
                <a:solidFill>
                  <a:srgbClr val="000000"/>
                </a:solidFill>
                <a:effectLst/>
                <a:ea typeface="Times New Roman" panose="02020603050405020304" pitchFamily="18" charset="0"/>
                <a:cs typeface="Symbol" panose="05050102010706020507" pitchFamily="18" charset="2"/>
              </a:rPr>
              <a:t>Matplotlib</a:t>
            </a:r>
            <a:endParaRPr lang="en-IN" sz="2000" dirty="0">
              <a:effectLst/>
              <a:ea typeface="Times New Roman" panose="02020603050405020304" pitchFamily="18" charset="0"/>
              <a:cs typeface="Symbol" panose="05050102010706020507" pitchFamily="18" charset="2"/>
            </a:endParaRPr>
          </a:p>
          <a:p>
            <a:pPr marL="742950" lvl="1" indent="-285750" algn="just">
              <a:buFont typeface="Symbol" panose="05050102010706020507" pitchFamily="18" charset="2"/>
              <a:buChar char=""/>
            </a:pPr>
            <a:r>
              <a:rPr lang="en-IN" sz="2000" dirty="0">
                <a:solidFill>
                  <a:srgbClr val="000000"/>
                </a:solidFill>
                <a:effectLst/>
                <a:ea typeface="Times New Roman" panose="02020603050405020304" pitchFamily="18" charset="0"/>
                <a:cs typeface="Symbol" panose="05050102010706020507" pitchFamily="18" charset="2"/>
              </a:rPr>
              <a:t>Scikit-learn</a:t>
            </a:r>
            <a:endParaRPr lang="en-IN" sz="2000" dirty="0">
              <a:effectLst/>
              <a:ea typeface="Times New Roman" panose="02020603050405020304" pitchFamily="18" charset="0"/>
              <a:cs typeface="Symbol" panose="05050102010706020507" pitchFamily="18" charset="2"/>
            </a:endParaRPr>
          </a:p>
          <a:p>
            <a:pPr marL="742950" lvl="1" indent="-285750" algn="just">
              <a:buFont typeface="Symbol" panose="05050102010706020507" pitchFamily="18" charset="2"/>
              <a:buChar char=""/>
            </a:pPr>
            <a:r>
              <a:rPr lang="en-IN" sz="2000" dirty="0">
                <a:solidFill>
                  <a:srgbClr val="000000"/>
                </a:solidFill>
                <a:effectLst/>
                <a:ea typeface="Times New Roman" panose="02020603050405020304" pitchFamily="18" charset="0"/>
                <a:cs typeface="Symbol" panose="05050102010706020507" pitchFamily="18" charset="2"/>
              </a:rPr>
              <a:t>Pandas</a:t>
            </a:r>
            <a:endParaRPr lang="en-IN" sz="2000" dirty="0">
              <a:effectLst/>
              <a:ea typeface="Times New Roman" panose="02020603050405020304" pitchFamily="18" charset="0"/>
              <a:cs typeface="Symbol" panose="05050102010706020507" pitchFamily="18" charset="2"/>
            </a:endParaRPr>
          </a:p>
          <a:p>
            <a:pPr marL="742950" lvl="1" indent="-285750" algn="just">
              <a:buFont typeface="Symbol" panose="05050102010706020507" pitchFamily="18" charset="2"/>
              <a:buChar char=""/>
            </a:pPr>
            <a:r>
              <a:rPr lang="en-IN" sz="2000" dirty="0">
                <a:solidFill>
                  <a:srgbClr val="000000"/>
                </a:solidFill>
                <a:effectLst/>
                <a:ea typeface="Times New Roman" panose="02020603050405020304" pitchFamily="18" charset="0"/>
                <a:cs typeface="Symbol" panose="05050102010706020507" pitchFamily="18" charset="2"/>
              </a:rPr>
              <a:t>Python Image Classification</a:t>
            </a:r>
            <a:endParaRPr lang="en-IN" sz="2000" dirty="0">
              <a:effectLst/>
              <a:ea typeface="Times New Roman" panose="02020603050405020304" pitchFamily="18" charset="0"/>
              <a:cs typeface="Symbol" panose="05050102010706020507" pitchFamily="18" charset="2"/>
            </a:endParaRPr>
          </a:p>
          <a:p>
            <a:pPr marL="742950" lvl="1" indent="-285750" algn="just">
              <a:buFont typeface="Symbol" panose="05050102010706020507" pitchFamily="18" charset="2"/>
              <a:buChar char=""/>
            </a:pPr>
            <a:r>
              <a:rPr lang="en-IN" sz="2000" dirty="0" err="1">
                <a:solidFill>
                  <a:srgbClr val="000000"/>
                </a:solidFill>
                <a:effectLst/>
                <a:ea typeface="Times New Roman" panose="02020603050405020304" pitchFamily="18" charset="0"/>
                <a:cs typeface="Symbol" panose="05050102010706020507" pitchFamily="18" charset="2"/>
              </a:rPr>
              <a:t>Tkinter</a:t>
            </a:r>
            <a:endParaRPr lang="en-IN" sz="2000" dirty="0">
              <a:effectLst/>
              <a:ea typeface="Times New Roman" panose="02020603050405020304" pitchFamily="18" charset="0"/>
              <a:cs typeface="Symbol" panose="05050102010706020507" pitchFamily="18" charset="2"/>
            </a:endParaRPr>
          </a:p>
          <a:p>
            <a:pPr marL="742950" lvl="1" indent="-285750" algn="just">
              <a:buFont typeface="Symbol" panose="05050102010706020507" pitchFamily="18" charset="2"/>
              <a:buChar char=""/>
            </a:pPr>
            <a:r>
              <a:rPr lang="en-IN" sz="2000" dirty="0" err="1">
                <a:solidFill>
                  <a:srgbClr val="000000"/>
                </a:solidFill>
                <a:effectLst/>
                <a:ea typeface="Times New Roman" panose="02020603050405020304" pitchFamily="18" charset="0"/>
                <a:cs typeface="Symbol" panose="05050102010706020507" pitchFamily="18" charset="2"/>
              </a:rPr>
              <a:t>Numpy</a:t>
            </a:r>
            <a:endParaRPr lang="en-IN" sz="2000" dirty="0">
              <a:effectLst/>
              <a:ea typeface="Times New Roman" panose="02020603050405020304" pitchFamily="18" charset="0"/>
              <a:cs typeface="Symbol" panose="05050102010706020507" pitchFamily="18" charset="2"/>
            </a:endParaRPr>
          </a:p>
          <a:p>
            <a:pPr marL="0" indent="0">
              <a:buNone/>
            </a:pPr>
            <a:endParaRPr lang="en-IN" dirty="0"/>
          </a:p>
        </p:txBody>
      </p:sp>
      <p:sp>
        <p:nvSpPr>
          <p:cNvPr id="4" name="Date Placeholder 3">
            <a:extLst>
              <a:ext uri="{FF2B5EF4-FFF2-40B4-BE49-F238E27FC236}">
                <a16:creationId xmlns:a16="http://schemas.microsoft.com/office/drawing/2014/main" id="{7AD179C1-9C00-4FCC-8475-3969712E636E}"/>
              </a:ext>
            </a:extLst>
          </p:cNvPr>
          <p:cNvSpPr>
            <a:spLocks noGrp="1"/>
          </p:cNvSpPr>
          <p:nvPr>
            <p:ph type="dt" sz="half" idx="10"/>
          </p:nvPr>
        </p:nvSpPr>
        <p:spPr/>
        <p:txBody>
          <a:bodyPr/>
          <a:lstStyle/>
          <a:p>
            <a:pPr>
              <a:defRPr/>
            </a:pPr>
            <a:fld id="{6408154A-4AAD-4B02-8DAF-157BA046479E}" type="datetime1">
              <a:rPr lang="en-US" smtClean="0"/>
              <a:pPr>
                <a:defRPr/>
              </a:pPr>
              <a:t>8/8/2020</a:t>
            </a:fld>
            <a:endParaRPr lang="en-US"/>
          </a:p>
        </p:txBody>
      </p:sp>
      <p:sp>
        <p:nvSpPr>
          <p:cNvPr id="5" name="Slide Number Placeholder 4">
            <a:extLst>
              <a:ext uri="{FF2B5EF4-FFF2-40B4-BE49-F238E27FC236}">
                <a16:creationId xmlns:a16="http://schemas.microsoft.com/office/drawing/2014/main" id="{FC3E0212-E3FC-4D64-84E6-D48D5C88EA24}"/>
              </a:ext>
            </a:extLst>
          </p:cNvPr>
          <p:cNvSpPr>
            <a:spLocks noGrp="1"/>
          </p:cNvSpPr>
          <p:nvPr>
            <p:ph type="sldNum" sz="quarter" idx="12"/>
          </p:nvPr>
        </p:nvSpPr>
        <p:spPr/>
        <p:txBody>
          <a:bodyPr/>
          <a:lstStyle/>
          <a:p>
            <a:pPr>
              <a:defRPr/>
            </a:pPr>
            <a:fld id="{DC7722C7-0AC6-4F43-AAC3-9C6177304445}" type="slidenum">
              <a:rPr lang="en-US" altLang="en-US" smtClean="0"/>
              <a:pPr>
                <a:defRPr/>
              </a:pPr>
              <a:t>9</a:t>
            </a:fld>
            <a:endParaRPr lang="en-US" altLang="en-US"/>
          </a:p>
        </p:txBody>
      </p:sp>
    </p:spTree>
    <p:extLst>
      <p:ext uri="{BB962C8B-B14F-4D97-AF65-F5344CB8AC3E}">
        <p14:creationId xmlns:p14="http://schemas.microsoft.com/office/powerpoint/2010/main" val="4167229667"/>
      </p:ext>
    </p:extLst>
  </p:cSld>
  <p:clrMapOvr>
    <a:masterClrMapping/>
  </p:clrMapOvr>
</p:sld>
</file>

<file path=ppt/theme/theme1.xml><?xml version="1.0" encoding="utf-8"?>
<a:theme xmlns:a="http://schemas.openxmlformats.org/drawingml/2006/main" name="2_Default Design">
  <a:themeElements>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2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1916</TotalTime>
  <Pages>0</Pages>
  <Words>1717</Words>
  <Characters>0</Characters>
  <Application>Microsoft Office PowerPoint</Application>
  <DocSecurity>0</DocSecurity>
  <PresentationFormat>On-screen Show (4:3)</PresentationFormat>
  <Lines>0</Lines>
  <Paragraphs>211</Paragraphs>
  <Slides>22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Courier New</vt:lpstr>
      <vt:lpstr>Georgia</vt:lpstr>
      <vt:lpstr>Symbol</vt:lpstr>
      <vt:lpstr>Times New Roman</vt:lpstr>
      <vt:lpstr>Wingdings</vt:lpstr>
      <vt:lpstr>2_Default Design</vt:lpstr>
      <vt:lpstr>“ROAD SIGN CLASSIFICATION USING CNN”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Libraries</vt:lpstr>
      <vt:lpstr>PowerPoint Presentation</vt:lpstr>
      <vt:lpstr>PowerPoint Presentation</vt:lpstr>
      <vt:lpstr>PowerPoint Presentation</vt:lpstr>
      <vt:lpstr>PowerPoint Presentation</vt:lpstr>
      <vt:lpstr>PowerPoint Presentation</vt:lpstr>
      <vt:lpstr>PowerPoint Presentation</vt:lpstr>
      <vt:lpstr>We built a road sign recognition system which recognizes and classifies the road sign from an input image into the 43 categories.  We were able to achieve 94% accuracy on the training set and 95% on the validation set which is pretty good for a simple CNN based model. We visualized how our accuracy and loss changes with time and also visualized the accuracy and loss on the training and validation data. </vt:lpstr>
      <vt:lpstr>PowerPoint Presentation</vt:lpstr>
      <vt:lpstr>PowerPoint Presentation</vt:lpstr>
      <vt:lpstr>Application</vt:lpstr>
      <vt:lpstr>PowerPoint Presentation</vt:lpstr>
      <vt:lpstr>PowerPoint Presentation</vt:lpstr>
      <vt:lpstr>PowerPoint Presentation</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asic implementation of Viterbi Decoder for Wireless applications</dc:title>
  <dc:subject>VLSI System Design - Pre Project Presentation Slides</dc:subject>
  <dc:creator>Phani.S</dc:creator>
  <cp:lastModifiedBy>Nikhil Dwivedi</cp:lastModifiedBy>
  <cp:revision>1351</cp:revision>
  <dcterms:created xsi:type="dcterms:W3CDTF">2006-03-21T10:54:45Z</dcterms:created>
  <dcterms:modified xsi:type="dcterms:W3CDTF">2020-08-08T06:22:59Z</dcterms:modified>
  <cp:category>VLSI - FT07</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1033-9.1.0.4058</vt:lpwstr>
  </property>
</Properties>
</file>