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3" r:id="rId2"/>
  </p:sldMasterIdLst>
  <p:notesMasterIdLst>
    <p:notesMasterId r:id="rId34"/>
  </p:notesMasterIdLst>
  <p:sldIdLst>
    <p:sldId id="256"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1+lES3J8SKiG6jCTbIYSFu7Mi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4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69" name="Google Shape;6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fb0c0ad89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9" name="Google Shape;139;g19fb0c0ad89_0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fb0c0ad89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46" name="Google Shape;146;g19fb0c0ad89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e61b08bc4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52" name="Google Shape;152;g1ae61b08bc4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b481ea2c6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57" name="Google Shape;157;g1b481ea2c6f_0_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9fb0c0ad89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63" name="Google Shape;163;g19fb0c0ad89_0_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ae61b08bc4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0" name="Google Shape;170;g1ae61b08bc4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77" name="Google Shape;17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4a51edf30_4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89" name="Google Shape;189;g1b4a51edf30_4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e61b08bc4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1" name="Google Shape;201;g1ae61b08bc4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e61b08bc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0" name="Google Shape;210;g1ae61b08bc4_0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7" name="Google Shape;8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4a51edf30_4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9" name="Google Shape;219;g1b4a51edf30_4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b4a51edf30_4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28" name="Google Shape;228;g1b4a51edf30_4_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b4a51edf30_4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37" name="Google Shape;237;g1b4a51edf30_4_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c43daaeee4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45" name="Google Shape;245;g1c43daaeee4_0_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c43daaeee4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54" name="Google Shape;254;g1c43daaeee4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c43daaeee4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62" name="Google Shape;262;g1c43daaeee4_0_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c44803f9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70" name="Google Shape;270;g1c44803f97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77" name="Google Shape;27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b4a51edf30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83" name="Google Shape;283;g1b4a51edf30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90" name="Google Shape;29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3" name="Google Shape;9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b4a51edf30_4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96" name="Google Shape;296;g1b4a51edf30_4_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481ea2c6f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1" name="Google Shape;101;g1b481ea2c6f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08" name="Google Shape;10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6" name="Google Shape;11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43daaeee4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2" name="Google Shape;122;g1c43daaeee4_0_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fb0c0ad89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8" name="Google Shape;128;g19fb0c0ad89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cb7865de3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3" name="Google Shape;133;g1cb7865de36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ftr" idx="11"/>
          </p:nvPr>
        </p:nvSpPr>
        <p:spPr>
          <a:xfrm>
            <a:off x="3108960" y="6377945"/>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dt" idx="10"/>
          </p:nvPr>
        </p:nvSpPr>
        <p:spPr>
          <a:xfrm>
            <a:off x="457200" y="6377945"/>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sldNum" idx="12"/>
          </p:nvPr>
        </p:nvSpPr>
        <p:spPr>
          <a:xfrm>
            <a:off x="6583680" y="6377945"/>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486233" y="484714"/>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body" idx="1"/>
          </p:nvPr>
        </p:nvSpPr>
        <p:spPr>
          <a:xfrm>
            <a:off x="471933" y="2564130"/>
            <a:ext cx="550672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200" b="0" i="0">
                <a:solidFill>
                  <a:schemeClr val="lt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108960" y="6377945"/>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dt" idx="10"/>
          </p:nvPr>
        </p:nvSpPr>
        <p:spPr>
          <a:xfrm>
            <a:off x="457200" y="6377945"/>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6583680" y="6377945"/>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486233" y="484714"/>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7"/>
          <p:cNvSpPr txBox="1">
            <a:spLocks noGrp="1"/>
          </p:cNvSpPr>
          <p:nvPr>
            <p:ph type="ftr" idx="11"/>
          </p:nvPr>
        </p:nvSpPr>
        <p:spPr>
          <a:xfrm>
            <a:off x="3108960" y="6377945"/>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dt" idx="10"/>
          </p:nvPr>
        </p:nvSpPr>
        <p:spPr>
          <a:xfrm>
            <a:off x="457200" y="6377945"/>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6583680" y="6377945"/>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486233" y="484714"/>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457200" y="1577340"/>
            <a:ext cx="397764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body" idx="2"/>
          </p:nvPr>
        </p:nvSpPr>
        <p:spPr>
          <a:xfrm>
            <a:off x="4709160" y="1577340"/>
            <a:ext cx="397764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108960" y="6377945"/>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dt" idx="10"/>
          </p:nvPr>
        </p:nvSpPr>
        <p:spPr>
          <a:xfrm>
            <a:off x="457200" y="6377945"/>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8"/>
          <p:cNvSpPr txBox="1">
            <a:spLocks noGrp="1"/>
          </p:cNvSpPr>
          <p:nvPr>
            <p:ph type="sldNum" idx="12"/>
          </p:nvPr>
        </p:nvSpPr>
        <p:spPr>
          <a:xfrm>
            <a:off x="6583680" y="6377945"/>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486233" y="484710"/>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body" idx="1"/>
          </p:nvPr>
        </p:nvSpPr>
        <p:spPr>
          <a:xfrm>
            <a:off x="471932" y="2564130"/>
            <a:ext cx="550672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200" b="0" i="0">
                <a:solidFill>
                  <a:schemeClr val="lt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6583680" y="6377941"/>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51"/>
        <p:cNvGrpSpPr/>
        <p:nvPr/>
      </p:nvGrpSpPr>
      <p:grpSpPr>
        <a:xfrm>
          <a:off x="0" y="0"/>
          <a:ext cx="0" cy="0"/>
          <a:chOff x="0" y="0"/>
          <a:chExt cx="0" cy="0"/>
        </a:xfrm>
      </p:grpSpPr>
      <p:sp>
        <p:nvSpPr>
          <p:cNvPr id="52" name="Google Shape;52;p29"/>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6583680" y="6377941"/>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486233" y="484710"/>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6583680" y="6377941"/>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486233" y="484710"/>
            <a:ext cx="8171535" cy="6661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200" b="0" i="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a:off x="457200" y="1577340"/>
            <a:ext cx="397764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body" idx="2"/>
          </p:nvPr>
        </p:nvSpPr>
        <p:spPr>
          <a:xfrm>
            <a:off x="4709160" y="1577340"/>
            <a:ext cx="397764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6583680" y="6377941"/>
            <a:ext cx="210312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0"/>
          <p:cNvSpPr/>
          <p:nvPr/>
        </p:nvSpPr>
        <p:spPr>
          <a:xfrm>
            <a:off x="0" y="0"/>
            <a:ext cx="9144000" cy="6857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 name="Google Shape;11;p10"/>
          <p:cNvSpPr txBox="1">
            <a:spLocks noGrp="1"/>
          </p:cNvSpPr>
          <p:nvPr>
            <p:ph type="title"/>
          </p:nvPr>
        </p:nvSpPr>
        <p:spPr>
          <a:xfrm>
            <a:off x="486233" y="484714"/>
            <a:ext cx="8171535" cy="6661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471933" y="2564130"/>
            <a:ext cx="5506720" cy="33855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chemeClr val="lt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08960" y="6377945"/>
            <a:ext cx="2926080"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dt" idx="10"/>
          </p:nvPr>
        </p:nvSpPr>
        <p:spPr>
          <a:xfrm>
            <a:off x="457200" y="6377945"/>
            <a:ext cx="2103120"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0"/>
          <p:cNvSpPr txBox="1">
            <a:spLocks noGrp="1"/>
          </p:cNvSpPr>
          <p:nvPr>
            <p:ph type="sldNum" idx="12"/>
          </p:nvPr>
        </p:nvSpPr>
        <p:spPr>
          <a:xfrm>
            <a:off x="6583680" y="6377945"/>
            <a:ext cx="2103120"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
        <p:cNvGrpSpPr/>
        <p:nvPr/>
      </p:nvGrpSpPr>
      <p:grpSpPr>
        <a:xfrm>
          <a:off x="0" y="0"/>
          <a:ext cx="0" cy="0"/>
          <a:chOff x="0" y="0"/>
          <a:chExt cx="0" cy="0"/>
        </a:xfrm>
      </p:grpSpPr>
      <p:sp>
        <p:nvSpPr>
          <p:cNvPr id="39" name="Google Shape;39;p15"/>
          <p:cNvSpPr/>
          <p:nvPr/>
        </p:nvSpPr>
        <p:spPr>
          <a:xfrm>
            <a:off x="0" y="0"/>
            <a:ext cx="9144000" cy="6857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15"/>
          <p:cNvSpPr txBox="1">
            <a:spLocks noGrp="1"/>
          </p:cNvSpPr>
          <p:nvPr>
            <p:ph type="title"/>
          </p:nvPr>
        </p:nvSpPr>
        <p:spPr>
          <a:xfrm>
            <a:off x="486233" y="484710"/>
            <a:ext cx="8171535" cy="6661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15"/>
          <p:cNvSpPr txBox="1">
            <a:spLocks noGrp="1"/>
          </p:cNvSpPr>
          <p:nvPr>
            <p:ph type="body" idx="1"/>
          </p:nvPr>
        </p:nvSpPr>
        <p:spPr>
          <a:xfrm>
            <a:off x="471932" y="2564130"/>
            <a:ext cx="5506720" cy="33855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chemeClr val="lt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2" name="Google Shape;42;p15"/>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5"/>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5"/>
          <p:cNvSpPr txBox="1">
            <a:spLocks noGrp="1"/>
          </p:cNvSpPr>
          <p:nvPr>
            <p:ph type="sldNum" idx="12"/>
          </p:nvPr>
        </p:nvSpPr>
        <p:spPr>
          <a:xfrm>
            <a:off x="6583680" y="6377941"/>
            <a:ext cx="2103120"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70"/>
        <p:cNvGrpSpPr/>
        <p:nvPr/>
      </p:nvGrpSpPr>
      <p:grpSpPr>
        <a:xfrm>
          <a:off x="0" y="0"/>
          <a:ext cx="0" cy="0"/>
          <a:chOff x="0" y="0"/>
          <a:chExt cx="0" cy="0"/>
        </a:xfrm>
      </p:grpSpPr>
      <p:sp>
        <p:nvSpPr>
          <p:cNvPr id="71" name="Google Shape;71;p1"/>
          <p:cNvSpPr txBox="1"/>
          <p:nvPr/>
        </p:nvSpPr>
        <p:spPr>
          <a:xfrm>
            <a:off x="3036155" y="5057614"/>
            <a:ext cx="5844600" cy="1367400"/>
          </a:xfrm>
          <a:prstGeom prst="rect">
            <a:avLst/>
          </a:prstGeom>
          <a:noFill/>
          <a:ln>
            <a:noFill/>
          </a:ln>
        </p:spPr>
        <p:txBody>
          <a:bodyPr spcFirstLastPara="1" wrap="square" lIns="0" tIns="12700" rIns="0" bIns="0" anchor="t" anchorCtr="0">
            <a:spAutoFit/>
          </a:bodyPr>
          <a:lstStyle/>
          <a:p>
            <a:pPr marL="2329180" marR="5080" lvl="0" indent="-2317115" algn="ctr" rtl="0">
              <a:lnSpc>
                <a:spcPct val="100000"/>
              </a:lnSpc>
              <a:spcBef>
                <a:spcPts val="0"/>
              </a:spcBef>
              <a:spcAft>
                <a:spcPts val="0"/>
              </a:spcAft>
              <a:buClr>
                <a:srgbClr val="000000"/>
              </a:buClr>
              <a:buSzPts val="4400"/>
              <a:buFont typeface="Arial"/>
              <a:buNone/>
            </a:pPr>
            <a:r>
              <a:rPr lang="en-IN" sz="4400" b="1" i="0" u="none" strike="noStrike" cap="none">
                <a:solidFill>
                  <a:srgbClr val="FFFFFF"/>
                </a:solidFill>
                <a:latin typeface="Times New Roman"/>
                <a:ea typeface="Times New Roman"/>
                <a:cs typeface="Times New Roman"/>
                <a:sym typeface="Times New Roman"/>
              </a:rPr>
              <a:t>Diamond Price Prediction</a:t>
            </a:r>
            <a:endParaRPr sz="4400" b="1" i="0" u="none" strike="noStrike" cap="none">
              <a:solidFill>
                <a:srgbClr val="000000"/>
              </a:solidFill>
              <a:latin typeface="Times New Roman"/>
              <a:ea typeface="Times New Roman"/>
              <a:cs typeface="Times New Roman"/>
              <a:sym typeface="Times New Roman"/>
            </a:endParaRPr>
          </a:p>
        </p:txBody>
      </p:sp>
      <p:pic>
        <p:nvPicPr>
          <p:cNvPr id="72" name="Google Shape;72;p1"/>
          <p:cNvPicPr preferRelativeResize="0"/>
          <p:nvPr/>
        </p:nvPicPr>
        <p:blipFill rotWithShape="1">
          <a:blip r:embed="rId3">
            <a:alphaModFix/>
          </a:blip>
          <a:srcRect/>
          <a:stretch/>
        </p:blipFill>
        <p:spPr>
          <a:xfrm>
            <a:off x="0" y="1"/>
            <a:ext cx="9144000" cy="4849186"/>
          </a:xfrm>
          <a:prstGeom prst="rect">
            <a:avLst/>
          </a:prstGeom>
          <a:noFill/>
          <a:ln>
            <a:noFill/>
          </a:ln>
        </p:spPr>
      </p:pic>
      <p:sp>
        <p:nvSpPr>
          <p:cNvPr id="73" name="Google Shape;73;p1"/>
          <p:cNvSpPr txBox="1"/>
          <p:nvPr/>
        </p:nvSpPr>
        <p:spPr>
          <a:xfrm>
            <a:off x="-36250" y="4842600"/>
            <a:ext cx="2163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34"/>
        <p:cNvGrpSpPr/>
        <p:nvPr/>
      </p:nvGrpSpPr>
      <p:grpSpPr>
        <a:xfrm>
          <a:off x="0" y="0"/>
          <a:ext cx="0" cy="0"/>
          <a:chOff x="0" y="0"/>
          <a:chExt cx="0" cy="0"/>
        </a:xfrm>
      </p:grpSpPr>
      <p:sp>
        <p:nvSpPr>
          <p:cNvPr id="135" name="Google Shape;135;g1cb7865de36_0_0"/>
          <p:cNvSpPr txBox="1">
            <a:spLocks noGrp="1"/>
          </p:cNvSpPr>
          <p:nvPr>
            <p:ph type="title"/>
          </p:nvPr>
        </p:nvSpPr>
        <p:spPr>
          <a:xfrm>
            <a:off x="164689" y="130887"/>
            <a:ext cx="61287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800" b="1">
                <a:solidFill>
                  <a:schemeClr val="dk1"/>
                </a:solidFill>
              </a:rPr>
              <a:t>Bivariate Analysis</a:t>
            </a:r>
            <a:endParaRPr sz="4800">
              <a:solidFill>
                <a:schemeClr val="dk1"/>
              </a:solidFill>
            </a:endParaRPr>
          </a:p>
        </p:txBody>
      </p:sp>
      <p:pic>
        <p:nvPicPr>
          <p:cNvPr id="136" name="Google Shape;136;g1cb7865de36_0_0"/>
          <p:cNvPicPr preferRelativeResize="0"/>
          <p:nvPr/>
        </p:nvPicPr>
        <p:blipFill>
          <a:blip r:embed="rId3">
            <a:alphaModFix/>
          </a:blip>
          <a:stretch>
            <a:fillRect/>
          </a:stretch>
        </p:blipFill>
        <p:spPr>
          <a:xfrm>
            <a:off x="644625" y="986375"/>
            <a:ext cx="7234025" cy="5683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40"/>
        <p:cNvGrpSpPr/>
        <p:nvPr/>
      </p:nvGrpSpPr>
      <p:grpSpPr>
        <a:xfrm>
          <a:off x="0" y="0"/>
          <a:ext cx="0" cy="0"/>
          <a:chOff x="0" y="0"/>
          <a:chExt cx="0" cy="0"/>
        </a:xfrm>
      </p:grpSpPr>
      <p:sp>
        <p:nvSpPr>
          <p:cNvPr id="141" name="Google Shape;141;g19fb0c0ad89_0_17"/>
          <p:cNvSpPr txBox="1"/>
          <p:nvPr/>
        </p:nvSpPr>
        <p:spPr>
          <a:xfrm>
            <a:off x="1625900" y="479425"/>
            <a:ext cx="581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42" name="Google Shape;142;g19fb0c0ad89_0_17"/>
          <p:cNvSpPr txBox="1"/>
          <p:nvPr/>
        </p:nvSpPr>
        <p:spPr>
          <a:xfrm>
            <a:off x="841850" y="263875"/>
            <a:ext cx="7726200" cy="754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IN" sz="3700" b="1" i="0" u="none" strike="noStrike" cap="none">
                <a:solidFill>
                  <a:schemeClr val="lt1"/>
                </a:solidFill>
                <a:latin typeface="Times New Roman"/>
                <a:ea typeface="Times New Roman"/>
                <a:cs typeface="Times New Roman"/>
                <a:sym typeface="Times New Roman"/>
              </a:rPr>
              <a:t>Visualization:-Multivariate Analysis</a:t>
            </a:r>
            <a:endParaRPr sz="3700" b="1" i="0" u="none" strike="noStrike" cap="none">
              <a:solidFill>
                <a:schemeClr val="lt1"/>
              </a:solidFill>
              <a:latin typeface="Times New Roman"/>
              <a:ea typeface="Times New Roman"/>
              <a:cs typeface="Times New Roman"/>
              <a:sym typeface="Times New Roman"/>
            </a:endParaRPr>
          </a:p>
        </p:txBody>
      </p:sp>
      <p:pic>
        <p:nvPicPr>
          <p:cNvPr id="143" name="Google Shape;143;g19fb0c0ad89_0_17"/>
          <p:cNvPicPr preferRelativeResize="0"/>
          <p:nvPr/>
        </p:nvPicPr>
        <p:blipFill rotWithShape="1">
          <a:blip r:embed="rId3">
            <a:alphaModFix/>
          </a:blip>
          <a:srcRect/>
          <a:stretch/>
        </p:blipFill>
        <p:spPr>
          <a:xfrm>
            <a:off x="1026613" y="1342375"/>
            <a:ext cx="7090774" cy="515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47"/>
        <p:cNvGrpSpPr/>
        <p:nvPr/>
      </p:nvGrpSpPr>
      <p:grpSpPr>
        <a:xfrm>
          <a:off x="0" y="0"/>
          <a:ext cx="0" cy="0"/>
          <a:chOff x="0" y="0"/>
          <a:chExt cx="0" cy="0"/>
        </a:xfrm>
      </p:grpSpPr>
      <p:sp>
        <p:nvSpPr>
          <p:cNvPr id="148" name="Google Shape;148;g19fb0c0ad89_0_23"/>
          <p:cNvSpPr txBox="1">
            <a:spLocks noGrp="1"/>
          </p:cNvSpPr>
          <p:nvPr>
            <p:ph type="title"/>
          </p:nvPr>
        </p:nvSpPr>
        <p:spPr>
          <a:xfrm>
            <a:off x="273089" y="216562"/>
            <a:ext cx="61287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Outlier Handling</a:t>
            </a:r>
            <a:endParaRPr b="1"/>
          </a:p>
        </p:txBody>
      </p:sp>
      <p:pic>
        <p:nvPicPr>
          <p:cNvPr id="149" name="Google Shape;149;g19fb0c0ad89_0_23"/>
          <p:cNvPicPr preferRelativeResize="0"/>
          <p:nvPr/>
        </p:nvPicPr>
        <p:blipFill rotWithShape="1">
          <a:blip r:embed="rId3">
            <a:alphaModFix/>
          </a:blip>
          <a:srcRect/>
          <a:stretch/>
        </p:blipFill>
        <p:spPr>
          <a:xfrm>
            <a:off x="1700213" y="863062"/>
            <a:ext cx="5743575" cy="568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53"/>
        <p:cNvGrpSpPr/>
        <p:nvPr/>
      </p:nvGrpSpPr>
      <p:grpSpPr>
        <a:xfrm>
          <a:off x="0" y="0"/>
          <a:ext cx="0" cy="0"/>
          <a:chOff x="0" y="0"/>
          <a:chExt cx="0" cy="0"/>
        </a:xfrm>
      </p:grpSpPr>
      <p:pic>
        <p:nvPicPr>
          <p:cNvPr id="154" name="Google Shape;154;g1ae61b08bc4_0_7"/>
          <p:cNvPicPr preferRelativeResize="0"/>
          <p:nvPr/>
        </p:nvPicPr>
        <p:blipFill rotWithShape="1">
          <a:blip r:embed="rId3">
            <a:alphaModFix/>
          </a:blip>
          <a:srcRect/>
          <a:stretch/>
        </p:blipFill>
        <p:spPr>
          <a:xfrm>
            <a:off x="1652588" y="595313"/>
            <a:ext cx="5838825" cy="566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58"/>
        <p:cNvGrpSpPr/>
        <p:nvPr/>
      </p:nvGrpSpPr>
      <p:grpSpPr>
        <a:xfrm>
          <a:off x="0" y="0"/>
          <a:ext cx="0" cy="0"/>
          <a:chOff x="0" y="0"/>
          <a:chExt cx="0" cy="0"/>
        </a:xfrm>
      </p:grpSpPr>
      <p:sp>
        <p:nvSpPr>
          <p:cNvPr id="159" name="Google Shape;159;g1b481ea2c6f_0_3"/>
          <p:cNvSpPr txBox="1"/>
          <p:nvPr/>
        </p:nvSpPr>
        <p:spPr>
          <a:xfrm>
            <a:off x="415750" y="146875"/>
            <a:ext cx="7384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IN" sz="2600" b="1" i="0" u="none" strike="noStrike" cap="none">
                <a:solidFill>
                  <a:schemeClr val="lt1"/>
                </a:solidFill>
                <a:latin typeface="Times New Roman"/>
                <a:ea typeface="Times New Roman"/>
                <a:cs typeface="Times New Roman"/>
                <a:sym typeface="Times New Roman"/>
              </a:rPr>
              <a:t>Features After Outlier Handling:</a:t>
            </a:r>
            <a:endParaRPr sz="2600" b="1" i="0" u="none" strike="noStrike" cap="none">
              <a:solidFill>
                <a:schemeClr val="lt1"/>
              </a:solidFill>
              <a:latin typeface="Times New Roman"/>
              <a:ea typeface="Times New Roman"/>
              <a:cs typeface="Times New Roman"/>
              <a:sym typeface="Times New Roman"/>
            </a:endParaRPr>
          </a:p>
        </p:txBody>
      </p:sp>
      <p:pic>
        <p:nvPicPr>
          <p:cNvPr id="160" name="Google Shape;160;g1b481ea2c6f_0_3"/>
          <p:cNvPicPr preferRelativeResize="0"/>
          <p:nvPr/>
        </p:nvPicPr>
        <p:blipFill rotWithShape="1">
          <a:blip r:embed="rId3">
            <a:alphaModFix/>
          </a:blip>
          <a:srcRect/>
          <a:stretch/>
        </p:blipFill>
        <p:spPr>
          <a:xfrm>
            <a:off x="1000550" y="731875"/>
            <a:ext cx="5982525" cy="5821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64"/>
        <p:cNvGrpSpPr/>
        <p:nvPr/>
      </p:nvGrpSpPr>
      <p:grpSpPr>
        <a:xfrm>
          <a:off x="0" y="0"/>
          <a:ext cx="0" cy="0"/>
          <a:chOff x="0" y="0"/>
          <a:chExt cx="0" cy="0"/>
        </a:xfrm>
      </p:grpSpPr>
      <p:sp>
        <p:nvSpPr>
          <p:cNvPr id="165" name="Google Shape;165;g19fb0c0ad89_0_28"/>
          <p:cNvSpPr txBox="1">
            <a:spLocks noGrp="1"/>
          </p:cNvSpPr>
          <p:nvPr>
            <p:ph type="title"/>
          </p:nvPr>
        </p:nvSpPr>
        <p:spPr>
          <a:xfrm>
            <a:off x="770601" y="439400"/>
            <a:ext cx="68796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a:t>Categorical Data Conversion</a:t>
            </a:r>
            <a:endParaRPr sz="4100"/>
          </a:p>
        </p:txBody>
      </p:sp>
      <p:pic>
        <p:nvPicPr>
          <p:cNvPr id="166" name="Google Shape;166;g19fb0c0ad89_0_28"/>
          <p:cNvPicPr preferRelativeResize="0"/>
          <p:nvPr/>
        </p:nvPicPr>
        <p:blipFill rotWithShape="1">
          <a:blip r:embed="rId3">
            <a:alphaModFix/>
          </a:blip>
          <a:srcRect/>
          <a:stretch/>
        </p:blipFill>
        <p:spPr>
          <a:xfrm>
            <a:off x="1947850" y="1290812"/>
            <a:ext cx="5248275" cy="2381250"/>
          </a:xfrm>
          <a:prstGeom prst="rect">
            <a:avLst/>
          </a:prstGeom>
          <a:noFill/>
          <a:ln>
            <a:noFill/>
          </a:ln>
        </p:spPr>
      </p:pic>
      <p:pic>
        <p:nvPicPr>
          <p:cNvPr id="167" name="Google Shape;167;g19fb0c0ad89_0_28"/>
          <p:cNvPicPr preferRelativeResize="0"/>
          <p:nvPr/>
        </p:nvPicPr>
        <p:blipFill rotWithShape="1">
          <a:blip r:embed="rId4">
            <a:alphaModFix/>
          </a:blip>
          <a:srcRect/>
          <a:stretch/>
        </p:blipFill>
        <p:spPr>
          <a:xfrm>
            <a:off x="1947850" y="3907850"/>
            <a:ext cx="5248275" cy="260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71"/>
        <p:cNvGrpSpPr/>
        <p:nvPr/>
      </p:nvGrpSpPr>
      <p:grpSpPr>
        <a:xfrm>
          <a:off x="0" y="0"/>
          <a:ext cx="0" cy="0"/>
          <a:chOff x="0" y="0"/>
          <a:chExt cx="0" cy="0"/>
        </a:xfrm>
      </p:grpSpPr>
      <p:sp>
        <p:nvSpPr>
          <p:cNvPr id="172" name="Google Shape;172;g1ae61b08bc4_0_25"/>
          <p:cNvSpPr txBox="1"/>
          <p:nvPr/>
        </p:nvSpPr>
        <p:spPr>
          <a:xfrm>
            <a:off x="632725" y="653150"/>
            <a:ext cx="747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73" name="Google Shape;173;g1ae61b08bc4_0_25"/>
          <p:cNvSpPr txBox="1"/>
          <p:nvPr/>
        </p:nvSpPr>
        <p:spPr>
          <a:xfrm>
            <a:off x="520500" y="1747525"/>
            <a:ext cx="8103000" cy="2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FFFFFF"/>
              </a:buClr>
              <a:buSzPts val="1800"/>
              <a:buFont typeface="Arial"/>
              <a:buChar char="●"/>
            </a:pPr>
            <a:r>
              <a:rPr lang="en-IN" sz="1800" b="0" i="0" u="none" strike="noStrike" cap="none">
                <a:solidFill>
                  <a:srgbClr val="FFFFFF"/>
                </a:solidFill>
                <a:latin typeface="Arial"/>
                <a:ea typeface="Arial"/>
                <a:cs typeface="Arial"/>
                <a:sym typeface="Arial"/>
              </a:rPr>
              <a:t>We have implemented various machine learning algorithms such as Linear Regression, Decision Tree ,Random Forest  and Adaptive Boosting and Voting Regressor in order to identify the most optimal model.</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IN" sz="1800" b="0" i="0" u="none" strike="noStrike" cap="none">
                <a:solidFill>
                  <a:srgbClr val="FFFFFF"/>
                </a:solidFill>
                <a:latin typeface="Arial"/>
                <a:ea typeface="Arial"/>
                <a:cs typeface="Arial"/>
                <a:sym typeface="Arial"/>
              </a:rPr>
              <a:t>For each of these models R2_Score,MSE,RMSE,MAE were calculated.</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Char char="●"/>
            </a:pPr>
            <a:r>
              <a:rPr lang="en-IN" sz="1800" b="0" i="0" u="none" strike="noStrike" cap="none">
                <a:solidFill>
                  <a:srgbClr val="FFFFFF"/>
                </a:solidFill>
                <a:latin typeface="Arial"/>
                <a:ea typeface="Arial"/>
                <a:cs typeface="Arial"/>
                <a:sym typeface="Arial"/>
              </a:rPr>
              <a:t>Further we found importance and results based on the models we have used.</a:t>
            </a:r>
            <a:endParaRPr sz="1800" b="0" i="0" u="none" strike="noStrike" cap="none">
              <a:solidFill>
                <a:srgbClr val="FFFFFF"/>
              </a:solidFill>
              <a:latin typeface="Arial"/>
              <a:ea typeface="Arial"/>
              <a:cs typeface="Arial"/>
              <a:sym typeface="Arial"/>
            </a:endParaRPr>
          </a:p>
        </p:txBody>
      </p:sp>
      <p:sp>
        <p:nvSpPr>
          <p:cNvPr id="174" name="Google Shape;174;g1ae61b08bc4_0_25"/>
          <p:cNvSpPr txBox="1"/>
          <p:nvPr/>
        </p:nvSpPr>
        <p:spPr>
          <a:xfrm>
            <a:off x="520500" y="530700"/>
            <a:ext cx="78990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0" i="0" u="none" strike="noStrike" cap="none">
                <a:solidFill>
                  <a:schemeClr val="lt1"/>
                </a:solidFill>
                <a:latin typeface="Times New Roman"/>
                <a:ea typeface="Times New Roman"/>
                <a:cs typeface="Times New Roman"/>
                <a:sym typeface="Times New Roman"/>
              </a:rPr>
              <a:t>Model Building &amp; prediction</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628189" y="367462"/>
            <a:ext cx="61287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Simple Linear Regression</a:t>
            </a:r>
            <a:endParaRPr b="1"/>
          </a:p>
        </p:txBody>
      </p:sp>
      <p:sp>
        <p:nvSpPr>
          <p:cNvPr id="180" name="Google Shape;180;p7"/>
          <p:cNvSpPr txBox="1"/>
          <p:nvPr/>
        </p:nvSpPr>
        <p:spPr>
          <a:xfrm>
            <a:off x="628200" y="1222400"/>
            <a:ext cx="7887600" cy="11544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chemeClr val="lt1"/>
              </a:buClr>
              <a:buSzPts val="2300"/>
              <a:buFont typeface="Arial"/>
              <a:buChar char="●"/>
            </a:pPr>
            <a:r>
              <a:rPr lang="en-IN" sz="2300" b="0" i="0" u="none" strike="noStrike" cap="none">
                <a:solidFill>
                  <a:schemeClr val="lt1"/>
                </a:solidFill>
                <a:latin typeface="Arial"/>
                <a:ea typeface="Arial"/>
                <a:cs typeface="Arial"/>
                <a:sym typeface="Arial"/>
              </a:rPr>
              <a:t>Independent Variable: Carat</a:t>
            </a:r>
            <a:endParaRPr sz="2300" b="0" i="0" u="none" strike="noStrike" cap="none">
              <a:solidFill>
                <a:schemeClr val="lt1"/>
              </a:solidFill>
              <a:latin typeface="Arial"/>
              <a:ea typeface="Arial"/>
              <a:cs typeface="Arial"/>
              <a:sym typeface="Arial"/>
            </a:endParaRPr>
          </a:p>
          <a:p>
            <a:pPr marL="457200" marR="0" lvl="0" indent="-374650" algn="l" rtl="0">
              <a:lnSpc>
                <a:spcPct val="100000"/>
              </a:lnSpc>
              <a:spcBef>
                <a:spcPts val="0"/>
              </a:spcBef>
              <a:spcAft>
                <a:spcPts val="0"/>
              </a:spcAft>
              <a:buClr>
                <a:schemeClr val="lt1"/>
              </a:buClr>
              <a:buSzPts val="2300"/>
              <a:buFont typeface="Arial"/>
              <a:buChar char="●"/>
            </a:pPr>
            <a:r>
              <a:rPr lang="en-IN" sz="2300" b="0" i="0" u="none" strike="noStrike" cap="none">
                <a:solidFill>
                  <a:schemeClr val="lt1"/>
                </a:solidFill>
                <a:latin typeface="Arial"/>
                <a:ea typeface="Arial"/>
                <a:cs typeface="Arial"/>
                <a:sym typeface="Arial"/>
              </a:rPr>
              <a:t>Dependent Variable: Price</a:t>
            </a:r>
            <a:endParaRPr sz="2300" b="0" i="0" u="none" strike="noStrike" cap="none">
              <a:solidFill>
                <a:schemeClr val="lt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lt1"/>
              </a:solidFill>
              <a:latin typeface="Arial"/>
              <a:ea typeface="Arial"/>
              <a:cs typeface="Arial"/>
              <a:sym typeface="Arial"/>
            </a:endParaRPr>
          </a:p>
        </p:txBody>
      </p:sp>
      <p:sp>
        <p:nvSpPr>
          <p:cNvPr id="181" name="Google Shape;181;p7"/>
          <p:cNvSpPr/>
          <p:nvPr/>
        </p:nvSpPr>
        <p:spPr>
          <a:xfrm>
            <a:off x="877400" y="2723850"/>
            <a:ext cx="3694500" cy="224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
          <p:cNvSpPr txBox="1"/>
          <p:nvPr/>
        </p:nvSpPr>
        <p:spPr>
          <a:xfrm>
            <a:off x="1009250" y="3019875"/>
            <a:ext cx="34308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666666"/>
                </a:solidFill>
                <a:latin typeface="Times New Roman"/>
                <a:ea typeface="Times New Roman"/>
                <a:cs typeface="Times New Roman"/>
                <a:sym typeface="Times New Roman"/>
              </a:rPr>
              <a:t>Train &amp; Test size/shape</a:t>
            </a:r>
            <a:endParaRPr sz="2200" b="1" i="0" u="none" strike="noStrike" cap="none">
              <a:solidFill>
                <a:srgbClr val="666666"/>
              </a:solidFill>
              <a:latin typeface="Times New Roman"/>
              <a:ea typeface="Times New Roman"/>
              <a:cs typeface="Times New Roman"/>
              <a:sym typeface="Times New Roman"/>
            </a:endParaRPr>
          </a:p>
        </p:txBody>
      </p:sp>
      <p:sp>
        <p:nvSpPr>
          <p:cNvPr id="183" name="Google Shape;183;p7"/>
          <p:cNvSpPr txBox="1"/>
          <p:nvPr/>
        </p:nvSpPr>
        <p:spPr>
          <a:xfrm>
            <a:off x="1092225" y="3412550"/>
            <a:ext cx="26139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Train Size: 43152</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Train Shape:(43152,1)</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Test Size: 10788</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Test Shape:(10788,1)</a:t>
            </a:r>
            <a:endParaRPr sz="2000" b="1" i="0" u="none" strike="noStrike" cap="none">
              <a:solidFill>
                <a:srgbClr val="990000"/>
              </a:solidFill>
              <a:latin typeface="Times New Roman"/>
              <a:ea typeface="Times New Roman"/>
              <a:cs typeface="Times New Roman"/>
              <a:sym typeface="Times New Roman"/>
            </a:endParaRPr>
          </a:p>
        </p:txBody>
      </p:sp>
      <p:sp>
        <p:nvSpPr>
          <p:cNvPr id="184" name="Google Shape;184;p7"/>
          <p:cNvSpPr/>
          <p:nvPr/>
        </p:nvSpPr>
        <p:spPr>
          <a:xfrm>
            <a:off x="5134050" y="2989900"/>
            <a:ext cx="3276900" cy="9171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txBox="1"/>
          <p:nvPr/>
        </p:nvSpPr>
        <p:spPr>
          <a:xfrm>
            <a:off x="5238900" y="2998050"/>
            <a:ext cx="32769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0000"/>
                </a:solidFill>
                <a:latin typeface="Times New Roman"/>
                <a:ea typeface="Times New Roman"/>
                <a:cs typeface="Times New Roman"/>
                <a:sym typeface="Times New Roman"/>
              </a:rPr>
              <a:t>Train R2_score: 0.5254</a:t>
            </a:r>
            <a:endParaRPr sz="2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0000"/>
                </a:solidFill>
                <a:latin typeface="Times New Roman"/>
                <a:ea typeface="Times New Roman"/>
                <a:cs typeface="Times New Roman"/>
                <a:sym typeface="Times New Roman"/>
              </a:rPr>
              <a:t>Test R2_score : 0.5169</a:t>
            </a:r>
            <a:endParaRPr sz="2200" b="1" i="0" u="none" strike="noStrike" cap="none">
              <a:solidFill>
                <a:srgbClr val="000000"/>
              </a:solidFill>
              <a:latin typeface="Times New Roman"/>
              <a:ea typeface="Times New Roman"/>
              <a:cs typeface="Times New Roman"/>
              <a:sym typeface="Times New Roman"/>
            </a:endParaRPr>
          </a:p>
        </p:txBody>
      </p:sp>
      <p:sp>
        <p:nvSpPr>
          <p:cNvPr id="186" name="Google Shape;186;p7"/>
          <p:cNvSpPr txBox="1"/>
          <p:nvPr/>
        </p:nvSpPr>
        <p:spPr>
          <a:xfrm>
            <a:off x="5156925" y="4386975"/>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0.56</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0.54</a:t>
            </a: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90"/>
        <p:cNvGrpSpPr/>
        <p:nvPr/>
      </p:nvGrpSpPr>
      <p:grpSpPr>
        <a:xfrm>
          <a:off x="0" y="0"/>
          <a:ext cx="0" cy="0"/>
          <a:chOff x="0" y="0"/>
          <a:chExt cx="0" cy="0"/>
        </a:xfrm>
      </p:grpSpPr>
      <p:sp>
        <p:nvSpPr>
          <p:cNvPr id="191" name="Google Shape;191;g1b4a51edf30_4_23"/>
          <p:cNvSpPr txBox="1">
            <a:spLocks noGrp="1"/>
          </p:cNvSpPr>
          <p:nvPr>
            <p:ph type="title"/>
          </p:nvPr>
        </p:nvSpPr>
        <p:spPr>
          <a:xfrm>
            <a:off x="628202" y="367450"/>
            <a:ext cx="72864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Multiple Linear Regression</a:t>
            </a:r>
            <a:endParaRPr b="1"/>
          </a:p>
        </p:txBody>
      </p:sp>
      <p:sp>
        <p:nvSpPr>
          <p:cNvPr id="192" name="Google Shape;192;g1b4a51edf30_4_23"/>
          <p:cNvSpPr txBox="1"/>
          <p:nvPr/>
        </p:nvSpPr>
        <p:spPr>
          <a:xfrm>
            <a:off x="628200" y="1222400"/>
            <a:ext cx="7887600" cy="11544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chemeClr val="lt1"/>
              </a:buClr>
              <a:buSzPts val="2100"/>
              <a:buFont typeface="Arial"/>
              <a:buChar char="●"/>
            </a:pPr>
            <a:r>
              <a:rPr lang="en-IN" sz="2100" b="0" i="0" u="none" strike="noStrike" cap="none">
                <a:solidFill>
                  <a:schemeClr val="lt1"/>
                </a:solidFill>
                <a:latin typeface="Arial"/>
                <a:ea typeface="Arial"/>
                <a:cs typeface="Arial"/>
                <a:sym typeface="Arial"/>
              </a:rPr>
              <a:t>Independent Variables: Carat,X,Y,Z,depth,table,cut, color, clarity</a:t>
            </a:r>
            <a:endParaRPr sz="2100" b="0" i="0" u="none" strike="noStrike" cap="none">
              <a:solidFill>
                <a:schemeClr val="lt1"/>
              </a:solidFill>
              <a:latin typeface="Arial"/>
              <a:ea typeface="Arial"/>
              <a:cs typeface="Arial"/>
              <a:sym typeface="Arial"/>
            </a:endParaRPr>
          </a:p>
          <a:p>
            <a:pPr marL="457200" marR="0" lvl="0" indent="-361950" algn="l" rtl="0">
              <a:lnSpc>
                <a:spcPct val="100000"/>
              </a:lnSpc>
              <a:spcBef>
                <a:spcPts val="0"/>
              </a:spcBef>
              <a:spcAft>
                <a:spcPts val="0"/>
              </a:spcAft>
              <a:buClr>
                <a:schemeClr val="lt1"/>
              </a:buClr>
              <a:buSzPts val="2100"/>
              <a:buFont typeface="Arial"/>
              <a:buChar char="●"/>
            </a:pPr>
            <a:r>
              <a:rPr lang="en-IN" sz="2100" b="0" i="0" u="none" strike="noStrike" cap="none">
                <a:solidFill>
                  <a:schemeClr val="lt1"/>
                </a:solidFill>
                <a:latin typeface="Arial"/>
                <a:ea typeface="Arial"/>
                <a:cs typeface="Arial"/>
                <a:sym typeface="Arial"/>
              </a:rPr>
              <a:t>Dependent Variable: Price</a:t>
            </a:r>
            <a:endParaRPr sz="2000" b="0" i="0" u="none" strike="noStrike" cap="none">
              <a:solidFill>
                <a:schemeClr val="lt1"/>
              </a:solidFill>
              <a:latin typeface="Arial"/>
              <a:ea typeface="Arial"/>
              <a:cs typeface="Arial"/>
              <a:sym typeface="Arial"/>
            </a:endParaRPr>
          </a:p>
        </p:txBody>
      </p:sp>
      <p:sp>
        <p:nvSpPr>
          <p:cNvPr id="193" name="Google Shape;193;g1b4a51edf30_4_23"/>
          <p:cNvSpPr/>
          <p:nvPr/>
        </p:nvSpPr>
        <p:spPr>
          <a:xfrm>
            <a:off x="5264375" y="3294700"/>
            <a:ext cx="3527700" cy="9171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1b4a51edf30_4_23"/>
          <p:cNvSpPr txBox="1"/>
          <p:nvPr/>
        </p:nvSpPr>
        <p:spPr>
          <a:xfrm>
            <a:off x="5478850" y="3294700"/>
            <a:ext cx="30978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0000"/>
                </a:solidFill>
                <a:latin typeface="Times New Roman"/>
                <a:ea typeface="Times New Roman"/>
                <a:cs typeface="Times New Roman"/>
                <a:sym typeface="Times New Roman"/>
              </a:rPr>
              <a:t>Train R2_score: 0.8197</a:t>
            </a:r>
            <a:endParaRPr sz="2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0000"/>
                </a:solidFill>
                <a:latin typeface="Times New Roman"/>
                <a:ea typeface="Times New Roman"/>
                <a:cs typeface="Times New Roman"/>
                <a:sym typeface="Times New Roman"/>
              </a:rPr>
              <a:t>Test R2_score : 0.8190</a:t>
            </a:r>
            <a:endParaRPr sz="2200" b="1" i="0" u="none" strike="noStrike" cap="none">
              <a:solidFill>
                <a:srgbClr val="000000"/>
              </a:solidFill>
              <a:latin typeface="Times New Roman"/>
              <a:ea typeface="Times New Roman"/>
              <a:cs typeface="Times New Roman"/>
              <a:sym typeface="Times New Roman"/>
            </a:endParaRPr>
          </a:p>
        </p:txBody>
      </p:sp>
      <p:sp>
        <p:nvSpPr>
          <p:cNvPr id="195" name="Google Shape;195;g1b4a51edf30_4_23"/>
          <p:cNvSpPr/>
          <p:nvPr/>
        </p:nvSpPr>
        <p:spPr>
          <a:xfrm>
            <a:off x="1060875" y="2738550"/>
            <a:ext cx="3684300" cy="216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1b4a51edf30_4_23"/>
          <p:cNvSpPr txBox="1"/>
          <p:nvPr/>
        </p:nvSpPr>
        <p:spPr>
          <a:xfrm>
            <a:off x="1244625" y="2966150"/>
            <a:ext cx="3276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none" strike="noStrike" cap="none">
                <a:solidFill>
                  <a:srgbClr val="000000"/>
                </a:solidFill>
                <a:latin typeface="Times New Roman"/>
                <a:ea typeface="Times New Roman"/>
                <a:cs typeface="Times New Roman"/>
                <a:sym typeface="Times New Roman"/>
              </a:rPr>
              <a:t>Train &amp; Test Size &amp; shape</a:t>
            </a:r>
            <a:endParaRPr sz="2100" b="1" i="0" u="none" strike="noStrike" cap="none">
              <a:solidFill>
                <a:srgbClr val="000000"/>
              </a:solidFill>
              <a:latin typeface="Times New Roman"/>
              <a:ea typeface="Times New Roman"/>
              <a:cs typeface="Times New Roman"/>
              <a:sym typeface="Times New Roman"/>
            </a:endParaRPr>
          </a:p>
        </p:txBody>
      </p:sp>
      <p:sp>
        <p:nvSpPr>
          <p:cNvPr id="197" name="Google Shape;197;g1b4a51edf30_4_23"/>
          <p:cNvSpPr txBox="1"/>
          <p:nvPr/>
        </p:nvSpPr>
        <p:spPr>
          <a:xfrm>
            <a:off x="1244625" y="3412550"/>
            <a:ext cx="26139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Train Size: 388368</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Train Shape:(43152,9)</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Test Size: 97092</a:t>
            </a:r>
            <a:endParaRPr sz="2000" b="1" i="0" u="none" strike="noStrike" cap="none">
              <a:solidFill>
                <a:srgbClr val="99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990000"/>
                </a:solidFill>
                <a:latin typeface="Times New Roman"/>
                <a:ea typeface="Times New Roman"/>
                <a:cs typeface="Times New Roman"/>
                <a:sym typeface="Times New Roman"/>
              </a:rPr>
              <a:t>Test Shape:(10788,9)</a:t>
            </a:r>
            <a:endParaRPr sz="2000" b="1" i="0" u="none" strike="noStrike" cap="none">
              <a:solidFill>
                <a:srgbClr val="990000"/>
              </a:solidFill>
              <a:latin typeface="Times New Roman"/>
              <a:ea typeface="Times New Roman"/>
              <a:cs typeface="Times New Roman"/>
              <a:sym typeface="Times New Roman"/>
            </a:endParaRPr>
          </a:p>
        </p:txBody>
      </p:sp>
      <p:sp>
        <p:nvSpPr>
          <p:cNvPr id="198" name="Google Shape;198;g1b4a51edf30_4_23"/>
          <p:cNvSpPr txBox="1"/>
          <p:nvPr/>
        </p:nvSpPr>
        <p:spPr>
          <a:xfrm>
            <a:off x="5385525" y="4615575"/>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0.8150</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0.8146</a:t>
            </a: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02"/>
        <p:cNvGrpSpPr/>
        <p:nvPr/>
      </p:nvGrpSpPr>
      <p:grpSpPr>
        <a:xfrm>
          <a:off x="0" y="0"/>
          <a:ext cx="0" cy="0"/>
          <a:chOff x="0" y="0"/>
          <a:chExt cx="0" cy="0"/>
        </a:xfrm>
      </p:grpSpPr>
      <p:sp>
        <p:nvSpPr>
          <p:cNvPr id="203" name="Google Shape;203;g1ae61b08bc4_0_2"/>
          <p:cNvSpPr txBox="1"/>
          <p:nvPr/>
        </p:nvSpPr>
        <p:spPr>
          <a:xfrm>
            <a:off x="295500" y="367425"/>
            <a:ext cx="843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lt1"/>
                </a:solidFill>
                <a:latin typeface="Times New Roman"/>
                <a:ea typeface="Times New Roman"/>
                <a:cs typeface="Times New Roman"/>
                <a:sym typeface="Times New Roman"/>
              </a:rPr>
              <a:t>Decision Tree Regressor </a:t>
            </a:r>
            <a:endParaRPr sz="4200" b="1" i="0" u="none" strike="noStrike" cap="none">
              <a:solidFill>
                <a:schemeClr val="lt1"/>
              </a:solidFill>
              <a:latin typeface="Times New Roman"/>
              <a:ea typeface="Times New Roman"/>
              <a:cs typeface="Times New Roman"/>
              <a:sym typeface="Times New Roman"/>
            </a:endParaRPr>
          </a:p>
        </p:txBody>
      </p:sp>
      <p:sp>
        <p:nvSpPr>
          <p:cNvPr id="204" name="Google Shape;204;g1ae61b08bc4_0_2"/>
          <p:cNvSpPr txBox="1"/>
          <p:nvPr/>
        </p:nvSpPr>
        <p:spPr>
          <a:xfrm>
            <a:off x="444300" y="5185750"/>
            <a:ext cx="2689200" cy="7695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none" strike="noStrike" cap="none">
                <a:solidFill>
                  <a:srgbClr val="000000"/>
                </a:solidFill>
                <a:latin typeface="Times New Roman"/>
                <a:ea typeface="Times New Roman"/>
                <a:cs typeface="Times New Roman"/>
                <a:sym typeface="Times New Roman"/>
              </a:rPr>
              <a:t>Train R2_score: 0.9672</a:t>
            </a:r>
            <a:endParaRPr sz="1900" b="1" i="0" u="none" strike="noStrike" cap="none">
              <a:solidFill>
                <a:srgbClr val="000000"/>
              </a:solidFill>
              <a:highlight>
                <a:schemeClr val="lt1"/>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IN" sz="1900" b="1" i="0" u="none" strike="noStrike" cap="none">
                <a:solidFill>
                  <a:srgbClr val="000000"/>
                </a:solidFill>
                <a:latin typeface="Times New Roman"/>
                <a:ea typeface="Times New Roman"/>
                <a:cs typeface="Times New Roman"/>
                <a:sym typeface="Times New Roman"/>
              </a:rPr>
              <a:t>Test R2_score: 0.9619</a:t>
            </a:r>
            <a:endParaRPr sz="1900" b="1" i="0" u="none" strike="noStrike" cap="none">
              <a:solidFill>
                <a:srgbClr val="000000"/>
              </a:solidFill>
              <a:highlight>
                <a:schemeClr val="lt1"/>
              </a:highlight>
              <a:latin typeface="Times New Roman"/>
              <a:ea typeface="Times New Roman"/>
              <a:cs typeface="Times New Roman"/>
              <a:sym typeface="Times New Roman"/>
            </a:endParaRPr>
          </a:p>
        </p:txBody>
      </p:sp>
      <p:sp>
        <p:nvSpPr>
          <p:cNvPr id="205" name="Google Shape;205;g1ae61b08bc4_0_2"/>
          <p:cNvSpPr txBox="1"/>
          <p:nvPr/>
        </p:nvSpPr>
        <p:spPr>
          <a:xfrm>
            <a:off x="631100" y="1535675"/>
            <a:ext cx="7762500" cy="17238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chemeClr val="lt1"/>
              </a:buClr>
              <a:buSzPts val="2500"/>
              <a:buFont typeface="Times New Roman"/>
              <a:buChar char="●"/>
            </a:pPr>
            <a:r>
              <a:rPr lang="en-IN" sz="2500" b="0" i="0" u="none" strike="noStrike" cap="none">
                <a:solidFill>
                  <a:schemeClr val="lt1"/>
                </a:solidFill>
                <a:latin typeface="Times New Roman"/>
                <a:ea typeface="Times New Roman"/>
                <a:cs typeface="Times New Roman"/>
                <a:sym typeface="Times New Roman"/>
              </a:rPr>
              <a:t>Decision Tree Regressor algorithm builds a model in the form of tree structure.. </a:t>
            </a:r>
            <a:endParaRPr sz="2500" b="0" i="0" u="none" strike="noStrike" cap="none">
              <a:solidFill>
                <a:schemeClr val="lt1"/>
              </a:solidFill>
              <a:latin typeface="Times New Roman"/>
              <a:ea typeface="Times New Roman"/>
              <a:cs typeface="Times New Roman"/>
              <a:sym typeface="Times New Roman"/>
            </a:endParaRPr>
          </a:p>
          <a:p>
            <a:pPr marL="457200" marR="0" lvl="0" indent="-387350" algn="l" rtl="0">
              <a:lnSpc>
                <a:spcPct val="100000"/>
              </a:lnSpc>
              <a:spcBef>
                <a:spcPts val="0"/>
              </a:spcBef>
              <a:spcAft>
                <a:spcPts val="0"/>
              </a:spcAft>
              <a:buClr>
                <a:schemeClr val="lt1"/>
              </a:buClr>
              <a:buSzPts val="2500"/>
              <a:buFont typeface="Times New Roman"/>
              <a:buChar char="●"/>
            </a:pPr>
            <a:r>
              <a:rPr lang="en-IN" sz="2500" b="0" i="0" u="none" strike="noStrike" cap="none">
                <a:solidFill>
                  <a:schemeClr val="lt1"/>
                </a:solidFill>
                <a:latin typeface="Times New Roman"/>
                <a:ea typeface="Times New Roman"/>
                <a:cs typeface="Times New Roman"/>
                <a:sym typeface="Times New Roman"/>
              </a:rPr>
              <a:t>In the final prediction is the average of the value of the dependent variable in that particular child node.</a:t>
            </a:r>
            <a:endParaRPr sz="2500" b="0" i="0" u="none" strike="noStrike" cap="none">
              <a:solidFill>
                <a:schemeClr val="lt1"/>
              </a:solidFill>
              <a:latin typeface="Times New Roman"/>
              <a:ea typeface="Times New Roman"/>
              <a:cs typeface="Times New Roman"/>
              <a:sym typeface="Times New Roman"/>
            </a:endParaRPr>
          </a:p>
        </p:txBody>
      </p:sp>
      <p:sp>
        <p:nvSpPr>
          <p:cNvPr id="206" name="Google Shape;206;g1ae61b08bc4_0_2"/>
          <p:cNvSpPr txBox="1"/>
          <p:nvPr/>
        </p:nvSpPr>
        <p:spPr>
          <a:xfrm>
            <a:off x="3556725" y="5148975"/>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0.9617</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0.9580</a:t>
            </a:r>
            <a:endParaRPr sz="1800" b="1" i="0" u="none" strike="noStrike" cap="none">
              <a:solidFill>
                <a:srgbClr val="000000"/>
              </a:solidFill>
              <a:latin typeface="Times New Roman"/>
              <a:ea typeface="Times New Roman"/>
              <a:cs typeface="Times New Roman"/>
              <a:sym typeface="Times New Roman"/>
            </a:endParaRPr>
          </a:p>
        </p:txBody>
      </p:sp>
      <p:pic>
        <p:nvPicPr>
          <p:cNvPr id="207" name="Google Shape;207;g1ae61b08bc4_0_2"/>
          <p:cNvPicPr preferRelativeResize="0"/>
          <p:nvPr/>
        </p:nvPicPr>
        <p:blipFill rotWithShape="1">
          <a:blip r:embed="rId3">
            <a:alphaModFix/>
          </a:blip>
          <a:srcRect/>
          <a:stretch/>
        </p:blipFill>
        <p:spPr>
          <a:xfrm>
            <a:off x="451400" y="3429000"/>
            <a:ext cx="8241200" cy="120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3;g1ae61b08bc4_0_46">
            <a:extLst>
              <a:ext uri="{FF2B5EF4-FFF2-40B4-BE49-F238E27FC236}">
                <a16:creationId xmlns:a16="http://schemas.microsoft.com/office/drawing/2014/main" id="{B4D42C63-F848-CA45-B9D9-A577BCA97B69}"/>
              </a:ext>
            </a:extLst>
          </p:cNvPr>
          <p:cNvPicPr preferRelativeResize="0"/>
          <p:nvPr/>
        </p:nvPicPr>
        <p:blipFill>
          <a:blip r:embed="rId2">
            <a:alphaModFix/>
          </a:blip>
          <a:stretch>
            <a:fillRect/>
          </a:stretch>
        </p:blipFill>
        <p:spPr>
          <a:xfrm>
            <a:off x="-18125" y="0"/>
            <a:ext cx="9144000" cy="6858000"/>
          </a:xfrm>
          <a:prstGeom prst="rect">
            <a:avLst/>
          </a:prstGeom>
          <a:noFill/>
          <a:ln>
            <a:noFill/>
          </a:ln>
        </p:spPr>
      </p:pic>
    </p:spTree>
    <p:extLst>
      <p:ext uri="{BB962C8B-B14F-4D97-AF65-F5344CB8AC3E}">
        <p14:creationId xmlns:p14="http://schemas.microsoft.com/office/powerpoint/2010/main" val="249398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11"/>
        <p:cNvGrpSpPr/>
        <p:nvPr/>
      </p:nvGrpSpPr>
      <p:grpSpPr>
        <a:xfrm>
          <a:off x="0" y="0"/>
          <a:ext cx="0" cy="0"/>
          <a:chOff x="0" y="0"/>
          <a:chExt cx="0" cy="0"/>
        </a:xfrm>
      </p:grpSpPr>
      <p:sp>
        <p:nvSpPr>
          <p:cNvPr id="212" name="Google Shape;212;g1ae61b08bc4_0_22"/>
          <p:cNvSpPr txBox="1"/>
          <p:nvPr/>
        </p:nvSpPr>
        <p:spPr>
          <a:xfrm>
            <a:off x="152400" y="263175"/>
            <a:ext cx="843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lt1"/>
                </a:solidFill>
                <a:latin typeface="Times New Roman"/>
                <a:ea typeface="Times New Roman"/>
                <a:cs typeface="Times New Roman"/>
                <a:sym typeface="Times New Roman"/>
              </a:rPr>
              <a:t>Random Forest Regressor</a:t>
            </a:r>
            <a:endParaRPr sz="4200" b="1" i="0" u="none" strike="noStrike" cap="none">
              <a:solidFill>
                <a:schemeClr val="lt1"/>
              </a:solidFill>
              <a:latin typeface="Times New Roman"/>
              <a:ea typeface="Times New Roman"/>
              <a:cs typeface="Times New Roman"/>
              <a:sym typeface="Times New Roman"/>
            </a:endParaRPr>
          </a:p>
        </p:txBody>
      </p:sp>
      <p:sp>
        <p:nvSpPr>
          <p:cNvPr id="213" name="Google Shape;213;g1ae61b08bc4_0_22"/>
          <p:cNvSpPr txBox="1"/>
          <p:nvPr/>
        </p:nvSpPr>
        <p:spPr>
          <a:xfrm>
            <a:off x="375625" y="5076125"/>
            <a:ext cx="29013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R2_score:0.9835</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R2_score:0.9774</a:t>
            </a:r>
            <a:endParaRPr sz="2000" b="1" i="0" u="none" strike="noStrike" cap="none">
              <a:solidFill>
                <a:srgbClr val="000000"/>
              </a:solidFill>
              <a:latin typeface="Times New Roman"/>
              <a:ea typeface="Times New Roman"/>
              <a:cs typeface="Times New Roman"/>
              <a:sym typeface="Times New Roman"/>
            </a:endParaRPr>
          </a:p>
        </p:txBody>
      </p:sp>
      <p:sp>
        <p:nvSpPr>
          <p:cNvPr id="214" name="Google Shape;214;g1ae61b08bc4_0_22"/>
          <p:cNvSpPr txBox="1"/>
          <p:nvPr/>
        </p:nvSpPr>
        <p:spPr>
          <a:xfrm>
            <a:off x="662525" y="1414575"/>
            <a:ext cx="7735500" cy="14775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chemeClr val="lt1"/>
              </a:buClr>
              <a:buSzPts val="2100"/>
              <a:buFont typeface="Times New Roman"/>
              <a:buChar char="●"/>
            </a:pPr>
            <a:r>
              <a:rPr lang="en-IN" sz="2100" b="1" i="0" u="none" strike="noStrike" cap="none">
                <a:solidFill>
                  <a:schemeClr val="lt1"/>
                </a:solidFill>
                <a:latin typeface="Times New Roman"/>
                <a:ea typeface="Times New Roman"/>
                <a:cs typeface="Times New Roman"/>
                <a:sym typeface="Times New Roman"/>
              </a:rPr>
              <a:t>Random forest</a:t>
            </a:r>
            <a:r>
              <a:rPr lang="en-IN" sz="2100" b="0" i="0" u="none" strike="noStrike" cap="none">
                <a:solidFill>
                  <a:schemeClr val="lt1"/>
                </a:solidFill>
                <a:latin typeface="Times New Roman"/>
                <a:ea typeface="Times New Roman"/>
                <a:cs typeface="Times New Roman"/>
                <a:sym typeface="Times New Roman"/>
              </a:rPr>
              <a:t> is developed version of decision tree regressor.</a:t>
            </a:r>
            <a:endParaRPr sz="2100" b="0" i="0" u="none" strike="noStrike" cap="none">
              <a:solidFill>
                <a:schemeClr val="lt1"/>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chemeClr val="lt1"/>
              </a:buClr>
              <a:buSzPts val="2100"/>
              <a:buFont typeface="Times New Roman"/>
              <a:buChar char="●"/>
            </a:pPr>
            <a:r>
              <a:rPr lang="en-IN" sz="2100" b="0" i="0" u="none" strike="noStrike" cap="none">
                <a:solidFill>
                  <a:schemeClr val="lt1"/>
                </a:solidFill>
                <a:latin typeface="Times New Roman"/>
                <a:ea typeface="Times New Roman"/>
                <a:cs typeface="Times New Roman"/>
                <a:sym typeface="Times New Roman"/>
              </a:rPr>
              <a:t>Random forest works on multiple decision tree model which is trained over the same data &amp; averaging the result of each model ultimately finds more powerful predictive result.</a:t>
            </a:r>
            <a:endParaRPr sz="2100" b="0" i="0" u="none" strike="noStrike" cap="none">
              <a:solidFill>
                <a:schemeClr val="lt1"/>
              </a:solidFill>
              <a:latin typeface="Times New Roman"/>
              <a:ea typeface="Times New Roman"/>
              <a:cs typeface="Times New Roman"/>
              <a:sym typeface="Times New Roman"/>
            </a:endParaRPr>
          </a:p>
        </p:txBody>
      </p:sp>
      <p:sp>
        <p:nvSpPr>
          <p:cNvPr id="215" name="Google Shape;215;g1ae61b08bc4_0_22"/>
          <p:cNvSpPr txBox="1"/>
          <p:nvPr/>
        </p:nvSpPr>
        <p:spPr>
          <a:xfrm>
            <a:off x="3709125" y="5072775"/>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0.9771</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0.9721</a:t>
            </a:r>
            <a:endParaRPr sz="1800" b="1" i="0" u="none" strike="noStrike" cap="none">
              <a:solidFill>
                <a:srgbClr val="000000"/>
              </a:solidFill>
              <a:latin typeface="Times New Roman"/>
              <a:ea typeface="Times New Roman"/>
              <a:cs typeface="Times New Roman"/>
              <a:sym typeface="Times New Roman"/>
            </a:endParaRPr>
          </a:p>
        </p:txBody>
      </p:sp>
      <p:pic>
        <p:nvPicPr>
          <p:cNvPr id="216" name="Google Shape;216;g1ae61b08bc4_0_22"/>
          <p:cNvPicPr preferRelativeResize="0"/>
          <p:nvPr/>
        </p:nvPicPr>
        <p:blipFill rotWithShape="1">
          <a:blip r:embed="rId3">
            <a:alphaModFix/>
          </a:blip>
          <a:srcRect/>
          <a:stretch/>
        </p:blipFill>
        <p:spPr>
          <a:xfrm>
            <a:off x="662525" y="3080275"/>
            <a:ext cx="7735500" cy="147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20"/>
        <p:cNvGrpSpPr/>
        <p:nvPr/>
      </p:nvGrpSpPr>
      <p:grpSpPr>
        <a:xfrm>
          <a:off x="0" y="0"/>
          <a:ext cx="0" cy="0"/>
          <a:chOff x="0" y="0"/>
          <a:chExt cx="0" cy="0"/>
        </a:xfrm>
      </p:grpSpPr>
      <p:sp>
        <p:nvSpPr>
          <p:cNvPr id="221" name="Google Shape;221;g1b4a51edf30_4_46"/>
          <p:cNvSpPr txBox="1"/>
          <p:nvPr/>
        </p:nvSpPr>
        <p:spPr>
          <a:xfrm>
            <a:off x="152400" y="263175"/>
            <a:ext cx="843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lt1"/>
                </a:solidFill>
                <a:latin typeface="Times New Roman"/>
                <a:ea typeface="Times New Roman"/>
                <a:cs typeface="Times New Roman"/>
                <a:sym typeface="Times New Roman"/>
              </a:rPr>
              <a:t>K-Nearest Neighbors Regressor</a:t>
            </a:r>
            <a:endParaRPr sz="4200" b="1" i="0" u="none" strike="noStrike" cap="none">
              <a:solidFill>
                <a:schemeClr val="lt1"/>
              </a:solidFill>
              <a:latin typeface="Times New Roman"/>
              <a:ea typeface="Times New Roman"/>
              <a:cs typeface="Times New Roman"/>
              <a:sym typeface="Times New Roman"/>
            </a:endParaRPr>
          </a:p>
        </p:txBody>
      </p:sp>
      <p:sp>
        <p:nvSpPr>
          <p:cNvPr id="222" name="Google Shape;222;g1b4a51edf30_4_46"/>
          <p:cNvSpPr txBox="1"/>
          <p:nvPr/>
        </p:nvSpPr>
        <p:spPr>
          <a:xfrm>
            <a:off x="797000" y="4667700"/>
            <a:ext cx="2640900" cy="7695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none" strike="noStrike" cap="none">
                <a:solidFill>
                  <a:srgbClr val="000000"/>
                </a:solidFill>
                <a:latin typeface="Times New Roman"/>
                <a:ea typeface="Times New Roman"/>
                <a:cs typeface="Times New Roman"/>
                <a:sym typeface="Times New Roman"/>
              </a:rPr>
              <a:t>Train R2_score: 0.9706</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IN" sz="1900" b="1" i="0" u="none" strike="noStrike" cap="none">
                <a:solidFill>
                  <a:srgbClr val="000000"/>
                </a:solidFill>
                <a:latin typeface="Times New Roman"/>
                <a:ea typeface="Times New Roman"/>
                <a:cs typeface="Times New Roman"/>
                <a:sym typeface="Times New Roman"/>
              </a:rPr>
              <a:t>Test R2_score: 0.9505</a:t>
            </a:r>
            <a:endParaRPr sz="1900" b="1" i="0" u="none" strike="noStrike" cap="none">
              <a:solidFill>
                <a:srgbClr val="000000"/>
              </a:solidFill>
              <a:latin typeface="Times New Roman"/>
              <a:ea typeface="Times New Roman"/>
              <a:cs typeface="Times New Roman"/>
              <a:sym typeface="Times New Roman"/>
            </a:endParaRPr>
          </a:p>
        </p:txBody>
      </p:sp>
      <p:sp>
        <p:nvSpPr>
          <p:cNvPr id="223" name="Google Shape;223;g1b4a51edf30_4_46"/>
          <p:cNvSpPr txBox="1"/>
          <p:nvPr/>
        </p:nvSpPr>
        <p:spPr>
          <a:xfrm>
            <a:off x="411850" y="1432475"/>
            <a:ext cx="8773800" cy="8313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chemeClr val="lt1"/>
              </a:buClr>
              <a:buSzPts val="2100"/>
              <a:buFont typeface="Times New Roman"/>
              <a:buChar char="●"/>
            </a:pPr>
            <a:r>
              <a:rPr lang="en-IN" sz="2100" b="0" i="0" u="none" strike="noStrike" cap="none">
                <a:solidFill>
                  <a:schemeClr val="lt1"/>
                </a:solidFill>
                <a:latin typeface="Times New Roman"/>
                <a:ea typeface="Times New Roman"/>
                <a:cs typeface="Times New Roman"/>
                <a:sym typeface="Times New Roman"/>
              </a:rPr>
              <a:t>It is non-parametric method.</a:t>
            </a:r>
            <a:endParaRPr sz="2100" b="0" i="0" u="none" strike="noStrike" cap="none">
              <a:solidFill>
                <a:schemeClr val="lt1"/>
              </a:solidFill>
              <a:latin typeface="Times New Roman"/>
              <a:ea typeface="Times New Roman"/>
              <a:cs typeface="Times New Roman"/>
              <a:sym typeface="Times New Roman"/>
            </a:endParaRPr>
          </a:p>
          <a:p>
            <a:pPr marL="457200" marR="0" lvl="0" indent="-361950" algn="l" rtl="0">
              <a:lnSpc>
                <a:spcPct val="100000"/>
              </a:lnSpc>
              <a:spcBef>
                <a:spcPts val="0"/>
              </a:spcBef>
              <a:spcAft>
                <a:spcPts val="0"/>
              </a:spcAft>
              <a:buClr>
                <a:schemeClr val="lt1"/>
              </a:buClr>
              <a:buSzPts val="2100"/>
              <a:buFont typeface="Times New Roman"/>
              <a:buChar char="●"/>
            </a:pPr>
            <a:r>
              <a:rPr lang="en-IN" sz="2100" b="0" i="0" u="none" strike="noStrike" cap="none">
                <a:solidFill>
                  <a:schemeClr val="lt1"/>
                </a:solidFill>
                <a:latin typeface="Times New Roman"/>
                <a:ea typeface="Times New Roman"/>
                <a:cs typeface="Times New Roman"/>
                <a:sym typeface="Times New Roman"/>
              </a:rPr>
              <a:t>Averaging the observation in the same nearest neighbourhood.</a:t>
            </a:r>
            <a:endParaRPr sz="2100" b="0" i="0" u="none" strike="noStrike" cap="none">
              <a:solidFill>
                <a:schemeClr val="lt1"/>
              </a:solidFill>
              <a:latin typeface="Times New Roman"/>
              <a:ea typeface="Times New Roman"/>
              <a:cs typeface="Times New Roman"/>
              <a:sym typeface="Times New Roman"/>
            </a:endParaRPr>
          </a:p>
        </p:txBody>
      </p:sp>
      <p:sp>
        <p:nvSpPr>
          <p:cNvPr id="224" name="Google Shape;224;g1b4a51edf30_4_46"/>
          <p:cNvSpPr txBox="1"/>
          <p:nvPr/>
        </p:nvSpPr>
        <p:spPr>
          <a:xfrm>
            <a:off x="3709125" y="4667700"/>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0.9511</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0.9327</a:t>
            </a:r>
            <a:endParaRPr sz="1800" b="1" i="0" u="none" strike="noStrike" cap="none">
              <a:solidFill>
                <a:srgbClr val="000000"/>
              </a:solidFill>
              <a:latin typeface="Times New Roman"/>
              <a:ea typeface="Times New Roman"/>
              <a:cs typeface="Times New Roman"/>
              <a:sym typeface="Times New Roman"/>
            </a:endParaRPr>
          </a:p>
        </p:txBody>
      </p:sp>
      <p:pic>
        <p:nvPicPr>
          <p:cNvPr id="225" name="Google Shape;225;g1b4a51edf30_4_46"/>
          <p:cNvPicPr preferRelativeResize="0"/>
          <p:nvPr/>
        </p:nvPicPr>
        <p:blipFill rotWithShape="1">
          <a:blip r:embed="rId3">
            <a:alphaModFix/>
          </a:blip>
          <a:srcRect/>
          <a:stretch/>
        </p:blipFill>
        <p:spPr>
          <a:xfrm>
            <a:off x="793825" y="2601775"/>
            <a:ext cx="7556350" cy="157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29"/>
        <p:cNvGrpSpPr/>
        <p:nvPr/>
      </p:nvGrpSpPr>
      <p:grpSpPr>
        <a:xfrm>
          <a:off x="0" y="0"/>
          <a:ext cx="0" cy="0"/>
          <a:chOff x="0" y="0"/>
          <a:chExt cx="0" cy="0"/>
        </a:xfrm>
      </p:grpSpPr>
      <p:sp>
        <p:nvSpPr>
          <p:cNvPr id="230" name="Google Shape;230;g1b4a51edf30_4_57"/>
          <p:cNvSpPr txBox="1"/>
          <p:nvPr/>
        </p:nvSpPr>
        <p:spPr>
          <a:xfrm>
            <a:off x="152400" y="263175"/>
            <a:ext cx="843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lt1"/>
                </a:solidFill>
                <a:latin typeface="Times New Roman"/>
                <a:ea typeface="Times New Roman"/>
                <a:cs typeface="Times New Roman"/>
                <a:sym typeface="Times New Roman"/>
              </a:rPr>
              <a:t>Support Vector Regressor</a:t>
            </a:r>
            <a:endParaRPr sz="4200" b="1" i="0" u="none" strike="noStrike" cap="none">
              <a:solidFill>
                <a:schemeClr val="lt1"/>
              </a:solidFill>
              <a:latin typeface="Times New Roman"/>
              <a:ea typeface="Times New Roman"/>
              <a:cs typeface="Times New Roman"/>
              <a:sym typeface="Times New Roman"/>
            </a:endParaRPr>
          </a:p>
        </p:txBody>
      </p:sp>
      <p:sp>
        <p:nvSpPr>
          <p:cNvPr id="231" name="Google Shape;231;g1b4a51edf30_4_57"/>
          <p:cNvSpPr txBox="1"/>
          <p:nvPr/>
        </p:nvSpPr>
        <p:spPr>
          <a:xfrm>
            <a:off x="752050" y="3820750"/>
            <a:ext cx="32946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R2_score:0.7</a:t>
            </a:r>
            <a:r>
              <a:rPr lang="en-IN" sz="2000" b="1">
                <a:latin typeface="Times New Roman"/>
                <a:ea typeface="Times New Roman"/>
                <a:cs typeface="Times New Roman"/>
                <a:sym typeface="Times New Roman"/>
              </a:rPr>
              <a:t>199</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R2_score:0.7</a:t>
            </a:r>
            <a:r>
              <a:rPr lang="en-IN" sz="2000" b="1">
                <a:latin typeface="Times New Roman"/>
                <a:ea typeface="Times New Roman"/>
                <a:cs typeface="Times New Roman"/>
                <a:sym typeface="Times New Roman"/>
              </a:rPr>
              <a:t>216</a:t>
            </a:r>
            <a:endParaRPr sz="2000" b="1" i="0" u="none" strike="noStrike" cap="none">
              <a:solidFill>
                <a:srgbClr val="000000"/>
              </a:solidFill>
              <a:latin typeface="Times New Roman"/>
              <a:ea typeface="Times New Roman"/>
              <a:cs typeface="Times New Roman"/>
              <a:sym typeface="Times New Roman"/>
            </a:endParaRPr>
          </a:p>
        </p:txBody>
      </p:sp>
      <p:sp>
        <p:nvSpPr>
          <p:cNvPr id="232" name="Google Shape;232;g1b4a51edf30_4_57"/>
          <p:cNvSpPr txBox="1"/>
          <p:nvPr/>
        </p:nvSpPr>
        <p:spPr>
          <a:xfrm>
            <a:off x="590900" y="1575725"/>
            <a:ext cx="5819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33" name="Google Shape;233;g1b4a51edf30_4_57"/>
          <p:cNvPicPr preferRelativeResize="0"/>
          <p:nvPr/>
        </p:nvPicPr>
        <p:blipFill rotWithShape="1">
          <a:blip r:embed="rId3">
            <a:alphaModFix/>
          </a:blip>
          <a:srcRect/>
          <a:stretch/>
        </p:blipFill>
        <p:spPr>
          <a:xfrm>
            <a:off x="752050" y="1414600"/>
            <a:ext cx="7234025" cy="1557800"/>
          </a:xfrm>
          <a:prstGeom prst="rect">
            <a:avLst/>
          </a:prstGeom>
          <a:noFill/>
          <a:ln>
            <a:noFill/>
          </a:ln>
        </p:spPr>
      </p:pic>
      <p:sp>
        <p:nvSpPr>
          <p:cNvPr id="234" name="Google Shape;234;g1b4a51edf30_4_57"/>
          <p:cNvSpPr txBox="1"/>
          <p:nvPr/>
        </p:nvSpPr>
        <p:spPr>
          <a:xfrm>
            <a:off x="4318725" y="3829500"/>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0.7</a:t>
            </a:r>
            <a:r>
              <a:rPr lang="en-IN" sz="1800" b="1">
                <a:latin typeface="Times New Roman"/>
                <a:ea typeface="Times New Roman"/>
                <a:cs typeface="Times New Roman"/>
                <a:sym typeface="Times New Roman"/>
              </a:rPr>
              <a:t>149</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0.6</a:t>
            </a:r>
            <a:r>
              <a:rPr lang="en-IN" sz="1800" b="1">
                <a:latin typeface="Times New Roman"/>
                <a:ea typeface="Times New Roman"/>
                <a:cs typeface="Times New Roman"/>
                <a:sym typeface="Times New Roman"/>
              </a:rPr>
              <a:t>762</a:t>
            </a: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38"/>
        <p:cNvGrpSpPr/>
        <p:nvPr/>
      </p:nvGrpSpPr>
      <p:grpSpPr>
        <a:xfrm>
          <a:off x="0" y="0"/>
          <a:ext cx="0" cy="0"/>
          <a:chOff x="0" y="0"/>
          <a:chExt cx="0" cy="0"/>
        </a:xfrm>
      </p:grpSpPr>
      <p:sp>
        <p:nvSpPr>
          <p:cNvPr id="239" name="Google Shape;239;g1b4a51edf30_4_52"/>
          <p:cNvSpPr txBox="1"/>
          <p:nvPr/>
        </p:nvSpPr>
        <p:spPr>
          <a:xfrm>
            <a:off x="152400" y="263175"/>
            <a:ext cx="8433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lt1"/>
                </a:solidFill>
                <a:latin typeface="Times New Roman"/>
                <a:ea typeface="Times New Roman"/>
                <a:cs typeface="Times New Roman"/>
                <a:sym typeface="Times New Roman"/>
              </a:rPr>
              <a:t>Ensemble Technique</a:t>
            </a:r>
            <a:endParaRPr sz="4200" b="1" i="0" u="none" strike="noStrike" cap="none">
              <a:solidFill>
                <a:schemeClr val="lt1"/>
              </a:solidFill>
              <a:latin typeface="Times New Roman"/>
              <a:ea typeface="Times New Roman"/>
              <a:cs typeface="Times New Roman"/>
              <a:sym typeface="Times New Roman"/>
            </a:endParaRPr>
          </a:p>
        </p:txBody>
      </p:sp>
      <p:sp>
        <p:nvSpPr>
          <p:cNvPr id="240" name="Google Shape;240;g1b4a51edf30_4_52"/>
          <p:cNvSpPr txBox="1"/>
          <p:nvPr/>
        </p:nvSpPr>
        <p:spPr>
          <a:xfrm>
            <a:off x="483450" y="1468300"/>
            <a:ext cx="60876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500" b="1" i="0" u="none" strike="noStrike" cap="none">
                <a:solidFill>
                  <a:schemeClr val="lt1"/>
                </a:solidFill>
                <a:latin typeface="Times New Roman"/>
                <a:ea typeface="Times New Roman"/>
                <a:cs typeface="Times New Roman"/>
                <a:sym typeface="Times New Roman"/>
              </a:rPr>
              <a:t>Bagging: </a:t>
            </a:r>
            <a:endParaRPr sz="2500" b="0" i="0" u="none" strike="noStrike" cap="none">
              <a:solidFill>
                <a:schemeClr val="lt1"/>
              </a:solidFill>
              <a:latin typeface="Times New Roman"/>
              <a:ea typeface="Times New Roman"/>
              <a:cs typeface="Times New Roman"/>
              <a:sym typeface="Times New Roman"/>
            </a:endParaRPr>
          </a:p>
        </p:txBody>
      </p:sp>
      <p:pic>
        <p:nvPicPr>
          <p:cNvPr id="241" name="Google Shape;241;g1b4a51edf30_4_52"/>
          <p:cNvPicPr preferRelativeResize="0"/>
          <p:nvPr/>
        </p:nvPicPr>
        <p:blipFill rotWithShape="1">
          <a:blip r:embed="rId3">
            <a:alphaModFix/>
          </a:blip>
          <a:srcRect/>
          <a:stretch/>
        </p:blipFill>
        <p:spPr>
          <a:xfrm>
            <a:off x="355200" y="2190100"/>
            <a:ext cx="8433601" cy="1928275"/>
          </a:xfrm>
          <a:prstGeom prst="rect">
            <a:avLst/>
          </a:prstGeom>
          <a:noFill/>
          <a:ln>
            <a:noFill/>
          </a:ln>
        </p:spPr>
      </p:pic>
      <p:sp>
        <p:nvSpPr>
          <p:cNvPr id="242" name="Google Shape;242;g1b4a51edf30_4_52"/>
          <p:cNvSpPr txBox="1"/>
          <p:nvPr/>
        </p:nvSpPr>
        <p:spPr>
          <a:xfrm>
            <a:off x="752050" y="4887550"/>
            <a:ext cx="32946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R2_score:0.9094</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R2_score:0.9093</a:t>
            </a: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46"/>
        <p:cNvGrpSpPr/>
        <p:nvPr/>
      </p:nvGrpSpPr>
      <p:grpSpPr>
        <a:xfrm>
          <a:off x="0" y="0"/>
          <a:ext cx="0" cy="0"/>
          <a:chOff x="0" y="0"/>
          <a:chExt cx="0" cy="0"/>
        </a:xfrm>
      </p:grpSpPr>
      <p:sp>
        <p:nvSpPr>
          <p:cNvPr id="247" name="Google Shape;247;g1c43daaeee4_0_13"/>
          <p:cNvSpPr txBox="1">
            <a:spLocks noGrp="1"/>
          </p:cNvSpPr>
          <p:nvPr>
            <p:ph type="title"/>
          </p:nvPr>
        </p:nvSpPr>
        <p:spPr>
          <a:xfrm>
            <a:off x="415389" y="327887"/>
            <a:ext cx="61287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800"/>
              <a:t>Boosting</a:t>
            </a:r>
            <a:endParaRPr sz="4800"/>
          </a:p>
        </p:txBody>
      </p:sp>
      <p:sp>
        <p:nvSpPr>
          <p:cNvPr id="248" name="Google Shape;248;g1c43daaeee4_0_13"/>
          <p:cNvSpPr txBox="1"/>
          <p:nvPr/>
        </p:nvSpPr>
        <p:spPr>
          <a:xfrm>
            <a:off x="501375" y="1432475"/>
            <a:ext cx="8684400" cy="5232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chemeClr val="lt1"/>
              </a:buClr>
              <a:buSzPts val="2200"/>
              <a:buFont typeface="Times New Roman"/>
              <a:buAutoNum type="arabicPeriod"/>
            </a:pPr>
            <a:r>
              <a:rPr lang="en-IN" sz="2200" b="1" i="0" u="none" strike="noStrike" cap="none">
                <a:solidFill>
                  <a:schemeClr val="lt1"/>
                </a:solidFill>
                <a:latin typeface="Times New Roman"/>
                <a:ea typeface="Times New Roman"/>
                <a:cs typeface="Times New Roman"/>
                <a:sym typeface="Times New Roman"/>
              </a:rPr>
              <a:t>Adaptive Boosting</a:t>
            </a:r>
            <a:endParaRPr sz="2200" b="1" i="0" u="none" strike="noStrike" cap="none">
              <a:solidFill>
                <a:schemeClr val="lt1"/>
              </a:solidFill>
              <a:latin typeface="Times New Roman"/>
              <a:ea typeface="Times New Roman"/>
              <a:cs typeface="Times New Roman"/>
              <a:sym typeface="Times New Roman"/>
            </a:endParaRPr>
          </a:p>
        </p:txBody>
      </p:sp>
      <p:pic>
        <p:nvPicPr>
          <p:cNvPr id="249" name="Google Shape;249;g1c43daaeee4_0_13"/>
          <p:cNvPicPr preferRelativeResize="0"/>
          <p:nvPr/>
        </p:nvPicPr>
        <p:blipFill rotWithShape="1">
          <a:blip r:embed="rId3">
            <a:alphaModFix/>
          </a:blip>
          <a:srcRect/>
          <a:stretch/>
        </p:blipFill>
        <p:spPr>
          <a:xfrm>
            <a:off x="584150" y="2108075"/>
            <a:ext cx="7777949" cy="2264304"/>
          </a:xfrm>
          <a:prstGeom prst="rect">
            <a:avLst/>
          </a:prstGeom>
          <a:noFill/>
          <a:ln>
            <a:noFill/>
          </a:ln>
        </p:spPr>
      </p:pic>
      <p:sp>
        <p:nvSpPr>
          <p:cNvPr id="250" name="Google Shape;250;g1c43daaeee4_0_13"/>
          <p:cNvSpPr txBox="1"/>
          <p:nvPr/>
        </p:nvSpPr>
        <p:spPr>
          <a:xfrm>
            <a:off x="4353725" y="4667700"/>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0.9738</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0.9714</a:t>
            </a:r>
            <a:endParaRPr sz="1800" b="1" i="0" u="none" strike="noStrike" cap="none">
              <a:solidFill>
                <a:srgbClr val="000000"/>
              </a:solidFill>
              <a:latin typeface="Times New Roman"/>
              <a:ea typeface="Times New Roman"/>
              <a:cs typeface="Times New Roman"/>
              <a:sym typeface="Times New Roman"/>
            </a:endParaRPr>
          </a:p>
        </p:txBody>
      </p:sp>
      <p:sp>
        <p:nvSpPr>
          <p:cNvPr id="251" name="Google Shape;251;g1c43daaeee4_0_13"/>
          <p:cNvSpPr txBox="1"/>
          <p:nvPr/>
        </p:nvSpPr>
        <p:spPr>
          <a:xfrm>
            <a:off x="584150" y="4667700"/>
            <a:ext cx="32946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R2_score:0.9808</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R2_score:0.9746</a:t>
            </a: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55"/>
        <p:cNvGrpSpPr/>
        <p:nvPr/>
      </p:nvGrpSpPr>
      <p:grpSpPr>
        <a:xfrm>
          <a:off x="0" y="0"/>
          <a:ext cx="0" cy="0"/>
          <a:chOff x="0" y="0"/>
          <a:chExt cx="0" cy="0"/>
        </a:xfrm>
      </p:grpSpPr>
      <p:sp>
        <p:nvSpPr>
          <p:cNvPr id="256" name="Google Shape;256;g1c43daaeee4_0_29"/>
          <p:cNvSpPr txBox="1">
            <a:spLocks noGrp="1"/>
          </p:cNvSpPr>
          <p:nvPr>
            <p:ph type="title"/>
          </p:nvPr>
        </p:nvSpPr>
        <p:spPr>
          <a:xfrm>
            <a:off x="415389" y="327887"/>
            <a:ext cx="6128700" cy="338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200" b="1"/>
              <a:t>2. Gradient Boosting</a:t>
            </a:r>
            <a:endParaRPr sz="4800"/>
          </a:p>
        </p:txBody>
      </p:sp>
      <p:pic>
        <p:nvPicPr>
          <p:cNvPr id="257" name="Google Shape;257;g1c43daaeee4_0_29"/>
          <p:cNvPicPr preferRelativeResize="0"/>
          <p:nvPr/>
        </p:nvPicPr>
        <p:blipFill rotWithShape="1">
          <a:blip r:embed="rId3">
            <a:alphaModFix/>
          </a:blip>
          <a:srcRect/>
          <a:stretch/>
        </p:blipFill>
        <p:spPr>
          <a:xfrm>
            <a:off x="1507650" y="1571050"/>
            <a:ext cx="6128700" cy="1383450"/>
          </a:xfrm>
          <a:prstGeom prst="rect">
            <a:avLst/>
          </a:prstGeom>
          <a:noFill/>
          <a:ln>
            <a:noFill/>
          </a:ln>
        </p:spPr>
      </p:pic>
      <p:sp>
        <p:nvSpPr>
          <p:cNvPr id="258" name="Google Shape;258;g1c43daaeee4_0_29"/>
          <p:cNvSpPr txBox="1"/>
          <p:nvPr/>
        </p:nvSpPr>
        <p:spPr>
          <a:xfrm>
            <a:off x="4461175" y="3858975"/>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0.9687</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0.9682</a:t>
            </a:r>
            <a:endParaRPr sz="1800" b="1" i="0" u="none" strike="noStrike" cap="none">
              <a:solidFill>
                <a:srgbClr val="000000"/>
              </a:solidFill>
              <a:latin typeface="Times New Roman"/>
              <a:ea typeface="Times New Roman"/>
              <a:cs typeface="Times New Roman"/>
              <a:sym typeface="Times New Roman"/>
            </a:endParaRPr>
          </a:p>
        </p:txBody>
      </p:sp>
      <p:sp>
        <p:nvSpPr>
          <p:cNvPr id="259" name="Google Shape;259;g1c43daaeee4_0_29"/>
          <p:cNvSpPr txBox="1"/>
          <p:nvPr/>
        </p:nvSpPr>
        <p:spPr>
          <a:xfrm>
            <a:off x="787875" y="3858975"/>
            <a:ext cx="32946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R2_score:0.9709</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R2_score:0.9704</a:t>
            </a: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63"/>
        <p:cNvGrpSpPr/>
        <p:nvPr/>
      </p:nvGrpSpPr>
      <p:grpSpPr>
        <a:xfrm>
          <a:off x="0" y="0"/>
          <a:ext cx="0" cy="0"/>
          <a:chOff x="0" y="0"/>
          <a:chExt cx="0" cy="0"/>
        </a:xfrm>
      </p:grpSpPr>
      <p:sp>
        <p:nvSpPr>
          <p:cNvPr id="264" name="Google Shape;264;g1c43daaeee4_0_25"/>
          <p:cNvSpPr txBox="1">
            <a:spLocks noGrp="1"/>
          </p:cNvSpPr>
          <p:nvPr>
            <p:ph type="title"/>
          </p:nvPr>
        </p:nvSpPr>
        <p:spPr>
          <a:xfrm>
            <a:off x="415389" y="327887"/>
            <a:ext cx="6128700" cy="338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200" b="1"/>
              <a:t>3. Xtreme Gradient Boosting</a:t>
            </a:r>
            <a:endParaRPr sz="4800"/>
          </a:p>
        </p:txBody>
      </p:sp>
      <p:pic>
        <p:nvPicPr>
          <p:cNvPr id="265" name="Google Shape;265;g1c43daaeee4_0_25"/>
          <p:cNvPicPr preferRelativeResize="0"/>
          <p:nvPr/>
        </p:nvPicPr>
        <p:blipFill rotWithShape="1">
          <a:blip r:embed="rId3">
            <a:alphaModFix/>
          </a:blip>
          <a:srcRect/>
          <a:stretch/>
        </p:blipFill>
        <p:spPr>
          <a:xfrm>
            <a:off x="707475" y="1463600"/>
            <a:ext cx="6128700" cy="1580425"/>
          </a:xfrm>
          <a:prstGeom prst="rect">
            <a:avLst/>
          </a:prstGeom>
          <a:noFill/>
          <a:ln>
            <a:noFill/>
          </a:ln>
        </p:spPr>
      </p:pic>
      <p:sp>
        <p:nvSpPr>
          <p:cNvPr id="266" name="Google Shape;266;g1c43daaeee4_0_25"/>
          <p:cNvSpPr txBox="1"/>
          <p:nvPr/>
        </p:nvSpPr>
        <p:spPr>
          <a:xfrm>
            <a:off x="4264200" y="3841050"/>
            <a:ext cx="3254100" cy="10467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After Cross Validation</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Train R2_score: 0.9686</a:t>
            </a: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Test R2_score: 0.9683</a:t>
            </a:r>
            <a:endParaRPr sz="1800" b="1" i="0" u="none" strike="noStrike" cap="none">
              <a:solidFill>
                <a:srgbClr val="000000"/>
              </a:solidFill>
              <a:latin typeface="Times New Roman"/>
              <a:ea typeface="Times New Roman"/>
              <a:cs typeface="Times New Roman"/>
              <a:sym typeface="Times New Roman"/>
            </a:endParaRPr>
          </a:p>
        </p:txBody>
      </p:sp>
      <p:sp>
        <p:nvSpPr>
          <p:cNvPr id="267" name="Google Shape;267;g1c43daaeee4_0_25"/>
          <p:cNvSpPr txBox="1"/>
          <p:nvPr/>
        </p:nvSpPr>
        <p:spPr>
          <a:xfrm>
            <a:off x="752050" y="3820750"/>
            <a:ext cx="3294600" cy="800400"/>
          </a:xfrm>
          <a:prstGeom prst="rect">
            <a:avLst/>
          </a:prstGeom>
          <a:solidFill>
            <a:schemeClr val="lt2"/>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Train R2_score:0.9711</a:t>
            </a: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Times New Roman"/>
                <a:ea typeface="Times New Roman"/>
                <a:cs typeface="Times New Roman"/>
                <a:sym typeface="Times New Roman"/>
              </a:rPr>
              <a:t>Test R2_score:0.9709</a:t>
            </a: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71"/>
        <p:cNvGrpSpPr/>
        <p:nvPr/>
      </p:nvGrpSpPr>
      <p:grpSpPr>
        <a:xfrm>
          <a:off x="0" y="0"/>
          <a:ext cx="0" cy="0"/>
          <a:chOff x="0" y="0"/>
          <a:chExt cx="0" cy="0"/>
        </a:xfrm>
      </p:grpSpPr>
      <p:sp>
        <p:nvSpPr>
          <p:cNvPr id="272" name="Google Shape;272;g1c44803f97c_0_0"/>
          <p:cNvSpPr txBox="1">
            <a:spLocks noGrp="1"/>
          </p:cNvSpPr>
          <p:nvPr>
            <p:ph type="title"/>
          </p:nvPr>
        </p:nvSpPr>
        <p:spPr>
          <a:xfrm>
            <a:off x="-11" y="12"/>
            <a:ext cx="6128700" cy="7389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IN" sz="4800" b="1"/>
              <a:t>Voting regressor</a:t>
            </a:r>
            <a:endParaRPr sz="4800"/>
          </a:p>
        </p:txBody>
      </p:sp>
      <p:pic>
        <p:nvPicPr>
          <p:cNvPr id="273" name="Google Shape;273;g1c44803f97c_0_0"/>
          <p:cNvPicPr preferRelativeResize="0"/>
          <p:nvPr/>
        </p:nvPicPr>
        <p:blipFill>
          <a:blip r:embed="rId3">
            <a:alphaModFix/>
          </a:blip>
          <a:stretch>
            <a:fillRect/>
          </a:stretch>
        </p:blipFill>
        <p:spPr>
          <a:xfrm>
            <a:off x="152400" y="891300"/>
            <a:ext cx="8820150" cy="3191275"/>
          </a:xfrm>
          <a:prstGeom prst="rect">
            <a:avLst/>
          </a:prstGeom>
          <a:noFill/>
          <a:ln>
            <a:noFill/>
          </a:ln>
        </p:spPr>
      </p:pic>
      <p:sp>
        <p:nvSpPr>
          <p:cNvPr id="274" name="Google Shape;274;g1c44803f97c_0_0"/>
          <p:cNvSpPr txBox="1"/>
          <p:nvPr/>
        </p:nvSpPr>
        <p:spPr>
          <a:xfrm>
            <a:off x="152400" y="4234975"/>
            <a:ext cx="3670800" cy="4617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a:latin typeface="Times New Roman"/>
                <a:ea typeface="Times New Roman"/>
                <a:cs typeface="Times New Roman"/>
                <a:sym typeface="Times New Roman"/>
              </a:rPr>
              <a:t>R2_score: 0.9552</a:t>
            </a:r>
            <a:endParaRPr sz="1800" b="1">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78"/>
        <p:cNvGrpSpPr/>
        <p:nvPr/>
      </p:nvGrpSpPr>
      <p:grpSpPr>
        <a:xfrm>
          <a:off x="0" y="0"/>
          <a:ext cx="0" cy="0"/>
          <a:chOff x="0" y="0"/>
          <a:chExt cx="0" cy="0"/>
        </a:xfrm>
      </p:grpSpPr>
      <p:sp>
        <p:nvSpPr>
          <p:cNvPr id="279" name="Google Shape;279;p8"/>
          <p:cNvSpPr txBox="1">
            <a:spLocks noGrp="1"/>
          </p:cNvSpPr>
          <p:nvPr>
            <p:ph type="title"/>
          </p:nvPr>
        </p:nvSpPr>
        <p:spPr>
          <a:xfrm>
            <a:off x="152404" y="304275"/>
            <a:ext cx="85191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Comparison of Algorithm</a:t>
            </a:r>
            <a:r>
              <a:rPr lang="en-IN" sz="4000" b="1"/>
              <a:t> </a:t>
            </a:r>
            <a:endParaRPr/>
          </a:p>
        </p:txBody>
      </p:sp>
      <p:pic>
        <p:nvPicPr>
          <p:cNvPr id="280" name="Google Shape;280;p8"/>
          <p:cNvPicPr preferRelativeResize="0"/>
          <p:nvPr/>
        </p:nvPicPr>
        <p:blipFill>
          <a:blip r:embed="rId3">
            <a:alphaModFix/>
          </a:blip>
          <a:stretch>
            <a:fillRect/>
          </a:stretch>
        </p:blipFill>
        <p:spPr>
          <a:xfrm>
            <a:off x="642938" y="1376675"/>
            <a:ext cx="7858125" cy="3267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84"/>
        <p:cNvGrpSpPr/>
        <p:nvPr/>
      </p:nvGrpSpPr>
      <p:grpSpPr>
        <a:xfrm>
          <a:off x="0" y="0"/>
          <a:ext cx="0" cy="0"/>
          <a:chOff x="0" y="0"/>
          <a:chExt cx="0" cy="0"/>
        </a:xfrm>
      </p:grpSpPr>
      <p:sp>
        <p:nvSpPr>
          <p:cNvPr id="285" name="Google Shape;285;g1b4a51edf30_4_0"/>
          <p:cNvSpPr txBox="1">
            <a:spLocks noGrp="1"/>
          </p:cNvSpPr>
          <p:nvPr>
            <p:ph type="title"/>
          </p:nvPr>
        </p:nvSpPr>
        <p:spPr>
          <a:xfrm>
            <a:off x="89525" y="113000"/>
            <a:ext cx="8827800" cy="147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800" b="1"/>
              <a:t>Predict target using original and new inputs</a:t>
            </a:r>
            <a:endParaRPr sz="4800"/>
          </a:p>
        </p:txBody>
      </p:sp>
      <p:pic>
        <p:nvPicPr>
          <p:cNvPr id="286" name="Google Shape;286;g1b4a51edf30_4_0"/>
          <p:cNvPicPr preferRelativeResize="0"/>
          <p:nvPr/>
        </p:nvPicPr>
        <p:blipFill rotWithShape="1">
          <a:blip r:embed="rId3">
            <a:alphaModFix/>
          </a:blip>
          <a:srcRect/>
          <a:stretch/>
        </p:blipFill>
        <p:spPr>
          <a:xfrm>
            <a:off x="152400" y="1743200"/>
            <a:ext cx="3231825" cy="4452275"/>
          </a:xfrm>
          <a:prstGeom prst="rect">
            <a:avLst/>
          </a:prstGeom>
          <a:noFill/>
          <a:ln>
            <a:noFill/>
          </a:ln>
        </p:spPr>
      </p:pic>
      <p:pic>
        <p:nvPicPr>
          <p:cNvPr id="287" name="Google Shape;287;g1b4a51edf30_4_0"/>
          <p:cNvPicPr preferRelativeResize="0"/>
          <p:nvPr/>
        </p:nvPicPr>
        <p:blipFill rotWithShape="1">
          <a:blip r:embed="rId4">
            <a:alphaModFix/>
          </a:blip>
          <a:srcRect/>
          <a:stretch/>
        </p:blipFill>
        <p:spPr>
          <a:xfrm>
            <a:off x="3706550" y="1743200"/>
            <a:ext cx="4566025" cy="200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979039" y="408512"/>
            <a:ext cx="6128651" cy="615553"/>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IN" sz="4000" b="1"/>
              <a:t>Agenda</a:t>
            </a:r>
            <a:endParaRPr/>
          </a:p>
        </p:txBody>
      </p:sp>
      <p:sp>
        <p:nvSpPr>
          <p:cNvPr id="90" name="Google Shape;90;p3"/>
          <p:cNvSpPr txBox="1">
            <a:spLocks noGrp="1"/>
          </p:cNvSpPr>
          <p:nvPr>
            <p:ph type="body" idx="1"/>
          </p:nvPr>
        </p:nvSpPr>
        <p:spPr>
          <a:xfrm>
            <a:off x="823675" y="1447800"/>
            <a:ext cx="6929400" cy="381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Problem Statement</a:t>
            </a: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Data Visualization</a:t>
            </a: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Feature Selection</a:t>
            </a: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Model Building &amp; Predictions</a:t>
            </a: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Model Deployment</a:t>
            </a:r>
            <a:endParaRPr/>
          </a:p>
          <a:p>
            <a:pPr marL="342900" lvl="0" indent="-342900" algn="l" rtl="0">
              <a:lnSpc>
                <a:spcPct val="100000"/>
              </a:lnSpc>
              <a:spcBef>
                <a:spcPts val="0"/>
              </a:spcBef>
              <a:spcAft>
                <a:spcPts val="0"/>
              </a:spcAft>
              <a:buClr>
                <a:schemeClr val="lt1"/>
              </a:buClr>
              <a:buSzPts val="2600"/>
              <a:buFont typeface="Calibri"/>
              <a:buAutoNum type="arabicPeriod"/>
            </a:pPr>
            <a:r>
              <a:rPr lang="en-IN" sz="2600" b="1"/>
              <a:t>Comparison of Algorithms</a:t>
            </a:r>
            <a:endParaRPr sz="2600" b="1"/>
          </a:p>
          <a:p>
            <a:pPr marL="342900" lvl="0" indent="-342900" algn="l" rtl="0">
              <a:lnSpc>
                <a:spcPct val="100000"/>
              </a:lnSpc>
              <a:spcBef>
                <a:spcPts val="0"/>
              </a:spcBef>
              <a:spcAft>
                <a:spcPts val="0"/>
              </a:spcAft>
              <a:buClr>
                <a:schemeClr val="lt1"/>
              </a:buClr>
              <a:buSzPts val="2600"/>
              <a:buFont typeface="Calibri"/>
              <a:buAutoNum type="arabicPeriod"/>
            </a:pPr>
            <a:r>
              <a:rPr lang="en-IN" sz="2600" b="1"/>
              <a:t>Predict target using original and new inputs</a:t>
            </a:r>
            <a:endParaRPr sz="400" b="1"/>
          </a:p>
          <a:p>
            <a:pPr marL="342900" lvl="0" indent="-342900" algn="l" rtl="0">
              <a:lnSpc>
                <a:spcPct val="100000"/>
              </a:lnSpc>
              <a:spcBef>
                <a:spcPts val="0"/>
              </a:spcBef>
              <a:spcAft>
                <a:spcPts val="0"/>
              </a:spcAft>
              <a:buClr>
                <a:schemeClr val="lt1"/>
              </a:buClr>
              <a:buSzPts val="2600"/>
              <a:buFont typeface="Calibri"/>
              <a:buAutoNum type="arabicPeriod"/>
            </a:pPr>
            <a:r>
              <a:rPr lang="en-IN" sz="2600" b="1"/>
              <a:t> Conclusion</a:t>
            </a:r>
            <a:endParaRPr sz="2600" b="1"/>
          </a:p>
          <a:p>
            <a:pPr marL="342900" lvl="0" indent="-228600" algn="l" rtl="0">
              <a:lnSpc>
                <a:spcPct val="100000"/>
              </a:lnSpc>
              <a:spcBef>
                <a:spcPts val="0"/>
              </a:spcBef>
              <a:spcAft>
                <a:spcPts val="0"/>
              </a:spcAft>
              <a:buClr>
                <a:schemeClr val="lt1"/>
              </a:buClr>
              <a:buSzPts val="1800"/>
              <a:buFont typeface="Calibri"/>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91"/>
        <p:cNvGrpSpPr/>
        <p:nvPr/>
      </p:nvGrpSpPr>
      <p:grpSpPr>
        <a:xfrm>
          <a:off x="0" y="0"/>
          <a:ext cx="0" cy="0"/>
          <a:chOff x="0" y="0"/>
          <a:chExt cx="0" cy="0"/>
        </a:xfrm>
      </p:grpSpPr>
      <p:sp>
        <p:nvSpPr>
          <p:cNvPr id="292" name="Google Shape;292;p9"/>
          <p:cNvSpPr txBox="1">
            <a:spLocks noGrp="1"/>
          </p:cNvSpPr>
          <p:nvPr>
            <p:ph type="title"/>
          </p:nvPr>
        </p:nvSpPr>
        <p:spPr>
          <a:xfrm>
            <a:off x="979039" y="408512"/>
            <a:ext cx="6128651" cy="615553"/>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IN" sz="4000" b="1"/>
              <a:t>Conclusion</a:t>
            </a:r>
            <a:endParaRPr/>
          </a:p>
        </p:txBody>
      </p:sp>
      <p:sp>
        <p:nvSpPr>
          <p:cNvPr id="293" name="Google Shape;293;p9"/>
          <p:cNvSpPr txBox="1">
            <a:spLocks noGrp="1"/>
          </p:cNvSpPr>
          <p:nvPr>
            <p:ph type="body" idx="1"/>
          </p:nvPr>
        </p:nvSpPr>
        <p:spPr>
          <a:xfrm>
            <a:off x="823675" y="1447800"/>
            <a:ext cx="7556400" cy="2370300"/>
          </a:xfrm>
          <a:prstGeom prst="rect">
            <a:avLst/>
          </a:prstGeom>
          <a:noFill/>
          <a:ln>
            <a:noFill/>
          </a:ln>
        </p:spPr>
        <p:txBody>
          <a:bodyPr spcFirstLastPara="1" wrap="square" lIns="0" tIns="0" rIns="0" bIns="0" anchor="t" anchorCtr="0">
            <a:spAutoFit/>
          </a:bodyPr>
          <a:lstStyle/>
          <a:p>
            <a:pPr marL="457200" lvl="0" indent="-355600" algn="l" rtl="0">
              <a:lnSpc>
                <a:spcPct val="100000"/>
              </a:lnSpc>
              <a:spcBef>
                <a:spcPts val="0"/>
              </a:spcBef>
              <a:spcAft>
                <a:spcPts val="0"/>
              </a:spcAft>
              <a:buClr>
                <a:schemeClr val="lt1"/>
              </a:buClr>
              <a:buSzPts val="2000"/>
              <a:buChar char="●"/>
            </a:pPr>
            <a:r>
              <a:rPr lang="en-IN" sz="2000">
                <a:latin typeface="Arial"/>
                <a:ea typeface="Arial"/>
                <a:cs typeface="Arial"/>
                <a:sym typeface="Arial"/>
              </a:rPr>
              <a:t>Comparing all the models,</a:t>
            </a:r>
            <a:r>
              <a:rPr lang="en-IN" sz="2000">
                <a:solidFill>
                  <a:srgbClr val="FFFFFF"/>
                </a:solidFill>
                <a:latin typeface="Arial"/>
                <a:ea typeface="Arial"/>
                <a:cs typeface="Arial"/>
                <a:sym typeface="Arial"/>
              </a:rPr>
              <a:t> XGboost is the best among all the regression models.</a:t>
            </a:r>
            <a:endParaRPr sz="2000">
              <a:solidFill>
                <a:srgbClr val="FFFFFF"/>
              </a:solidFill>
              <a:latin typeface="Arial"/>
              <a:ea typeface="Arial"/>
              <a:cs typeface="Arial"/>
              <a:sym typeface="Arial"/>
            </a:endParaRPr>
          </a:p>
          <a:p>
            <a:pPr marL="457200" lvl="0" indent="-355600" algn="l" rtl="0">
              <a:lnSpc>
                <a:spcPct val="100000"/>
              </a:lnSpc>
              <a:spcBef>
                <a:spcPts val="0"/>
              </a:spcBef>
              <a:spcAft>
                <a:spcPts val="0"/>
              </a:spcAft>
              <a:buClr>
                <a:schemeClr val="lt1"/>
              </a:buClr>
              <a:buSzPts val="2000"/>
              <a:buChar char="●"/>
            </a:pPr>
            <a:r>
              <a:rPr lang="en-IN" sz="2000">
                <a:solidFill>
                  <a:srgbClr val="FFFFFF"/>
                </a:solidFill>
                <a:latin typeface="Arial"/>
                <a:ea typeface="Arial"/>
                <a:cs typeface="Arial"/>
                <a:sym typeface="Arial"/>
              </a:rPr>
              <a:t>After Feature engineering, we have eliminated id. Because id column won’t help in getting prediction.</a:t>
            </a:r>
            <a:endParaRPr sz="2000">
              <a:solidFill>
                <a:srgbClr val="FFFFFF"/>
              </a:solidFill>
              <a:latin typeface="Arial"/>
              <a:ea typeface="Arial"/>
              <a:cs typeface="Arial"/>
              <a:sym typeface="Arial"/>
            </a:endParaRPr>
          </a:p>
          <a:p>
            <a:pPr marL="457200" lvl="0" indent="-355600" algn="l" rtl="0">
              <a:lnSpc>
                <a:spcPct val="90000"/>
              </a:lnSpc>
              <a:spcBef>
                <a:spcPts val="0"/>
              </a:spcBef>
              <a:spcAft>
                <a:spcPts val="0"/>
              </a:spcAft>
              <a:buClr>
                <a:srgbClr val="FFFFFF"/>
              </a:buClr>
              <a:buSzPts val="2000"/>
              <a:buChar char="●"/>
            </a:pPr>
            <a:r>
              <a:rPr lang="en-IN" sz="2000">
                <a:solidFill>
                  <a:srgbClr val="FFFFFF"/>
                </a:solidFill>
                <a:latin typeface="Arial"/>
                <a:ea typeface="Arial"/>
                <a:cs typeface="Arial"/>
                <a:sym typeface="Arial"/>
              </a:rPr>
              <a:t>After analyzing all the models we can conclude that predictors X,Y,Z &amp; Carat  did played a major role for Diamond Price Prediction.</a:t>
            </a:r>
            <a:endParaRPr sz="2000">
              <a:solidFill>
                <a:srgbClr val="FFFFFF"/>
              </a:solidFill>
              <a:latin typeface="Arial"/>
              <a:ea typeface="Arial"/>
              <a:cs typeface="Arial"/>
              <a:sym typeface="Arial"/>
            </a:endParaRPr>
          </a:p>
          <a:p>
            <a:pPr marL="0" lvl="0" indent="0" algn="l" rtl="0">
              <a:lnSpc>
                <a:spcPct val="100000"/>
              </a:lnSpc>
              <a:spcBef>
                <a:spcPts val="0"/>
              </a:spcBef>
              <a:spcAft>
                <a:spcPts val="0"/>
              </a:spcAft>
              <a:buSzPts val="1400"/>
              <a:buNone/>
            </a:pPr>
            <a:endParaRPr sz="2000">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297"/>
        <p:cNvGrpSpPr/>
        <p:nvPr/>
      </p:nvGrpSpPr>
      <p:grpSpPr>
        <a:xfrm>
          <a:off x="0" y="0"/>
          <a:ext cx="0" cy="0"/>
          <a:chOff x="0" y="0"/>
          <a:chExt cx="0" cy="0"/>
        </a:xfrm>
      </p:grpSpPr>
      <p:sp>
        <p:nvSpPr>
          <p:cNvPr id="298" name="Google Shape;298;g1b4a51edf30_4_40"/>
          <p:cNvSpPr txBox="1">
            <a:spLocks noGrp="1"/>
          </p:cNvSpPr>
          <p:nvPr>
            <p:ph type="title"/>
          </p:nvPr>
        </p:nvSpPr>
        <p:spPr>
          <a:xfrm>
            <a:off x="1507639" y="3121212"/>
            <a:ext cx="6128700" cy="7389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IN" sz="4800" b="1"/>
              <a:t>Thankyou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714139" y="408512"/>
            <a:ext cx="61287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Problem Statement</a:t>
            </a:r>
            <a:endParaRPr sz="4400"/>
          </a:p>
        </p:txBody>
      </p:sp>
      <p:sp>
        <p:nvSpPr>
          <p:cNvPr id="96" name="Google Shape;96;p4"/>
          <p:cNvSpPr txBox="1">
            <a:spLocks noGrp="1"/>
          </p:cNvSpPr>
          <p:nvPr>
            <p:ph type="body" idx="1"/>
          </p:nvPr>
        </p:nvSpPr>
        <p:spPr>
          <a:xfrm>
            <a:off x="454950" y="1254013"/>
            <a:ext cx="7505700" cy="1108200"/>
          </a:xfrm>
          <a:prstGeom prst="rect">
            <a:avLst/>
          </a:prstGeom>
          <a:noFill/>
          <a:ln>
            <a:noFill/>
          </a:ln>
        </p:spPr>
        <p:txBody>
          <a:bodyPr spcFirstLastPara="1" wrap="square" lIns="0" tIns="0" rIns="0" bIns="0" anchor="t" anchorCtr="0">
            <a:spAutoFit/>
          </a:bodyPr>
          <a:lstStyle/>
          <a:p>
            <a:pPr marL="342900" lvl="0" indent="-228600" algn="l" rtl="0">
              <a:lnSpc>
                <a:spcPct val="100000"/>
              </a:lnSpc>
              <a:spcBef>
                <a:spcPts val="0"/>
              </a:spcBef>
              <a:spcAft>
                <a:spcPts val="0"/>
              </a:spcAft>
              <a:buClr>
                <a:schemeClr val="lt1"/>
              </a:buClr>
              <a:buSzPts val="1800"/>
              <a:buFont typeface="Calibri"/>
              <a:buNone/>
            </a:pPr>
            <a:r>
              <a:rPr lang="en-IN" sz="1800"/>
              <a:t>    The Given dataset contains the prices and other attributes of diamond. There are  10 attributes included in the dataset including the target ie. Price Perform Regression Analysis to predict the price of diamond.</a:t>
            </a:r>
            <a:endParaRPr sz="1800"/>
          </a:p>
          <a:p>
            <a:pPr marL="342900" lvl="0" indent="-228600" algn="l" rtl="0">
              <a:lnSpc>
                <a:spcPct val="100000"/>
              </a:lnSpc>
              <a:spcBef>
                <a:spcPts val="0"/>
              </a:spcBef>
              <a:spcAft>
                <a:spcPts val="0"/>
              </a:spcAft>
              <a:buClr>
                <a:schemeClr val="lt1"/>
              </a:buClr>
              <a:buSzPts val="1800"/>
              <a:buFont typeface="Calibri"/>
              <a:buNone/>
            </a:pPr>
            <a:endParaRPr sz="1800"/>
          </a:p>
        </p:txBody>
      </p:sp>
      <p:sp>
        <p:nvSpPr>
          <p:cNvPr id="97" name="Google Shape;97;p4"/>
          <p:cNvSpPr txBox="1"/>
          <p:nvPr/>
        </p:nvSpPr>
        <p:spPr>
          <a:xfrm>
            <a:off x="365675" y="2680650"/>
            <a:ext cx="41091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Price :</a:t>
            </a:r>
            <a:r>
              <a:rPr lang="en-IN" sz="1400" b="0" i="0" u="none" strike="noStrike" cap="none">
                <a:solidFill>
                  <a:schemeClr val="lt1"/>
                </a:solidFill>
                <a:latin typeface="Times New Roman"/>
                <a:ea typeface="Times New Roman"/>
                <a:cs typeface="Times New Roman"/>
                <a:sym typeface="Times New Roman"/>
              </a:rPr>
              <a:t> price in US Dollars($326-$18,823)</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Carat :</a:t>
            </a:r>
            <a:r>
              <a:rPr lang="en-IN" sz="1400" b="0" i="0" u="none" strike="noStrike" cap="none">
                <a:solidFill>
                  <a:schemeClr val="lt1"/>
                </a:solidFill>
                <a:latin typeface="Times New Roman"/>
                <a:ea typeface="Times New Roman"/>
                <a:cs typeface="Times New Roman"/>
                <a:sym typeface="Times New Roman"/>
              </a:rPr>
              <a:t> Weight of Diamond(0.2-5.01)</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Cut:  </a:t>
            </a:r>
            <a:r>
              <a:rPr lang="en-IN" sz="1400" b="0" i="0" u="none" strike="noStrike" cap="none">
                <a:solidFill>
                  <a:schemeClr val="lt1"/>
                </a:solidFill>
                <a:latin typeface="Times New Roman"/>
                <a:ea typeface="Times New Roman"/>
                <a:cs typeface="Times New Roman"/>
                <a:sym typeface="Times New Roman"/>
              </a:rPr>
              <a:t>   Quality of Cut.(Fair,Good,Very Good,Premium,Ideal)</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Color:</a:t>
            </a:r>
            <a:r>
              <a:rPr lang="en-IN" sz="1400" b="0" i="0" u="none" strike="noStrike" cap="none">
                <a:solidFill>
                  <a:schemeClr val="lt1"/>
                </a:solidFill>
                <a:latin typeface="Times New Roman"/>
                <a:ea typeface="Times New Roman"/>
                <a:cs typeface="Times New Roman"/>
                <a:sym typeface="Times New Roman"/>
              </a:rPr>
              <a:t>  Diamond Color,from J(worst) to D(Best)</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Clarity:</a:t>
            </a:r>
            <a:r>
              <a:rPr lang="en-IN" sz="1400" b="0" i="0" u="none" strike="noStrike" cap="none">
                <a:solidFill>
                  <a:schemeClr val="lt1"/>
                </a:solidFill>
                <a:latin typeface="Times New Roman"/>
                <a:ea typeface="Times New Roman"/>
                <a:cs typeface="Times New Roman"/>
                <a:sym typeface="Times New Roman"/>
              </a:rPr>
              <a:t>A measurement of how clean the diamond is.(I1(best),IF(worst)).</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X: </a:t>
            </a:r>
            <a:r>
              <a:rPr lang="en-IN" sz="1400" b="0" i="0" u="none" strike="noStrike" cap="none">
                <a:solidFill>
                  <a:schemeClr val="lt1"/>
                </a:solidFill>
                <a:latin typeface="Times New Roman"/>
                <a:ea typeface="Times New Roman"/>
                <a:cs typeface="Times New Roman"/>
                <a:sym typeface="Times New Roman"/>
              </a:rPr>
              <a:t>        Length in mm(0-10.74)</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Y:         </a:t>
            </a:r>
            <a:r>
              <a:rPr lang="en-IN" sz="1400" b="0" i="0" u="none" strike="noStrike" cap="none">
                <a:solidFill>
                  <a:schemeClr val="lt1"/>
                </a:solidFill>
                <a:latin typeface="Times New Roman"/>
                <a:ea typeface="Times New Roman"/>
                <a:cs typeface="Times New Roman"/>
                <a:sym typeface="Times New Roman"/>
              </a:rPr>
              <a:t>Wight in mm(0 - 58.9)</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Z:</a:t>
            </a:r>
            <a:r>
              <a:rPr lang="en-IN" sz="1400" b="0" i="0" u="none" strike="noStrike" cap="none">
                <a:solidFill>
                  <a:schemeClr val="lt1"/>
                </a:solidFill>
                <a:latin typeface="Times New Roman"/>
                <a:ea typeface="Times New Roman"/>
                <a:cs typeface="Times New Roman"/>
                <a:sym typeface="Times New Roman"/>
              </a:rPr>
              <a:t>          Depth in mm(0-31.80)</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Depth: </a:t>
            </a:r>
            <a:r>
              <a:rPr lang="en-IN" sz="1400" b="0" i="0" u="none" strike="noStrike" cap="none">
                <a:solidFill>
                  <a:schemeClr val="lt1"/>
                </a:solidFill>
                <a:latin typeface="Times New Roman"/>
                <a:ea typeface="Times New Roman"/>
                <a:cs typeface="Times New Roman"/>
                <a:sym typeface="Times New Roman"/>
              </a:rPr>
              <a:t> Total Depth Percentage = Z/ mean(x,y) = 2*Z/(X+Y)</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400" b="1" i="0" u="none" strike="noStrike" cap="none">
                <a:solidFill>
                  <a:schemeClr val="lt1"/>
                </a:solidFill>
                <a:latin typeface="Times New Roman"/>
                <a:ea typeface="Times New Roman"/>
                <a:cs typeface="Times New Roman"/>
                <a:sym typeface="Times New Roman"/>
              </a:rPr>
              <a:t>Table: </a:t>
            </a:r>
            <a:r>
              <a:rPr lang="en-IN" sz="1400" b="0" i="0" u="none" strike="noStrike" cap="none">
                <a:solidFill>
                  <a:schemeClr val="lt1"/>
                </a:solidFill>
                <a:latin typeface="Times New Roman"/>
                <a:ea typeface="Times New Roman"/>
                <a:cs typeface="Times New Roman"/>
                <a:sym typeface="Times New Roman"/>
              </a:rPr>
              <a:t>   Width of top top of Diamond relative to widest point(43 – 95)</a:t>
            </a:r>
            <a:endParaRPr sz="1400" b="0" i="0" u="none" strike="noStrike" cap="none">
              <a:solidFill>
                <a:srgbClr val="000000"/>
              </a:solidFill>
              <a:latin typeface="Times New Roman"/>
              <a:ea typeface="Times New Roman"/>
              <a:cs typeface="Times New Roman"/>
              <a:sym typeface="Times New Roman"/>
            </a:endParaRPr>
          </a:p>
        </p:txBody>
      </p:sp>
      <p:pic>
        <p:nvPicPr>
          <p:cNvPr id="98" name="Google Shape;98;p4"/>
          <p:cNvPicPr preferRelativeResize="0"/>
          <p:nvPr/>
        </p:nvPicPr>
        <p:blipFill rotWithShape="1">
          <a:blip r:embed="rId3">
            <a:alphaModFix/>
          </a:blip>
          <a:srcRect/>
          <a:stretch/>
        </p:blipFill>
        <p:spPr>
          <a:xfrm>
            <a:off x="4572000" y="2680638"/>
            <a:ext cx="4275149" cy="29627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02"/>
        <p:cNvGrpSpPr/>
        <p:nvPr/>
      </p:nvGrpSpPr>
      <p:grpSpPr>
        <a:xfrm>
          <a:off x="0" y="0"/>
          <a:ext cx="0" cy="0"/>
          <a:chOff x="0" y="0"/>
          <a:chExt cx="0" cy="0"/>
        </a:xfrm>
      </p:grpSpPr>
      <p:sp>
        <p:nvSpPr>
          <p:cNvPr id="103" name="Google Shape;103;g1b481ea2c6f_0_10"/>
          <p:cNvSpPr txBox="1">
            <a:spLocks noGrp="1"/>
          </p:cNvSpPr>
          <p:nvPr>
            <p:ph type="title"/>
          </p:nvPr>
        </p:nvSpPr>
        <p:spPr>
          <a:xfrm>
            <a:off x="979039" y="408512"/>
            <a:ext cx="61287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000" b="1"/>
              <a:t>Basic Information:</a:t>
            </a:r>
            <a:endParaRPr/>
          </a:p>
        </p:txBody>
      </p:sp>
      <p:sp>
        <p:nvSpPr>
          <p:cNvPr id="104" name="Google Shape;104;g1b481ea2c6f_0_10"/>
          <p:cNvSpPr txBox="1">
            <a:spLocks noGrp="1"/>
          </p:cNvSpPr>
          <p:nvPr>
            <p:ph type="body" idx="1"/>
          </p:nvPr>
        </p:nvSpPr>
        <p:spPr>
          <a:xfrm>
            <a:off x="802825" y="1235950"/>
            <a:ext cx="6929400" cy="153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a:p>
            <a:pPr marL="114300" lvl="0" indent="0" algn="l" rtl="0">
              <a:lnSpc>
                <a:spcPct val="100000"/>
              </a:lnSpc>
              <a:spcBef>
                <a:spcPts val="0"/>
              </a:spcBef>
              <a:spcAft>
                <a:spcPts val="0"/>
              </a:spcAft>
              <a:buClr>
                <a:schemeClr val="lt1"/>
              </a:buClr>
              <a:buSzPts val="1800"/>
              <a:buFont typeface="Calibri"/>
              <a:buNone/>
            </a:pPr>
            <a:r>
              <a:rPr lang="en-IN" sz="2600" b="1"/>
              <a:t>Shape:(53940,11)</a:t>
            </a:r>
            <a:endParaRPr sz="2600" b="1"/>
          </a:p>
          <a:p>
            <a:pPr marL="0" lvl="0" indent="0" algn="l" rtl="0">
              <a:lnSpc>
                <a:spcPct val="100000"/>
              </a:lnSpc>
              <a:spcBef>
                <a:spcPts val="0"/>
              </a:spcBef>
              <a:spcAft>
                <a:spcPts val="0"/>
              </a:spcAft>
              <a:buClr>
                <a:schemeClr val="lt1"/>
              </a:buClr>
              <a:buSzPts val="1800"/>
              <a:buFont typeface="Calibri"/>
              <a:buNone/>
            </a:pPr>
            <a:r>
              <a:rPr lang="en-IN" sz="2600" b="1"/>
              <a:t> Size:593340</a:t>
            </a:r>
            <a:endParaRPr sz="2600" b="1"/>
          </a:p>
          <a:p>
            <a:pPr marL="0" lvl="0" indent="0" algn="l" rtl="0">
              <a:lnSpc>
                <a:spcPct val="100000"/>
              </a:lnSpc>
              <a:spcBef>
                <a:spcPts val="0"/>
              </a:spcBef>
              <a:spcAft>
                <a:spcPts val="0"/>
              </a:spcAft>
              <a:buClr>
                <a:schemeClr val="lt1"/>
              </a:buClr>
              <a:buSzPts val="1800"/>
              <a:buFont typeface="Calibri"/>
              <a:buNone/>
            </a:pPr>
            <a:endParaRPr sz="2600" b="1"/>
          </a:p>
        </p:txBody>
      </p:sp>
      <p:pic>
        <p:nvPicPr>
          <p:cNvPr id="105" name="Google Shape;105;g1b481ea2c6f_0_10"/>
          <p:cNvPicPr preferRelativeResize="0"/>
          <p:nvPr/>
        </p:nvPicPr>
        <p:blipFill rotWithShape="1">
          <a:blip r:embed="rId3">
            <a:alphaModFix/>
          </a:blip>
          <a:srcRect/>
          <a:stretch/>
        </p:blipFill>
        <p:spPr>
          <a:xfrm>
            <a:off x="2073838" y="2987100"/>
            <a:ext cx="4996325" cy="315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10404" y="366950"/>
            <a:ext cx="8136900" cy="646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b="1"/>
              <a:t>Visualization:-Univariate Analysis</a:t>
            </a:r>
            <a:endParaRPr b="1"/>
          </a:p>
        </p:txBody>
      </p:sp>
      <p:sp>
        <p:nvSpPr>
          <p:cNvPr id="111" name="Google Shape;111;p5"/>
          <p:cNvSpPr txBox="1"/>
          <p:nvPr/>
        </p:nvSpPr>
        <p:spPr>
          <a:xfrm>
            <a:off x="710400" y="1082006"/>
            <a:ext cx="84336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lt1"/>
              </a:buClr>
              <a:buSzPts val="1800"/>
              <a:buFont typeface="Times New Roman"/>
              <a:buAutoNum type="arabicPeriod"/>
            </a:pPr>
            <a:r>
              <a:rPr lang="en-IN" sz="1800" b="1" i="0" u="none" strike="noStrike" cap="none">
                <a:solidFill>
                  <a:schemeClr val="lt1"/>
                </a:solidFill>
                <a:latin typeface="Times New Roman"/>
                <a:ea typeface="Times New Roman"/>
                <a:cs typeface="Times New Roman"/>
                <a:sym typeface="Times New Roman"/>
              </a:rPr>
              <a:t>Visualization of categorical Attributes</a:t>
            </a:r>
            <a:endParaRPr sz="1800" b="1" i="0" u="none" strike="noStrike" cap="none">
              <a:solidFill>
                <a:schemeClr val="lt1"/>
              </a:solidFill>
              <a:latin typeface="Times New Roman"/>
              <a:ea typeface="Times New Roman"/>
              <a:cs typeface="Times New Roman"/>
              <a:sym typeface="Times New Roman"/>
            </a:endParaRPr>
          </a:p>
        </p:txBody>
      </p:sp>
      <p:pic>
        <p:nvPicPr>
          <p:cNvPr id="112" name="Google Shape;112;p5"/>
          <p:cNvPicPr preferRelativeResize="0"/>
          <p:nvPr/>
        </p:nvPicPr>
        <p:blipFill rotWithShape="1">
          <a:blip r:embed="rId3">
            <a:alphaModFix/>
          </a:blip>
          <a:srcRect/>
          <a:stretch/>
        </p:blipFill>
        <p:spPr>
          <a:xfrm>
            <a:off x="710400" y="1934550"/>
            <a:ext cx="3819526" cy="3915024"/>
          </a:xfrm>
          <a:prstGeom prst="rect">
            <a:avLst/>
          </a:prstGeom>
          <a:noFill/>
          <a:ln>
            <a:noFill/>
          </a:ln>
        </p:spPr>
      </p:pic>
      <p:pic>
        <p:nvPicPr>
          <p:cNvPr id="113" name="Google Shape;113;p5"/>
          <p:cNvPicPr preferRelativeResize="0"/>
          <p:nvPr/>
        </p:nvPicPr>
        <p:blipFill rotWithShape="1">
          <a:blip r:embed="rId4">
            <a:alphaModFix/>
          </a:blip>
          <a:srcRect/>
          <a:stretch/>
        </p:blipFill>
        <p:spPr>
          <a:xfrm>
            <a:off x="4778137" y="2466056"/>
            <a:ext cx="3819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17"/>
        <p:cNvGrpSpPr/>
        <p:nvPr/>
      </p:nvGrpSpPr>
      <p:grpSpPr>
        <a:xfrm>
          <a:off x="0" y="0"/>
          <a:ext cx="0" cy="0"/>
          <a:chOff x="0" y="0"/>
          <a:chExt cx="0" cy="0"/>
        </a:xfrm>
      </p:grpSpPr>
      <p:pic>
        <p:nvPicPr>
          <p:cNvPr id="118" name="Google Shape;118;p6"/>
          <p:cNvPicPr preferRelativeResize="0"/>
          <p:nvPr/>
        </p:nvPicPr>
        <p:blipFill rotWithShape="1">
          <a:blip r:embed="rId3">
            <a:alphaModFix/>
          </a:blip>
          <a:srcRect/>
          <a:stretch/>
        </p:blipFill>
        <p:spPr>
          <a:xfrm>
            <a:off x="4372475" y="1832375"/>
            <a:ext cx="4353726" cy="3193225"/>
          </a:xfrm>
          <a:prstGeom prst="rect">
            <a:avLst/>
          </a:prstGeom>
          <a:noFill/>
          <a:ln>
            <a:noFill/>
          </a:ln>
        </p:spPr>
      </p:pic>
      <p:pic>
        <p:nvPicPr>
          <p:cNvPr id="119" name="Google Shape;119;p6"/>
          <p:cNvPicPr preferRelativeResize="0"/>
          <p:nvPr/>
        </p:nvPicPr>
        <p:blipFill rotWithShape="1">
          <a:blip r:embed="rId4">
            <a:alphaModFix/>
          </a:blip>
          <a:srcRect/>
          <a:stretch/>
        </p:blipFill>
        <p:spPr>
          <a:xfrm>
            <a:off x="403075" y="1832375"/>
            <a:ext cx="3393000" cy="309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23"/>
        <p:cNvGrpSpPr/>
        <p:nvPr/>
      </p:nvGrpSpPr>
      <p:grpSpPr>
        <a:xfrm>
          <a:off x="0" y="0"/>
          <a:ext cx="0" cy="0"/>
          <a:chOff x="0" y="0"/>
          <a:chExt cx="0" cy="0"/>
        </a:xfrm>
      </p:grpSpPr>
      <p:pic>
        <p:nvPicPr>
          <p:cNvPr id="124" name="Google Shape;124;g1c43daaeee4_0_50"/>
          <p:cNvPicPr preferRelativeResize="0"/>
          <p:nvPr/>
        </p:nvPicPr>
        <p:blipFill rotWithShape="1">
          <a:blip r:embed="rId3">
            <a:alphaModFix/>
          </a:blip>
          <a:srcRect/>
          <a:stretch/>
        </p:blipFill>
        <p:spPr>
          <a:xfrm>
            <a:off x="367275" y="1832375"/>
            <a:ext cx="3500425" cy="3109675"/>
          </a:xfrm>
          <a:prstGeom prst="rect">
            <a:avLst/>
          </a:prstGeom>
          <a:noFill/>
          <a:ln>
            <a:noFill/>
          </a:ln>
        </p:spPr>
      </p:pic>
      <p:pic>
        <p:nvPicPr>
          <p:cNvPr id="125" name="Google Shape;125;g1c43daaeee4_0_50"/>
          <p:cNvPicPr preferRelativeResize="0"/>
          <p:nvPr/>
        </p:nvPicPr>
        <p:blipFill rotWithShape="1">
          <a:blip r:embed="rId4">
            <a:alphaModFix/>
          </a:blip>
          <a:srcRect/>
          <a:stretch/>
        </p:blipFill>
        <p:spPr>
          <a:xfrm>
            <a:off x="4154200" y="1832375"/>
            <a:ext cx="4637650" cy="296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129"/>
        <p:cNvGrpSpPr/>
        <p:nvPr/>
      </p:nvGrpSpPr>
      <p:grpSpPr>
        <a:xfrm>
          <a:off x="0" y="0"/>
          <a:ext cx="0" cy="0"/>
          <a:chOff x="0" y="0"/>
          <a:chExt cx="0" cy="0"/>
        </a:xfrm>
      </p:grpSpPr>
      <p:pic>
        <p:nvPicPr>
          <p:cNvPr id="130" name="Google Shape;130;g19fb0c0ad89_0_10"/>
          <p:cNvPicPr preferRelativeResize="0"/>
          <p:nvPr/>
        </p:nvPicPr>
        <p:blipFill rotWithShape="1">
          <a:blip r:embed="rId3">
            <a:alphaModFix/>
          </a:blip>
          <a:srcRect/>
          <a:stretch/>
        </p:blipFill>
        <p:spPr>
          <a:xfrm>
            <a:off x="152400" y="516088"/>
            <a:ext cx="8839198" cy="5825835"/>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B4D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B4D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840</Words>
  <Application>Microsoft Office PowerPoint</Application>
  <PresentationFormat>On-screen Show (4:3)</PresentationFormat>
  <Paragraphs>126</Paragraphs>
  <Slides>31</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Times New Roman</vt:lpstr>
      <vt:lpstr>Calibri</vt:lpstr>
      <vt:lpstr>1_Office Theme</vt:lpstr>
      <vt:lpstr>2_Office Theme</vt:lpstr>
      <vt:lpstr>PowerPoint Presentation</vt:lpstr>
      <vt:lpstr>PowerPoint Presentation</vt:lpstr>
      <vt:lpstr>Agenda</vt:lpstr>
      <vt:lpstr>Problem Statement</vt:lpstr>
      <vt:lpstr>Basic Information:</vt:lpstr>
      <vt:lpstr>Visualization:-Univariate Analysis</vt:lpstr>
      <vt:lpstr>PowerPoint Presentation</vt:lpstr>
      <vt:lpstr>PowerPoint Presentation</vt:lpstr>
      <vt:lpstr>PowerPoint Presentation</vt:lpstr>
      <vt:lpstr>Bivariate Analysis</vt:lpstr>
      <vt:lpstr>PowerPoint Presentation</vt:lpstr>
      <vt:lpstr>Outlier Handling</vt:lpstr>
      <vt:lpstr>PowerPoint Presentation</vt:lpstr>
      <vt:lpstr>PowerPoint Presentation</vt:lpstr>
      <vt:lpstr>Categorical Data Conversion</vt:lpstr>
      <vt:lpstr>PowerPoint Presentation</vt:lpstr>
      <vt:lpstr>Simple Linear Regression</vt:lpstr>
      <vt:lpstr>Multiple Linear Regression</vt:lpstr>
      <vt:lpstr>PowerPoint Presentation</vt:lpstr>
      <vt:lpstr>PowerPoint Presentation</vt:lpstr>
      <vt:lpstr>PowerPoint Presentation</vt:lpstr>
      <vt:lpstr>PowerPoint Presentation</vt:lpstr>
      <vt:lpstr>PowerPoint Presentation</vt:lpstr>
      <vt:lpstr>Boosting</vt:lpstr>
      <vt:lpstr>2. Gradient Boosting</vt:lpstr>
      <vt:lpstr>3. Xtreme Gradient Boosting</vt:lpstr>
      <vt:lpstr>Voting regressor</vt:lpstr>
      <vt:lpstr>Comparison of Algorithm </vt:lpstr>
      <vt:lpstr>Predict target using original and new inputs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Nikhil Kantak</cp:lastModifiedBy>
  <cp:revision>2</cp:revision>
  <dcterms:created xsi:type="dcterms:W3CDTF">2022-11-30T04:50:17Z</dcterms:created>
  <dcterms:modified xsi:type="dcterms:W3CDTF">2023-01-10T08:11:50Z</dcterms:modified>
</cp:coreProperties>
</file>