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AN Headline" charset="1" panose="00000000000000000000"/>
      <p:regular r:id="rId23"/>
    </p:embeddedFont>
    <p:embeddedFont>
      <p:font typeface="Poppins Ultra-Bold" charset="1" panose="00000900000000000000"/>
      <p:regular r:id="rId24"/>
    </p:embeddedFont>
    <p:embeddedFont>
      <p:font typeface="Poppins Light" charset="1" panose="00000400000000000000"/>
      <p:regular r:id="rId25"/>
    </p:embeddedFont>
    <p:embeddedFont>
      <p:font typeface="Poppins" charset="1" panose="00000500000000000000"/>
      <p:regular r:id="rId26"/>
    </p:embeddedFont>
    <p:embeddedFont>
      <p:font typeface="Poppins Bold" charset="1" panose="00000800000000000000"/>
      <p:regular r:id="rId27"/>
    </p:embeddedFont>
    <p:embeddedFont>
      <p:font typeface="Coco Gothic Bold" charset="1" panose="00000000000000000000"/>
      <p:regular r:id="rId28"/>
    </p:embeddedFont>
    <p:embeddedFont>
      <p:font typeface="Coco Gothic"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625207" y="4996214"/>
            <a:ext cx="4662793" cy="5575836"/>
          </a:xfrm>
          <a:custGeom>
            <a:avLst/>
            <a:gdLst/>
            <a:ahLst/>
            <a:cxnLst/>
            <a:rect r="r" b="b" t="t" l="l"/>
            <a:pathLst>
              <a:path h="5575836" w="4662793">
                <a:moveTo>
                  <a:pt x="0" y="0"/>
                </a:moveTo>
                <a:lnTo>
                  <a:pt x="4662793" y="0"/>
                </a:lnTo>
                <a:lnTo>
                  <a:pt x="4662793" y="5575836"/>
                </a:lnTo>
                <a:lnTo>
                  <a:pt x="0" y="557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96185" y="4690442"/>
            <a:ext cx="4364916" cy="6187381"/>
          </a:xfrm>
          <a:custGeom>
            <a:avLst/>
            <a:gdLst/>
            <a:ahLst/>
            <a:cxnLst/>
            <a:rect r="r" b="b" t="t" l="l"/>
            <a:pathLst>
              <a:path h="6187381" w="4364916">
                <a:moveTo>
                  <a:pt x="0" y="0"/>
                </a:moveTo>
                <a:lnTo>
                  <a:pt x="4364916" y="0"/>
                </a:lnTo>
                <a:lnTo>
                  <a:pt x="4364916" y="6187380"/>
                </a:lnTo>
                <a:lnTo>
                  <a:pt x="0" y="61873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964416" y="315401"/>
            <a:ext cx="12483407" cy="4680813"/>
          </a:xfrm>
          <a:prstGeom prst="rect">
            <a:avLst/>
          </a:prstGeom>
        </p:spPr>
        <p:txBody>
          <a:bodyPr anchor="t" rtlCol="false" tIns="0" lIns="0" bIns="0" rIns="0">
            <a:spAutoFit/>
          </a:bodyPr>
          <a:lstStyle/>
          <a:p>
            <a:pPr algn="ctr">
              <a:lnSpc>
                <a:spcPts val="12494"/>
              </a:lnSpc>
            </a:pPr>
            <a:r>
              <a:rPr lang="en-US" sz="8924">
                <a:solidFill>
                  <a:srgbClr val="3B365F"/>
                </a:solidFill>
                <a:latin typeface="TAN Headline"/>
                <a:ea typeface="TAN Headline"/>
                <a:cs typeface="TAN Headline"/>
                <a:sym typeface="TAN Headline"/>
              </a:rPr>
              <a:t>Active Contour Modeling for Brain Tumor Detection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38824" y="4477103"/>
            <a:ext cx="5330073" cy="6354782"/>
          </a:xfrm>
          <a:custGeom>
            <a:avLst/>
            <a:gdLst/>
            <a:ahLst/>
            <a:cxnLst/>
            <a:rect r="r" b="b" t="t" l="l"/>
            <a:pathLst>
              <a:path h="6354782" w="5330073">
                <a:moveTo>
                  <a:pt x="0" y="0"/>
                </a:moveTo>
                <a:lnTo>
                  <a:pt x="5330073" y="0"/>
                </a:lnTo>
                <a:lnTo>
                  <a:pt x="5330073" y="6354782"/>
                </a:lnTo>
                <a:lnTo>
                  <a:pt x="0" y="6354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466486"/>
            <a:ext cx="17599012" cy="2956625"/>
          </a:xfrm>
          <a:prstGeom prst="rect">
            <a:avLst/>
          </a:prstGeom>
        </p:spPr>
        <p:txBody>
          <a:bodyPr anchor="t" rtlCol="false" tIns="0" lIns="0" bIns="0" rIns="0">
            <a:spAutoFit/>
          </a:bodyPr>
          <a:lstStyle/>
          <a:p>
            <a:pPr algn="ctr">
              <a:lnSpc>
                <a:spcPts val="6890"/>
              </a:lnSpc>
            </a:pPr>
            <a:r>
              <a:rPr lang="en-US" sz="7177">
                <a:solidFill>
                  <a:srgbClr val="18253B"/>
                </a:solidFill>
                <a:latin typeface="Poppins Ultra-Bold"/>
                <a:ea typeface="Poppins Ultra-Bold"/>
                <a:cs typeface="Poppins Ultra-Bold"/>
                <a:sym typeface="Poppins Ultra-Bold"/>
              </a:rPr>
              <a:t>Image Processing Models (ROVREN)</a:t>
            </a:r>
          </a:p>
          <a:p>
            <a:pPr algn="ctr">
              <a:lnSpc>
                <a:spcPts val="7753"/>
              </a:lnSpc>
            </a:pPr>
          </a:p>
          <a:p>
            <a:pPr algn="ctr">
              <a:lnSpc>
                <a:spcPts val="7753"/>
              </a:lnSpc>
            </a:pPr>
          </a:p>
        </p:txBody>
      </p:sp>
      <p:sp>
        <p:nvSpPr>
          <p:cNvPr name="TextBox 7" id="7"/>
          <p:cNvSpPr txBox="true"/>
          <p:nvPr/>
        </p:nvSpPr>
        <p:spPr>
          <a:xfrm rot="0">
            <a:off x="519733" y="1696705"/>
            <a:ext cx="13252585" cy="7564813"/>
          </a:xfrm>
          <a:prstGeom prst="rect">
            <a:avLst/>
          </a:prstGeom>
        </p:spPr>
        <p:txBody>
          <a:bodyPr anchor="t" rtlCol="false" tIns="0" lIns="0" bIns="0" rIns="0">
            <a:spAutoFit/>
          </a:bodyPr>
          <a:lstStyle/>
          <a:p>
            <a:pPr algn="ctr">
              <a:lnSpc>
                <a:spcPts val="3363"/>
              </a:lnSpc>
            </a:pPr>
            <a:r>
              <a:rPr lang="en-US" sz="2690">
                <a:solidFill>
                  <a:srgbClr val="18253B"/>
                </a:solidFill>
                <a:latin typeface="Poppins"/>
                <a:ea typeface="Poppins"/>
                <a:cs typeface="Poppins"/>
                <a:sym typeface="Poppins"/>
              </a:rPr>
              <a:t>A powerful image processing software called ROVREN was created to improve and accelerate analysis of images for a variety of uses, which include as scientific studies, commercial assessment, and healthcare imaging. With its sophisticated features, which include noise reduction, edge detection, and picture segmentation, users can clearly recognize and define objects or areas of interest in photos. </a:t>
            </a:r>
          </a:p>
          <a:p>
            <a:pPr algn="ctr">
              <a:lnSpc>
                <a:spcPts val="2113"/>
              </a:lnSpc>
            </a:pPr>
          </a:p>
          <a:p>
            <a:pPr algn="ctr">
              <a:lnSpc>
                <a:spcPts val="3363"/>
              </a:lnSpc>
            </a:pPr>
            <a:r>
              <a:rPr lang="en-US" sz="2690">
                <a:solidFill>
                  <a:srgbClr val="18253B"/>
                </a:solidFill>
                <a:latin typeface="Poppins"/>
                <a:ea typeface="Poppins"/>
                <a:cs typeface="Poppins"/>
                <a:sym typeface="Poppins"/>
              </a:rPr>
              <a:t>These abilities are especially useful in industries like healthcare, where detecting diseases like tumors or fractures requires precise visual interpretation. When combined with its potent image enhancement techniques, ROVREN's automatic object detection and labeling capabilities greatly increase the level of clarity and complexity of images, guaranteeing more consistent outcomes. </a:t>
            </a:r>
          </a:p>
          <a:p>
            <a:pPr algn="ctr">
              <a:lnSpc>
                <a:spcPts val="1238"/>
              </a:lnSpc>
            </a:pPr>
          </a:p>
          <a:p>
            <a:pPr algn="ctr">
              <a:lnSpc>
                <a:spcPts val="3363"/>
              </a:lnSpc>
            </a:pPr>
            <a:r>
              <a:rPr lang="en-US" sz="2690">
                <a:solidFill>
                  <a:srgbClr val="18253B"/>
                </a:solidFill>
                <a:latin typeface="Poppins"/>
                <a:ea typeface="Poppins"/>
                <a:cs typeface="Poppins"/>
                <a:sym typeface="Poppins"/>
              </a:rPr>
              <a:t>In order to overcome the limits of human interpretation and conventional image processing approaches, we will create an image processing model  in this project utilizing in OpenCv that will segment and identify fractures from X-Ray images. </a:t>
            </a:r>
          </a:p>
          <a:p>
            <a:pPr algn="ctr" marL="0" indent="0" lvl="0">
              <a:lnSpc>
                <a:spcPts val="3363"/>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18253B"/>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471370" y="5613701"/>
            <a:ext cx="3915491" cy="5372887"/>
          </a:xfrm>
          <a:custGeom>
            <a:avLst/>
            <a:gdLst/>
            <a:ahLst/>
            <a:cxnLst/>
            <a:rect r="r" b="b" t="t" l="l"/>
            <a:pathLst>
              <a:path h="5372887" w="3915491">
                <a:moveTo>
                  <a:pt x="0" y="0"/>
                </a:moveTo>
                <a:lnTo>
                  <a:pt x="3915491" y="0"/>
                </a:lnTo>
                <a:lnTo>
                  <a:pt x="3915491" y="5372887"/>
                </a:lnTo>
                <a:lnTo>
                  <a:pt x="0" y="5372887"/>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6707" y="3885413"/>
            <a:ext cx="5037081" cy="5372887"/>
          </a:xfrm>
          <a:custGeom>
            <a:avLst/>
            <a:gdLst/>
            <a:ahLst/>
            <a:cxnLst/>
            <a:rect r="r" b="b" t="t" l="l"/>
            <a:pathLst>
              <a:path h="5372887" w="5037081">
                <a:moveTo>
                  <a:pt x="0" y="0"/>
                </a:moveTo>
                <a:lnTo>
                  <a:pt x="5037081" y="0"/>
                </a:lnTo>
                <a:lnTo>
                  <a:pt x="5037081" y="5372887"/>
                </a:lnTo>
                <a:lnTo>
                  <a:pt x="0" y="5372887"/>
                </a:lnTo>
                <a:lnTo>
                  <a:pt x="0" y="0"/>
                </a:lnTo>
                <a:close/>
              </a:path>
            </a:pathLst>
          </a:custGeom>
          <a:blipFill>
            <a:blip r:embed="rId4">
              <a:alphaModFix amt="18999"/>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291769" y="76200"/>
            <a:ext cx="11321690" cy="828930"/>
          </a:xfrm>
          <a:prstGeom prst="rect">
            <a:avLst/>
          </a:prstGeom>
        </p:spPr>
        <p:txBody>
          <a:bodyPr anchor="t" rtlCol="false" tIns="0" lIns="0" bIns="0" rIns="0">
            <a:spAutoFit/>
          </a:bodyPr>
          <a:lstStyle/>
          <a:p>
            <a:pPr algn="ctr">
              <a:lnSpc>
                <a:spcPts val="5708"/>
              </a:lnSpc>
            </a:pPr>
            <a:r>
              <a:rPr lang="en-US" sz="5945">
                <a:solidFill>
                  <a:srgbClr val="18253B"/>
                </a:solidFill>
                <a:latin typeface="Poppins Ultra-Bold"/>
                <a:ea typeface="Poppins Ultra-Bold"/>
                <a:cs typeface="Poppins Ultra-Bold"/>
                <a:sym typeface="Poppins Ultra-Bold"/>
              </a:rPr>
              <a:t>Algorithm Overview</a:t>
            </a:r>
          </a:p>
        </p:txBody>
      </p:sp>
      <p:sp>
        <p:nvSpPr>
          <p:cNvPr name="TextBox 8" id="8"/>
          <p:cNvSpPr txBox="true"/>
          <p:nvPr/>
        </p:nvSpPr>
        <p:spPr>
          <a:xfrm rot="0">
            <a:off x="1028700" y="1076325"/>
            <a:ext cx="15349443" cy="1099889"/>
          </a:xfrm>
          <a:prstGeom prst="rect">
            <a:avLst/>
          </a:prstGeom>
        </p:spPr>
        <p:txBody>
          <a:bodyPr anchor="t" rtlCol="false" tIns="0" lIns="0" bIns="0" rIns="0">
            <a:spAutoFit/>
          </a:bodyPr>
          <a:lstStyle/>
          <a:p>
            <a:pPr algn="l">
              <a:lnSpc>
                <a:spcPts val="2842"/>
              </a:lnSpc>
            </a:pPr>
            <a:r>
              <a:rPr lang="en-US" sz="2960">
                <a:solidFill>
                  <a:srgbClr val="18253B"/>
                </a:solidFill>
                <a:latin typeface="Poppins"/>
                <a:ea typeface="Poppins"/>
                <a:cs typeface="Poppins"/>
                <a:sym typeface="Poppins"/>
              </a:rPr>
              <a:t>The image processing algorithm for Bone Fracture detection involves the following key steps:</a:t>
            </a:r>
          </a:p>
          <a:p>
            <a:pPr algn="l">
              <a:lnSpc>
                <a:spcPts val="2842"/>
              </a:lnSpc>
            </a:pPr>
          </a:p>
        </p:txBody>
      </p:sp>
      <p:sp>
        <p:nvSpPr>
          <p:cNvPr name="TextBox 9" id="9"/>
          <p:cNvSpPr txBox="true"/>
          <p:nvPr/>
        </p:nvSpPr>
        <p:spPr>
          <a:xfrm rot="0">
            <a:off x="599258" y="2214314"/>
            <a:ext cx="17089484" cy="7376962"/>
          </a:xfrm>
          <a:prstGeom prst="rect">
            <a:avLst/>
          </a:prstGeom>
        </p:spPr>
        <p:txBody>
          <a:bodyPr anchor="t" rtlCol="false" tIns="0" lIns="0" bIns="0" rIns="0">
            <a:spAutoFit/>
          </a:bodyPr>
          <a:lstStyle/>
          <a:p>
            <a:pPr algn="l" marL="608500" indent="-304250" lvl="1">
              <a:lnSpc>
                <a:spcPts val="3945"/>
              </a:lnSpc>
              <a:buAutoNum type="arabicPeriod" startAt="1"/>
            </a:pPr>
            <a:r>
              <a:rPr lang="en-US" sz="2818" u="sng">
                <a:solidFill>
                  <a:srgbClr val="18253B"/>
                </a:solidFill>
                <a:latin typeface="Poppins Bold"/>
                <a:ea typeface="Poppins Bold"/>
                <a:cs typeface="Poppins Bold"/>
                <a:sym typeface="Poppins Bold"/>
              </a:rPr>
              <a:t>Pre-processing</a:t>
            </a:r>
            <a:r>
              <a:rPr lang="en-US" sz="2818" u="sng">
                <a:solidFill>
                  <a:srgbClr val="18253B"/>
                </a:solidFill>
                <a:latin typeface="Poppins"/>
                <a:ea typeface="Poppins"/>
                <a:cs typeface="Poppins"/>
                <a:sym typeface="Poppins"/>
              </a:rPr>
              <a:t>:</a:t>
            </a:r>
            <a:r>
              <a:rPr lang="en-US" sz="2818">
                <a:solidFill>
                  <a:srgbClr val="18253B"/>
                </a:solidFill>
                <a:latin typeface="Poppins"/>
                <a:ea typeface="Poppins"/>
                <a:cs typeface="Poppins"/>
                <a:sym typeface="Poppins"/>
              </a:rPr>
              <a:t> </a:t>
            </a:r>
            <a:r>
              <a:rPr lang="en-US" sz="2818">
                <a:solidFill>
                  <a:srgbClr val="18253B"/>
                </a:solidFill>
                <a:latin typeface="Poppins"/>
                <a:ea typeface="Poppins"/>
                <a:cs typeface="Poppins"/>
                <a:sym typeface="Poppins"/>
              </a:rPr>
              <a:t>The first step in bone fracture detection using OpenCV is converting the RGB (Red, Green, Blue) image to a grayscale image. This step is crucial because grayscale images simplify the processing without losing essential structural information. </a:t>
            </a:r>
          </a:p>
          <a:p>
            <a:pPr algn="l" marL="608500" indent="-304250" lvl="1">
              <a:lnSpc>
                <a:spcPts val="3945"/>
              </a:lnSpc>
              <a:buAutoNum type="arabicPeriod" startAt="1"/>
            </a:pPr>
            <a:r>
              <a:rPr lang="en-US" sz="2818" u="sng">
                <a:solidFill>
                  <a:srgbClr val="18253B"/>
                </a:solidFill>
                <a:latin typeface="Poppins Bold"/>
                <a:ea typeface="Poppins Bold"/>
                <a:cs typeface="Poppins Bold"/>
                <a:sym typeface="Poppins Bold"/>
              </a:rPr>
              <a:t>Threshold:</a:t>
            </a:r>
            <a:r>
              <a:rPr lang="en-US" sz="2818">
                <a:solidFill>
                  <a:srgbClr val="18253B"/>
                </a:solidFill>
                <a:latin typeface="Poppins"/>
                <a:ea typeface="Poppins"/>
                <a:cs typeface="Poppins"/>
                <a:sym typeface="Poppins"/>
              </a:rPr>
              <a:t> Thresholding is a key image processing technique used in detecting bone fractures from X-ray images. By converting grayscale images into binary form, thresholding helps to isolate and enhance bone structures, making it easier to identify fractures.</a:t>
            </a:r>
          </a:p>
          <a:p>
            <a:pPr algn="l" marL="608500" indent="-304250" lvl="1">
              <a:lnSpc>
                <a:spcPts val="3945"/>
              </a:lnSpc>
              <a:buAutoNum type="arabicPeriod" startAt="1"/>
            </a:pPr>
            <a:r>
              <a:rPr lang="en-US" sz="2818" u="sng">
                <a:solidFill>
                  <a:srgbClr val="18253B"/>
                </a:solidFill>
                <a:latin typeface="Poppins Bold"/>
                <a:ea typeface="Poppins Bold"/>
                <a:cs typeface="Poppins Bold"/>
                <a:sym typeface="Poppins Bold"/>
              </a:rPr>
              <a:t>Edge detection- canny:</a:t>
            </a:r>
            <a:r>
              <a:rPr lang="en-US" sz="2818">
                <a:solidFill>
                  <a:srgbClr val="18253B"/>
                </a:solidFill>
                <a:latin typeface="Poppins"/>
                <a:ea typeface="Poppins"/>
                <a:cs typeface="Poppins"/>
                <a:sym typeface="Poppins"/>
              </a:rPr>
              <a:t> Canny edge detection is a popular edge detection algorithm used in image processing to identify the boundaries of objects within an image. </a:t>
            </a:r>
          </a:p>
          <a:p>
            <a:pPr algn="l" marL="608500" indent="-304250" lvl="1">
              <a:lnSpc>
                <a:spcPts val="3945"/>
              </a:lnSpc>
              <a:buAutoNum type="arabicPeriod" startAt="1"/>
            </a:pPr>
            <a:r>
              <a:rPr lang="en-US" sz="2818" u="sng">
                <a:solidFill>
                  <a:srgbClr val="18253B"/>
                </a:solidFill>
                <a:latin typeface="Poppins Bold"/>
                <a:ea typeface="Poppins Bold"/>
                <a:cs typeface="Poppins Bold"/>
                <a:sym typeface="Poppins Bold"/>
              </a:rPr>
              <a:t>Structuring Element</a:t>
            </a:r>
            <a:r>
              <a:rPr lang="en-US" sz="2818" u="sng">
                <a:solidFill>
                  <a:srgbClr val="18253B"/>
                </a:solidFill>
                <a:latin typeface="Poppins Bold"/>
                <a:ea typeface="Poppins Bold"/>
                <a:cs typeface="Poppins Bold"/>
                <a:sym typeface="Poppins Bold"/>
              </a:rPr>
              <a:t> : </a:t>
            </a:r>
            <a:r>
              <a:rPr lang="en-US" sz="2818">
                <a:solidFill>
                  <a:srgbClr val="18253B"/>
                </a:solidFill>
                <a:latin typeface="Poppins"/>
                <a:ea typeface="Poppins"/>
                <a:cs typeface="Poppins"/>
                <a:sym typeface="Poppins"/>
              </a:rPr>
              <a:t>  A key component in these operations is the structuring element, which defines the shape and size of the neighborhood used to process the image.</a:t>
            </a:r>
          </a:p>
          <a:p>
            <a:pPr algn="l" marL="608500" indent="-304250" lvl="1">
              <a:lnSpc>
                <a:spcPts val="3945"/>
              </a:lnSpc>
              <a:buAutoNum type="arabicPeriod" startAt="1"/>
            </a:pPr>
            <a:r>
              <a:rPr lang="en-US" sz="2818" u="sng">
                <a:solidFill>
                  <a:srgbClr val="18253B"/>
                </a:solidFill>
                <a:latin typeface="Poppins Bold"/>
                <a:ea typeface="Poppins Bold"/>
                <a:cs typeface="Poppins Bold"/>
                <a:sym typeface="Poppins Bold"/>
              </a:rPr>
              <a:t> Morphological Closing: </a:t>
            </a:r>
            <a:r>
              <a:rPr lang="en-US" sz="2818">
                <a:solidFill>
                  <a:srgbClr val="18253B"/>
                </a:solidFill>
                <a:latin typeface="Poppins"/>
                <a:ea typeface="Poppins"/>
                <a:cs typeface="Poppins"/>
                <a:sym typeface="Poppins"/>
              </a:rPr>
              <a:t>The morphological closing operation, which applies the structuring element, helps to fill in gaps and remove noise from the edge-detected image</a:t>
            </a:r>
          </a:p>
          <a:p>
            <a:pPr algn="l">
              <a:lnSpc>
                <a:spcPts val="3945"/>
              </a:lnSpc>
            </a:pPr>
          </a:p>
          <a:p>
            <a:pPr algn="ctr">
              <a:lnSpc>
                <a:spcPts val="3385"/>
              </a:lnSpc>
              <a:spcBef>
                <a:spcPct val="0"/>
              </a:spcBef>
            </a:pPr>
          </a:p>
          <a:p>
            <a:pPr algn="l">
              <a:lnSpc>
                <a:spcPts val="3945"/>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27674" y="5507832"/>
            <a:ext cx="8831626" cy="1911140"/>
            <a:chOff x="0" y="0"/>
            <a:chExt cx="3507970" cy="759115"/>
          </a:xfrm>
        </p:grpSpPr>
        <p:sp>
          <p:nvSpPr>
            <p:cNvPr name="Freeform 3" id="3"/>
            <p:cNvSpPr/>
            <p:nvPr/>
          </p:nvSpPr>
          <p:spPr>
            <a:xfrm flipH="false" flipV="false" rot="0">
              <a:off x="0" y="0"/>
              <a:ext cx="3507970" cy="759115"/>
            </a:xfrm>
            <a:custGeom>
              <a:avLst/>
              <a:gdLst/>
              <a:ahLst/>
              <a:cxnLst/>
              <a:rect r="r" b="b" t="t" l="l"/>
              <a:pathLst>
                <a:path h="759115" w="3507970">
                  <a:moveTo>
                    <a:pt x="13149" y="0"/>
                  </a:moveTo>
                  <a:lnTo>
                    <a:pt x="3494821" y="0"/>
                  </a:lnTo>
                  <a:cubicBezTo>
                    <a:pt x="3502083" y="0"/>
                    <a:pt x="3507970" y="5887"/>
                    <a:pt x="3507970" y="13149"/>
                  </a:cubicBezTo>
                  <a:lnTo>
                    <a:pt x="3507970" y="745966"/>
                  </a:lnTo>
                  <a:cubicBezTo>
                    <a:pt x="3507970" y="753228"/>
                    <a:pt x="3502083" y="759115"/>
                    <a:pt x="3494821" y="759115"/>
                  </a:cubicBezTo>
                  <a:lnTo>
                    <a:pt x="13149" y="759115"/>
                  </a:lnTo>
                  <a:cubicBezTo>
                    <a:pt x="5887" y="759115"/>
                    <a:pt x="0" y="753228"/>
                    <a:pt x="0" y="745966"/>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4" id="4"/>
            <p:cNvSpPr txBox="true"/>
            <p:nvPr/>
          </p:nvSpPr>
          <p:spPr>
            <a:xfrm>
              <a:off x="0" y="-57150"/>
              <a:ext cx="3507970" cy="816265"/>
            </a:xfrm>
            <a:prstGeom prst="rect">
              <a:avLst/>
            </a:prstGeom>
          </p:spPr>
          <p:txBody>
            <a:bodyPr anchor="ctr" rtlCol="false" tIns="39887" lIns="39887" bIns="39887" rIns="39887"/>
            <a:lstStyle/>
            <a:p>
              <a:pPr algn="ctr">
                <a:lnSpc>
                  <a:spcPts val="2660"/>
                </a:lnSpc>
                <a:spcBef>
                  <a:spcPct val="0"/>
                </a:spcBef>
              </a:pPr>
            </a:p>
          </p:txBody>
        </p:sp>
      </p:grpSp>
      <p:grpSp>
        <p:nvGrpSpPr>
          <p:cNvPr name="Group 5" id="5"/>
          <p:cNvGrpSpPr/>
          <p:nvPr/>
        </p:nvGrpSpPr>
        <p:grpSpPr>
          <a:xfrm rot="0">
            <a:off x="8427674" y="2909481"/>
            <a:ext cx="8831626" cy="1922336"/>
            <a:chOff x="0" y="0"/>
            <a:chExt cx="3153179" cy="686337"/>
          </a:xfrm>
        </p:grpSpPr>
        <p:sp>
          <p:nvSpPr>
            <p:cNvPr name="Freeform 6" id="6"/>
            <p:cNvSpPr/>
            <p:nvPr/>
          </p:nvSpPr>
          <p:spPr>
            <a:xfrm flipH="false" flipV="false" rot="0">
              <a:off x="0" y="0"/>
              <a:ext cx="3153179" cy="686337"/>
            </a:xfrm>
            <a:custGeom>
              <a:avLst/>
              <a:gdLst/>
              <a:ahLst/>
              <a:cxnLst/>
              <a:rect r="r" b="b" t="t" l="l"/>
              <a:pathLst>
                <a:path h="686337" w="3153179">
                  <a:moveTo>
                    <a:pt x="13149" y="0"/>
                  </a:moveTo>
                  <a:lnTo>
                    <a:pt x="3140029" y="0"/>
                  </a:lnTo>
                  <a:cubicBezTo>
                    <a:pt x="3143517" y="0"/>
                    <a:pt x="3146861" y="1385"/>
                    <a:pt x="3149327" y="3851"/>
                  </a:cubicBezTo>
                  <a:cubicBezTo>
                    <a:pt x="3151793" y="6317"/>
                    <a:pt x="3153179" y="9662"/>
                    <a:pt x="3153179" y="13149"/>
                  </a:cubicBezTo>
                  <a:lnTo>
                    <a:pt x="3153179" y="673188"/>
                  </a:lnTo>
                  <a:cubicBezTo>
                    <a:pt x="3153179" y="680450"/>
                    <a:pt x="3147292" y="686337"/>
                    <a:pt x="3140029" y="686337"/>
                  </a:cubicBezTo>
                  <a:lnTo>
                    <a:pt x="13149" y="686337"/>
                  </a:lnTo>
                  <a:cubicBezTo>
                    <a:pt x="5887" y="686337"/>
                    <a:pt x="0" y="680450"/>
                    <a:pt x="0" y="673188"/>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7" id="7"/>
            <p:cNvSpPr txBox="true"/>
            <p:nvPr/>
          </p:nvSpPr>
          <p:spPr>
            <a:xfrm>
              <a:off x="0" y="-57150"/>
              <a:ext cx="3153179" cy="743487"/>
            </a:xfrm>
            <a:prstGeom prst="rect">
              <a:avLst/>
            </a:prstGeom>
          </p:spPr>
          <p:txBody>
            <a:bodyPr anchor="ctr" rtlCol="false" tIns="44375" lIns="44375" bIns="44375" rIns="44375"/>
            <a:lstStyle/>
            <a:p>
              <a:pPr algn="ctr">
                <a:lnSpc>
                  <a:spcPts val="2659"/>
                </a:lnSpc>
                <a:spcBef>
                  <a:spcPct val="0"/>
                </a:spcBef>
              </a:pPr>
            </a:p>
          </p:txBody>
        </p:sp>
      </p:grpSp>
      <p:grpSp>
        <p:nvGrpSpPr>
          <p:cNvPr name="Group 8" id="8"/>
          <p:cNvGrpSpPr/>
          <p:nvPr/>
        </p:nvGrpSpPr>
        <p:grpSpPr>
          <a:xfrm rot="0">
            <a:off x="8427674" y="379772"/>
            <a:ext cx="8831626" cy="2072509"/>
            <a:chOff x="0" y="0"/>
            <a:chExt cx="3040403" cy="713488"/>
          </a:xfrm>
        </p:grpSpPr>
        <p:sp>
          <p:nvSpPr>
            <p:cNvPr name="Freeform 9" id="9"/>
            <p:cNvSpPr/>
            <p:nvPr/>
          </p:nvSpPr>
          <p:spPr>
            <a:xfrm flipH="false" flipV="false" rot="0">
              <a:off x="0" y="0"/>
              <a:ext cx="3040403" cy="713488"/>
            </a:xfrm>
            <a:custGeom>
              <a:avLst/>
              <a:gdLst/>
              <a:ahLst/>
              <a:cxnLst/>
              <a:rect r="r" b="b" t="t" l="l"/>
              <a:pathLst>
                <a:path h="713488" w="3040403">
                  <a:moveTo>
                    <a:pt x="13149" y="0"/>
                  </a:moveTo>
                  <a:lnTo>
                    <a:pt x="3027253" y="0"/>
                  </a:lnTo>
                  <a:cubicBezTo>
                    <a:pt x="3034516" y="0"/>
                    <a:pt x="3040403" y="5887"/>
                    <a:pt x="3040403" y="13149"/>
                  </a:cubicBezTo>
                  <a:lnTo>
                    <a:pt x="3040403" y="700339"/>
                  </a:lnTo>
                  <a:cubicBezTo>
                    <a:pt x="3040403" y="707601"/>
                    <a:pt x="3034516" y="713488"/>
                    <a:pt x="3027253" y="713488"/>
                  </a:cubicBezTo>
                  <a:lnTo>
                    <a:pt x="13149" y="713488"/>
                  </a:lnTo>
                  <a:cubicBezTo>
                    <a:pt x="5887" y="713488"/>
                    <a:pt x="0" y="707601"/>
                    <a:pt x="0" y="700339"/>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10" id="10"/>
            <p:cNvSpPr txBox="true"/>
            <p:nvPr/>
          </p:nvSpPr>
          <p:spPr>
            <a:xfrm>
              <a:off x="0" y="-57150"/>
              <a:ext cx="3040403" cy="770638"/>
            </a:xfrm>
            <a:prstGeom prst="rect">
              <a:avLst/>
            </a:prstGeom>
          </p:spPr>
          <p:txBody>
            <a:bodyPr anchor="ctr" rtlCol="false" tIns="46021" lIns="46021" bIns="46021" rIns="46021"/>
            <a:lstStyle/>
            <a:p>
              <a:pPr algn="ctr">
                <a:lnSpc>
                  <a:spcPts val="2520"/>
                </a:lnSpc>
                <a:spcBef>
                  <a:spcPct val="0"/>
                </a:spcBef>
              </a:pPr>
            </a:p>
          </p:txBody>
        </p:sp>
      </p:grpSp>
      <p:grpSp>
        <p:nvGrpSpPr>
          <p:cNvPr name="Group 11" id="11"/>
          <p:cNvGrpSpPr/>
          <p:nvPr/>
        </p:nvGrpSpPr>
        <p:grpSpPr>
          <a:xfrm rot="0">
            <a:off x="8427674" y="8018455"/>
            <a:ext cx="8831626" cy="1963743"/>
            <a:chOff x="0" y="0"/>
            <a:chExt cx="3414001" cy="759115"/>
          </a:xfrm>
        </p:grpSpPr>
        <p:sp>
          <p:nvSpPr>
            <p:cNvPr name="Freeform 12" id="12"/>
            <p:cNvSpPr/>
            <p:nvPr/>
          </p:nvSpPr>
          <p:spPr>
            <a:xfrm flipH="false" flipV="false" rot="0">
              <a:off x="0" y="0"/>
              <a:ext cx="3414001" cy="759115"/>
            </a:xfrm>
            <a:custGeom>
              <a:avLst/>
              <a:gdLst/>
              <a:ahLst/>
              <a:cxnLst/>
              <a:rect r="r" b="b" t="t" l="l"/>
              <a:pathLst>
                <a:path h="759115" w="3414001">
                  <a:moveTo>
                    <a:pt x="13149" y="0"/>
                  </a:moveTo>
                  <a:lnTo>
                    <a:pt x="3400852" y="0"/>
                  </a:lnTo>
                  <a:cubicBezTo>
                    <a:pt x="3408114" y="0"/>
                    <a:pt x="3414001" y="5887"/>
                    <a:pt x="3414001" y="13149"/>
                  </a:cubicBezTo>
                  <a:lnTo>
                    <a:pt x="3414001" y="745966"/>
                  </a:lnTo>
                  <a:cubicBezTo>
                    <a:pt x="3414001" y="753228"/>
                    <a:pt x="3408114" y="759115"/>
                    <a:pt x="3400852" y="759115"/>
                  </a:cubicBezTo>
                  <a:lnTo>
                    <a:pt x="13149" y="759115"/>
                  </a:lnTo>
                  <a:cubicBezTo>
                    <a:pt x="5887" y="759115"/>
                    <a:pt x="0" y="753228"/>
                    <a:pt x="0" y="745966"/>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13" id="13"/>
            <p:cNvSpPr txBox="true"/>
            <p:nvPr/>
          </p:nvSpPr>
          <p:spPr>
            <a:xfrm>
              <a:off x="0" y="-57150"/>
              <a:ext cx="3414001" cy="816265"/>
            </a:xfrm>
            <a:prstGeom prst="rect">
              <a:avLst/>
            </a:prstGeom>
          </p:spPr>
          <p:txBody>
            <a:bodyPr anchor="ctr" rtlCol="false" tIns="40985" lIns="40985" bIns="40985" rIns="40985"/>
            <a:lstStyle/>
            <a:p>
              <a:pPr algn="ctr">
                <a:lnSpc>
                  <a:spcPts val="2660"/>
                </a:lnSpc>
                <a:spcBef>
                  <a:spcPct val="0"/>
                </a:spcBef>
              </a:pPr>
            </a:p>
          </p:txBody>
        </p:sp>
      </p:grpSp>
      <p:sp>
        <p:nvSpPr>
          <p:cNvPr name="Freeform 14" id="14"/>
          <p:cNvSpPr/>
          <p:nvPr/>
        </p:nvSpPr>
        <p:spPr>
          <a:xfrm flipH="false" flipV="false" rot="0">
            <a:off x="1028700" y="4051756"/>
            <a:ext cx="6460878" cy="4114800"/>
          </a:xfrm>
          <a:custGeom>
            <a:avLst/>
            <a:gdLst/>
            <a:ahLst/>
            <a:cxnLst/>
            <a:rect r="r" b="b" t="t" l="l"/>
            <a:pathLst>
              <a:path h="4114800" w="6460878">
                <a:moveTo>
                  <a:pt x="0" y="0"/>
                </a:moveTo>
                <a:lnTo>
                  <a:pt x="6460878" y="0"/>
                </a:lnTo>
                <a:lnTo>
                  <a:pt x="6460878" y="4114800"/>
                </a:lnTo>
                <a:lnTo>
                  <a:pt x="0" y="4114800"/>
                </a:lnTo>
                <a:lnTo>
                  <a:pt x="0" y="0"/>
                </a:lnTo>
                <a:close/>
              </a:path>
            </a:pathLst>
          </a:custGeom>
          <a:blipFill>
            <a:blip r:embed="rId2"/>
            <a:stretch>
              <a:fillRect l="0" t="0" r="0" b="0"/>
            </a:stretch>
          </a:blipFill>
        </p:spPr>
      </p:sp>
      <p:sp>
        <p:nvSpPr>
          <p:cNvPr name="TextBox 15" id="15"/>
          <p:cNvSpPr txBox="true"/>
          <p:nvPr/>
        </p:nvSpPr>
        <p:spPr>
          <a:xfrm rot="0">
            <a:off x="9638133" y="6204908"/>
            <a:ext cx="7406340" cy="1031039"/>
          </a:xfrm>
          <a:prstGeom prst="rect">
            <a:avLst/>
          </a:prstGeom>
        </p:spPr>
        <p:txBody>
          <a:bodyPr anchor="t" rtlCol="false" tIns="0" lIns="0" bIns="0" rIns="0">
            <a:spAutoFit/>
          </a:bodyPr>
          <a:lstStyle/>
          <a:p>
            <a:pPr algn="ctr" marL="0" indent="0" lvl="0">
              <a:lnSpc>
                <a:spcPts val="2773"/>
              </a:lnSpc>
              <a:spcBef>
                <a:spcPct val="0"/>
              </a:spcBef>
            </a:pPr>
            <a:r>
              <a:rPr lang="en-US" sz="1701">
                <a:solidFill>
                  <a:srgbClr val="18253B"/>
                </a:solidFill>
                <a:latin typeface="Poppins Bold"/>
                <a:ea typeface="Poppins Bold"/>
                <a:cs typeface="Poppins Bold"/>
                <a:sym typeface="Poppins Bold"/>
              </a:rPr>
              <a:t>Canny edge detection is a popular edge detection algorithm used in image processing to identify the boundaries of objects within an image.</a:t>
            </a:r>
            <a:r>
              <a:rPr lang="en-US" sz="1701">
                <a:solidFill>
                  <a:srgbClr val="18253B"/>
                </a:solidFill>
                <a:latin typeface="Poppins Bold"/>
                <a:ea typeface="Poppins Bold"/>
                <a:cs typeface="Poppins Bold"/>
                <a:sym typeface="Poppins Bold"/>
              </a:rPr>
              <a:t> </a:t>
            </a:r>
          </a:p>
        </p:txBody>
      </p:sp>
      <p:sp>
        <p:nvSpPr>
          <p:cNvPr name="TextBox 16" id="16"/>
          <p:cNvSpPr txBox="true"/>
          <p:nvPr/>
        </p:nvSpPr>
        <p:spPr>
          <a:xfrm rot="0">
            <a:off x="8547122" y="3409028"/>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02.</a:t>
            </a:r>
          </a:p>
        </p:txBody>
      </p:sp>
      <p:sp>
        <p:nvSpPr>
          <p:cNvPr name="TextBox 17" id="17"/>
          <p:cNvSpPr txBox="true"/>
          <p:nvPr/>
        </p:nvSpPr>
        <p:spPr>
          <a:xfrm rot="0">
            <a:off x="9864703" y="3624370"/>
            <a:ext cx="7179771" cy="1000214"/>
          </a:xfrm>
          <a:prstGeom prst="rect">
            <a:avLst/>
          </a:prstGeom>
        </p:spPr>
        <p:txBody>
          <a:bodyPr anchor="t" rtlCol="false" tIns="0" lIns="0" bIns="0" rIns="0">
            <a:spAutoFit/>
          </a:bodyPr>
          <a:lstStyle/>
          <a:p>
            <a:pPr algn="ctr" marL="0" indent="0" lvl="0">
              <a:lnSpc>
                <a:spcPts val="2639"/>
              </a:lnSpc>
              <a:spcBef>
                <a:spcPct val="0"/>
              </a:spcBef>
            </a:pPr>
            <a:r>
              <a:rPr lang="en-US" sz="1619">
                <a:solidFill>
                  <a:srgbClr val="18253B"/>
                </a:solidFill>
                <a:latin typeface="Poppins Bold"/>
                <a:ea typeface="Poppins Bold"/>
                <a:cs typeface="Poppins Bold"/>
                <a:sym typeface="Poppins Bold"/>
              </a:rPr>
              <a:t>converting grayscale images into binary form, thresholding helps to isolate and enhance bone structures, making it easier to identify fractures</a:t>
            </a:r>
          </a:p>
        </p:txBody>
      </p:sp>
      <p:sp>
        <p:nvSpPr>
          <p:cNvPr name="TextBox 18" id="18"/>
          <p:cNvSpPr txBox="true"/>
          <p:nvPr/>
        </p:nvSpPr>
        <p:spPr>
          <a:xfrm rot="0">
            <a:off x="8618419" y="948253"/>
            <a:ext cx="1146083" cy="769639"/>
          </a:xfrm>
          <a:prstGeom prst="rect">
            <a:avLst/>
          </a:prstGeom>
        </p:spPr>
        <p:txBody>
          <a:bodyPr anchor="t" rtlCol="false" tIns="0" lIns="0" bIns="0" rIns="0">
            <a:spAutoFit/>
          </a:bodyPr>
          <a:lstStyle/>
          <a:p>
            <a:pPr algn="l" marL="0" indent="0" lvl="0">
              <a:lnSpc>
                <a:spcPts val="5340"/>
              </a:lnSpc>
              <a:spcBef>
                <a:spcPct val="0"/>
              </a:spcBef>
            </a:pPr>
            <a:r>
              <a:rPr lang="en-US" sz="5563" strike="noStrike" u="none">
                <a:solidFill>
                  <a:srgbClr val="18253B"/>
                </a:solidFill>
                <a:latin typeface="Poppins Ultra-Bold"/>
                <a:ea typeface="Poppins Ultra-Bold"/>
                <a:cs typeface="Poppins Ultra-Bold"/>
                <a:sym typeface="Poppins Ultra-Bold"/>
              </a:rPr>
              <a:t>01.</a:t>
            </a:r>
          </a:p>
        </p:txBody>
      </p:sp>
      <p:sp>
        <p:nvSpPr>
          <p:cNvPr name="TextBox 19" id="19"/>
          <p:cNvSpPr txBox="true"/>
          <p:nvPr/>
        </p:nvSpPr>
        <p:spPr>
          <a:xfrm rot="0">
            <a:off x="9955002" y="1151356"/>
            <a:ext cx="6970380" cy="1136983"/>
          </a:xfrm>
          <a:prstGeom prst="rect">
            <a:avLst/>
          </a:prstGeom>
        </p:spPr>
        <p:txBody>
          <a:bodyPr anchor="t" rtlCol="false" tIns="0" lIns="0" bIns="0" rIns="0">
            <a:spAutoFit/>
          </a:bodyPr>
          <a:lstStyle/>
          <a:p>
            <a:pPr algn="l" marL="0" indent="0" lvl="0">
              <a:lnSpc>
                <a:spcPts val="3022"/>
              </a:lnSpc>
              <a:spcBef>
                <a:spcPct val="0"/>
              </a:spcBef>
            </a:pPr>
            <a:r>
              <a:rPr lang="en-US" sz="1854">
                <a:solidFill>
                  <a:srgbClr val="18253B"/>
                </a:solidFill>
                <a:latin typeface="Poppins Bold"/>
                <a:ea typeface="Poppins Bold"/>
                <a:cs typeface="Poppins Bold"/>
                <a:sym typeface="Poppins Bold"/>
              </a:rPr>
              <a:t>The first step in bone fracture detection using OpenCV is converting the RGB (Red, Green, Blue) image to a grayscale image</a:t>
            </a:r>
          </a:p>
        </p:txBody>
      </p:sp>
      <p:sp>
        <p:nvSpPr>
          <p:cNvPr name="TextBox 20" id="20"/>
          <p:cNvSpPr txBox="true"/>
          <p:nvPr/>
        </p:nvSpPr>
        <p:spPr>
          <a:xfrm rot="0">
            <a:off x="9864703" y="8733421"/>
            <a:ext cx="7179771" cy="913868"/>
          </a:xfrm>
          <a:prstGeom prst="rect">
            <a:avLst/>
          </a:prstGeom>
        </p:spPr>
        <p:txBody>
          <a:bodyPr anchor="t" rtlCol="false" tIns="0" lIns="0" bIns="0" rIns="0">
            <a:spAutoFit/>
          </a:bodyPr>
          <a:lstStyle/>
          <a:p>
            <a:pPr algn="ctr" marL="0" indent="0" lvl="0">
              <a:lnSpc>
                <a:spcPts val="2437"/>
              </a:lnSpc>
              <a:spcBef>
                <a:spcPct val="0"/>
              </a:spcBef>
            </a:pPr>
            <a:r>
              <a:rPr lang="en-US" sz="1495">
                <a:solidFill>
                  <a:srgbClr val="18253B"/>
                </a:solidFill>
                <a:latin typeface="Poppins Bold"/>
                <a:ea typeface="Poppins Bold"/>
                <a:cs typeface="Poppins Bold"/>
                <a:sym typeface="Poppins Bold"/>
              </a:rPr>
              <a:t>The morphological closing operation, which applies the structuring element, helps to fill in gaps and remove noise from the edge-detected image</a:t>
            </a:r>
          </a:p>
        </p:txBody>
      </p:sp>
      <p:sp>
        <p:nvSpPr>
          <p:cNvPr name="TextBox 21" id="21"/>
          <p:cNvSpPr txBox="true"/>
          <p:nvPr/>
        </p:nvSpPr>
        <p:spPr>
          <a:xfrm rot="0">
            <a:off x="502874" y="1846315"/>
            <a:ext cx="7924800" cy="1576196"/>
          </a:xfrm>
          <a:prstGeom prst="rect">
            <a:avLst/>
          </a:prstGeom>
        </p:spPr>
        <p:txBody>
          <a:bodyPr anchor="t" rtlCol="false" tIns="0" lIns="0" bIns="0" rIns="0">
            <a:spAutoFit/>
          </a:bodyPr>
          <a:lstStyle/>
          <a:p>
            <a:pPr algn="l" marL="0" indent="0" lvl="0">
              <a:lnSpc>
                <a:spcPts val="5843"/>
              </a:lnSpc>
            </a:pPr>
            <a:r>
              <a:rPr lang="en-US" sz="6087">
                <a:solidFill>
                  <a:srgbClr val="18253B"/>
                </a:solidFill>
                <a:latin typeface="Poppins Ultra-Bold"/>
                <a:ea typeface="Poppins Ultra-Bold"/>
                <a:cs typeface="Poppins Ultra-Bold"/>
                <a:sym typeface="Poppins Ultra-Bold"/>
              </a:rPr>
              <a:t>Image Processing Steps :</a:t>
            </a:r>
          </a:p>
        </p:txBody>
      </p:sp>
      <p:sp>
        <p:nvSpPr>
          <p:cNvPr name="TextBox 22" id="22"/>
          <p:cNvSpPr txBox="true"/>
          <p:nvPr/>
        </p:nvSpPr>
        <p:spPr>
          <a:xfrm rot="0">
            <a:off x="11154903" y="424189"/>
            <a:ext cx="3164205"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Preprocessing</a:t>
            </a:r>
          </a:p>
        </p:txBody>
      </p:sp>
      <p:sp>
        <p:nvSpPr>
          <p:cNvPr name="TextBox 23" id="23"/>
          <p:cNvSpPr txBox="true"/>
          <p:nvPr/>
        </p:nvSpPr>
        <p:spPr>
          <a:xfrm rot="0">
            <a:off x="11204949" y="5585282"/>
            <a:ext cx="3277076"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Edge detection</a:t>
            </a:r>
          </a:p>
        </p:txBody>
      </p:sp>
      <p:sp>
        <p:nvSpPr>
          <p:cNvPr name="TextBox 24" id="24"/>
          <p:cNvSpPr txBox="true"/>
          <p:nvPr/>
        </p:nvSpPr>
        <p:spPr>
          <a:xfrm rot="0">
            <a:off x="10291323" y="8095248"/>
            <a:ext cx="5104329"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Morphological Closing:</a:t>
            </a:r>
          </a:p>
        </p:txBody>
      </p:sp>
      <p:sp>
        <p:nvSpPr>
          <p:cNvPr name="TextBox 25" id="25"/>
          <p:cNvSpPr txBox="true"/>
          <p:nvPr/>
        </p:nvSpPr>
        <p:spPr>
          <a:xfrm rot="0">
            <a:off x="11740690" y="3037553"/>
            <a:ext cx="2257425"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Threshold</a:t>
            </a:r>
          </a:p>
        </p:txBody>
      </p:sp>
      <p:sp>
        <p:nvSpPr>
          <p:cNvPr name="TextBox 26" id="26"/>
          <p:cNvSpPr txBox="true"/>
          <p:nvPr/>
        </p:nvSpPr>
        <p:spPr>
          <a:xfrm rot="0">
            <a:off x="8547122" y="8695321"/>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04.</a:t>
            </a:r>
          </a:p>
        </p:txBody>
      </p:sp>
      <p:sp>
        <p:nvSpPr>
          <p:cNvPr name="TextBox 27" id="27"/>
          <p:cNvSpPr txBox="true"/>
          <p:nvPr/>
        </p:nvSpPr>
        <p:spPr>
          <a:xfrm rot="0">
            <a:off x="8570747" y="6104346"/>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484214" y="491156"/>
            <a:ext cx="18863163" cy="11839997"/>
          </a:xfrm>
          <a:custGeom>
            <a:avLst/>
            <a:gdLst/>
            <a:ahLst/>
            <a:cxnLst/>
            <a:rect r="r" b="b" t="t" l="l"/>
            <a:pathLst>
              <a:path h="11839997" w="18863163">
                <a:moveTo>
                  <a:pt x="18863163" y="0"/>
                </a:moveTo>
                <a:lnTo>
                  <a:pt x="0" y="0"/>
                </a:lnTo>
                <a:lnTo>
                  <a:pt x="0" y="11839997"/>
                </a:lnTo>
                <a:lnTo>
                  <a:pt x="18863163" y="11839997"/>
                </a:lnTo>
                <a:lnTo>
                  <a:pt x="18863163" y="0"/>
                </a:lnTo>
                <a:close/>
              </a:path>
            </a:pathLst>
          </a:custGeom>
          <a:blipFill>
            <a:blip r:embed="rId4">
              <a:alphaModFix amt="59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050" y="4751576"/>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6">
              <a:alphaModFix amt="38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222777" y="207646"/>
            <a:ext cx="9870948" cy="821054"/>
          </a:xfrm>
          <a:prstGeom prst="rect">
            <a:avLst/>
          </a:prstGeom>
        </p:spPr>
        <p:txBody>
          <a:bodyPr anchor="t" rtlCol="false" tIns="0" lIns="0" bIns="0" rIns="0">
            <a:spAutoFit/>
          </a:bodyPr>
          <a:lstStyle/>
          <a:p>
            <a:pPr algn="ctr">
              <a:lnSpc>
                <a:spcPts val="6720"/>
              </a:lnSpc>
            </a:pPr>
            <a:r>
              <a:rPr lang="en-US" sz="4800">
                <a:solidFill>
                  <a:srgbClr val="3B365F"/>
                </a:solidFill>
                <a:latin typeface="TAN Headline"/>
                <a:ea typeface="TAN Headline"/>
                <a:cs typeface="TAN Headline"/>
                <a:sym typeface="TAN Headline"/>
              </a:rPr>
              <a:t>Future Enhancement</a:t>
            </a:r>
          </a:p>
        </p:txBody>
      </p:sp>
      <p:sp>
        <p:nvSpPr>
          <p:cNvPr name="TextBox 7" id="7"/>
          <p:cNvSpPr txBox="true"/>
          <p:nvPr/>
        </p:nvSpPr>
        <p:spPr>
          <a:xfrm rot="0">
            <a:off x="1138665" y="1178861"/>
            <a:ext cx="16687990" cy="9623498"/>
          </a:xfrm>
          <a:prstGeom prst="rect">
            <a:avLst/>
          </a:prstGeom>
        </p:spPr>
        <p:txBody>
          <a:bodyPr anchor="t" rtlCol="false" tIns="0" lIns="0" bIns="0" rIns="0">
            <a:spAutoFit/>
          </a:bodyPr>
          <a:lstStyle/>
          <a:p>
            <a:pPr algn="ctr">
              <a:lnSpc>
                <a:spcPts val="4054"/>
              </a:lnSpc>
              <a:spcBef>
                <a:spcPct val="0"/>
              </a:spcBef>
            </a:pPr>
            <a:r>
              <a:rPr lang="en-US" sz="2896" u="sng">
                <a:solidFill>
                  <a:srgbClr val="3B365F"/>
                </a:solidFill>
                <a:latin typeface="TAN Headline"/>
                <a:ea typeface="TAN Headline"/>
                <a:cs typeface="TAN Headline"/>
                <a:sym typeface="TAN Headline"/>
              </a:rPr>
              <a:t> Machine Learning and Deep Learning</a:t>
            </a:r>
          </a:p>
          <a:p>
            <a:pPr algn="l">
              <a:lnSpc>
                <a:spcPts val="3503"/>
              </a:lnSpc>
            </a:pPr>
            <a:r>
              <a:rPr lang="en-US" sz="2848" spc="37" u="sng">
                <a:solidFill>
                  <a:srgbClr val="3B365F"/>
                </a:solidFill>
                <a:latin typeface="Poppins Bold"/>
                <a:ea typeface="Poppins Bold"/>
                <a:cs typeface="Poppins Bold"/>
                <a:sym typeface="Poppins Bold"/>
              </a:rPr>
              <a:t>Purpose:</a:t>
            </a:r>
            <a:r>
              <a:rPr lang="en-US" sz="2848" spc="37">
                <a:solidFill>
                  <a:srgbClr val="3B365F"/>
                </a:solidFill>
                <a:latin typeface="Poppins"/>
                <a:ea typeface="Poppins"/>
                <a:cs typeface="Poppins"/>
                <a:sym typeface="Poppins"/>
              </a:rPr>
              <a:t> Enhance detection accuracy by leveraging advanced learning techniques.</a:t>
            </a:r>
          </a:p>
          <a:p>
            <a:pPr algn="l">
              <a:lnSpc>
                <a:spcPts val="3503"/>
              </a:lnSpc>
            </a:pPr>
            <a:r>
              <a:rPr lang="en-US" sz="2848" spc="37" u="sng">
                <a:solidFill>
                  <a:srgbClr val="3B365F"/>
                </a:solidFill>
                <a:latin typeface="Poppins Bold"/>
                <a:ea typeface="Poppins Bold"/>
                <a:cs typeface="Poppins Bold"/>
                <a:sym typeface="Poppins Bold"/>
              </a:rPr>
              <a:t>Techniques:</a:t>
            </a:r>
            <a:r>
              <a:rPr lang="en-US" sz="2848" spc="37">
                <a:solidFill>
                  <a:srgbClr val="3B365F"/>
                </a:solidFill>
                <a:latin typeface="Poppins"/>
                <a:ea typeface="Poppins"/>
                <a:cs typeface="Poppins"/>
                <a:sym typeface="Poppins"/>
              </a:rPr>
              <a:t>   </a:t>
            </a:r>
            <a:r>
              <a:rPr lang="en-US" sz="2848" spc="37" u="sng">
                <a:solidFill>
                  <a:srgbClr val="3B365F"/>
                </a:solidFill>
                <a:latin typeface="Poppins"/>
                <a:ea typeface="Poppins"/>
                <a:cs typeface="Poppins"/>
                <a:sym typeface="Poppins"/>
              </a:rPr>
              <a:t>CNNs for Bone Fracture Detection</a:t>
            </a:r>
          </a:p>
          <a:p>
            <a:pPr algn="l" marL="614931" indent="-307466" lvl="1">
              <a:lnSpc>
                <a:spcPts val="3133"/>
              </a:lnSpc>
              <a:buFont typeface="Arial"/>
              <a:buChar char="•"/>
            </a:pPr>
            <a:r>
              <a:rPr lang="en-US" sz="2848">
                <a:solidFill>
                  <a:srgbClr val="3B365F"/>
                </a:solidFill>
                <a:latin typeface="Poppins"/>
                <a:ea typeface="Poppins"/>
                <a:cs typeface="Poppins"/>
                <a:sym typeface="Poppins"/>
              </a:rPr>
              <a:t>Overview: Convolutional Neural Networks (CNNs) are deep learning models used to                 automatically detect and classify features in images. They are particularly effective for identifying bone fractures in X-ray images.</a:t>
            </a:r>
          </a:p>
          <a:p>
            <a:pPr algn="l">
              <a:lnSpc>
                <a:spcPts val="3503"/>
              </a:lnSpc>
            </a:pPr>
            <a:r>
              <a:rPr lang="en-US" sz="2848" spc="37" u="sng">
                <a:solidFill>
                  <a:srgbClr val="3B365F"/>
                </a:solidFill>
                <a:latin typeface="Poppins Bold"/>
                <a:ea typeface="Poppins Bold"/>
                <a:cs typeface="Poppins Bold"/>
                <a:sym typeface="Poppins Bold"/>
              </a:rPr>
              <a:t>How It Works:</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Convolutional Layers: Extract local features such as edges and textures.</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Pooling Layers: Reduce image size while retaining essential information.</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Fully Connected Layers: Classify the presence or absence of fractures.</a:t>
            </a:r>
          </a:p>
          <a:p>
            <a:pPr algn="l">
              <a:lnSpc>
                <a:spcPts val="3503"/>
              </a:lnSpc>
            </a:pPr>
            <a:r>
              <a:rPr lang="en-US" sz="2848" spc="37" u="sng">
                <a:solidFill>
                  <a:srgbClr val="3B365F"/>
                </a:solidFill>
                <a:latin typeface="Poppins Bold"/>
                <a:ea typeface="Poppins Bold"/>
                <a:cs typeface="Poppins Bold"/>
                <a:sym typeface="Poppins Bold"/>
              </a:rPr>
              <a:t>Benefits:</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Automatic Feature Extraction: Eliminates the need for manual feature selection.</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High Accuracy: Detects subtle fracture details effectively.</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Adaptability: Trained on diverse data to recognize various fracture types.</a:t>
            </a:r>
          </a:p>
          <a:p>
            <a:pPr algn="l">
              <a:lnSpc>
                <a:spcPts val="3503"/>
              </a:lnSpc>
            </a:pPr>
            <a:r>
              <a:rPr lang="en-US" sz="2848" spc="37" u="sng">
                <a:solidFill>
                  <a:srgbClr val="3B365F"/>
                </a:solidFill>
                <a:latin typeface="Poppins Bold"/>
                <a:ea typeface="Poppins Bold"/>
                <a:cs typeface="Poppins Bold"/>
                <a:sym typeface="Poppins Bold"/>
              </a:rPr>
              <a:t>Process:</a:t>
            </a:r>
          </a:p>
          <a:p>
            <a:pPr algn="l" marL="614931" indent="-307466" lvl="1">
              <a:lnSpc>
                <a:spcPts val="3503"/>
              </a:lnSpc>
              <a:buAutoNum type="arabicPeriod" startAt="1"/>
            </a:pPr>
            <a:r>
              <a:rPr lang="en-US" sz="2848" spc="37">
                <a:solidFill>
                  <a:srgbClr val="3B365F"/>
                </a:solidFill>
                <a:latin typeface="Poppins"/>
                <a:ea typeface="Poppins"/>
                <a:cs typeface="Poppins"/>
                <a:sym typeface="Poppins"/>
              </a:rPr>
              <a:t>Data Collection: Collect and label X-ray images.</a:t>
            </a:r>
          </a:p>
          <a:p>
            <a:pPr algn="l" marL="614931" indent="-307466" lvl="1">
              <a:lnSpc>
                <a:spcPts val="3503"/>
              </a:lnSpc>
              <a:buAutoNum type="arabicPeriod" startAt="1"/>
            </a:pPr>
            <a:r>
              <a:rPr lang="en-US" sz="2848" spc="37">
                <a:solidFill>
                  <a:srgbClr val="3B365F"/>
                </a:solidFill>
                <a:latin typeface="Poppins"/>
                <a:ea typeface="Poppins"/>
                <a:cs typeface="Poppins"/>
                <a:sym typeface="Poppins"/>
              </a:rPr>
              <a:t>Model Training: Train CNN on these images.</a:t>
            </a:r>
          </a:p>
          <a:p>
            <a:pPr algn="l" marL="614931" indent="-307466" lvl="1">
              <a:lnSpc>
                <a:spcPts val="3503"/>
              </a:lnSpc>
              <a:buAutoNum type="arabicPeriod" startAt="1"/>
            </a:pPr>
            <a:r>
              <a:rPr lang="en-US" sz="2848" spc="37">
                <a:solidFill>
                  <a:srgbClr val="3B365F"/>
                </a:solidFill>
                <a:latin typeface="Poppins"/>
                <a:ea typeface="Poppins"/>
                <a:cs typeface="Poppins"/>
                <a:sym typeface="Poppins"/>
              </a:rPr>
              <a:t>Evaluation: Test and validate model performance.</a:t>
            </a:r>
          </a:p>
          <a:p>
            <a:pPr algn="l">
              <a:lnSpc>
                <a:spcPts val="3503"/>
              </a:lnSpc>
            </a:pPr>
            <a:r>
              <a:rPr lang="en-US" sz="2848" spc="37" u="sng">
                <a:solidFill>
                  <a:srgbClr val="3B365F"/>
                </a:solidFill>
                <a:latin typeface="Poppins Bold"/>
                <a:ea typeface="Poppins Bold"/>
                <a:cs typeface="Poppins Bold"/>
                <a:sym typeface="Poppins Bold"/>
              </a:rPr>
              <a:t>Advanced Techniques:</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Transfer Learning: Utilize pre-trained models to enhance performance.</a:t>
            </a:r>
          </a:p>
          <a:p>
            <a:pPr algn="l" marL="614931" indent="-307466" lvl="1">
              <a:lnSpc>
                <a:spcPts val="3503"/>
              </a:lnSpc>
              <a:buFont typeface="Arial"/>
              <a:buChar char="•"/>
            </a:pPr>
            <a:r>
              <a:rPr lang="en-US" sz="2848" spc="37">
                <a:solidFill>
                  <a:srgbClr val="3B365F"/>
                </a:solidFill>
                <a:latin typeface="Poppins"/>
                <a:ea typeface="Poppins"/>
                <a:cs typeface="Poppins"/>
                <a:sym typeface="Poppins"/>
              </a:rPr>
              <a:t>Ensemble Methods: Combine models to improve detection accuracy.</a:t>
            </a:r>
          </a:p>
          <a:p>
            <a:pPr algn="ctr">
              <a:lnSpc>
                <a:spcPts val="3987"/>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2352" y="5699760"/>
            <a:ext cx="1385291" cy="4565764"/>
          </a:xfrm>
          <a:custGeom>
            <a:avLst/>
            <a:gdLst/>
            <a:ahLst/>
            <a:cxnLst/>
            <a:rect r="r" b="b" t="t" l="l"/>
            <a:pathLst>
              <a:path h="4565764" w="1385291">
                <a:moveTo>
                  <a:pt x="0" y="0"/>
                </a:moveTo>
                <a:lnTo>
                  <a:pt x="1385290" y="0"/>
                </a:lnTo>
                <a:lnTo>
                  <a:pt x="1385290" y="4565764"/>
                </a:lnTo>
                <a:lnTo>
                  <a:pt x="0" y="4565764"/>
                </a:lnTo>
                <a:lnTo>
                  <a:pt x="0" y="0"/>
                </a:lnTo>
                <a:close/>
              </a:path>
            </a:pathLst>
          </a:custGeom>
          <a:blipFill>
            <a:blip r:embed="rId2">
              <a:extLst>
                <a:ext uri="{96DAC541-7B7A-43D3-8B79-37D633B846F1}">
                  <asvg:svgBlip xmlns:asvg="http://schemas.microsoft.com/office/drawing/2016/SVG/main" r:embed="rId3"/>
                </a:ext>
              </a:extLst>
            </a:blip>
            <a:stretch>
              <a:fillRect l="0" t="0" r="-184644" b="0"/>
            </a:stretch>
          </a:blipFill>
        </p:spPr>
      </p:sp>
      <p:sp>
        <p:nvSpPr>
          <p:cNvPr name="Freeform 3" id="3"/>
          <p:cNvSpPr/>
          <p:nvPr/>
        </p:nvSpPr>
        <p:spPr>
          <a:xfrm flipH="false" flipV="false" rot="0">
            <a:off x="15147616" y="2284077"/>
            <a:ext cx="3362376" cy="8002923"/>
          </a:xfrm>
          <a:custGeom>
            <a:avLst/>
            <a:gdLst/>
            <a:ahLst/>
            <a:cxnLst/>
            <a:rect r="r" b="b" t="t" l="l"/>
            <a:pathLst>
              <a:path h="8002923" w="3362376">
                <a:moveTo>
                  <a:pt x="0" y="0"/>
                </a:moveTo>
                <a:lnTo>
                  <a:pt x="3362376" y="0"/>
                </a:lnTo>
                <a:lnTo>
                  <a:pt x="3362376" y="8002923"/>
                </a:lnTo>
                <a:lnTo>
                  <a:pt x="0" y="8002923"/>
                </a:lnTo>
                <a:lnTo>
                  <a:pt x="0" y="0"/>
                </a:lnTo>
                <a:close/>
              </a:path>
            </a:pathLst>
          </a:custGeom>
          <a:blipFill>
            <a:blip r:embed="rId2">
              <a:alphaModFix amt="29000"/>
              <a:extLst>
                <a:ext uri="{96DAC541-7B7A-43D3-8B79-37D633B846F1}">
                  <asvg:svgBlip xmlns:asvg="http://schemas.microsoft.com/office/drawing/2016/SVG/main" r:embed="rId3"/>
                </a:ext>
              </a:extLst>
            </a:blip>
            <a:stretch>
              <a:fillRect l="-105557" t="0" r="0" b="0"/>
            </a:stretch>
          </a:blipFill>
        </p:spPr>
      </p:sp>
      <p:grpSp>
        <p:nvGrpSpPr>
          <p:cNvPr name="Group 4" id="4"/>
          <p:cNvGrpSpPr/>
          <p:nvPr/>
        </p:nvGrpSpPr>
        <p:grpSpPr>
          <a:xfrm rot="0">
            <a:off x="3106102" y="5699760"/>
            <a:ext cx="194310" cy="197167"/>
            <a:chOff x="0" y="0"/>
            <a:chExt cx="259080" cy="262890"/>
          </a:xfrm>
        </p:grpSpPr>
        <p:sp>
          <p:nvSpPr>
            <p:cNvPr name="Freeform 5" id="5"/>
            <p:cNvSpPr/>
            <p:nvPr/>
          </p:nvSpPr>
          <p:spPr>
            <a:xfrm flipH="false" flipV="false" rot="0">
              <a:off x="43180" y="46990"/>
              <a:ext cx="161290" cy="167640"/>
            </a:xfrm>
            <a:custGeom>
              <a:avLst/>
              <a:gdLst/>
              <a:ahLst/>
              <a:cxnLst/>
              <a:rect r="r" b="b" t="t" l="l"/>
              <a:pathLst>
                <a:path h="167640" w="161290">
                  <a:moveTo>
                    <a:pt x="161290" y="58420"/>
                  </a:moveTo>
                  <a:cubicBezTo>
                    <a:pt x="157480" y="116840"/>
                    <a:pt x="133350" y="147320"/>
                    <a:pt x="115570" y="157480"/>
                  </a:cubicBezTo>
                  <a:cubicBezTo>
                    <a:pt x="104140" y="165100"/>
                    <a:pt x="91440" y="167640"/>
                    <a:pt x="77470" y="165100"/>
                  </a:cubicBezTo>
                  <a:cubicBezTo>
                    <a:pt x="57150" y="161290"/>
                    <a:pt x="22860" y="144780"/>
                    <a:pt x="11430" y="125730"/>
                  </a:cubicBezTo>
                  <a:cubicBezTo>
                    <a:pt x="0" y="105410"/>
                    <a:pt x="1270" y="67310"/>
                    <a:pt x="7620" y="48260"/>
                  </a:cubicBezTo>
                  <a:cubicBezTo>
                    <a:pt x="11430" y="34290"/>
                    <a:pt x="19050" y="25400"/>
                    <a:pt x="31750" y="17780"/>
                  </a:cubicBezTo>
                  <a:cubicBezTo>
                    <a:pt x="48260" y="7620"/>
                    <a:pt x="87630" y="0"/>
                    <a:pt x="106680" y="3810"/>
                  </a:cubicBezTo>
                  <a:cubicBezTo>
                    <a:pt x="120650" y="6350"/>
                    <a:pt x="140970" y="24130"/>
                    <a:pt x="140970" y="24130"/>
                  </a:cubicBezTo>
                </a:path>
              </a:pathLst>
            </a:custGeom>
            <a:solidFill>
              <a:srgbClr val="94AAB8"/>
            </a:solidFill>
            <a:ln cap="sq">
              <a:noFill/>
              <a:prstDash val="solid"/>
              <a:miter/>
            </a:ln>
          </p:spPr>
        </p:sp>
      </p:grpSp>
      <p:grpSp>
        <p:nvGrpSpPr>
          <p:cNvPr name="Group 6" id="6"/>
          <p:cNvGrpSpPr/>
          <p:nvPr/>
        </p:nvGrpSpPr>
        <p:grpSpPr>
          <a:xfrm rot="0">
            <a:off x="13270230" y="2882265"/>
            <a:ext cx="192405" cy="199072"/>
            <a:chOff x="0" y="0"/>
            <a:chExt cx="256540" cy="265430"/>
          </a:xfrm>
        </p:grpSpPr>
        <p:sp>
          <p:nvSpPr>
            <p:cNvPr name="Freeform 7" id="7"/>
            <p:cNvSpPr/>
            <p:nvPr/>
          </p:nvSpPr>
          <p:spPr>
            <a:xfrm flipH="false" flipV="false" rot="0">
              <a:off x="43180" y="50800"/>
              <a:ext cx="161290" cy="166370"/>
            </a:xfrm>
            <a:custGeom>
              <a:avLst/>
              <a:gdLst/>
              <a:ahLst/>
              <a:cxnLst/>
              <a:rect r="r" b="b" t="t" l="l"/>
              <a:pathLst>
                <a:path h="166370" w="161290">
                  <a:moveTo>
                    <a:pt x="161290" y="57150"/>
                  </a:moveTo>
                  <a:cubicBezTo>
                    <a:pt x="139700" y="144780"/>
                    <a:pt x="128270" y="152400"/>
                    <a:pt x="116840" y="157480"/>
                  </a:cubicBezTo>
                  <a:cubicBezTo>
                    <a:pt x="104140" y="162560"/>
                    <a:pt x="91440" y="166370"/>
                    <a:pt x="77470" y="163830"/>
                  </a:cubicBezTo>
                  <a:cubicBezTo>
                    <a:pt x="58420" y="160020"/>
                    <a:pt x="24130" y="143510"/>
                    <a:pt x="11430" y="124460"/>
                  </a:cubicBezTo>
                  <a:cubicBezTo>
                    <a:pt x="0" y="105410"/>
                    <a:pt x="1270" y="67310"/>
                    <a:pt x="7620" y="48260"/>
                  </a:cubicBezTo>
                  <a:cubicBezTo>
                    <a:pt x="11430" y="34290"/>
                    <a:pt x="21590" y="24130"/>
                    <a:pt x="31750" y="16510"/>
                  </a:cubicBezTo>
                  <a:cubicBezTo>
                    <a:pt x="41910" y="8890"/>
                    <a:pt x="53340" y="1270"/>
                    <a:pt x="67310" y="0"/>
                  </a:cubicBezTo>
                  <a:cubicBezTo>
                    <a:pt x="87630" y="0"/>
                    <a:pt x="140970" y="22860"/>
                    <a:pt x="140970" y="22860"/>
                  </a:cubicBezTo>
                </a:path>
              </a:pathLst>
            </a:custGeom>
            <a:solidFill>
              <a:srgbClr val="94AAB8"/>
            </a:solidFill>
            <a:ln cap="sq">
              <a:noFill/>
              <a:prstDash val="solid"/>
              <a:miter/>
            </a:ln>
          </p:spPr>
        </p:sp>
      </p:grpSp>
      <p:grpSp>
        <p:nvGrpSpPr>
          <p:cNvPr name="Group 8" id="8"/>
          <p:cNvGrpSpPr/>
          <p:nvPr/>
        </p:nvGrpSpPr>
        <p:grpSpPr>
          <a:xfrm rot="0">
            <a:off x="8903970" y="8929688"/>
            <a:ext cx="754380" cy="1043940"/>
            <a:chOff x="0" y="0"/>
            <a:chExt cx="1005840" cy="1391920"/>
          </a:xfrm>
        </p:grpSpPr>
        <p:sp>
          <p:nvSpPr>
            <p:cNvPr name="Freeform 9" id="9"/>
            <p:cNvSpPr/>
            <p:nvPr/>
          </p:nvSpPr>
          <p:spPr>
            <a:xfrm flipH="false" flipV="false" rot="0">
              <a:off x="46990" y="48260"/>
              <a:ext cx="909320" cy="1294130"/>
            </a:xfrm>
            <a:custGeom>
              <a:avLst/>
              <a:gdLst/>
              <a:ahLst/>
              <a:cxnLst/>
              <a:rect r="r" b="b" t="t" l="l"/>
              <a:pathLst>
                <a:path h="1294130" w="909320">
                  <a:moveTo>
                    <a:pt x="170180" y="63500"/>
                  </a:moveTo>
                  <a:cubicBezTo>
                    <a:pt x="335280" y="577850"/>
                    <a:pt x="342900" y="585470"/>
                    <a:pt x="367030" y="617220"/>
                  </a:cubicBezTo>
                  <a:cubicBezTo>
                    <a:pt x="408940" y="676910"/>
                    <a:pt x="491490" y="770890"/>
                    <a:pt x="570230" y="852170"/>
                  </a:cubicBezTo>
                  <a:cubicBezTo>
                    <a:pt x="662940" y="948690"/>
                    <a:pt x="858520" y="1084580"/>
                    <a:pt x="895350" y="1150620"/>
                  </a:cubicBezTo>
                  <a:cubicBezTo>
                    <a:pt x="908050" y="1174750"/>
                    <a:pt x="909320" y="1191260"/>
                    <a:pt x="906780" y="1210310"/>
                  </a:cubicBezTo>
                  <a:cubicBezTo>
                    <a:pt x="904240" y="1229360"/>
                    <a:pt x="894080" y="1250950"/>
                    <a:pt x="880110" y="1264920"/>
                  </a:cubicBezTo>
                  <a:cubicBezTo>
                    <a:pt x="867410" y="1277620"/>
                    <a:pt x="842010" y="1287780"/>
                    <a:pt x="826770" y="1291590"/>
                  </a:cubicBezTo>
                  <a:cubicBezTo>
                    <a:pt x="815340" y="1294130"/>
                    <a:pt x="806450" y="1294130"/>
                    <a:pt x="796290" y="1291590"/>
                  </a:cubicBezTo>
                  <a:cubicBezTo>
                    <a:pt x="779780" y="1286510"/>
                    <a:pt x="755650" y="1276350"/>
                    <a:pt x="742950" y="1261110"/>
                  </a:cubicBezTo>
                  <a:cubicBezTo>
                    <a:pt x="730250" y="1247140"/>
                    <a:pt x="721360" y="1221740"/>
                    <a:pt x="718820" y="1206500"/>
                  </a:cubicBezTo>
                  <a:cubicBezTo>
                    <a:pt x="716280" y="1195070"/>
                    <a:pt x="717550" y="1186180"/>
                    <a:pt x="721360" y="1176020"/>
                  </a:cubicBezTo>
                  <a:cubicBezTo>
                    <a:pt x="726440" y="1160780"/>
                    <a:pt x="741680" y="1135380"/>
                    <a:pt x="753110" y="1125220"/>
                  </a:cubicBezTo>
                  <a:cubicBezTo>
                    <a:pt x="762000" y="1116330"/>
                    <a:pt x="768350" y="1112520"/>
                    <a:pt x="779780" y="1108710"/>
                  </a:cubicBezTo>
                  <a:cubicBezTo>
                    <a:pt x="795020" y="1104900"/>
                    <a:pt x="821690" y="1102360"/>
                    <a:pt x="839470" y="1107440"/>
                  </a:cubicBezTo>
                  <a:cubicBezTo>
                    <a:pt x="858520" y="1112520"/>
                    <a:pt x="878840" y="1130300"/>
                    <a:pt x="889000" y="1141730"/>
                  </a:cubicBezTo>
                  <a:cubicBezTo>
                    <a:pt x="896620" y="1150620"/>
                    <a:pt x="900430" y="1158240"/>
                    <a:pt x="902970" y="1169670"/>
                  </a:cubicBezTo>
                  <a:cubicBezTo>
                    <a:pt x="906780" y="1184910"/>
                    <a:pt x="908050" y="1211580"/>
                    <a:pt x="901700" y="1229360"/>
                  </a:cubicBezTo>
                  <a:cubicBezTo>
                    <a:pt x="895350" y="1248410"/>
                    <a:pt x="880110" y="1267460"/>
                    <a:pt x="864870" y="1277620"/>
                  </a:cubicBezTo>
                  <a:cubicBezTo>
                    <a:pt x="848360" y="1287780"/>
                    <a:pt x="825500" y="1294130"/>
                    <a:pt x="806450" y="1292860"/>
                  </a:cubicBezTo>
                  <a:cubicBezTo>
                    <a:pt x="787400" y="1290320"/>
                    <a:pt x="774700" y="1283970"/>
                    <a:pt x="750570" y="1268730"/>
                  </a:cubicBezTo>
                  <a:cubicBezTo>
                    <a:pt x="690880" y="1230630"/>
                    <a:pt x="560070" y="1108710"/>
                    <a:pt x="472440" y="1019810"/>
                  </a:cubicBezTo>
                  <a:cubicBezTo>
                    <a:pt x="383540" y="930910"/>
                    <a:pt x="283210" y="821690"/>
                    <a:pt x="222250" y="735330"/>
                  </a:cubicBezTo>
                  <a:cubicBezTo>
                    <a:pt x="177800" y="671830"/>
                    <a:pt x="154940" y="633730"/>
                    <a:pt x="124460" y="558800"/>
                  </a:cubicBezTo>
                  <a:cubicBezTo>
                    <a:pt x="77470" y="441960"/>
                    <a:pt x="0" y="171450"/>
                    <a:pt x="3810" y="90170"/>
                  </a:cubicBezTo>
                  <a:cubicBezTo>
                    <a:pt x="3810" y="62230"/>
                    <a:pt x="10160" y="46990"/>
                    <a:pt x="22860" y="33020"/>
                  </a:cubicBezTo>
                  <a:cubicBezTo>
                    <a:pt x="34290" y="17780"/>
                    <a:pt x="55880" y="6350"/>
                    <a:pt x="74930" y="2540"/>
                  </a:cubicBezTo>
                  <a:cubicBezTo>
                    <a:pt x="93980" y="0"/>
                    <a:pt x="118110" y="5080"/>
                    <a:pt x="134620" y="15240"/>
                  </a:cubicBezTo>
                  <a:cubicBezTo>
                    <a:pt x="149860" y="25400"/>
                    <a:pt x="170180" y="63500"/>
                    <a:pt x="170180" y="63500"/>
                  </a:cubicBezTo>
                </a:path>
              </a:pathLst>
            </a:custGeom>
            <a:solidFill>
              <a:srgbClr val="94AAB8"/>
            </a:solidFill>
            <a:ln cap="sq">
              <a:noFill/>
              <a:prstDash val="solid"/>
              <a:miter/>
            </a:ln>
          </p:spPr>
        </p:sp>
      </p:grpSp>
      <p:grpSp>
        <p:nvGrpSpPr>
          <p:cNvPr name="Group 10" id="10"/>
          <p:cNvGrpSpPr/>
          <p:nvPr/>
        </p:nvGrpSpPr>
        <p:grpSpPr>
          <a:xfrm rot="0">
            <a:off x="9654540" y="9873615"/>
            <a:ext cx="199072" cy="194310"/>
            <a:chOff x="0" y="0"/>
            <a:chExt cx="265430" cy="259080"/>
          </a:xfrm>
        </p:grpSpPr>
        <p:sp>
          <p:nvSpPr>
            <p:cNvPr name="Freeform 11" id="11"/>
            <p:cNvSpPr/>
            <p:nvPr/>
          </p:nvSpPr>
          <p:spPr>
            <a:xfrm flipH="false" flipV="false" rot="0">
              <a:off x="49530" y="49530"/>
              <a:ext cx="162560" cy="167640"/>
            </a:xfrm>
            <a:custGeom>
              <a:avLst/>
              <a:gdLst/>
              <a:ahLst/>
              <a:cxnLst/>
              <a:rect r="r" b="b" t="t" l="l"/>
              <a:pathLst>
                <a:path h="167640" w="16256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sp>
        <p:nvSpPr>
          <p:cNvPr name="Freeform 12" id="12"/>
          <p:cNvSpPr/>
          <p:nvPr/>
        </p:nvSpPr>
        <p:spPr>
          <a:xfrm flipH="true" flipV="false" rot="-57142">
            <a:off x="426676" y="4642427"/>
            <a:ext cx="9382735" cy="5889339"/>
          </a:xfrm>
          <a:custGeom>
            <a:avLst/>
            <a:gdLst/>
            <a:ahLst/>
            <a:cxnLst/>
            <a:rect r="r" b="b" t="t" l="l"/>
            <a:pathLst>
              <a:path h="5889339" w="9382735">
                <a:moveTo>
                  <a:pt x="9382735" y="0"/>
                </a:moveTo>
                <a:lnTo>
                  <a:pt x="0" y="0"/>
                </a:lnTo>
                <a:lnTo>
                  <a:pt x="0" y="5889339"/>
                </a:lnTo>
                <a:lnTo>
                  <a:pt x="9382735" y="5889339"/>
                </a:lnTo>
                <a:lnTo>
                  <a:pt x="93827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384195">
            <a:off x="7504309" y="5450239"/>
            <a:ext cx="1631095" cy="950422"/>
            <a:chOff x="0" y="0"/>
            <a:chExt cx="1643380" cy="957580"/>
          </a:xfrm>
        </p:grpSpPr>
        <p:sp>
          <p:nvSpPr>
            <p:cNvPr name="Freeform 14" id="14"/>
            <p:cNvSpPr/>
            <p:nvPr/>
          </p:nvSpPr>
          <p:spPr>
            <a:xfrm flipH="false" flipV="false" rot="0">
              <a:off x="44450" y="50800"/>
              <a:ext cx="1551940" cy="857250"/>
            </a:xfrm>
            <a:custGeom>
              <a:avLst/>
              <a:gdLst/>
              <a:ahLst/>
              <a:cxnLst/>
              <a:rect r="r" b="b" t="t" l="l"/>
              <a:pathLst>
                <a:path h="857250" w="1551940">
                  <a:moveTo>
                    <a:pt x="123190" y="8890"/>
                  </a:moveTo>
                  <a:cubicBezTo>
                    <a:pt x="278130" y="78740"/>
                    <a:pt x="505460" y="128270"/>
                    <a:pt x="612140" y="167640"/>
                  </a:cubicBezTo>
                  <a:cubicBezTo>
                    <a:pt x="680720" y="194310"/>
                    <a:pt x="709930" y="218440"/>
                    <a:pt x="777240" y="247650"/>
                  </a:cubicBezTo>
                  <a:cubicBezTo>
                    <a:pt x="877570" y="290830"/>
                    <a:pt x="1083310" y="353060"/>
                    <a:pt x="1162050" y="392430"/>
                  </a:cubicBezTo>
                  <a:cubicBezTo>
                    <a:pt x="1200150" y="411480"/>
                    <a:pt x="1207770" y="417830"/>
                    <a:pt x="1240790" y="444500"/>
                  </a:cubicBezTo>
                  <a:cubicBezTo>
                    <a:pt x="1310640" y="497840"/>
                    <a:pt x="1506220" y="656590"/>
                    <a:pt x="1539240" y="718820"/>
                  </a:cubicBezTo>
                  <a:cubicBezTo>
                    <a:pt x="1551940" y="744220"/>
                    <a:pt x="1549400" y="763270"/>
                    <a:pt x="1546860" y="779780"/>
                  </a:cubicBezTo>
                  <a:cubicBezTo>
                    <a:pt x="1545590" y="791210"/>
                    <a:pt x="1543050" y="798830"/>
                    <a:pt x="1536700" y="807720"/>
                  </a:cubicBezTo>
                  <a:cubicBezTo>
                    <a:pt x="1526540" y="821690"/>
                    <a:pt x="1506220" y="840740"/>
                    <a:pt x="1490980" y="848360"/>
                  </a:cubicBezTo>
                  <a:cubicBezTo>
                    <a:pt x="1480820" y="853440"/>
                    <a:pt x="1471930" y="854710"/>
                    <a:pt x="1461770" y="855980"/>
                  </a:cubicBezTo>
                  <a:cubicBezTo>
                    <a:pt x="1451610" y="855980"/>
                    <a:pt x="1441450" y="855980"/>
                    <a:pt x="1431290" y="853440"/>
                  </a:cubicBezTo>
                  <a:cubicBezTo>
                    <a:pt x="1416050" y="847090"/>
                    <a:pt x="1391920" y="835660"/>
                    <a:pt x="1380490" y="820420"/>
                  </a:cubicBezTo>
                  <a:cubicBezTo>
                    <a:pt x="1367790" y="805180"/>
                    <a:pt x="1360170" y="782320"/>
                    <a:pt x="1360170" y="763270"/>
                  </a:cubicBezTo>
                  <a:cubicBezTo>
                    <a:pt x="1358900" y="744220"/>
                    <a:pt x="1369060" y="720090"/>
                    <a:pt x="1377950" y="706120"/>
                  </a:cubicBezTo>
                  <a:cubicBezTo>
                    <a:pt x="1383030" y="695960"/>
                    <a:pt x="1389380" y="689610"/>
                    <a:pt x="1399540" y="684530"/>
                  </a:cubicBezTo>
                  <a:cubicBezTo>
                    <a:pt x="1413510" y="675640"/>
                    <a:pt x="1437640" y="665480"/>
                    <a:pt x="1456690" y="666750"/>
                  </a:cubicBezTo>
                  <a:cubicBezTo>
                    <a:pt x="1475740" y="666750"/>
                    <a:pt x="1498600" y="675640"/>
                    <a:pt x="1513840" y="687070"/>
                  </a:cubicBezTo>
                  <a:cubicBezTo>
                    <a:pt x="1529080" y="699770"/>
                    <a:pt x="1541780" y="720090"/>
                    <a:pt x="1545590" y="739140"/>
                  </a:cubicBezTo>
                  <a:cubicBezTo>
                    <a:pt x="1550670" y="756920"/>
                    <a:pt x="1545590" y="783590"/>
                    <a:pt x="1540510" y="798830"/>
                  </a:cubicBezTo>
                  <a:cubicBezTo>
                    <a:pt x="1536700" y="810260"/>
                    <a:pt x="1532890" y="816610"/>
                    <a:pt x="1524000" y="824230"/>
                  </a:cubicBezTo>
                  <a:cubicBezTo>
                    <a:pt x="1512570" y="835660"/>
                    <a:pt x="1490980" y="850900"/>
                    <a:pt x="1471930" y="854710"/>
                  </a:cubicBezTo>
                  <a:cubicBezTo>
                    <a:pt x="1452880" y="857250"/>
                    <a:pt x="1433830" y="855980"/>
                    <a:pt x="1412240" y="845820"/>
                  </a:cubicBezTo>
                  <a:cubicBezTo>
                    <a:pt x="1376680" y="830580"/>
                    <a:pt x="1322070" y="778510"/>
                    <a:pt x="1287780" y="744220"/>
                  </a:cubicBezTo>
                  <a:cubicBezTo>
                    <a:pt x="1258570" y="715010"/>
                    <a:pt x="1245870" y="684530"/>
                    <a:pt x="1215390" y="656590"/>
                  </a:cubicBezTo>
                  <a:cubicBezTo>
                    <a:pt x="1177290" y="622300"/>
                    <a:pt x="1141730" y="594360"/>
                    <a:pt x="1075690" y="556260"/>
                  </a:cubicBezTo>
                  <a:cubicBezTo>
                    <a:pt x="942340" y="481330"/>
                    <a:pt x="579120" y="328930"/>
                    <a:pt x="434340" y="281940"/>
                  </a:cubicBezTo>
                  <a:cubicBezTo>
                    <a:pt x="363220" y="260350"/>
                    <a:pt x="327660" y="265430"/>
                    <a:pt x="270510" y="247650"/>
                  </a:cubicBezTo>
                  <a:cubicBezTo>
                    <a:pt x="200660" y="227330"/>
                    <a:pt x="90170" y="189230"/>
                    <a:pt x="48260" y="160020"/>
                  </a:cubicBezTo>
                  <a:cubicBezTo>
                    <a:pt x="26670" y="146050"/>
                    <a:pt x="13970" y="133350"/>
                    <a:pt x="7620" y="116840"/>
                  </a:cubicBezTo>
                  <a:cubicBezTo>
                    <a:pt x="0" y="99060"/>
                    <a:pt x="0" y="73660"/>
                    <a:pt x="6350" y="57150"/>
                  </a:cubicBezTo>
                  <a:cubicBezTo>
                    <a:pt x="12700" y="39370"/>
                    <a:pt x="30480" y="20320"/>
                    <a:pt x="44450" y="11430"/>
                  </a:cubicBezTo>
                  <a:cubicBezTo>
                    <a:pt x="57150" y="3810"/>
                    <a:pt x="71120" y="1270"/>
                    <a:pt x="83820" y="0"/>
                  </a:cubicBezTo>
                  <a:cubicBezTo>
                    <a:pt x="96520" y="0"/>
                    <a:pt x="123190" y="8890"/>
                    <a:pt x="123190" y="8890"/>
                  </a:cubicBezTo>
                </a:path>
              </a:pathLst>
            </a:custGeom>
            <a:solidFill>
              <a:srgbClr val="94AAB8"/>
            </a:solidFill>
            <a:ln cap="sq">
              <a:noFill/>
              <a:prstDash val="solid"/>
              <a:miter/>
            </a:ln>
          </p:spPr>
        </p:sp>
      </p:grpSp>
      <p:grpSp>
        <p:nvGrpSpPr>
          <p:cNvPr name="Group 15" id="15"/>
          <p:cNvGrpSpPr/>
          <p:nvPr/>
        </p:nvGrpSpPr>
        <p:grpSpPr>
          <a:xfrm rot="384195">
            <a:off x="5176865" y="9745251"/>
            <a:ext cx="1423112" cy="642858"/>
            <a:chOff x="0" y="0"/>
            <a:chExt cx="1433830" cy="647700"/>
          </a:xfrm>
        </p:grpSpPr>
        <p:sp>
          <p:nvSpPr>
            <p:cNvPr name="Freeform 16" id="16"/>
            <p:cNvSpPr/>
            <p:nvPr/>
          </p:nvSpPr>
          <p:spPr>
            <a:xfrm flipH="false" flipV="false" rot="0">
              <a:off x="49530" y="46990"/>
              <a:ext cx="1338580" cy="551180"/>
            </a:xfrm>
            <a:custGeom>
              <a:avLst/>
              <a:gdLst/>
              <a:ahLst/>
              <a:cxnLst/>
              <a:rect r="r" b="b" t="t" l="l"/>
              <a:pathLst>
                <a:path h="551180" w="1338580">
                  <a:moveTo>
                    <a:pt x="1290320" y="162560"/>
                  </a:moveTo>
                  <a:cubicBezTo>
                    <a:pt x="981710" y="293370"/>
                    <a:pt x="933450" y="289560"/>
                    <a:pt x="855980" y="311150"/>
                  </a:cubicBezTo>
                  <a:cubicBezTo>
                    <a:pt x="731520" y="345440"/>
                    <a:pt x="519430" y="440690"/>
                    <a:pt x="381000" y="482600"/>
                  </a:cubicBezTo>
                  <a:cubicBezTo>
                    <a:pt x="278130" y="514350"/>
                    <a:pt x="161290" y="548640"/>
                    <a:pt x="102870" y="548640"/>
                  </a:cubicBezTo>
                  <a:cubicBezTo>
                    <a:pt x="77470" y="549910"/>
                    <a:pt x="60960" y="546100"/>
                    <a:pt x="45720" y="535940"/>
                  </a:cubicBezTo>
                  <a:cubicBezTo>
                    <a:pt x="29210" y="527050"/>
                    <a:pt x="13970" y="505460"/>
                    <a:pt x="7620" y="491490"/>
                  </a:cubicBezTo>
                  <a:cubicBezTo>
                    <a:pt x="2540" y="481330"/>
                    <a:pt x="0" y="473710"/>
                    <a:pt x="1270" y="462280"/>
                  </a:cubicBezTo>
                  <a:cubicBezTo>
                    <a:pt x="1270" y="445770"/>
                    <a:pt x="6350" y="420370"/>
                    <a:pt x="16510" y="405130"/>
                  </a:cubicBezTo>
                  <a:cubicBezTo>
                    <a:pt x="26670" y="388620"/>
                    <a:pt x="45720" y="374650"/>
                    <a:pt x="63500" y="368300"/>
                  </a:cubicBezTo>
                  <a:cubicBezTo>
                    <a:pt x="81280" y="363220"/>
                    <a:pt x="107950" y="364490"/>
                    <a:pt x="123190" y="368300"/>
                  </a:cubicBezTo>
                  <a:cubicBezTo>
                    <a:pt x="134620" y="372110"/>
                    <a:pt x="140970" y="375920"/>
                    <a:pt x="149860" y="383540"/>
                  </a:cubicBezTo>
                  <a:cubicBezTo>
                    <a:pt x="161290" y="393700"/>
                    <a:pt x="177800" y="414020"/>
                    <a:pt x="182880" y="431800"/>
                  </a:cubicBezTo>
                  <a:cubicBezTo>
                    <a:pt x="187960" y="450850"/>
                    <a:pt x="184150" y="476250"/>
                    <a:pt x="180340" y="491490"/>
                  </a:cubicBezTo>
                  <a:cubicBezTo>
                    <a:pt x="176530" y="501650"/>
                    <a:pt x="172720" y="509270"/>
                    <a:pt x="163830" y="516890"/>
                  </a:cubicBezTo>
                  <a:cubicBezTo>
                    <a:pt x="152400" y="528320"/>
                    <a:pt x="132080" y="543560"/>
                    <a:pt x="113030" y="547370"/>
                  </a:cubicBezTo>
                  <a:cubicBezTo>
                    <a:pt x="95250" y="551180"/>
                    <a:pt x="71120" y="548640"/>
                    <a:pt x="54610" y="541020"/>
                  </a:cubicBezTo>
                  <a:cubicBezTo>
                    <a:pt x="36830" y="533400"/>
                    <a:pt x="20320" y="513080"/>
                    <a:pt x="11430" y="500380"/>
                  </a:cubicBezTo>
                  <a:cubicBezTo>
                    <a:pt x="5080" y="490220"/>
                    <a:pt x="2540" y="482600"/>
                    <a:pt x="1270" y="471170"/>
                  </a:cubicBezTo>
                  <a:cubicBezTo>
                    <a:pt x="0" y="455930"/>
                    <a:pt x="2540" y="429260"/>
                    <a:pt x="11430" y="412750"/>
                  </a:cubicBezTo>
                  <a:cubicBezTo>
                    <a:pt x="20320" y="396240"/>
                    <a:pt x="33020" y="383540"/>
                    <a:pt x="54610" y="372110"/>
                  </a:cubicBezTo>
                  <a:cubicBezTo>
                    <a:pt x="96520" y="350520"/>
                    <a:pt x="175260" y="353060"/>
                    <a:pt x="259080" y="330200"/>
                  </a:cubicBezTo>
                  <a:cubicBezTo>
                    <a:pt x="400050" y="292100"/>
                    <a:pt x="671830" y="176530"/>
                    <a:pt x="817880" y="137160"/>
                  </a:cubicBezTo>
                  <a:cubicBezTo>
                    <a:pt x="909320" y="113030"/>
                    <a:pt x="975360" y="118110"/>
                    <a:pt x="1046480" y="93980"/>
                  </a:cubicBezTo>
                  <a:cubicBezTo>
                    <a:pt x="1113790" y="72390"/>
                    <a:pt x="1187450" y="11430"/>
                    <a:pt x="1234440" y="3810"/>
                  </a:cubicBezTo>
                  <a:cubicBezTo>
                    <a:pt x="1258570" y="0"/>
                    <a:pt x="1277620" y="2540"/>
                    <a:pt x="1294130" y="12700"/>
                  </a:cubicBezTo>
                  <a:cubicBezTo>
                    <a:pt x="1310640" y="21590"/>
                    <a:pt x="1325880" y="40640"/>
                    <a:pt x="1332230" y="58420"/>
                  </a:cubicBezTo>
                  <a:cubicBezTo>
                    <a:pt x="1338580" y="76200"/>
                    <a:pt x="1338580" y="100330"/>
                    <a:pt x="1330960" y="118110"/>
                  </a:cubicBezTo>
                  <a:cubicBezTo>
                    <a:pt x="1324610" y="135890"/>
                    <a:pt x="1290320" y="162560"/>
                    <a:pt x="1290320" y="162560"/>
                  </a:cubicBezTo>
                </a:path>
              </a:pathLst>
            </a:custGeom>
            <a:solidFill>
              <a:srgbClr val="94AAB8"/>
            </a:solidFill>
            <a:ln cap="sq">
              <a:noFill/>
              <a:prstDash val="solid"/>
              <a:miter/>
            </a:ln>
          </p:spPr>
        </p:sp>
      </p:grpSp>
      <p:sp>
        <p:nvSpPr>
          <p:cNvPr name="TextBox 17" id="17"/>
          <p:cNvSpPr txBox="true"/>
          <p:nvPr/>
        </p:nvSpPr>
        <p:spPr>
          <a:xfrm rot="384195">
            <a:off x="954964" y="6054377"/>
            <a:ext cx="7827232" cy="3493633"/>
          </a:xfrm>
          <a:prstGeom prst="rect">
            <a:avLst/>
          </a:prstGeom>
        </p:spPr>
        <p:txBody>
          <a:bodyPr anchor="t" rtlCol="false" tIns="0" lIns="0" bIns="0" rIns="0">
            <a:spAutoFit/>
          </a:bodyPr>
          <a:lstStyle/>
          <a:p>
            <a:pPr algn="ctr">
              <a:lnSpc>
                <a:spcPts val="5816"/>
              </a:lnSpc>
            </a:pPr>
            <a:r>
              <a:rPr lang="en-US" sz="3801">
                <a:solidFill>
                  <a:srgbClr val="3B365F"/>
                </a:solidFill>
                <a:latin typeface="TAN Headline"/>
                <a:ea typeface="TAN Headline"/>
                <a:cs typeface="TAN Headline"/>
                <a:sym typeface="TAN Headline"/>
              </a:rPr>
              <a:t>Accurate Automatic Detection</a:t>
            </a:r>
          </a:p>
          <a:p>
            <a:pPr algn="ctr">
              <a:lnSpc>
                <a:spcPts val="4043"/>
              </a:lnSpc>
            </a:pPr>
            <a:r>
              <a:rPr lang="en-US" sz="2887">
                <a:solidFill>
                  <a:srgbClr val="3B365F"/>
                </a:solidFill>
                <a:latin typeface="Coco Gothic"/>
                <a:ea typeface="Coco Gothic"/>
                <a:cs typeface="Coco Gothic"/>
                <a:sym typeface="Coco Gothic"/>
              </a:rPr>
              <a:t>CNNs effectively identify fractures without manual feature selection, leading to higher accuracy.</a:t>
            </a:r>
          </a:p>
          <a:p>
            <a:pPr algn="ctr">
              <a:lnSpc>
                <a:spcPts val="4043"/>
              </a:lnSpc>
            </a:pPr>
          </a:p>
        </p:txBody>
      </p:sp>
      <p:grpSp>
        <p:nvGrpSpPr>
          <p:cNvPr name="Group 18" id="18"/>
          <p:cNvGrpSpPr/>
          <p:nvPr/>
        </p:nvGrpSpPr>
        <p:grpSpPr>
          <a:xfrm rot="0">
            <a:off x="15025790" y="8157025"/>
            <a:ext cx="1992492" cy="1028769"/>
            <a:chOff x="0" y="0"/>
            <a:chExt cx="1906270" cy="984250"/>
          </a:xfrm>
        </p:grpSpPr>
        <p:sp>
          <p:nvSpPr>
            <p:cNvPr name="Freeform 19" id="19"/>
            <p:cNvSpPr/>
            <p:nvPr/>
          </p:nvSpPr>
          <p:spPr>
            <a:xfrm flipH="false" flipV="false" rot="0">
              <a:off x="48260" y="46990"/>
              <a:ext cx="1809750" cy="891540"/>
            </a:xfrm>
            <a:custGeom>
              <a:avLst/>
              <a:gdLst/>
              <a:ahLst/>
              <a:cxnLst/>
              <a:rect r="r" b="b" t="t" l="l"/>
              <a:pathLst>
                <a:path h="891540" w="1809750">
                  <a:moveTo>
                    <a:pt x="1775460" y="153670"/>
                  </a:moveTo>
                  <a:cubicBezTo>
                    <a:pt x="1489710" y="318770"/>
                    <a:pt x="1410970" y="346710"/>
                    <a:pt x="1316990" y="381000"/>
                  </a:cubicBezTo>
                  <a:cubicBezTo>
                    <a:pt x="1197610" y="425450"/>
                    <a:pt x="1010920" y="469900"/>
                    <a:pt x="906780" y="511810"/>
                  </a:cubicBezTo>
                  <a:cubicBezTo>
                    <a:pt x="842010" y="539750"/>
                    <a:pt x="796290" y="574040"/>
                    <a:pt x="750570" y="590550"/>
                  </a:cubicBezTo>
                  <a:cubicBezTo>
                    <a:pt x="718820" y="601980"/>
                    <a:pt x="704850" y="595630"/>
                    <a:pt x="665480" y="609600"/>
                  </a:cubicBezTo>
                  <a:cubicBezTo>
                    <a:pt x="561340" y="646430"/>
                    <a:pt x="213360" y="867410"/>
                    <a:pt x="120650" y="886460"/>
                  </a:cubicBezTo>
                  <a:cubicBezTo>
                    <a:pt x="92710" y="891540"/>
                    <a:pt x="78740" y="890270"/>
                    <a:pt x="60960" y="882650"/>
                  </a:cubicBezTo>
                  <a:cubicBezTo>
                    <a:pt x="43180" y="875030"/>
                    <a:pt x="25400" y="859790"/>
                    <a:pt x="15240" y="843280"/>
                  </a:cubicBezTo>
                  <a:cubicBezTo>
                    <a:pt x="5080" y="826770"/>
                    <a:pt x="0" y="803910"/>
                    <a:pt x="2540" y="784860"/>
                  </a:cubicBezTo>
                  <a:cubicBezTo>
                    <a:pt x="5080" y="765810"/>
                    <a:pt x="17780" y="742950"/>
                    <a:pt x="27940" y="730250"/>
                  </a:cubicBezTo>
                  <a:cubicBezTo>
                    <a:pt x="35560" y="721360"/>
                    <a:pt x="41910" y="716280"/>
                    <a:pt x="52070" y="712470"/>
                  </a:cubicBezTo>
                  <a:cubicBezTo>
                    <a:pt x="67310" y="706120"/>
                    <a:pt x="95250" y="701040"/>
                    <a:pt x="111760" y="702310"/>
                  </a:cubicBezTo>
                  <a:cubicBezTo>
                    <a:pt x="123190" y="703580"/>
                    <a:pt x="130810" y="706120"/>
                    <a:pt x="140970" y="712470"/>
                  </a:cubicBezTo>
                  <a:cubicBezTo>
                    <a:pt x="153670" y="721360"/>
                    <a:pt x="173990" y="741680"/>
                    <a:pt x="181610" y="756920"/>
                  </a:cubicBezTo>
                  <a:cubicBezTo>
                    <a:pt x="186690" y="765810"/>
                    <a:pt x="189230" y="774700"/>
                    <a:pt x="189230" y="786130"/>
                  </a:cubicBezTo>
                  <a:cubicBezTo>
                    <a:pt x="189230" y="801370"/>
                    <a:pt x="186690" y="828040"/>
                    <a:pt x="176530" y="844550"/>
                  </a:cubicBezTo>
                  <a:cubicBezTo>
                    <a:pt x="166370" y="859790"/>
                    <a:pt x="148590" y="876300"/>
                    <a:pt x="130810" y="882650"/>
                  </a:cubicBezTo>
                  <a:cubicBezTo>
                    <a:pt x="113030" y="890270"/>
                    <a:pt x="88900" y="891540"/>
                    <a:pt x="71120" y="886460"/>
                  </a:cubicBezTo>
                  <a:cubicBezTo>
                    <a:pt x="52070" y="880110"/>
                    <a:pt x="33020" y="867410"/>
                    <a:pt x="21590" y="852170"/>
                  </a:cubicBezTo>
                  <a:cubicBezTo>
                    <a:pt x="10160" y="836930"/>
                    <a:pt x="2540" y="814070"/>
                    <a:pt x="2540" y="795020"/>
                  </a:cubicBezTo>
                  <a:cubicBezTo>
                    <a:pt x="2540" y="775970"/>
                    <a:pt x="3810" y="759460"/>
                    <a:pt x="21590" y="737870"/>
                  </a:cubicBezTo>
                  <a:cubicBezTo>
                    <a:pt x="77470" y="671830"/>
                    <a:pt x="379730" y="541020"/>
                    <a:pt x="527050" y="471170"/>
                  </a:cubicBezTo>
                  <a:cubicBezTo>
                    <a:pt x="638810" y="420370"/>
                    <a:pt x="717550" y="389890"/>
                    <a:pt x="824230" y="350520"/>
                  </a:cubicBezTo>
                  <a:cubicBezTo>
                    <a:pt x="947420" y="306070"/>
                    <a:pt x="1101090" y="269240"/>
                    <a:pt x="1226820" y="224790"/>
                  </a:cubicBezTo>
                  <a:cubicBezTo>
                    <a:pt x="1339850" y="184150"/>
                    <a:pt x="1457960" y="139700"/>
                    <a:pt x="1545590" y="96520"/>
                  </a:cubicBezTo>
                  <a:cubicBezTo>
                    <a:pt x="1609090" y="66040"/>
                    <a:pt x="1668780" y="12700"/>
                    <a:pt x="1705610" y="3810"/>
                  </a:cubicBezTo>
                  <a:cubicBezTo>
                    <a:pt x="1723390" y="0"/>
                    <a:pt x="1733550" y="1270"/>
                    <a:pt x="1746250" y="5080"/>
                  </a:cubicBezTo>
                  <a:cubicBezTo>
                    <a:pt x="1762760" y="11430"/>
                    <a:pt x="1784350" y="26670"/>
                    <a:pt x="1794510" y="41910"/>
                  </a:cubicBezTo>
                  <a:cubicBezTo>
                    <a:pt x="1804670" y="58420"/>
                    <a:pt x="1809750" y="82550"/>
                    <a:pt x="1805940" y="101600"/>
                  </a:cubicBezTo>
                  <a:cubicBezTo>
                    <a:pt x="1802130" y="120650"/>
                    <a:pt x="1775460" y="153670"/>
                    <a:pt x="1775460" y="153670"/>
                  </a:cubicBezTo>
                </a:path>
              </a:pathLst>
            </a:custGeom>
            <a:solidFill>
              <a:srgbClr val="94AAB8"/>
            </a:solidFill>
            <a:ln cap="sq">
              <a:noFill/>
              <a:prstDash val="solid"/>
              <a:miter/>
            </a:ln>
          </p:spPr>
        </p:sp>
      </p:grpSp>
      <p:sp>
        <p:nvSpPr>
          <p:cNvPr name="Freeform 20" id="20"/>
          <p:cNvSpPr/>
          <p:nvPr/>
        </p:nvSpPr>
        <p:spPr>
          <a:xfrm flipH="true" flipV="false" rot="-441338">
            <a:off x="8416509" y="3258843"/>
            <a:ext cx="9880988" cy="6202081"/>
          </a:xfrm>
          <a:custGeom>
            <a:avLst/>
            <a:gdLst/>
            <a:ahLst/>
            <a:cxnLst/>
            <a:rect r="r" b="b" t="t" l="l"/>
            <a:pathLst>
              <a:path h="6202081" w="9880988">
                <a:moveTo>
                  <a:pt x="9880987" y="0"/>
                </a:moveTo>
                <a:lnTo>
                  <a:pt x="0" y="0"/>
                </a:lnTo>
                <a:lnTo>
                  <a:pt x="0" y="6202082"/>
                </a:lnTo>
                <a:lnTo>
                  <a:pt x="9880987" y="6202082"/>
                </a:lnTo>
                <a:lnTo>
                  <a:pt x="988098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10479500" y="2925391"/>
            <a:ext cx="1030096" cy="1059300"/>
            <a:chOff x="0" y="0"/>
            <a:chExt cx="985520" cy="1013460"/>
          </a:xfrm>
        </p:grpSpPr>
        <p:sp>
          <p:nvSpPr>
            <p:cNvPr name="Freeform 22" id="22"/>
            <p:cNvSpPr/>
            <p:nvPr/>
          </p:nvSpPr>
          <p:spPr>
            <a:xfrm flipH="false" flipV="false" rot="0">
              <a:off x="48260" y="44450"/>
              <a:ext cx="889000" cy="922020"/>
            </a:xfrm>
            <a:custGeom>
              <a:avLst/>
              <a:gdLst/>
              <a:ahLst/>
              <a:cxnLst/>
              <a:rect r="r" b="b" t="t" l="l"/>
              <a:pathLst>
                <a:path h="922020" w="889000">
                  <a:moveTo>
                    <a:pt x="162560" y="48260"/>
                  </a:moveTo>
                  <a:cubicBezTo>
                    <a:pt x="226060" y="160020"/>
                    <a:pt x="314960" y="284480"/>
                    <a:pt x="394970" y="372110"/>
                  </a:cubicBezTo>
                  <a:cubicBezTo>
                    <a:pt x="483870" y="468630"/>
                    <a:pt x="619760" y="588010"/>
                    <a:pt x="704850" y="654050"/>
                  </a:cubicBezTo>
                  <a:cubicBezTo>
                    <a:pt x="756920" y="695960"/>
                    <a:pt x="808990" y="718820"/>
                    <a:pt x="839470" y="745490"/>
                  </a:cubicBezTo>
                  <a:cubicBezTo>
                    <a:pt x="857250" y="762000"/>
                    <a:pt x="871220" y="775970"/>
                    <a:pt x="878840" y="789940"/>
                  </a:cubicBezTo>
                  <a:cubicBezTo>
                    <a:pt x="883920" y="800100"/>
                    <a:pt x="886460" y="807720"/>
                    <a:pt x="886460" y="819150"/>
                  </a:cubicBezTo>
                  <a:cubicBezTo>
                    <a:pt x="886460" y="834390"/>
                    <a:pt x="882650" y="859790"/>
                    <a:pt x="872490" y="876300"/>
                  </a:cubicBezTo>
                  <a:cubicBezTo>
                    <a:pt x="862330" y="891540"/>
                    <a:pt x="844550" y="906780"/>
                    <a:pt x="826770" y="913130"/>
                  </a:cubicBezTo>
                  <a:cubicBezTo>
                    <a:pt x="808990" y="919480"/>
                    <a:pt x="783590" y="918210"/>
                    <a:pt x="767080" y="915670"/>
                  </a:cubicBezTo>
                  <a:cubicBezTo>
                    <a:pt x="756920" y="913130"/>
                    <a:pt x="749300" y="909320"/>
                    <a:pt x="740410" y="901700"/>
                  </a:cubicBezTo>
                  <a:cubicBezTo>
                    <a:pt x="728980" y="891540"/>
                    <a:pt x="711200" y="872490"/>
                    <a:pt x="706120" y="854710"/>
                  </a:cubicBezTo>
                  <a:cubicBezTo>
                    <a:pt x="699770" y="836930"/>
                    <a:pt x="701040" y="812800"/>
                    <a:pt x="707390" y="795020"/>
                  </a:cubicBezTo>
                  <a:cubicBezTo>
                    <a:pt x="713740" y="777240"/>
                    <a:pt x="731520" y="758190"/>
                    <a:pt x="744220" y="749300"/>
                  </a:cubicBezTo>
                  <a:cubicBezTo>
                    <a:pt x="753110" y="741680"/>
                    <a:pt x="762000" y="739140"/>
                    <a:pt x="772160" y="736600"/>
                  </a:cubicBezTo>
                  <a:cubicBezTo>
                    <a:pt x="781050" y="734060"/>
                    <a:pt x="789940" y="732790"/>
                    <a:pt x="801370" y="734060"/>
                  </a:cubicBezTo>
                  <a:cubicBezTo>
                    <a:pt x="816610" y="736600"/>
                    <a:pt x="842010" y="745490"/>
                    <a:pt x="855980" y="756920"/>
                  </a:cubicBezTo>
                  <a:cubicBezTo>
                    <a:pt x="869950" y="769620"/>
                    <a:pt x="881380" y="789940"/>
                    <a:pt x="885190" y="808990"/>
                  </a:cubicBezTo>
                  <a:cubicBezTo>
                    <a:pt x="889000" y="826770"/>
                    <a:pt x="885190" y="850900"/>
                    <a:pt x="877570" y="867410"/>
                  </a:cubicBezTo>
                  <a:cubicBezTo>
                    <a:pt x="868680" y="883920"/>
                    <a:pt x="852170" y="900430"/>
                    <a:pt x="835660" y="909320"/>
                  </a:cubicBezTo>
                  <a:cubicBezTo>
                    <a:pt x="819150" y="918210"/>
                    <a:pt x="800100" y="922020"/>
                    <a:pt x="777240" y="918210"/>
                  </a:cubicBezTo>
                  <a:cubicBezTo>
                    <a:pt x="741680" y="910590"/>
                    <a:pt x="692150" y="876300"/>
                    <a:pt x="651510" y="847090"/>
                  </a:cubicBezTo>
                  <a:cubicBezTo>
                    <a:pt x="601980" y="811530"/>
                    <a:pt x="543560" y="755650"/>
                    <a:pt x="506730" y="715010"/>
                  </a:cubicBezTo>
                  <a:cubicBezTo>
                    <a:pt x="480060" y="684530"/>
                    <a:pt x="472440" y="656590"/>
                    <a:pt x="444500" y="628650"/>
                  </a:cubicBezTo>
                  <a:cubicBezTo>
                    <a:pt x="408940" y="591820"/>
                    <a:pt x="345440" y="565150"/>
                    <a:pt x="299720" y="521970"/>
                  </a:cubicBezTo>
                  <a:cubicBezTo>
                    <a:pt x="247650" y="473710"/>
                    <a:pt x="199390" y="405130"/>
                    <a:pt x="154940" y="346710"/>
                  </a:cubicBezTo>
                  <a:cubicBezTo>
                    <a:pt x="111760" y="290830"/>
                    <a:pt x="63500" y="226060"/>
                    <a:pt x="36830" y="180340"/>
                  </a:cubicBezTo>
                  <a:cubicBezTo>
                    <a:pt x="20320" y="151130"/>
                    <a:pt x="6350" y="128270"/>
                    <a:pt x="2540" y="104140"/>
                  </a:cubicBezTo>
                  <a:cubicBezTo>
                    <a:pt x="0" y="83820"/>
                    <a:pt x="2540" y="60960"/>
                    <a:pt x="11430" y="44450"/>
                  </a:cubicBezTo>
                  <a:cubicBezTo>
                    <a:pt x="20320" y="27940"/>
                    <a:pt x="39370" y="12700"/>
                    <a:pt x="57150" y="6350"/>
                  </a:cubicBezTo>
                  <a:cubicBezTo>
                    <a:pt x="74930" y="0"/>
                    <a:pt x="100330" y="0"/>
                    <a:pt x="118110" y="7620"/>
                  </a:cubicBezTo>
                  <a:cubicBezTo>
                    <a:pt x="134620" y="13970"/>
                    <a:pt x="162560" y="48260"/>
                    <a:pt x="162560" y="48260"/>
                  </a:cubicBezTo>
                </a:path>
              </a:pathLst>
            </a:custGeom>
            <a:solidFill>
              <a:srgbClr val="94AAB8"/>
            </a:solidFill>
            <a:ln cap="sq">
              <a:noFill/>
              <a:prstDash val="solid"/>
              <a:miter/>
            </a:ln>
          </p:spPr>
        </p:sp>
      </p:grpSp>
      <p:sp>
        <p:nvSpPr>
          <p:cNvPr name="TextBox 23" id="23"/>
          <p:cNvSpPr txBox="true"/>
          <p:nvPr/>
        </p:nvSpPr>
        <p:spPr>
          <a:xfrm rot="-418814">
            <a:off x="9428350" y="4913512"/>
            <a:ext cx="8007505" cy="3070171"/>
          </a:xfrm>
          <a:prstGeom prst="rect">
            <a:avLst/>
          </a:prstGeom>
        </p:spPr>
        <p:txBody>
          <a:bodyPr anchor="t" rtlCol="false" tIns="0" lIns="0" bIns="0" rIns="0">
            <a:spAutoFit/>
          </a:bodyPr>
          <a:lstStyle/>
          <a:p>
            <a:pPr algn="ctr">
              <a:lnSpc>
                <a:spcPts val="5425"/>
              </a:lnSpc>
            </a:pPr>
            <a:r>
              <a:rPr lang="en-US" sz="3875">
                <a:solidFill>
                  <a:srgbClr val="3B365F"/>
                </a:solidFill>
                <a:latin typeface="TAN Headline"/>
                <a:ea typeface="TAN Headline"/>
                <a:cs typeface="TAN Headline"/>
                <a:sym typeface="TAN Headline"/>
              </a:rPr>
              <a:t>Promising Diagnostic Tools </a:t>
            </a:r>
          </a:p>
          <a:p>
            <a:pPr algn="ctr">
              <a:lnSpc>
                <a:spcPts val="5028"/>
              </a:lnSpc>
            </a:pPr>
            <a:r>
              <a:rPr lang="en-US" sz="3029">
                <a:solidFill>
                  <a:srgbClr val="3B365F"/>
                </a:solidFill>
                <a:latin typeface="Coco Gothic"/>
                <a:ea typeface="Coco Gothic"/>
                <a:cs typeface="Coco Gothic"/>
                <a:sym typeface="Coco Gothic"/>
              </a:rPr>
              <a:t>The combination of traditional image processing and CNNs offers reliable tools for timely and accurate fracture diagnosis.</a:t>
            </a:r>
          </a:p>
          <a:p>
            <a:pPr algn="ctr">
              <a:lnSpc>
                <a:spcPts val="3680"/>
              </a:lnSpc>
            </a:pPr>
          </a:p>
        </p:txBody>
      </p:sp>
      <p:sp>
        <p:nvSpPr>
          <p:cNvPr name="Freeform 24" id="24"/>
          <p:cNvSpPr/>
          <p:nvPr/>
        </p:nvSpPr>
        <p:spPr>
          <a:xfrm flipH="true" flipV="false" rot="-441338">
            <a:off x="-122302" y="-310858"/>
            <a:ext cx="9440188" cy="5925401"/>
          </a:xfrm>
          <a:custGeom>
            <a:avLst/>
            <a:gdLst/>
            <a:ahLst/>
            <a:cxnLst/>
            <a:rect r="r" b="b" t="t" l="l"/>
            <a:pathLst>
              <a:path h="5925401" w="9440188">
                <a:moveTo>
                  <a:pt x="9440188" y="0"/>
                </a:moveTo>
                <a:lnTo>
                  <a:pt x="0" y="0"/>
                </a:lnTo>
                <a:lnTo>
                  <a:pt x="0" y="5925401"/>
                </a:lnTo>
                <a:lnTo>
                  <a:pt x="9440188" y="5925401"/>
                </a:lnTo>
                <a:lnTo>
                  <a:pt x="944018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296065" y="2721770"/>
            <a:ext cx="728236" cy="1610569"/>
            <a:chOff x="0" y="0"/>
            <a:chExt cx="744220" cy="1645920"/>
          </a:xfrm>
        </p:grpSpPr>
        <p:sp>
          <p:nvSpPr>
            <p:cNvPr name="Freeform 26" id="26"/>
            <p:cNvSpPr/>
            <p:nvPr/>
          </p:nvSpPr>
          <p:spPr>
            <a:xfrm flipH="false" flipV="false" rot="0">
              <a:off x="38100" y="49530"/>
              <a:ext cx="656590" cy="1548130"/>
            </a:xfrm>
            <a:custGeom>
              <a:avLst/>
              <a:gdLst/>
              <a:ahLst/>
              <a:cxnLst/>
              <a:rect r="r" b="b" t="t" l="l"/>
              <a:pathLst>
                <a:path h="1548130" w="656590">
                  <a:moveTo>
                    <a:pt x="177800" y="66040"/>
                  </a:moveTo>
                  <a:cubicBezTo>
                    <a:pt x="292100" y="551180"/>
                    <a:pt x="332740" y="689610"/>
                    <a:pt x="368300" y="783590"/>
                  </a:cubicBezTo>
                  <a:cubicBezTo>
                    <a:pt x="392430" y="848360"/>
                    <a:pt x="421640" y="887730"/>
                    <a:pt x="441960" y="944880"/>
                  </a:cubicBezTo>
                  <a:cubicBezTo>
                    <a:pt x="463550" y="1008380"/>
                    <a:pt x="467360" y="1084580"/>
                    <a:pt x="488950" y="1148080"/>
                  </a:cubicBezTo>
                  <a:cubicBezTo>
                    <a:pt x="509270" y="1207770"/>
                    <a:pt x="535940" y="1270000"/>
                    <a:pt x="565150" y="1315720"/>
                  </a:cubicBezTo>
                  <a:cubicBezTo>
                    <a:pt x="589280" y="1352550"/>
                    <a:pt x="632460" y="1384300"/>
                    <a:pt x="645160" y="1407160"/>
                  </a:cubicBezTo>
                  <a:cubicBezTo>
                    <a:pt x="651510" y="1418590"/>
                    <a:pt x="654050" y="1424940"/>
                    <a:pt x="655320" y="1436370"/>
                  </a:cubicBezTo>
                  <a:cubicBezTo>
                    <a:pt x="656590" y="1451610"/>
                    <a:pt x="651510" y="1480820"/>
                    <a:pt x="645160" y="1496060"/>
                  </a:cubicBezTo>
                  <a:cubicBezTo>
                    <a:pt x="641350" y="1506220"/>
                    <a:pt x="636270" y="1512570"/>
                    <a:pt x="627380" y="1520190"/>
                  </a:cubicBezTo>
                  <a:cubicBezTo>
                    <a:pt x="614680" y="1530350"/>
                    <a:pt x="590550" y="1543050"/>
                    <a:pt x="571500" y="1545590"/>
                  </a:cubicBezTo>
                  <a:cubicBezTo>
                    <a:pt x="553720" y="1546860"/>
                    <a:pt x="529590" y="1541780"/>
                    <a:pt x="513080" y="1531620"/>
                  </a:cubicBezTo>
                  <a:cubicBezTo>
                    <a:pt x="496570" y="1522730"/>
                    <a:pt x="481330" y="1501140"/>
                    <a:pt x="473710" y="1485900"/>
                  </a:cubicBezTo>
                  <a:cubicBezTo>
                    <a:pt x="468630" y="1475740"/>
                    <a:pt x="467360" y="1468120"/>
                    <a:pt x="467360" y="1456690"/>
                  </a:cubicBezTo>
                  <a:cubicBezTo>
                    <a:pt x="468630" y="1440180"/>
                    <a:pt x="472440" y="1413510"/>
                    <a:pt x="483870" y="1398270"/>
                  </a:cubicBezTo>
                  <a:cubicBezTo>
                    <a:pt x="494030" y="1381760"/>
                    <a:pt x="516890" y="1367790"/>
                    <a:pt x="532130" y="1361440"/>
                  </a:cubicBezTo>
                  <a:cubicBezTo>
                    <a:pt x="542290" y="1357630"/>
                    <a:pt x="552450" y="1356360"/>
                    <a:pt x="562610" y="1356360"/>
                  </a:cubicBezTo>
                  <a:cubicBezTo>
                    <a:pt x="571500" y="1356360"/>
                    <a:pt x="581660" y="1357630"/>
                    <a:pt x="591820" y="1361440"/>
                  </a:cubicBezTo>
                  <a:cubicBezTo>
                    <a:pt x="607060" y="1367790"/>
                    <a:pt x="629920" y="1385570"/>
                    <a:pt x="640080" y="1398270"/>
                  </a:cubicBezTo>
                  <a:cubicBezTo>
                    <a:pt x="647700" y="1407160"/>
                    <a:pt x="650240" y="1414780"/>
                    <a:pt x="652780" y="1426210"/>
                  </a:cubicBezTo>
                  <a:cubicBezTo>
                    <a:pt x="656590" y="1441450"/>
                    <a:pt x="656590" y="1468120"/>
                    <a:pt x="650240" y="1485900"/>
                  </a:cubicBezTo>
                  <a:cubicBezTo>
                    <a:pt x="642620" y="1503680"/>
                    <a:pt x="623570" y="1522730"/>
                    <a:pt x="610870" y="1531620"/>
                  </a:cubicBezTo>
                  <a:cubicBezTo>
                    <a:pt x="600710" y="1539240"/>
                    <a:pt x="593090" y="1541780"/>
                    <a:pt x="581660" y="1543050"/>
                  </a:cubicBezTo>
                  <a:cubicBezTo>
                    <a:pt x="566420" y="1545590"/>
                    <a:pt x="543560" y="1548130"/>
                    <a:pt x="521970" y="1536700"/>
                  </a:cubicBezTo>
                  <a:cubicBezTo>
                    <a:pt x="480060" y="1515110"/>
                    <a:pt x="412750" y="1418590"/>
                    <a:pt x="379730" y="1365250"/>
                  </a:cubicBezTo>
                  <a:cubicBezTo>
                    <a:pt x="355600" y="1327150"/>
                    <a:pt x="347980" y="1300480"/>
                    <a:pt x="331470" y="1254760"/>
                  </a:cubicBezTo>
                  <a:cubicBezTo>
                    <a:pt x="306070" y="1182370"/>
                    <a:pt x="283210" y="1068070"/>
                    <a:pt x="251460" y="967740"/>
                  </a:cubicBezTo>
                  <a:cubicBezTo>
                    <a:pt x="217170" y="855980"/>
                    <a:pt x="160020" y="718820"/>
                    <a:pt x="129540" y="613410"/>
                  </a:cubicBezTo>
                  <a:cubicBezTo>
                    <a:pt x="104140" y="530860"/>
                    <a:pt x="90170" y="469900"/>
                    <a:pt x="72390" y="387350"/>
                  </a:cubicBezTo>
                  <a:cubicBezTo>
                    <a:pt x="50800" y="289560"/>
                    <a:pt x="0" y="121920"/>
                    <a:pt x="12700" y="63500"/>
                  </a:cubicBezTo>
                  <a:cubicBezTo>
                    <a:pt x="19050" y="38100"/>
                    <a:pt x="31750" y="25400"/>
                    <a:pt x="48260" y="13970"/>
                  </a:cubicBezTo>
                  <a:cubicBezTo>
                    <a:pt x="63500" y="3810"/>
                    <a:pt x="88900" y="0"/>
                    <a:pt x="106680" y="1270"/>
                  </a:cubicBezTo>
                  <a:cubicBezTo>
                    <a:pt x="120650" y="2540"/>
                    <a:pt x="133350" y="6350"/>
                    <a:pt x="144780" y="16510"/>
                  </a:cubicBezTo>
                  <a:cubicBezTo>
                    <a:pt x="157480" y="26670"/>
                    <a:pt x="177800" y="66040"/>
                    <a:pt x="177800" y="66040"/>
                  </a:cubicBezTo>
                </a:path>
              </a:pathLst>
            </a:custGeom>
            <a:solidFill>
              <a:srgbClr val="94AAB8"/>
            </a:solidFill>
            <a:ln cap="sq">
              <a:noFill/>
              <a:prstDash val="solid"/>
              <a:miter/>
            </a:ln>
          </p:spPr>
        </p:sp>
      </p:grpSp>
      <p:grpSp>
        <p:nvGrpSpPr>
          <p:cNvPr name="Group 27" id="27"/>
          <p:cNvGrpSpPr/>
          <p:nvPr/>
        </p:nvGrpSpPr>
        <p:grpSpPr>
          <a:xfrm rot="0">
            <a:off x="8291746" y="774423"/>
            <a:ext cx="841324" cy="739420"/>
            <a:chOff x="0" y="0"/>
            <a:chExt cx="859790" cy="755650"/>
          </a:xfrm>
        </p:grpSpPr>
        <p:sp>
          <p:nvSpPr>
            <p:cNvPr name="Freeform 28" id="28"/>
            <p:cNvSpPr/>
            <p:nvPr/>
          </p:nvSpPr>
          <p:spPr>
            <a:xfrm flipH="false" flipV="false" rot="0">
              <a:off x="50800" y="45720"/>
              <a:ext cx="760730" cy="659130"/>
            </a:xfrm>
            <a:custGeom>
              <a:avLst/>
              <a:gdLst/>
              <a:ahLst/>
              <a:cxnLst/>
              <a:rect r="r" b="b" t="t" l="l"/>
              <a:pathLst>
                <a:path h="659130" w="760730">
                  <a:moveTo>
                    <a:pt x="123190" y="10160"/>
                  </a:moveTo>
                  <a:cubicBezTo>
                    <a:pt x="515620" y="285750"/>
                    <a:pt x="695960" y="443230"/>
                    <a:pt x="739140" y="508000"/>
                  </a:cubicBezTo>
                  <a:cubicBezTo>
                    <a:pt x="754380" y="530860"/>
                    <a:pt x="758190" y="544830"/>
                    <a:pt x="758190" y="563880"/>
                  </a:cubicBezTo>
                  <a:cubicBezTo>
                    <a:pt x="758190" y="582930"/>
                    <a:pt x="751840" y="604520"/>
                    <a:pt x="740410" y="619760"/>
                  </a:cubicBezTo>
                  <a:cubicBezTo>
                    <a:pt x="728980" y="635000"/>
                    <a:pt x="709930" y="648970"/>
                    <a:pt x="692150" y="654050"/>
                  </a:cubicBezTo>
                  <a:cubicBezTo>
                    <a:pt x="673100" y="659130"/>
                    <a:pt x="650240" y="657860"/>
                    <a:pt x="632460" y="651510"/>
                  </a:cubicBezTo>
                  <a:cubicBezTo>
                    <a:pt x="614680" y="645160"/>
                    <a:pt x="596900" y="626110"/>
                    <a:pt x="586740" y="613410"/>
                  </a:cubicBezTo>
                  <a:cubicBezTo>
                    <a:pt x="580390" y="604520"/>
                    <a:pt x="576580" y="596900"/>
                    <a:pt x="575310" y="585470"/>
                  </a:cubicBezTo>
                  <a:cubicBezTo>
                    <a:pt x="572770" y="570230"/>
                    <a:pt x="575310" y="542290"/>
                    <a:pt x="581660" y="527050"/>
                  </a:cubicBezTo>
                  <a:cubicBezTo>
                    <a:pt x="585470" y="516890"/>
                    <a:pt x="589280" y="509270"/>
                    <a:pt x="598170" y="501650"/>
                  </a:cubicBezTo>
                  <a:cubicBezTo>
                    <a:pt x="609600" y="491490"/>
                    <a:pt x="631190" y="476250"/>
                    <a:pt x="648970" y="473710"/>
                  </a:cubicBezTo>
                  <a:cubicBezTo>
                    <a:pt x="668020" y="469900"/>
                    <a:pt x="693420" y="476250"/>
                    <a:pt x="708660" y="482600"/>
                  </a:cubicBezTo>
                  <a:cubicBezTo>
                    <a:pt x="718820" y="486410"/>
                    <a:pt x="725170" y="492760"/>
                    <a:pt x="732790" y="500380"/>
                  </a:cubicBezTo>
                  <a:cubicBezTo>
                    <a:pt x="739140" y="506730"/>
                    <a:pt x="745490" y="514350"/>
                    <a:pt x="749300" y="524510"/>
                  </a:cubicBezTo>
                  <a:cubicBezTo>
                    <a:pt x="754380" y="539750"/>
                    <a:pt x="760730" y="565150"/>
                    <a:pt x="756920" y="584200"/>
                  </a:cubicBezTo>
                  <a:cubicBezTo>
                    <a:pt x="753110" y="601980"/>
                    <a:pt x="740410" y="622300"/>
                    <a:pt x="726440" y="635000"/>
                  </a:cubicBezTo>
                  <a:cubicBezTo>
                    <a:pt x="712470" y="646430"/>
                    <a:pt x="690880" y="656590"/>
                    <a:pt x="671830" y="657860"/>
                  </a:cubicBezTo>
                  <a:cubicBezTo>
                    <a:pt x="652780" y="659130"/>
                    <a:pt x="638810" y="656590"/>
                    <a:pt x="614680" y="642620"/>
                  </a:cubicBezTo>
                  <a:cubicBezTo>
                    <a:pt x="543560" y="601980"/>
                    <a:pt x="378460" y="389890"/>
                    <a:pt x="266700" y="299720"/>
                  </a:cubicBezTo>
                  <a:cubicBezTo>
                    <a:pt x="180340" y="229870"/>
                    <a:pt x="49530" y="182880"/>
                    <a:pt x="16510" y="135890"/>
                  </a:cubicBezTo>
                  <a:cubicBezTo>
                    <a:pt x="1270" y="115570"/>
                    <a:pt x="0" y="95250"/>
                    <a:pt x="0" y="77470"/>
                  </a:cubicBezTo>
                  <a:cubicBezTo>
                    <a:pt x="1270" y="63500"/>
                    <a:pt x="5080" y="50800"/>
                    <a:pt x="13970" y="39370"/>
                  </a:cubicBezTo>
                  <a:cubicBezTo>
                    <a:pt x="24130" y="25400"/>
                    <a:pt x="44450" y="8890"/>
                    <a:pt x="63500" y="5080"/>
                  </a:cubicBezTo>
                  <a:cubicBezTo>
                    <a:pt x="81280" y="0"/>
                    <a:pt x="123190" y="10160"/>
                    <a:pt x="123190" y="10160"/>
                  </a:cubicBezTo>
                </a:path>
              </a:pathLst>
            </a:custGeom>
            <a:solidFill>
              <a:srgbClr val="94AAB8"/>
            </a:solidFill>
            <a:ln cap="sq">
              <a:noFill/>
              <a:prstDash val="solid"/>
              <a:miter/>
            </a:ln>
          </p:spPr>
        </p:sp>
      </p:grpSp>
      <p:sp>
        <p:nvSpPr>
          <p:cNvPr name="TextBox 29" id="29"/>
          <p:cNvSpPr txBox="true"/>
          <p:nvPr/>
        </p:nvSpPr>
        <p:spPr>
          <a:xfrm rot="311457">
            <a:off x="873646" y="926161"/>
            <a:ext cx="6962318" cy="5570484"/>
          </a:xfrm>
          <a:prstGeom prst="rect">
            <a:avLst/>
          </a:prstGeom>
        </p:spPr>
        <p:txBody>
          <a:bodyPr anchor="t" rtlCol="false" tIns="0" lIns="0" bIns="0" rIns="0">
            <a:spAutoFit/>
          </a:bodyPr>
          <a:lstStyle/>
          <a:p>
            <a:pPr algn="ctr">
              <a:lnSpc>
                <a:spcPts val="6137"/>
              </a:lnSpc>
            </a:pPr>
            <a:r>
              <a:rPr lang="en-US" sz="3812">
                <a:solidFill>
                  <a:srgbClr val="3B365F"/>
                </a:solidFill>
                <a:latin typeface="TAN Headline"/>
                <a:ea typeface="TAN Headline"/>
                <a:cs typeface="TAN Headline"/>
                <a:sym typeface="TAN Headline"/>
              </a:rPr>
              <a:t>Improved Fracture Visibility</a:t>
            </a:r>
          </a:p>
          <a:p>
            <a:pPr algn="l">
              <a:lnSpc>
                <a:spcPts val="3977"/>
              </a:lnSpc>
            </a:pPr>
            <a:r>
              <a:rPr lang="en-US" sz="2470">
                <a:solidFill>
                  <a:srgbClr val="3B365F"/>
                </a:solidFill>
                <a:latin typeface="Coco Gothic"/>
                <a:ea typeface="Coco Gothic"/>
                <a:cs typeface="Coco Gothic"/>
                <a:sym typeface="Coco Gothic"/>
              </a:rPr>
              <a:t>Pre-processing techniques like grayscale conversion, thresholding, and edge detection enhance the clarity of X-ray images, making fractures easier to spot.</a:t>
            </a:r>
          </a:p>
          <a:p>
            <a:pPr algn="l">
              <a:lnSpc>
                <a:spcPts val="3977"/>
              </a:lnSpc>
            </a:pPr>
          </a:p>
          <a:p>
            <a:pPr algn="l">
              <a:lnSpc>
                <a:spcPts val="3977"/>
              </a:lnSpc>
            </a:pPr>
          </a:p>
          <a:p>
            <a:pPr algn="l">
              <a:lnSpc>
                <a:spcPts val="3977"/>
              </a:lnSpc>
            </a:pPr>
          </a:p>
          <a:p>
            <a:pPr algn="l">
              <a:lnSpc>
                <a:spcPts val="3977"/>
              </a:lnSpc>
            </a:pPr>
          </a:p>
        </p:txBody>
      </p:sp>
      <p:sp>
        <p:nvSpPr>
          <p:cNvPr name="TextBox 30" id="30"/>
          <p:cNvSpPr txBox="true"/>
          <p:nvPr/>
        </p:nvSpPr>
        <p:spPr>
          <a:xfrm rot="0">
            <a:off x="10102418" y="895350"/>
            <a:ext cx="6509169" cy="1245228"/>
          </a:xfrm>
          <a:prstGeom prst="rect">
            <a:avLst/>
          </a:prstGeom>
        </p:spPr>
        <p:txBody>
          <a:bodyPr anchor="t" rtlCol="false" tIns="0" lIns="0" bIns="0" rIns="0">
            <a:spAutoFit/>
          </a:bodyPr>
          <a:lstStyle/>
          <a:p>
            <a:pPr algn="ctr">
              <a:lnSpc>
                <a:spcPts val="10243"/>
              </a:lnSpc>
            </a:pPr>
            <a:r>
              <a:rPr lang="en-US" sz="7316">
                <a:solidFill>
                  <a:srgbClr val="3B365F"/>
                </a:solidFill>
                <a:latin typeface="TAN Headline"/>
                <a:ea typeface="TAN Headline"/>
                <a:cs typeface="TAN Headline"/>
                <a:sym typeface="TAN Headline"/>
              </a:rPr>
              <a:t>RESULTS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2464" y="399146"/>
            <a:ext cx="1907771" cy="4114800"/>
          </a:xfrm>
          <a:custGeom>
            <a:avLst/>
            <a:gdLst/>
            <a:ahLst/>
            <a:cxnLst/>
            <a:rect r="r" b="b" t="t" l="l"/>
            <a:pathLst>
              <a:path h="4114800" w="1907771">
                <a:moveTo>
                  <a:pt x="1907771" y="0"/>
                </a:moveTo>
                <a:lnTo>
                  <a:pt x="0" y="0"/>
                </a:lnTo>
                <a:lnTo>
                  <a:pt x="0" y="4114800"/>
                </a:lnTo>
                <a:lnTo>
                  <a:pt x="1907771" y="4114800"/>
                </a:lnTo>
                <a:lnTo>
                  <a:pt x="190777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1024227" y="2460063"/>
            <a:ext cx="18345997" cy="11515383"/>
          </a:xfrm>
          <a:custGeom>
            <a:avLst/>
            <a:gdLst/>
            <a:ahLst/>
            <a:cxnLst/>
            <a:rect r="r" b="b" t="t" l="l"/>
            <a:pathLst>
              <a:path h="11515383" w="18345997">
                <a:moveTo>
                  <a:pt x="18345996" y="0"/>
                </a:moveTo>
                <a:lnTo>
                  <a:pt x="0" y="0"/>
                </a:lnTo>
                <a:lnTo>
                  <a:pt x="0" y="11515384"/>
                </a:lnTo>
                <a:lnTo>
                  <a:pt x="18345996" y="11515384"/>
                </a:lnTo>
                <a:lnTo>
                  <a:pt x="1834599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0101395">
            <a:off x="11768248" y="-1647258"/>
            <a:ext cx="9743832" cy="10202966"/>
          </a:xfrm>
          <a:custGeom>
            <a:avLst/>
            <a:gdLst/>
            <a:ahLst/>
            <a:cxnLst/>
            <a:rect r="r" b="b" t="t" l="l"/>
            <a:pathLst>
              <a:path h="10202966" w="9743832">
                <a:moveTo>
                  <a:pt x="9743832" y="0"/>
                </a:moveTo>
                <a:lnTo>
                  <a:pt x="0" y="0"/>
                </a:lnTo>
                <a:lnTo>
                  <a:pt x="0" y="10202965"/>
                </a:lnTo>
                <a:lnTo>
                  <a:pt x="9743832" y="10202965"/>
                </a:lnTo>
                <a:lnTo>
                  <a:pt x="97438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250235" y="1954660"/>
            <a:ext cx="13751968" cy="10370352"/>
          </a:xfrm>
          <a:prstGeom prst="rect">
            <a:avLst/>
          </a:prstGeom>
        </p:spPr>
        <p:txBody>
          <a:bodyPr anchor="t" rtlCol="false" tIns="0" lIns="0" bIns="0" rIns="0">
            <a:spAutoFit/>
          </a:bodyPr>
          <a:lstStyle/>
          <a:p>
            <a:pPr algn="ctr">
              <a:lnSpc>
                <a:spcPts val="3735"/>
              </a:lnSpc>
            </a:pPr>
            <a:r>
              <a:rPr lang="en-US" sz="2668">
                <a:solidFill>
                  <a:srgbClr val="3B365F"/>
                </a:solidFill>
                <a:latin typeface="Coco Gothic"/>
                <a:ea typeface="Coco Gothic"/>
                <a:cs typeface="Coco Gothic"/>
                <a:sym typeface="Coco Gothic"/>
              </a:rPr>
              <a:t>Active contour models, or "snakes," are a powerful tool for the detection and segmentation of brain tumors in medical imaging. By leveraging the image's characteristics and the contour's own properties, these algorithms can accurately delineate tumor boundaries, even in complex cases. The implementation details and the handling of various challenges are crucial for achieving robust and reliable results. As the field of computer-aided diagnosis continues to evolve, active contour models will likely play an increasingly important role in the early detection and management of brain tumors.</a:t>
            </a:r>
          </a:p>
          <a:p>
            <a:pPr algn="ctr">
              <a:lnSpc>
                <a:spcPts val="3735"/>
              </a:lnSpc>
            </a:pPr>
            <a:r>
              <a:rPr lang="en-US" sz="2668">
                <a:solidFill>
                  <a:srgbClr val="3B365F"/>
                </a:solidFill>
                <a:latin typeface="Coco Gothic"/>
                <a:ea typeface="Coco Gothic"/>
                <a:cs typeface="Coco Gothic"/>
                <a:sym typeface="Coco Gothic"/>
              </a:rPr>
              <a:t>Advanced bone fracture detection in healthcare is being revolutionized by cutting-edge image processing techniques. By employing methods such as grayscale conversion, thresholding, and edge detection, the clarity of X-ray images is dramatically enhanced, allowing for precise identification of fractures. When integrated with the power of Convolutional Neural Networks (CNNs), these innovations transform the accuracy and efficiency of fracture detection, reducing human error and ensuring that no fracture goes unnoticed. This synergy of advanced technology and medical expertise is paving the way for a new era in healthcare, where timely and accurate diagnoses lead to faster, more effective treatments and significantly improved patient outcomes.</a:t>
            </a:r>
          </a:p>
          <a:p>
            <a:pPr algn="ctr">
              <a:lnSpc>
                <a:spcPts val="3875"/>
              </a:lnSpc>
            </a:pPr>
          </a:p>
          <a:p>
            <a:pPr algn="ctr">
              <a:lnSpc>
                <a:spcPts val="3875"/>
              </a:lnSpc>
            </a:pPr>
          </a:p>
          <a:p>
            <a:pPr algn="ctr">
              <a:lnSpc>
                <a:spcPts val="3875"/>
              </a:lnSpc>
            </a:pPr>
            <a:r>
              <a:rPr lang="en-US" sz="2768">
                <a:solidFill>
                  <a:srgbClr val="3B365F"/>
                </a:solidFill>
                <a:latin typeface="Coco Gothic"/>
                <a:ea typeface="Coco Gothic"/>
                <a:cs typeface="Coco Gothic"/>
                <a:sym typeface="Coco Gothic"/>
              </a:rPr>
              <a:t>4o</a:t>
            </a:r>
          </a:p>
          <a:p>
            <a:pPr algn="ctr">
              <a:lnSpc>
                <a:spcPts val="3875"/>
              </a:lnSpc>
            </a:pPr>
          </a:p>
          <a:p>
            <a:pPr algn="ctr">
              <a:lnSpc>
                <a:spcPts val="3875"/>
              </a:lnSpc>
            </a:pPr>
          </a:p>
        </p:txBody>
      </p:sp>
      <p:sp>
        <p:nvSpPr>
          <p:cNvPr name="TextBox 7" id="7"/>
          <p:cNvSpPr txBox="true"/>
          <p:nvPr/>
        </p:nvSpPr>
        <p:spPr>
          <a:xfrm rot="0">
            <a:off x="4034836" y="599623"/>
            <a:ext cx="11347548" cy="1431237"/>
          </a:xfrm>
          <a:prstGeom prst="rect">
            <a:avLst/>
          </a:prstGeom>
        </p:spPr>
        <p:txBody>
          <a:bodyPr anchor="t" rtlCol="false" tIns="0" lIns="0" bIns="0" rIns="0">
            <a:spAutoFit/>
          </a:bodyPr>
          <a:lstStyle/>
          <a:p>
            <a:pPr algn="ctr">
              <a:lnSpc>
                <a:spcPts val="11660"/>
              </a:lnSpc>
            </a:pPr>
            <a:r>
              <a:rPr lang="en-US" sz="8328">
                <a:solidFill>
                  <a:srgbClr val="3B365F"/>
                </a:solidFill>
                <a:latin typeface="TAN Headline"/>
                <a:ea typeface="TAN Headline"/>
                <a:cs typeface="TAN Headline"/>
                <a:sym typeface="TAN Headline"/>
              </a:rPr>
              <a:t>Conclusion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2464" y="399146"/>
            <a:ext cx="1907771" cy="4114800"/>
          </a:xfrm>
          <a:custGeom>
            <a:avLst/>
            <a:gdLst/>
            <a:ahLst/>
            <a:cxnLst/>
            <a:rect r="r" b="b" t="t" l="l"/>
            <a:pathLst>
              <a:path h="4114800" w="1907771">
                <a:moveTo>
                  <a:pt x="1907771" y="0"/>
                </a:moveTo>
                <a:lnTo>
                  <a:pt x="0" y="0"/>
                </a:lnTo>
                <a:lnTo>
                  <a:pt x="0" y="4114800"/>
                </a:lnTo>
                <a:lnTo>
                  <a:pt x="1907771" y="4114800"/>
                </a:lnTo>
                <a:lnTo>
                  <a:pt x="190777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1024227" y="2460063"/>
            <a:ext cx="18345997" cy="11515383"/>
          </a:xfrm>
          <a:custGeom>
            <a:avLst/>
            <a:gdLst/>
            <a:ahLst/>
            <a:cxnLst/>
            <a:rect r="r" b="b" t="t" l="l"/>
            <a:pathLst>
              <a:path h="11515383" w="18345997">
                <a:moveTo>
                  <a:pt x="18345996" y="0"/>
                </a:moveTo>
                <a:lnTo>
                  <a:pt x="0" y="0"/>
                </a:lnTo>
                <a:lnTo>
                  <a:pt x="0" y="11515384"/>
                </a:lnTo>
                <a:lnTo>
                  <a:pt x="18345996" y="11515384"/>
                </a:lnTo>
                <a:lnTo>
                  <a:pt x="18345996" y="0"/>
                </a:lnTo>
                <a:close/>
              </a:path>
            </a:pathLst>
          </a:custGeom>
          <a:blipFill>
            <a:blip r:embed="rId6">
              <a:alphaModFix amt="47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0101395">
            <a:off x="11768248" y="-1647258"/>
            <a:ext cx="9743832" cy="10202966"/>
          </a:xfrm>
          <a:custGeom>
            <a:avLst/>
            <a:gdLst/>
            <a:ahLst/>
            <a:cxnLst/>
            <a:rect r="r" b="b" t="t" l="l"/>
            <a:pathLst>
              <a:path h="10202966" w="9743832">
                <a:moveTo>
                  <a:pt x="9743832" y="0"/>
                </a:moveTo>
                <a:lnTo>
                  <a:pt x="0" y="0"/>
                </a:lnTo>
                <a:lnTo>
                  <a:pt x="0" y="10202965"/>
                </a:lnTo>
                <a:lnTo>
                  <a:pt x="9743832" y="10202965"/>
                </a:lnTo>
                <a:lnTo>
                  <a:pt x="97438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306291" y="1685747"/>
            <a:ext cx="10266461" cy="10006862"/>
          </a:xfrm>
          <a:prstGeom prst="rect">
            <a:avLst/>
          </a:prstGeom>
        </p:spPr>
        <p:txBody>
          <a:bodyPr anchor="t" rtlCol="false" tIns="0" lIns="0" bIns="0" rIns="0">
            <a:spAutoFit/>
          </a:bodyPr>
          <a:lstStyle/>
          <a:p>
            <a:pPr algn="ctr">
              <a:lnSpc>
                <a:spcPts val="3920"/>
              </a:lnSpc>
            </a:pPr>
          </a:p>
          <a:p>
            <a:pPr algn="ctr" marL="604657" indent="-302328" lvl="1">
              <a:lnSpc>
                <a:spcPts val="3920"/>
              </a:lnSpc>
              <a:buAutoNum type="arabicPeriod" startAt="1"/>
            </a:pPr>
            <a:r>
              <a:rPr lang="en-US" sz="2800">
                <a:solidFill>
                  <a:srgbClr val="3B365F"/>
                </a:solidFill>
                <a:latin typeface="Coco Gothic"/>
                <a:ea typeface="Coco Gothic"/>
                <a:cs typeface="Coco Gothic"/>
                <a:sym typeface="Coco Gothic"/>
              </a:rPr>
              <a:t>K</a:t>
            </a:r>
            <a:r>
              <a:rPr lang="en-US" sz="2800">
                <a:solidFill>
                  <a:srgbClr val="3B365F"/>
                </a:solidFill>
                <a:latin typeface="Coco Gothic"/>
                <a:ea typeface="Coco Gothic"/>
                <a:cs typeface="Coco Gothic"/>
                <a:sym typeface="Coco Gothic"/>
              </a:rPr>
              <a:t>ass, M., Witkin, A., &amp; Terzopoulos, D. (1988). Snakes: Active contour models. International journal of computer vision, 1(4), 321-331.</a:t>
            </a:r>
          </a:p>
          <a:p>
            <a:pPr algn="ctr" marL="604657" indent="-302328" lvl="1">
              <a:lnSpc>
                <a:spcPts val="3920"/>
              </a:lnSpc>
              <a:buAutoNum type="arabicPeriod" startAt="1"/>
            </a:pPr>
            <a:r>
              <a:rPr lang="en-US" sz="2800">
                <a:solidFill>
                  <a:srgbClr val="3B365F"/>
                </a:solidFill>
                <a:latin typeface="Coco Gothic"/>
                <a:ea typeface="Coco Gothic"/>
                <a:cs typeface="Coco Gothic"/>
                <a:sym typeface="Coco Gothic"/>
              </a:rPr>
              <a:t>Xu, C., &amp; Prince, J. L. (1998). Snakes, shapes, and gradient vector flow. IEEE Transactions on image processing, 7(3), 359-369.</a:t>
            </a:r>
          </a:p>
          <a:p>
            <a:pPr algn="ctr" marL="604657" indent="-302328" lvl="1">
              <a:lnSpc>
                <a:spcPts val="3920"/>
              </a:lnSpc>
              <a:buAutoNum type="arabicPeriod" startAt="1"/>
            </a:pPr>
            <a:r>
              <a:rPr lang="en-US" sz="2800">
                <a:solidFill>
                  <a:srgbClr val="3B365F"/>
                </a:solidFill>
                <a:latin typeface="Coco Gothic"/>
                <a:ea typeface="Coco Gothic"/>
                <a:cs typeface="Coco Gothic"/>
                <a:sym typeface="Coco Gothic"/>
              </a:rPr>
              <a:t>Gibbs, P., Buckley, D. L., Blackband, S. J., &amp; Horsman, A. (1996). Tumour volume determination from MR images by morphological segmentation. Physics in Medicine &amp; Biology, 41(11), 2437.</a:t>
            </a:r>
          </a:p>
          <a:p>
            <a:pPr algn="ctr" marL="604657" indent="-302328" lvl="1">
              <a:lnSpc>
                <a:spcPts val="3920"/>
              </a:lnSpc>
              <a:buAutoNum type="arabicPeriod" startAt="1"/>
            </a:pPr>
            <a:r>
              <a:rPr lang="en-US" sz="2800">
                <a:solidFill>
                  <a:srgbClr val="3B365F"/>
                </a:solidFill>
                <a:latin typeface="Coco Gothic"/>
                <a:ea typeface="Coco Gothic"/>
                <a:cs typeface="Coco Gothic"/>
                <a:sym typeface="Coco Gothic"/>
              </a:rPr>
              <a:t>Zhao, F., &amp; Xie, X. (2013). An overview of interactive medical image segmentation. Annals of the BMVA, 2013(7), 1-22.</a:t>
            </a:r>
          </a:p>
          <a:p>
            <a:pPr algn="ctr" marL="604657" indent="-302328" lvl="1">
              <a:lnSpc>
                <a:spcPts val="3920"/>
              </a:lnSpc>
              <a:buAutoNum type="arabicPeriod" startAt="1"/>
            </a:pPr>
            <a:r>
              <a:rPr lang="en-US" sz="2800">
                <a:solidFill>
                  <a:srgbClr val="3B365F"/>
                </a:solidFill>
                <a:latin typeface="Coco Gothic"/>
                <a:ea typeface="Coco Gothic"/>
                <a:cs typeface="Coco Gothic"/>
                <a:sym typeface="Coco Gothic"/>
              </a:rPr>
              <a:t>Detection of bone fracture based on machine learning techniques.Authors:Kosrat Dlshad Ahmed, Roojwan Hawezi</a:t>
            </a:r>
          </a:p>
          <a:p>
            <a:pPr algn="ctr">
              <a:lnSpc>
                <a:spcPts val="4163"/>
              </a:lnSpc>
            </a:pPr>
          </a:p>
          <a:p>
            <a:pPr algn="ctr">
              <a:lnSpc>
                <a:spcPts val="4163"/>
              </a:lnSpc>
            </a:pPr>
          </a:p>
          <a:p>
            <a:pPr algn="ctr">
              <a:lnSpc>
                <a:spcPts val="4163"/>
              </a:lnSpc>
            </a:pPr>
          </a:p>
        </p:txBody>
      </p:sp>
      <p:sp>
        <p:nvSpPr>
          <p:cNvPr name="TextBox 7" id="7"/>
          <p:cNvSpPr txBox="true"/>
          <p:nvPr/>
        </p:nvSpPr>
        <p:spPr>
          <a:xfrm rot="0">
            <a:off x="4034836" y="599623"/>
            <a:ext cx="11347548" cy="1431237"/>
          </a:xfrm>
          <a:prstGeom prst="rect">
            <a:avLst/>
          </a:prstGeom>
        </p:spPr>
        <p:txBody>
          <a:bodyPr anchor="t" rtlCol="false" tIns="0" lIns="0" bIns="0" rIns="0">
            <a:spAutoFit/>
          </a:bodyPr>
          <a:lstStyle/>
          <a:p>
            <a:pPr algn="ctr">
              <a:lnSpc>
                <a:spcPts val="11660"/>
              </a:lnSpc>
            </a:pPr>
            <a:r>
              <a:rPr lang="en-US" sz="8328">
                <a:solidFill>
                  <a:srgbClr val="3B365F"/>
                </a:solidFill>
                <a:latin typeface="TAN Headline"/>
                <a:ea typeface="TAN Headline"/>
                <a:cs typeface="TAN Headline"/>
                <a:sym typeface="TAN Headline"/>
              </a:rPr>
              <a:t>References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124976"/>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776185" y="1028700"/>
            <a:ext cx="4022217" cy="8229600"/>
          </a:xfrm>
          <a:custGeom>
            <a:avLst/>
            <a:gdLst/>
            <a:ahLst/>
            <a:cxnLst/>
            <a:rect r="r" b="b" t="t" l="l"/>
            <a:pathLst>
              <a:path h="8229600" w="4022217">
                <a:moveTo>
                  <a:pt x="0" y="0"/>
                </a:moveTo>
                <a:lnTo>
                  <a:pt x="4022217" y="0"/>
                </a:lnTo>
                <a:lnTo>
                  <a:pt x="4022217"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98862" y="3070863"/>
            <a:ext cx="6788432" cy="8129858"/>
          </a:xfrm>
          <a:custGeom>
            <a:avLst/>
            <a:gdLst/>
            <a:ahLst/>
            <a:cxnLst/>
            <a:rect r="r" b="b" t="t" l="l"/>
            <a:pathLst>
              <a:path h="8129858" w="6788432">
                <a:moveTo>
                  <a:pt x="0" y="0"/>
                </a:moveTo>
                <a:lnTo>
                  <a:pt x="6788432" y="0"/>
                </a:lnTo>
                <a:lnTo>
                  <a:pt x="6788432" y="8129858"/>
                </a:lnTo>
                <a:lnTo>
                  <a:pt x="0" y="81298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469758"/>
            <a:ext cx="316044" cy="316044"/>
          </a:xfrm>
          <a:custGeom>
            <a:avLst/>
            <a:gdLst/>
            <a:ahLst/>
            <a:cxnLst/>
            <a:rect r="r" b="b" t="t" l="l"/>
            <a:pathLst>
              <a:path h="316044" w="316044">
                <a:moveTo>
                  <a:pt x="0" y="0"/>
                </a:moveTo>
                <a:lnTo>
                  <a:pt x="316044" y="0"/>
                </a:lnTo>
                <a:lnTo>
                  <a:pt x="316044" y="316044"/>
                </a:lnTo>
                <a:lnTo>
                  <a:pt x="0" y="3160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3002428"/>
            <a:ext cx="8728760" cy="1271017"/>
          </a:xfrm>
          <a:prstGeom prst="rect">
            <a:avLst/>
          </a:prstGeom>
        </p:spPr>
        <p:txBody>
          <a:bodyPr anchor="t" rtlCol="false" tIns="0" lIns="0" bIns="0" rIns="0">
            <a:spAutoFit/>
          </a:bodyPr>
          <a:lstStyle/>
          <a:p>
            <a:pPr algn="ctr">
              <a:lnSpc>
                <a:spcPts val="8832"/>
              </a:lnSpc>
            </a:pPr>
            <a:r>
              <a:rPr lang="en-US" sz="9200">
                <a:solidFill>
                  <a:srgbClr val="18253B"/>
                </a:solidFill>
                <a:latin typeface="Poppins Ultra-Bold"/>
                <a:ea typeface="Poppins Ultra-Bold"/>
                <a:cs typeface="Poppins Ultra-Bold"/>
                <a:sym typeface="Poppins Ultra-Bold"/>
              </a:rPr>
              <a:t>Thank you!</a:t>
            </a:r>
          </a:p>
        </p:txBody>
      </p:sp>
      <p:sp>
        <p:nvSpPr>
          <p:cNvPr name="TextBox 9" id="9"/>
          <p:cNvSpPr txBox="true"/>
          <p:nvPr/>
        </p:nvSpPr>
        <p:spPr>
          <a:xfrm rot="0">
            <a:off x="1570450" y="9469550"/>
            <a:ext cx="3521121" cy="341825"/>
          </a:xfrm>
          <a:prstGeom prst="rect">
            <a:avLst/>
          </a:prstGeom>
        </p:spPr>
        <p:txBody>
          <a:bodyPr anchor="t" rtlCol="false" tIns="0" lIns="0" bIns="0" rIns="0">
            <a:spAutoFit/>
          </a:bodyPr>
          <a:lstStyle/>
          <a:p>
            <a:pPr algn="l">
              <a:lnSpc>
                <a:spcPts val="2366"/>
              </a:lnSpc>
            </a:pPr>
            <a:r>
              <a:rPr lang="en-US" sz="2464">
                <a:solidFill>
                  <a:srgbClr val="FFFFFF"/>
                </a:solidFill>
                <a:latin typeface="Poppins Light"/>
                <a:ea typeface="Poppins Light"/>
                <a:cs typeface="Poppins Light"/>
                <a:sym typeface="Poppins Light"/>
              </a:rPr>
              <a:t>Fauget Doctors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6010" y="740557"/>
            <a:ext cx="3877360" cy="8885618"/>
          </a:xfrm>
          <a:custGeom>
            <a:avLst/>
            <a:gdLst/>
            <a:ahLst/>
            <a:cxnLst/>
            <a:rect r="r" b="b" t="t" l="l"/>
            <a:pathLst>
              <a:path h="8885618" w="3877360">
                <a:moveTo>
                  <a:pt x="0" y="0"/>
                </a:moveTo>
                <a:lnTo>
                  <a:pt x="3877361" y="0"/>
                </a:lnTo>
                <a:lnTo>
                  <a:pt x="3877361" y="8885618"/>
                </a:lnTo>
                <a:lnTo>
                  <a:pt x="0" y="8885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9857" y="4847606"/>
            <a:ext cx="5147026" cy="5439394"/>
          </a:xfrm>
          <a:custGeom>
            <a:avLst/>
            <a:gdLst/>
            <a:ahLst/>
            <a:cxnLst/>
            <a:rect r="r" b="b" t="t" l="l"/>
            <a:pathLst>
              <a:path h="5439394" w="5147026">
                <a:moveTo>
                  <a:pt x="0" y="0"/>
                </a:moveTo>
                <a:lnTo>
                  <a:pt x="5147027" y="0"/>
                </a:lnTo>
                <a:lnTo>
                  <a:pt x="5147027" y="5439394"/>
                </a:lnTo>
                <a:lnTo>
                  <a:pt x="0" y="5439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586330" y="569315"/>
            <a:ext cx="12341157" cy="1477816"/>
          </a:xfrm>
          <a:prstGeom prst="rect">
            <a:avLst/>
          </a:prstGeom>
        </p:spPr>
        <p:txBody>
          <a:bodyPr anchor="t" rtlCol="false" tIns="0" lIns="0" bIns="0" rIns="0">
            <a:spAutoFit/>
          </a:bodyPr>
          <a:lstStyle/>
          <a:p>
            <a:pPr algn="l">
              <a:lnSpc>
                <a:spcPts val="5445"/>
              </a:lnSpc>
            </a:pPr>
            <a:r>
              <a:rPr lang="en-US" sz="5672">
                <a:solidFill>
                  <a:srgbClr val="18253B"/>
                </a:solidFill>
                <a:latin typeface="Poppins Ultra-Bold"/>
                <a:ea typeface="Poppins Ultra-Bold"/>
                <a:cs typeface="Poppins Ultra-Bold"/>
                <a:sym typeface="Poppins Ultra-Bold"/>
              </a:rPr>
              <a:t>Automated Brain Tumor Detection using Active Contours</a:t>
            </a:r>
          </a:p>
        </p:txBody>
      </p:sp>
      <p:sp>
        <p:nvSpPr>
          <p:cNvPr name="TextBox 8" id="8"/>
          <p:cNvSpPr txBox="true"/>
          <p:nvPr/>
        </p:nvSpPr>
        <p:spPr>
          <a:xfrm rot="0">
            <a:off x="6809143" y="2557496"/>
            <a:ext cx="10888343" cy="6297571"/>
          </a:xfrm>
          <a:prstGeom prst="rect">
            <a:avLst/>
          </a:prstGeom>
        </p:spPr>
        <p:txBody>
          <a:bodyPr anchor="t" rtlCol="false" tIns="0" lIns="0" bIns="0" rIns="0">
            <a:spAutoFit/>
          </a:bodyPr>
          <a:lstStyle/>
          <a:p>
            <a:pPr algn="ctr">
              <a:lnSpc>
                <a:spcPts val="3532"/>
              </a:lnSpc>
            </a:pPr>
            <a:r>
              <a:rPr lang="en-US" sz="2825">
                <a:solidFill>
                  <a:srgbClr val="18253B"/>
                </a:solidFill>
                <a:latin typeface="Poppins Light"/>
                <a:ea typeface="Poppins Light"/>
                <a:cs typeface="Poppins Light"/>
                <a:sym typeface="Poppins Light"/>
              </a:rPr>
              <a:t>Brain tumors are among the most challenging medical conditions, requiring precise and timely detection for effective treatment. Manual interpretation of medical images like MRI scans can be time-consuming and prone to error, making automated methods essential for accurate tumor identification.</a:t>
            </a:r>
          </a:p>
          <a:p>
            <a:pPr algn="ctr">
              <a:lnSpc>
                <a:spcPts val="3532"/>
              </a:lnSpc>
            </a:pPr>
          </a:p>
          <a:p>
            <a:pPr algn="ctr">
              <a:lnSpc>
                <a:spcPts val="3532"/>
              </a:lnSpc>
            </a:pPr>
            <a:r>
              <a:rPr lang="en-US" sz="2825">
                <a:solidFill>
                  <a:srgbClr val="18253B"/>
                </a:solidFill>
                <a:latin typeface="Poppins Light"/>
                <a:ea typeface="Poppins Light"/>
                <a:cs typeface="Poppins Light"/>
                <a:sym typeface="Poppins Light"/>
              </a:rPr>
              <a:t>The objective of this project is to implement an active contour model, also known as a "snake," using OpenCV in Python. This advanced image segmentation technique can automatically detect and delineate brain tumors from MRI images, overcoming the limitations of traditional approaches like thresholding and edge detection.</a:t>
            </a:r>
          </a:p>
          <a:p>
            <a:pPr algn="ctr" marL="0" indent="0" lvl="0">
              <a:lnSpc>
                <a:spcPts val="353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38824" y="4477103"/>
            <a:ext cx="5330073" cy="6354782"/>
          </a:xfrm>
          <a:custGeom>
            <a:avLst/>
            <a:gdLst/>
            <a:ahLst/>
            <a:cxnLst/>
            <a:rect r="r" b="b" t="t" l="l"/>
            <a:pathLst>
              <a:path h="6354782" w="5330073">
                <a:moveTo>
                  <a:pt x="0" y="0"/>
                </a:moveTo>
                <a:lnTo>
                  <a:pt x="5330073" y="0"/>
                </a:lnTo>
                <a:lnTo>
                  <a:pt x="5330073" y="6354782"/>
                </a:lnTo>
                <a:lnTo>
                  <a:pt x="0" y="6354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466486"/>
            <a:ext cx="17599012" cy="3076606"/>
          </a:xfrm>
          <a:prstGeom prst="rect">
            <a:avLst/>
          </a:prstGeom>
        </p:spPr>
        <p:txBody>
          <a:bodyPr anchor="t" rtlCol="false" tIns="0" lIns="0" bIns="0" rIns="0">
            <a:spAutoFit/>
          </a:bodyPr>
          <a:lstStyle/>
          <a:p>
            <a:pPr algn="ctr">
              <a:lnSpc>
                <a:spcPts val="7753"/>
              </a:lnSpc>
            </a:pPr>
            <a:r>
              <a:rPr lang="en-US" sz="8077">
                <a:solidFill>
                  <a:srgbClr val="18253B"/>
                </a:solidFill>
                <a:latin typeface="Poppins Ultra-Bold"/>
                <a:ea typeface="Poppins Ultra-Bold"/>
                <a:cs typeface="Poppins Ultra-Bold"/>
                <a:sym typeface="Poppins Ultra-Bold"/>
              </a:rPr>
              <a:t>Active Contour Models (Snakes)</a:t>
            </a:r>
          </a:p>
          <a:p>
            <a:pPr algn="ctr">
              <a:lnSpc>
                <a:spcPts val="7753"/>
              </a:lnSpc>
            </a:pPr>
          </a:p>
          <a:p>
            <a:pPr algn="ctr">
              <a:lnSpc>
                <a:spcPts val="7753"/>
              </a:lnSpc>
            </a:pPr>
          </a:p>
        </p:txBody>
      </p:sp>
      <p:sp>
        <p:nvSpPr>
          <p:cNvPr name="TextBox 7" id="7"/>
          <p:cNvSpPr txBox="true"/>
          <p:nvPr/>
        </p:nvSpPr>
        <p:spPr>
          <a:xfrm rot="0">
            <a:off x="519733" y="1696705"/>
            <a:ext cx="13252585" cy="7268644"/>
          </a:xfrm>
          <a:prstGeom prst="rect">
            <a:avLst/>
          </a:prstGeom>
        </p:spPr>
        <p:txBody>
          <a:bodyPr anchor="t" rtlCol="false" tIns="0" lIns="0" bIns="0" rIns="0">
            <a:spAutoFit/>
          </a:bodyPr>
          <a:lstStyle/>
          <a:p>
            <a:pPr algn="ctr">
              <a:lnSpc>
                <a:spcPts val="3363"/>
              </a:lnSpc>
            </a:pPr>
            <a:r>
              <a:rPr lang="en-US" sz="2690">
                <a:solidFill>
                  <a:srgbClr val="18253B"/>
                </a:solidFill>
                <a:latin typeface="Poppins Light"/>
                <a:ea typeface="Poppins Light"/>
                <a:cs typeface="Poppins Light"/>
                <a:sym typeface="Poppins Light"/>
              </a:rPr>
              <a:t>Active contour models, also known as "snakes," are a powerful tool in computer vision for detecting and segmenting objects of interest within an image. They work by iteratively deforming an initial contour to minimize an energy function that takes into account both the image characteristics (e.g., edges, texture) and the contour's own properties (e.g., smoothness, curvature).</a:t>
            </a:r>
          </a:p>
          <a:p>
            <a:pPr algn="ctr">
              <a:lnSpc>
                <a:spcPts val="3363"/>
              </a:lnSpc>
            </a:pPr>
          </a:p>
          <a:p>
            <a:pPr algn="ctr">
              <a:lnSpc>
                <a:spcPts val="3363"/>
              </a:lnSpc>
            </a:pPr>
            <a:r>
              <a:rPr lang="en-US" sz="2690">
                <a:solidFill>
                  <a:srgbClr val="18253B"/>
                </a:solidFill>
                <a:latin typeface="Poppins Light"/>
                <a:ea typeface="Poppins Light"/>
                <a:cs typeface="Poppins Light"/>
                <a:sym typeface="Poppins Light"/>
              </a:rPr>
              <a:t>The key advantage of active contour models is their ability to accurately adapt to the target object's boundaries, making them well-suited for medical image analysis tasks like brain tumor detection. By balancing internal forces that maintain the contour's smoothness with external forces that attract it to image edges, the snake can evolve to fit the tumor's shape and size.</a:t>
            </a:r>
          </a:p>
          <a:p>
            <a:pPr algn="ctr">
              <a:lnSpc>
                <a:spcPts val="3363"/>
              </a:lnSpc>
            </a:pPr>
          </a:p>
          <a:p>
            <a:pPr algn="ctr">
              <a:lnSpc>
                <a:spcPts val="3363"/>
              </a:lnSpc>
            </a:pPr>
            <a:r>
              <a:rPr lang="en-US" sz="2690">
                <a:solidFill>
                  <a:srgbClr val="18253B"/>
                </a:solidFill>
                <a:latin typeface="Poppins Light"/>
                <a:ea typeface="Poppins Light"/>
                <a:cs typeface="Poppins Light"/>
                <a:sym typeface="Poppins Light"/>
              </a:rPr>
              <a:t>In this project, we will implement an active contour model using OpenCV in Python to automatically segment and detect brain tumors from MRI images, overcoming the limitations of manual interpretation and traditional image processing techniques.</a:t>
            </a:r>
          </a:p>
          <a:p>
            <a:pPr algn="ctr" marL="0" indent="0" lvl="0">
              <a:lnSpc>
                <a:spcPts val="336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18253B"/>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471370" y="5613701"/>
            <a:ext cx="3915491" cy="5372887"/>
          </a:xfrm>
          <a:custGeom>
            <a:avLst/>
            <a:gdLst/>
            <a:ahLst/>
            <a:cxnLst/>
            <a:rect r="r" b="b" t="t" l="l"/>
            <a:pathLst>
              <a:path h="5372887" w="3915491">
                <a:moveTo>
                  <a:pt x="0" y="0"/>
                </a:moveTo>
                <a:lnTo>
                  <a:pt x="3915491" y="0"/>
                </a:lnTo>
                <a:lnTo>
                  <a:pt x="3915491" y="5372887"/>
                </a:lnTo>
                <a:lnTo>
                  <a:pt x="0" y="5372887"/>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6707" y="3885413"/>
            <a:ext cx="5037081" cy="5372887"/>
          </a:xfrm>
          <a:custGeom>
            <a:avLst/>
            <a:gdLst/>
            <a:ahLst/>
            <a:cxnLst/>
            <a:rect r="r" b="b" t="t" l="l"/>
            <a:pathLst>
              <a:path h="5372887" w="5037081">
                <a:moveTo>
                  <a:pt x="0" y="0"/>
                </a:moveTo>
                <a:lnTo>
                  <a:pt x="5037081" y="0"/>
                </a:lnTo>
                <a:lnTo>
                  <a:pt x="5037081" y="5372887"/>
                </a:lnTo>
                <a:lnTo>
                  <a:pt x="0" y="5372887"/>
                </a:lnTo>
                <a:lnTo>
                  <a:pt x="0" y="0"/>
                </a:lnTo>
                <a:close/>
              </a:path>
            </a:pathLst>
          </a:custGeom>
          <a:blipFill>
            <a:blip r:embed="rId4">
              <a:alphaModFix amt="18999"/>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291769" y="76200"/>
            <a:ext cx="11321690" cy="828930"/>
          </a:xfrm>
          <a:prstGeom prst="rect">
            <a:avLst/>
          </a:prstGeom>
        </p:spPr>
        <p:txBody>
          <a:bodyPr anchor="t" rtlCol="false" tIns="0" lIns="0" bIns="0" rIns="0">
            <a:spAutoFit/>
          </a:bodyPr>
          <a:lstStyle/>
          <a:p>
            <a:pPr algn="ctr">
              <a:lnSpc>
                <a:spcPts val="5708"/>
              </a:lnSpc>
            </a:pPr>
            <a:r>
              <a:rPr lang="en-US" sz="5945">
                <a:solidFill>
                  <a:srgbClr val="18253B"/>
                </a:solidFill>
                <a:latin typeface="Poppins Ultra-Bold"/>
                <a:ea typeface="Poppins Ultra-Bold"/>
                <a:cs typeface="Poppins Ultra-Bold"/>
                <a:sym typeface="Poppins Ultra-Bold"/>
              </a:rPr>
              <a:t>Algorithm Overview</a:t>
            </a:r>
          </a:p>
        </p:txBody>
      </p:sp>
      <p:sp>
        <p:nvSpPr>
          <p:cNvPr name="TextBox 8" id="8"/>
          <p:cNvSpPr txBox="true"/>
          <p:nvPr/>
        </p:nvSpPr>
        <p:spPr>
          <a:xfrm rot="0">
            <a:off x="339631" y="1103189"/>
            <a:ext cx="15349443" cy="1099889"/>
          </a:xfrm>
          <a:prstGeom prst="rect">
            <a:avLst/>
          </a:prstGeom>
        </p:spPr>
        <p:txBody>
          <a:bodyPr anchor="t" rtlCol="false" tIns="0" lIns="0" bIns="0" rIns="0">
            <a:spAutoFit/>
          </a:bodyPr>
          <a:lstStyle/>
          <a:p>
            <a:pPr algn="l">
              <a:lnSpc>
                <a:spcPts val="2842"/>
              </a:lnSpc>
            </a:pPr>
            <a:r>
              <a:rPr lang="en-US" sz="2960">
                <a:solidFill>
                  <a:srgbClr val="18253B"/>
                </a:solidFill>
                <a:latin typeface="Poppins"/>
                <a:ea typeface="Poppins"/>
                <a:cs typeface="Poppins"/>
                <a:sym typeface="Poppins"/>
              </a:rPr>
              <a:t>The active contour algorithm for brain tumor detection involves the following key steps:</a:t>
            </a:r>
          </a:p>
          <a:p>
            <a:pPr algn="l">
              <a:lnSpc>
                <a:spcPts val="2842"/>
              </a:lnSpc>
            </a:pPr>
          </a:p>
        </p:txBody>
      </p:sp>
      <p:sp>
        <p:nvSpPr>
          <p:cNvPr name="TextBox 9" id="9"/>
          <p:cNvSpPr txBox="true"/>
          <p:nvPr/>
        </p:nvSpPr>
        <p:spPr>
          <a:xfrm rot="0">
            <a:off x="339631" y="1819175"/>
            <a:ext cx="17089484" cy="7503327"/>
          </a:xfrm>
          <a:prstGeom prst="rect">
            <a:avLst/>
          </a:prstGeom>
        </p:spPr>
        <p:txBody>
          <a:bodyPr anchor="t" rtlCol="false" tIns="0" lIns="0" bIns="0" rIns="0">
            <a:spAutoFit/>
          </a:bodyPr>
          <a:lstStyle/>
          <a:p>
            <a:pPr algn="l" marL="586910" indent="-293455" lvl="1">
              <a:lnSpc>
                <a:spcPts val="3805"/>
              </a:lnSpc>
              <a:buAutoNum type="arabicPeriod" startAt="1"/>
            </a:pPr>
            <a:r>
              <a:rPr lang="en-US" sz="2718" u="sng">
                <a:solidFill>
                  <a:srgbClr val="18253B"/>
                </a:solidFill>
                <a:latin typeface="Poppins Bold"/>
                <a:ea typeface="Poppins Bold"/>
                <a:cs typeface="Poppins Bold"/>
                <a:sym typeface="Poppins Bold"/>
              </a:rPr>
              <a:t>Initialization</a:t>
            </a:r>
            <a:r>
              <a:rPr lang="en-US" sz="2718">
                <a:solidFill>
                  <a:srgbClr val="18253B"/>
                </a:solidFill>
                <a:latin typeface="Poppins"/>
                <a:ea typeface="Poppins"/>
                <a:cs typeface="Poppins"/>
                <a:sym typeface="Poppins"/>
              </a:rPr>
              <a:t>: Define an initial contour, often a simple shape like a circle or polygon, that is placed near the suspected tumor region.</a:t>
            </a:r>
          </a:p>
          <a:p>
            <a:pPr algn="l" marL="586910" indent="-293455" lvl="1">
              <a:lnSpc>
                <a:spcPts val="3805"/>
              </a:lnSpc>
              <a:buAutoNum type="arabicPeriod" startAt="1"/>
            </a:pPr>
            <a:r>
              <a:rPr lang="en-US" sz="2718" u="sng">
                <a:solidFill>
                  <a:srgbClr val="18253B"/>
                </a:solidFill>
                <a:latin typeface="Poppins Bold"/>
                <a:ea typeface="Poppins Bold"/>
                <a:cs typeface="Poppins Bold"/>
                <a:sym typeface="Poppins Bold"/>
              </a:rPr>
              <a:t>Energy Computation:</a:t>
            </a:r>
            <a:r>
              <a:rPr lang="en-US" sz="2718">
                <a:solidFill>
                  <a:srgbClr val="18253B"/>
                </a:solidFill>
                <a:latin typeface="Poppins"/>
                <a:ea typeface="Poppins"/>
                <a:cs typeface="Poppins"/>
                <a:sym typeface="Poppins"/>
              </a:rPr>
              <a:t> Calculate the internal and external energy terms that will drive the contour's deformation:</a:t>
            </a:r>
          </a:p>
          <a:p>
            <a:pPr algn="l" marL="1173820" indent="-391273" lvl="2">
              <a:lnSpc>
                <a:spcPts val="3805"/>
              </a:lnSpc>
              <a:buFont typeface="Arial"/>
              <a:buChar char="⚬"/>
            </a:pPr>
            <a:r>
              <a:rPr lang="en-US" sz="2718" u="sng">
                <a:solidFill>
                  <a:srgbClr val="18253B"/>
                </a:solidFill>
                <a:latin typeface="Poppins Bold"/>
                <a:ea typeface="Poppins Bold"/>
                <a:cs typeface="Poppins Bold"/>
                <a:sym typeface="Poppins Bold"/>
              </a:rPr>
              <a:t>Internal Energy:</a:t>
            </a:r>
            <a:r>
              <a:rPr lang="en-US" sz="2718">
                <a:solidFill>
                  <a:srgbClr val="18253B"/>
                </a:solidFill>
                <a:latin typeface="Poppins Bold"/>
                <a:ea typeface="Poppins Bold"/>
                <a:cs typeface="Poppins Bold"/>
                <a:sym typeface="Poppins Bold"/>
              </a:rPr>
              <a:t> </a:t>
            </a:r>
            <a:r>
              <a:rPr lang="en-US" sz="2718">
                <a:solidFill>
                  <a:srgbClr val="18253B"/>
                </a:solidFill>
                <a:latin typeface="Poppins"/>
                <a:ea typeface="Poppins"/>
                <a:cs typeface="Poppins"/>
                <a:sym typeface="Poppins"/>
              </a:rPr>
              <a:t>Enforces the smoothness and continuity of the contour, with terms for elasticity (stretching) and bending (curvature).</a:t>
            </a:r>
          </a:p>
          <a:p>
            <a:pPr algn="l" marL="1173820" indent="-391273" lvl="2">
              <a:lnSpc>
                <a:spcPts val="3805"/>
              </a:lnSpc>
              <a:buFont typeface="Arial"/>
              <a:buChar char="⚬"/>
            </a:pPr>
            <a:r>
              <a:rPr lang="en-US" sz="2718" u="sng">
                <a:solidFill>
                  <a:srgbClr val="18253B"/>
                </a:solidFill>
                <a:latin typeface="Poppins Bold"/>
                <a:ea typeface="Poppins Bold"/>
                <a:cs typeface="Poppins Bold"/>
                <a:sym typeface="Poppins Bold"/>
              </a:rPr>
              <a:t>External Energy: </a:t>
            </a:r>
            <a:r>
              <a:rPr lang="en-US" sz="2718">
                <a:solidFill>
                  <a:srgbClr val="18253B"/>
                </a:solidFill>
                <a:latin typeface="Poppins"/>
                <a:ea typeface="Poppins"/>
                <a:cs typeface="Poppins"/>
                <a:sym typeface="Poppins"/>
              </a:rPr>
              <a:t>Attracts the contour towards image features like edges and high-intensity regions, using line and edge energy terms.</a:t>
            </a:r>
          </a:p>
          <a:p>
            <a:pPr algn="l" marL="586910" indent="-293455" lvl="1">
              <a:lnSpc>
                <a:spcPts val="3805"/>
              </a:lnSpc>
              <a:buAutoNum type="arabicPeriod" startAt="1"/>
            </a:pPr>
            <a:r>
              <a:rPr lang="en-US" sz="2718" u="sng">
                <a:solidFill>
                  <a:srgbClr val="18253B"/>
                </a:solidFill>
                <a:latin typeface="Poppins Bold"/>
                <a:ea typeface="Poppins Bold"/>
                <a:cs typeface="Poppins Bold"/>
                <a:sym typeface="Poppins Bold"/>
              </a:rPr>
              <a:t>Energy Minimization:</a:t>
            </a:r>
            <a:r>
              <a:rPr lang="en-US" sz="2718">
                <a:solidFill>
                  <a:srgbClr val="18253B"/>
                </a:solidFill>
                <a:latin typeface="Poppins"/>
                <a:ea typeface="Poppins"/>
                <a:cs typeface="Poppins"/>
                <a:sym typeface="Poppins"/>
              </a:rPr>
              <a:t> Iteratively adjust the contour's control points to minimize the total energy, which is the sum of the internal and external energy terms.</a:t>
            </a:r>
          </a:p>
          <a:p>
            <a:pPr algn="l" marL="586910" indent="-293455" lvl="1">
              <a:lnSpc>
                <a:spcPts val="3805"/>
              </a:lnSpc>
              <a:buAutoNum type="arabicPeriod" startAt="1"/>
            </a:pPr>
            <a:r>
              <a:rPr lang="en-US" sz="2718" u="sng">
                <a:solidFill>
                  <a:srgbClr val="18253B"/>
                </a:solidFill>
                <a:latin typeface="Poppins Bold"/>
                <a:ea typeface="Poppins Bold"/>
                <a:cs typeface="Poppins Bold"/>
                <a:sym typeface="Poppins Bold"/>
              </a:rPr>
              <a:t>Convergence:</a:t>
            </a:r>
            <a:r>
              <a:rPr lang="en-US" sz="2718">
                <a:solidFill>
                  <a:srgbClr val="18253B"/>
                </a:solidFill>
                <a:latin typeface="Poppins"/>
                <a:ea typeface="Poppins"/>
                <a:cs typeface="Poppins"/>
                <a:sym typeface="Poppins"/>
              </a:rPr>
              <a:t> Continue the iterative deformation process until the contour has converged to the tumor's boundary, satisfying the energy minimization criteria.</a:t>
            </a:r>
          </a:p>
          <a:p>
            <a:pPr algn="l">
              <a:lnSpc>
                <a:spcPts val="3805"/>
              </a:lnSpc>
            </a:pPr>
          </a:p>
          <a:p>
            <a:pPr algn="ctr">
              <a:lnSpc>
                <a:spcPts val="3245"/>
              </a:lnSpc>
              <a:spcBef>
                <a:spcPct val="0"/>
              </a:spcBef>
            </a:pPr>
            <a:r>
              <a:rPr lang="en-US" sz="2318">
                <a:solidFill>
                  <a:srgbClr val="18253B"/>
                </a:solidFill>
                <a:latin typeface="Poppins"/>
                <a:ea typeface="Poppins"/>
                <a:cs typeface="Poppins"/>
                <a:sym typeface="Poppins"/>
              </a:rPr>
              <a:t>By carefully balancing the internal and external energy terms, the active contour algorithm can accurately segment the tumor from the surrounding brain tissue, providing a powerful tool for automated brain tumor detection.</a:t>
            </a:r>
          </a:p>
          <a:p>
            <a:pPr algn="l">
              <a:lnSpc>
                <a:spcPts val="3805"/>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27674" y="5507832"/>
            <a:ext cx="8831626" cy="1911140"/>
            <a:chOff x="0" y="0"/>
            <a:chExt cx="3507970" cy="759115"/>
          </a:xfrm>
        </p:grpSpPr>
        <p:sp>
          <p:nvSpPr>
            <p:cNvPr name="Freeform 3" id="3"/>
            <p:cNvSpPr/>
            <p:nvPr/>
          </p:nvSpPr>
          <p:spPr>
            <a:xfrm flipH="false" flipV="false" rot="0">
              <a:off x="0" y="0"/>
              <a:ext cx="3507970" cy="759115"/>
            </a:xfrm>
            <a:custGeom>
              <a:avLst/>
              <a:gdLst/>
              <a:ahLst/>
              <a:cxnLst/>
              <a:rect r="r" b="b" t="t" l="l"/>
              <a:pathLst>
                <a:path h="759115" w="3507970">
                  <a:moveTo>
                    <a:pt x="13149" y="0"/>
                  </a:moveTo>
                  <a:lnTo>
                    <a:pt x="3494821" y="0"/>
                  </a:lnTo>
                  <a:cubicBezTo>
                    <a:pt x="3502083" y="0"/>
                    <a:pt x="3507970" y="5887"/>
                    <a:pt x="3507970" y="13149"/>
                  </a:cubicBezTo>
                  <a:lnTo>
                    <a:pt x="3507970" y="745966"/>
                  </a:lnTo>
                  <a:cubicBezTo>
                    <a:pt x="3507970" y="753228"/>
                    <a:pt x="3502083" y="759115"/>
                    <a:pt x="3494821" y="759115"/>
                  </a:cubicBezTo>
                  <a:lnTo>
                    <a:pt x="13149" y="759115"/>
                  </a:lnTo>
                  <a:cubicBezTo>
                    <a:pt x="5887" y="759115"/>
                    <a:pt x="0" y="753228"/>
                    <a:pt x="0" y="745966"/>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4" id="4"/>
            <p:cNvSpPr txBox="true"/>
            <p:nvPr/>
          </p:nvSpPr>
          <p:spPr>
            <a:xfrm>
              <a:off x="0" y="-57150"/>
              <a:ext cx="3507970" cy="816265"/>
            </a:xfrm>
            <a:prstGeom prst="rect">
              <a:avLst/>
            </a:prstGeom>
          </p:spPr>
          <p:txBody>
            <a:bodyPr anchor="ctr" rtlCol="false" tIns="39887" lIns="39887" bIns="39887" rIns="39887"/>
            <a:lstStyle/>
            <a:p>
              <a:pPr algn="ctr">
                <a:lnSpc>
                  <a:spcPts val="2660"/>
                </a:lnSpc>
                <a:spcBef>
                  <a:spcPct val="0"/>
                </a:spcBef>
              </a:pPr>
            </a:p>
          </p:txBody>
        </p:sp>
      </p:grpSp>
      <p:sp>
        <p:nvSpPr>
          <p:cNvPr name="TextBox 5" id="5"/>
          <p:cNvSpPr txBox="true"/>
          <p:nvPr/>
        </p:nvSpPr>
        <p:spPr>
          <a:xfrm rot="0">
            <a:off x="9638133" y="6223958"/>
            <a:ext cx="7406340" cy="1201199"/>
          </a:xfrm>
          <a:prstGeom prst="rect">
            <a:avLst/>
          </a:prstGeom>
        </p:spPr>
        <p:txBody>
          <a:bodyPr anchor="t" rtlCol="false" tIns="0" lIns="0" bIns="0" rIns="0">
            <a:spAutoFit/>
          </a:bodyPr>
          <a:lstStyle/>
          <a:p>
            <a:pPr algn="ctr">
              <a:lnSpc>
                <a:spcPts val="2447"/>
              </a:lnSpc>
            </a:pPr>
            <a:r>
              <a:rPr lang="en-US" sz="1501">
                <a:solidFill>
                  <a:srgbClr val="18253B"/>
                </a:solidFill>
                <a:latin typeface="Poppins Bold"/>
                <a:ea typeface="Poppins Bold"/>
                <a:cs typeface="Poppins Bold"/>
                <a:sym typeface="Poppins Bold"/>
              </a:rPr>
              <a:t>A Sobel filter is applied to the image to compute the image gradient, which highlights the edges within the image. These edges are crucial for the snake's external energy.</a:t>
            </a:r>
          </a:p>
          <a:p>
            <a:pPr algn="ctr" marL="0" indent="0" lvl="0">
              <a:lnSpc>
                <a:spcPts val="2447"/>
              </a:lnSpc>
              <a:spcBef>
                <a:spcPct val="0"/>
              </a:spcBef>
            </a:pPr>
          </a:p>
        </p:txBody>
      </p:sp>
      <p:grpSp>
        <p:nvGrpSpPr>
          <p:cNvPr name="Group 6" id="6"/>
          <p:cNvGrpSpPr/>
          <p:nvPr/>
        </p:nvGrpSpPr>
        <p:grpSpPr>
          <a:xfrm rot="0">
            <a:off x="8427674" y="2909481"/>
            <a:ext cx="8831626" cy="1922336"/>
            <a:chOff x="0" y="0"/>
            <a:chExt cx="3153179" cy="686337"/>
          </a:xfrm>
        </p:grpSpPr>
        <p:sp>
          <p:nvSpPr>
            <p:cNvPr name="Freeform 7" id="7"/>
            <p:cNvSpPr/>
            <p:nvPr/>
          </p:nvSpPr>
          <p:spPr>
            <a:xfrm flipH="false" flipV="false" rot="0">
              <a:off x="0" y="0"/>
              <a:ext cx="3153179" cy="686337"/>
            </a:xfrm>
            <a:custGeom>
              <a:avLst/>
              <a:gdLst/>
              <a:ahLst/>
              <a:cxnLst/>
              <a:rect r="r" b="b" t="t" l="l"/>
              <a:pathLst>
                <a:path h="686337" w="3153179">
                  <a:moveTo>
                    <a:pt x="13149" y="0"/>
                  </a:moveTo>
                  <a:lnTo>
                    <a:pt x="3140029" y="0"/>
                  </a:lnTo>
                  <a:cubicBezTo>
                    <a:pt x="3143517" y="0"/>
                    <a:pt x="3146861" y="1385"/>
                    <a:pt x="3149327" y="3851"/>
                  </a:cubicBezTo>
                  <a:cubicBezTo>
                    <a:pt x="3151793" y="6317"/>
                    <a:pt x="3153179" y="9662"/>
                    <a:pt x="3153179" y="13149"/>
                  </a:cubicBezTo>
                  <a:lnTo>
                    <a:pt x="3153179" y="673188"/>
                  </a:lnTo>
                  <a:cubicBezTo>
                    <a:pt x="3153179" y="680450"/>
                    <a:pt x="3147292" y="686337"/>
                    <a:pt x="3140029" y="686337"/>
                  </a:cubicBezTo>
                  <a:lnTo>
                    <a:pt x="13149" y="686337"/>
                  </a:lnTo>
                  <a:cubicBezTo>
                    <a:pt x="5887" y="686337"/>
                    <a:pt x="0" y="680450"/>
                    <a:pt x="0" y="673188"/>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8" id="8"/>
            <p:cNvSpPr txBox="true"/>
            <p:nvPr/>
          </p:nvSpPr>
          <p:spPr>
            <a:xfrm>
              <a:off x="0" y="-57150"/>
              <a:ext cx="3153179" cy="743487"/>
            </a:xfrm>
            <a:prstGeom prst="rect">
              <a:avLst/>
            </a:prstGeom>
          </p:spPr>
          <p:txBody>
            <a:bodyPr anchor="ctr" rtlCol="false" tIns="44375" lIns="44375" bIns="44375" rIns="44375"/>
            <a:lstStyle/>
            <a:p>
              <a:pPr algn="ctr">
                <a:lnSpc>
                  <a:spcPts val="2659"/>
                </a:lnSpc>
                <a:spcBef>
                  <a:spcPct val="0"/>
                </a:spcBef>
              </a:pPr>
            </a:p>
          </p:txBody>
        </p:sp>
      </p:grpSp>
      <p:sp>
        <p:nvSpPr>
          <p:cNvPr name="TextBox 9" id="9"/>
          <p:cNvSpPr txBox="true"/>
          <p:nvPr/>
        </p:nvSpPr>
        <p:spPr>
          <a:xfrm rot="0">
            <a:off x="8547122" y="3409028"/>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02.</a:t>
            </a:r>
          </a:p>
        </p:txBody>
      </p:sp>
      <p:sp>
        <p:nvSpPr>
          <p:cNvPr name="TextBox 10" id="10"/>
          <p:cNvSpPr txBox="true"/>
          <p:nvPr/>
        </p:nvSpPr>
        <p:spPr>
          <a:xfrm rot="0">
            <a:off x="9864703" y="3335435"/>
            <a:ext cx="7179771" cy="1668822"/>
          </a:xfrm>
          <a:prstGeom prst="rect">
            <a:avLst/>
          </a:prstGeom>
        </p:spPr>
        <p:txBody>
          <a:bodyPr anchor="t" rtlCol="false" tIns="0" lIns="0" bIns="0" rIns="0">
            <a:spAutoFit/>
          </a:bodyPr>
          <a:lstStyle/>
          <a:p>
            <a:pPr algn="ctr">
              <a:lnSpc>
                <a:spcPts val="2639"/>
              </a:lnSpc>
            </a:pPr>
          </a:p>
          <a:p>
            <a:pPr algn="ctr">
              <a:lnSpc>
                <a:spcPts val="2639"/>
              </a:lnSpc>
            </a:pPr>
            <a:r>
              <a:rPr lang="en-US" sz="1619">
                <a:solidFill>
                  <a:srgbClr val="18253B"/>
                </a:solidFill>
                <a:latin typeface="Poppins Bold"/>
                <a:ea typeface="Poppins Bold"/>
                <a:cs typeface="Poppins Bold"/>
                <a:sym typeface="Poppins Bold"/>
              </a:rPr>
              <a:t>An initial contour, typically a circle, is placed around the suspected tumor region. This initial contour will evolve to fit the tumor boundary.</a:t>
            </a:r>
          </a:p>
          <a:p>
            <a:pPr algn="ctr" marL="0" indent="0" lvl="0">
              <a:lnSpc>
                <a:spcPts val="2639"/>
              </a:lnSpc>
              <a:spcBef>
                <a:spcPct val="0"/>
              </a:spcBef>
            </a:pPr>
          </a:p>
        </p:txBody>
      </p:sp>
      <p:grpSp>
        <p:nvGrpSpPr>
          <p:cNvPr name="Group 11" id="11"/>
          <p:cNvGrpSpPr/>
          <p:nvPr/>
        </p:nvGrpSpPr>
        <p:grpSpPr>
          <a:xfrm rot="0">
            <a:off x="8427674" y="379772"/>
            <a:ext cx="8831626" cy="2072509"/>
            <a:chOff x="0" y="0"/>
            <a:chExt cx="3040403" cy="713488"/>
          </a:xfrm>
        </p:grpSpPr>
        <p:sp>
          <p:nvSpPr>
            <p:cNvPr name="Freeform 12" id="12"/>
            <p:cNvSpPr/>
            <p:nvPr/>
          </p:nvSpPr>
          <p:spPr>
            <a:xfrm flipH="false" flipV="false" rot="0">
              <a:off x="0" y="0"/>
              <a:ext cx="3040403" cy="713488"/>
            </a:xfrm>
            <a:custGeom>
              <a:avLst/>
              <a:gdLst/>
              <a:ahLst/>
              <a:cxnLst/>
              <a:rect r="r" b="b" t="t" l="l"/>
              <a:pathLst>
                <a:path h="713488" w="3040403">
                  <a:moveTo>
                    <a:pt x="13149" y="0"/>
                  </a:moveTo>
                  <a:lnTo>
                    <a:pt x="3027253" y="0"/>
                  </a:lnTo>
                  <a:cubicBezTo>
                    <a:pt x="3034516" y="0"/>
                    <a:pt x="3040403" y="5887"/>
                    <a:pt x="3040403" y="13149"/>
                  </a:cubicBezTo>
                  <a:lnTo>
                    <a:pt x="3040403" y="700339"/>
                  </a:lnTo>
                  <a:cubicBezTo>
                    <a:pt x="3040403" y="707601"/>
                    <a:pt x="3034516" y="713488"/>
                    <a:pt x="3027253" y="713488"/>
                  </a:cubicBezTo>
                  <a:lnTo>
                    <a:pt x="13149" y="713488"/>
                  </a:lnTo>
                  <a:cubicBezTo>
                    <a:pt x="5887" y="713488"/>
                    <a:pt x="0" y="707601"/>
                    <a:pt x="0" y="700339"/>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13" id="13"/>
            <p:cNvSpPr txBox="true"/>
            <p:nvPr/>
          </p:nvSpPr>
          <p:spPr>
            <a:xfrm>
              <a:off x="0" y="-57150"/>
              <a:ext cx="3040403" cy="770638"/>
            </a:xfrm>
            <a:prstGeom prst="rect">
              <a:avLst/>
            </a:prstGeom>
          </p:spPr>
          <p:txBody>
            <a:bodyPr anchor="ctr" rtlCol="false" tIns="46021" lIns="46021" bIns="46021" rIns="46021"/>
            <a:lstStyle/>
            <a:p>
              <a:pPr algn="ctr">
                <a:lnSpc>
                  <a:spcPts val="2520"/>
                </a:lnSpc>
                <a:spcBef>
                  <a:spcPct val="0"/>
                </a:spcBef>
              </a:pPr>
            </a:p>
          </p:txBody>
        </p:sp>
      </p:grpSp>
      <p:sp>
        <p:nvSpPr>
          <p:cNvPr name="TextBox 14" id="14"/>
          <p:cNvSpPr txBox="true"/>
          <p:nvPr/>
        </p:nvSpPr>
        <p:spPr>
          <a:xfrm rot="0">
            <a:off x="8618419" y="948253"/>
            <a:ext cx="1146083" cy="769639"/>
          </a:xfrm>
          <a:prstGeom prst="rect">
            <a:avLst/>
          </a:prstGeom>
        </p:spPr>
        <p:txBody>
          <a:bodyPr anchor="t" rtlCol="false" tIns="0" lIns="0" bIns="0" rIns="0">
            <a:spAutoFit/>
          </a:bodyPr>
          <a:lstStyle/>
          <a:p>
            <a:pPr algn="l" marL="0" indent="0" lvl="0">
              <a:lnSpc>
                <a:spcPts val="5340"/>
              </a:lnSpc>
              <a:spcBef>
                <a:spcPct val="0"/>
              </a:spcBef>
            </a:pPr>
            <a:r>
              <a:rPr lang="en-US" sz="5563" strike="noStrike" u="none">
                <a:solidFill>
                  <a:srgbClr val="18253B"/>
                </a:solidFill>
                <a:latin typeface="Poppins Ultra-Bold"/>
                <a:ea typeface="Poppins Ultra-Bold"/>
                <a:cs typeface="Poppins Ultra-Bold"/>
                <a:sym typeface="Poppins Ultra-Bold"/>
              </a:rPr>
              <a:t>01.</a:t>
            </a:r>
          </a:p>
        </p:txBody>
      </p:sp>
      <p:sp>
        <p:nvSpPr>
          <p:cNvPr name="TextBox 15" id="15"/>
          <p:cNvSpPr txBox="true"/>
          <p:nvPr/>
        </p:nvSpPr>
        <p:spPr>
          <a:xfrm rot="0">
            <a:off x="9955002" y="1151356"/>
            <a:ext cx="6970380" cy="1459582"/>
          </a:xfrm>
          <a:prstGeom prst="rect">
            <a:avLst/>
          </a:prstGeom>
        </p:spPr>
        <p:txBody>
          <a:bodyPr anchor="t" rtlCol="false" tIns="0" lIns="0" bIns="0" rIns="0">
            <a:spAutoFit/>
          </a:bodyPr>
          <a:lstStyle/>
          <a:p>
            <a:pPr algn="ctr">
              <a:lnSpc>
                <a:spcPts val="3017"/>
              </a:lnSpc>
            </a:pPr>
            <a:r>
              <a:rPr lang="en-US" sz="1851">
                <a:solidFill>
                  <a:srgbClr val="18253B"/>
                </a:solidFill>
                <a:latin typeface="Poppins Bold"/>
                <a:ea typeface="Poppins Bold"/>
                <a:cs typeface="Poppins Bold"/>
                <a:sym typeface="Poppins Bold"/>
              </a:rPr>
              <a:t>The input medical images (e.g., MRI, CT scans) are first preprocessed to enhance the contrast and reduce noise, ensuring the tumor boundaries are clearly visible</a:t>
            </a:r>
            <a:r>
              <a:rPr lang="en-US" sz="1851">
                <a:solidFill>
                  <a:srgbClr val="18253B"/>
                </a:solidFill>
                <a:latin typeface="Poppins Light"/>
                <a:ea typeface="Poppins Light"/>
                <a:cs typeface="Poppins Light"/>
                <a:sym typeface="Poppins Light"/>
              </a:rPr>
              <a:t>.</a:t>
            </a:r>
          </a:p>
          <a:p>
            <a:pPr algn="l" marL="0" indent="0" lvl="0">
              <a:lnSpc>
                <a:spcPts val="2533"/>
              </a:lnSpc>
              <a:spcBef>
                <a:spcPct val="0"/>
              </a:spcBef>
            </a:pPr>
          </a:p>
        </p:txBody>
      </p:sp>
      <p:grpSp>
        <p:nvGrpSpPr>
          <p:cNvPr name="Group 16" id="16"/>
          <p:cNvGrpSpPr/>
          <p:nvPr/>
        </p:nvGrpSpPr>
        <p:grpSpPr>
          <a:xfrm rot="0">
            <a:off x="8427674" y="8018455"/>
            <a:ext cx="8831626" cy="1963743"/>
            <a:chOff x="0" y="0"/>
            <a:chExt cx="3414001" cy="759115"/>
          </a:xfrm>
        </p:grpSpPr>
        <p:sp>
          <p:nvSpPr>
            <p:cNvPr name="Freeform 17" id="17"/>
            <p:cNvSpPr/>
            <p:nvPr/>
          </p:nvSpPr>
          <p:spPr>
            <a:xfrm flipH="false" flipV="false" rot="0">
              <a:off x="0" y="0"/>
              <a:ext cx="3414001" cy="759115"/>
            </a:xfrm>
            <a:custGeom>
              <a:avLst/>
              <a:gdLst/>
              <a:ahLst/>
              <a:cxnLst/>
              <a:rect r="r" b="b" t="t" l="l"/>
              <a:pathLst>
                <a:path h="759115" w="3414001">
                  <a:moveTo>
                    <a:pt x="13149" y="0"/>
                  </a:moveTo>
                  <a:lnTo>
                    <a:pt x="3400852" y="0"/>
                  </a:lnTo>
                  <a:cubicBezTo>
                    <a:pt x="3408114" y="0"/>
                    <a:pt x="3414001" y="5887"/>
                    <a:pt x="3414001" y="13149"/>
                  </a:cubicBezTo>
                  <a:lnTo>
                    <a:pt x="3414001" y="745966"/>
                  </a:lnTo>
                  <a:cubicBezTo>
                    <a:pt x="3414001" y="753228"/>
                    <a:pt x="3408114" y="759115"/>
                    <a:pt x="3400852" y="759115"/>
                  </a:cubicBezTo>
                  <a:lnTo>
                    <a:pt x="13149" y="759115"/>
                  </a:lnTo>
                  <a:cubicBezTo>
                    <a:pt x="5887" y="759115"/>
                    <a:pt x="0" y="753228"/>
                    <a:pt x="0" y="745966"/>
                  </a:cubicBezTo>
                  <a:lnTo>
                    <a:pt x="0" y="13149"/>
                  </a:lnTo>
                  <a:cubicBezTo>
                    <a:pt x="0" y="5887"/>
                    <a:pt x="5887" y="0"/>
                    <a:pt x="13149" y="0"/>
                  </a:cubicBezTo>
                  <a:close/>
                </a:path>
              </a:pathLst>
            </a:custGeom>
            <a:solidFill>
              <a:srgbClr val="FFFFFF"/>
            </a:solidFill>
            <a:ln w="9525" cap="sq">
              <a:solidFill>
                <a:srgbClr val="000000"/>
              </a:solidFill>
              <a:prstDash val="solid"/>
              <a:miter/>
            </a:ln>
          </p:spPr>
        </p:sp>
        <p:sp>
          <p:nvSpPr>
            <p:cNvPr name="TextBox 18" id="18"/>
            <p:cNvSpPr txBox="true"/>
            <p:nvPr/>
          </p:nvSpPr>
          <p:spPr>
            <a:xfrm>
              <a:off x="0" y="-57150"/>
              <a:ext cx="3414001" cy="816265"/>
            </a:xfrm>
            <a:prstGeom prst="rect">
              <a:avLst/>
            </a:prstGeom>
          </p:spPr>
          <p:txBody>
            <a:bodyPr anchor="ctr" rtlCol="false" tIns="40985" lIns="40985" bIns="40985" rIns="40985"/>
            <a:lstStyle/>
            <a:p>
              <a:pPr algn="ctr">
                <a:lnSpc>
                  <a:spcPts val="2660"/>
                </a:lnSpc>
                <a:spcBef>
                  <a:spcPct val="0"/>
                </a:spcBef>
              </a:pPr>
            </a:p>
          </p:txBody>
        </p:sp>
      </p:grpSp>
      <p:sp>
        <p:nvSpPr>
          <p:cNvPr name="TextBox 19" id="19"/>
          <p:cNvSpPr txBox="true"/>
          <p:nvPr/>
        </p:nvSpPr>
        <p:spPr>
          <a:xfrm rot="0">
            <a:off x="9864703" y="8733421"/>
            <a:ext cx="7179771" cy="1220314"/>
          </a:xfrm>
          <a:prstGeom prst="rect">
            <a:avLst/>
          </a:prstGeom>
        </p:spPr>
        <p:txBody>
          <a:bodyPr anchor="t" rtlCol="false" tIns="0" lIns="0" bIns="0" rIns="0">
            <a:spAutoFit/>
          </a:bodyPr>
          <a:lstStyle/>
          <a:p>
            <a:pPr algn="ctr">
              <a:lnSpc>
                <a:spcPts val="2437"/>
              </a:lnSpc>
            </a:pPr>
            <a:r>
              <a:rPr lang="en-US" sz="1495">
                <a:solidFill>
                  <a:srgbClr val="18253B"/>
                </a:solidFill>
                <a:latin typeface="Poppins Bold"/>
                <a:ea typeface="Poppins Bold"/>
                <a:cs typeface="Poppins Bold"/>
                <a:sym typeface="Poppins Bold"/>
              </a:rPr>
              <a:t>The contour moves by minimizing its total energy, adjusting its shape to adhere to the edges of the tumor. Over several iterations, the contour "snaps" to the tumor boundary.</a:t>
            </a:r>
          </a:p>
          <a:p>
            <a:pPr algn="ctr" marL="0" indent="0" lvl="0">
              <a:lnSpc>
                <a:spcPts val="2437"/>
              </a:lnSpc>
              <a:spcBef>
                <a:spcPct val="0"/>
              </a:spcBef>
            </a:pPr>
          </a:p>
        </p:txBody>
      </p:sp>
      <p:sp>
        <p:nvSpPr>
          <p:cNvPr name="Freeform 20" id="20"/>
          <p:cNvSpPr/>
          <p:nvPr/>
        </p:nvSpPr>
        <p:spPr>
          <a:xfrm flipH="false" flipV="false" rot="0">
            <a:off x="2074723" y="3926478"/>
            <a:ext cx="5073848" cy="5073848"/>
          </a:xfrm>
          <a:custGeom>
            <a:avLst/>
            <a:gdLst/>
            <a:ahLst/>
            <a:cxnLst/>
            <a:rect r="r" b="b" t="t" l="l"/>
            <a:pathLst>
              <a:path h="5073848" w="5073848">
                <a:moveTo>
                  <a:pt x="0" y="0"/>
                </a:moveTo>
                <a:lnTo>
                  <a:pt x="5073848" y="0"/>
                </a:lnTo>
                <a:lnTo>
                  <a:pt x="5073848" y="5073848"/>
                </a:lnTo>
                <a:lnTo>
                  <a:pt x="0" y="5073848"/>
                </a:lnTo>
                <a:lnTo>
                  <a:pt x="0" y="0"/>
                </a:lnTo>
                <a:close/>
              </a:path>
            </a:pathLst>
          </a:custGeom>
          <a:blipFill>
            <a:blip r:embed="rId2"/>
            <a:stretch>
              <a:fillRect l="0" t="0" r="0" b="0"/>
            </a:stretch>
          </a:blipFill>
        </p:spPr>
      </p:sp>
      <p:sp>
        <p:nvSpPr>
          <p:cNvPr name="TextBox 21" id="21"/>
          <p:cNvSpPr txBox="true"/>
          <p:nvPr/>
        </p:nvSpPr>
        <p:spPr>
          <a:xfrm rot="0">
            <a:off x="502874" y="1846315"/>
            <a:ext cx="7924800" cy="1576196"/>
          </a:xfrm>
          <a:prstGeom prst="rect">
            <a:avLst/>
          </a:prstGeom>
        </p:spPr>
        <p:txBody>
          <a:bodyPr anchor="t" rtlCol="false" tIns="0" lIns="0" bIns="0" rIns="0">
            <a:spAutoFit/>
          </a:bodyPr>
          <a:lstStyle/>
          <a:p>
            <a:pPr algn="l" marL="0" indent="0" lvl="0">
              <a:lnSpc>
                <a:spcPts val="5843"/>
              </a:lnSpc>
            </a:pPr>
            <a:r>
              <a:rPr lang="en-US" sz="6087">
                <a:solidFill>
                  <a:srgbClr val="18253B"/>
                </a:solidFill>
                <a:latin typeface="Poppins Ultra-Bold"/>
                <a:ea typeface="Poppins Ultra-Bold"/>
                <a:cs typeface="Poppins Ultra-Bold"/>
                <a:sym typeface="Poppins Ultra-Bold"/>
              </a:rPr>
              <a:t>Image Processing Steps :</a:t>
            </a:r>
          </a:p>
        </p:txBody>
      </p:sp>
      <p:sp>
        <p:nvSpPr>
          <p:cNvPr name="TextBox 22" id="22"/>
          <p:cNvSpPr txBox="true"/>
          <p:nvPr/>
        </p:nvSpPr>
        <p:spPr>
          <a:xfrm rot="0">
            <a:off x="11154903" y="424189"/>
            <a:ext cx="3164205"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Preprocessing</a:t>
            </a:r>
          </a:p>
        </p:txBody>
      </p:sp>
      <p:sp>
        <p:nvSpPr>
          <p:cNvPr name="TextBox 23" id="23"/>
          <p:cNvSpPr txBox="true"/>
          <p:nvPr/>
        </p:nvSpPr>
        <p:spPr>
          <a:xfrm rot="0">
            <a:off x="10548498" y="5585282"/>
            <a:ext cx="4589979"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Gradient Calculation</a:t>
            </a:r>
          </a:p>
        </p:txBody>
      </p:sp>
      <p:sp>
        <p:nvSpPr>
          <p:cNvPr name="TextBox 24" id="24"/>
          <p:cNvSpPr txBox="true"/>
          <p:nvPr/>
        </p:nvSpPr>
        <p:spPr>
          <a:xfrm rot="0">
            <a:off x="10788706" y="8095248"/>
            <a:ext cx="4109561"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Contour Evolution</a:t>
            </a:r>
          </a:p>
        </p:txBody>
      </p:sp>
      <p:sp>
        <p:nvSpPr>
          <p:cNvPr name="TextBox 25" id="25"/>
          <p:cNvSpPr txBox="true"/>
          <p:nvPr/>
        </p:nvSpPr>
        <p:spPr>
          <a:xfrm rot="0">
            <a:off x="11506733" y="3037553"/>
            <a:ext cx="2725341" cy="523874"/>
          </a:xfrm>
          <a:prstGeom prst="rect">
            <a:avLst/>
          </a:prstGeom>
        </p:spPr>
        <p:txBody>
          <a:bodyPr anchor="t" rtlCol="false" tIns="0" lIns="0" bIns="0" rIns="0">
            <a:spAutoFit/>
          </a:bodyPr>
          <a:lstStyle/>
          <a:p>
            <a:pPr algn="ctr">
              <a:lnSpc>
                <a:spcPts val="4200"/>
              </a:lnSpc>
            </a:pPr>
            <a:r>
              <a:rPr lang="en-US" sz="3000" u="sng">
                <a:solidFill>
                  <a:srgbClr val="22437B"/>
                </a:solidFill>
                <a:latin typeface="TAN Headline"/>
                <a:ea typeface="TAN Headline"/>
                <a:cs typeface="TAN Headline"/>
                <a:sym typeface="TAN Headline"/>
              </a:rPr>
              <a:t>Initialization</a:t>
            </a:r>
          </a:p>
        </p:txBody>
      </p:sp>
      <p:sp>
        <p:nvSpPr>
          <p:cNvPr name="TextBox 26" id="26"/>
          <p:cNvSpPr txBox="true"/>
          <p:nvPr/>
        </p:nvSpPr>
        <p:spPr>
          <a:xfrm rot="0">
            <a:off x="8547122" y="8695321"/>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04.</a:t>
            </a:r>
          </a:p>
        </p:txBody>
      </p:sp>
      <p:sp>
        <p:nvSpPr>
          <p:cNvPr name="TextBox 27" id="27"/>
          <p:cNvSpPr txBox="true"/>
          <p:nvPr/>
        </p:nvSpPr>
        <p:spPr>
          <a:xfrm rot="0">
            <a:off x="8570747" y="6104346"/>
            <a:ext cx="1193755" cy="758311"/>
          </a:xfrm>
          <a:prstGeom prst="rect">
            <a:avLst/>
          </a:prstGeom>
        </p:spPr>
        <p:txBody>
          <a:bodyPr anchor="t" rtlCol="false" tIns="0" lIns="0" bIns="0" rIns="0">
            <a:spAutoFit/>
          </a:bodyPr>
          <a:lstStyle/>
          <a:p>
            <a:pPr algn="l" marL="0" indent="0" lvl="0">
              <a:lnSpc>
                <a:spcPts val="5283"/>
              </a:lnSpc>
              <a:spcBef>
                <a:spcPct val="0"/>
              </a:spcBef>
            </a:pPr>
            <a:r>
              <a:rPr lang="en-US" sz="5503" strike="noStrike" u="none">
                <a:solidFill>
                  <a:srgbClr val="18253B"/>
                </a:solidFill>
                <a:latin typeface="Poppins Bold"/>
                <a:ea typeface="Poppins Bold"/>
                <a:cs typeface="Poppins Bold"/>
                <a:sym typeface="Poppins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484214" y="491156"/>
            <a:ext cx="18863163" cy="11839997"/>
          </a:xfrm>
          <a:custGeom>
            <a:avLst/>
            <a:gdLst/>
            <a:ahLst/>
            <a:cxnLst/>
            <a:rect r="r" b="b" t="t" l="l"/>
            <a:pathLst>
              <a:path h="11839997" w="18863163">
                <a:moveTo>
                  <a:pt x="18863163" y="0"/>
                </a:moveTo>
                <a:lnTo>
                  <a:pt x="0" y="0"/>
                </a:lnTo>
                <a:lnTo>
                  <a:pt x="0" y="11839997"/>
                </a:lnTo>
                <a:lnTo>
                  <a:pt x="18863163" y="11839997"/>
                </a:lnTo>
                <a:lnTo>
                  <a:pt x="18863163" y="0"/>
                </a:lnTo>
                <a:close/>
              </a:path>
            </a:pathLst>
          </a:custGeom>
          <a:blipFill>
            <a:blip r:embed="rId4">
              <a:alphaModFix amt="59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050" y="4751576"/>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6">
              <a:alphaModFix amt="38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5120" y="962025"/>
            <a:ext cx="17597760" cy="9801226"/>
          </a:xfrm>
          <a:prstGeom prst="rect">
            <a:avLst/>
          </a:prstGeom>
        </p:spPr>
        <p:txBody>
          <a:bodyPr anchor="t" rtlCol="false" tIns="0" lIns="0" bIns="0" rIns="0">
            <a:spAutoFit/>
          </a:bodyPr>
          <a:lstStyle/>
          <a:p>
            <a:pPr algn="just">
              <a:lnSpc>
                <a:spcPts val="3639"/>
              </a:lnSpc>
            </a:pPr>
            <a:r>
              <a:rPr lang="en-US" sz="2599">
                <a:solidFill>
                  <a:srgbClr val="3B365F"/>
                </a:solidFill>
                <a:latin typeface="Coco Gothic Bold"/>
                <a:ea typeface="Coco Gothic Bold"/>
                <a:cs typeface="Coco Gothic Bold"/>
                <a:sym typeface="Coco Gothic Bold"/>
              </a:rPr>
              <a:t>The active contour algorithm can be implemented using various programming languages and libraries, such as OpenCV, Matlab, or Python. Key aspects of the implementation include:</a:t>
            </a:r>
          </a:p>
          <a:p>
            <a:pPr algn="just">
              <a:lnSpc>
                <a:spcPts val="3639"/>
              </a:lnSpc>
            </a:pPr>
          </a:p>
          <a:p>
            <a:pPr algn="just" marL="582928" indent="-291464" lvl="1">
              <a:lnSpc>
                <a:spcPts val="3779"/>
              </a:lnSpc>
              <a:buAutoNum type="arabicPeriod" startAt="1"/>
            </a:pPr>
            <a:r>
              <a:rPr lang="en-US" sz="2699" u="sng">
                <a:solidFill>
                  <a:srgbClr val="3B365F"/>
                </a:solidFill>
                <a:latin typeface="Coco Gothic Bold"/>
                <a:ea typeface="Coco Gothic Bold"/>
                <a:cs typeface="Coco Gothic Bold"/>
                <a:sym typeface="Coco Gothic Bold"/>
              </a:rPr>
              <a:t>I</a:t>
            </a:r>
            <a:r>
              <a:rPr lang="en-US" sz="2699" u="sng">
                <a:solidFill>
                  <a:srgbClr val="3B365F"/>
                </a:solidFill>
                <a:latin typeface="Coco Gothic Bold"/>
                <a:ea typeface="Coco Gothic Bold"/>
                <a:cs typeface="Coco Gothic Bold"/>
                <a:sym typeface="Coco Gothic Bold"/>
              </a:rPr>
              <a:t>nternalEnergy: </a:t>
            </a:r>
            <a:r>
              <a:rPr lang="en-US" sz="2699">
                <a:solidFill>
                  <a:srgbClr val="3B365F"/>
                </a:solidFill>
                <a:latin typeface="Coco Gothic"/>
                <a:ea typeface="Coco Gothic"/>
                <a:cs typeface="Coco Gothic"/>
                <a:sym typeface="Coco Gothic"/>
              </a:rPr>
              <a:t>This function calculates the internal energy of the snake based on its current shape, enforcing smoothness and continuity of the contour.</a:t>
            </a:r>
          </a:p>
          <a:p>
            <a:pPr algn="just" marL="604518" indent="-302259" lvl="1">
              <a:lnSpc>
                <a:spcPts val="3919"/>
              </a:lnSpc>
              <a:buAutoNum type="arabicPeriod" startAt="1"/>
            </a:pPr>
            <a:r>
              <a:rPr lang="en-US" sz="2799" u="sng">
                <a:solidFill>
                  <a:srgbClr val="3B365F"/>
                </a:solidFill>
                <a:latin typeface="Coco Gothic Bold"/>
                <a:ea typeface="Coco Gothic Bold"/>
                <a:cs typeface="Coco Gothic Bold"/>
                <a:sym typeface="Coco Gothic Bold"/>
              </a:rPr>
              <a:t>E</a:t>
            </a:r>
            <a:r>
              <a:rPr lang="en-US" sz="2799" u="sng">
                <a:solidFill>
                  <a:srgbClr val="3B365F"/>
                </a:solidFill>
                <a:latin typeface="Coco Gothic Bold"/>
                <a:ea typeface="Coco Gothic Bold"/>
                <a:cs typeface="Coco Gothic Bold"/>
                <a:sym typeface="Coco Gothic Bold"/>
              </a:rPr>
              <a:t>xternalEnergy: </a:t>
            </a:r>
            <a:r>
              <a:rPr lang="en-US" sz="2799">
                <a:solidFill>
                  <a:srgbClr val="3B365F"/>
                </a:solidFill>
                <a:latin typeface="Coco Gothic"/>
                <a:ea typeface="Coco Gothic"/>
                <a:cs typeface="Coco Gothic"/>
                <a:sym typeface="Coco Gothic"/>
              </a:rPr>
              <a:t>This function computes the external energy by considering pixel intensity and the image gradient, which attracts the contour towards image features like edges and high-intensity regions.</a:t>
            </a:r>
          </a:p>
          <a:p>
            <a:pPr algn="just" marL="626107" indent="-313054" lvl="1">
              <a:lnSpc>
                <a:spcPts val="4059"/>
              </a:lnSpc>
              <a:buAutoNum type="arabicPeriod" startAt="1"/>
            </a:pPr>
            <a:r>
              <a:rPr lang="en-US" sz="2899" u="sng">
                <a:solidFill>
                  <a:srgbClr val="3B365F"/>
                </a:solidFill>
                <a:latin typeface="Coco Gothic Bold"/>
                <a:ea typeface="Coco Gothic Bold"/>
                <a:cs typeface="Coco Gothic Bold"/>
                <a:sym typeface="Coco Gothic Bold"/>
              </a:rPr>
              <a:t>A</a:t>
            </a:r>
            <a:r>
              <a:rPr lang="en-US" sz="2899" u="sng">
                <a:solidFill>
                  <a:srgbClr val="3B365F"/>
                </a:solidFill>
                <a:latin typeface="Coco Gothic Bold"/>
                <a:ea typeface="Coco Gothic Bold"/>
                <a:cs typeface="Coco Gothic Bold"/>
                <a:sym typeface="Coco Gothic Bold"/>
              </a:rPr>
              <a:t>ctiveContour: </a:t>
            </a:r>
            <a:r>
              <a:rPr lang="en-US" sz="2899">
                <a:solidFill>
                  <a:srgbClr val="3B365F"/>
                </a:solidFill>
                <a:latin typeface="Coco Gothic"/>
                <a:ea typeface="Coco Gothic"/>
                <a:cs typeface="Coco Gothic"/>
                <a:sym typeface="Coco Gothic"/>
              </a:rPr>
              <a:t>This function runs the active contour algorithm, iteratively updating the snake's position to minimize the total energy, which is the sum of the internal and external energy terms.</a:t>
            </a:r>
          </a:p>
          <a:p>
            <a:pPr algn="just">
              <a:lnSpc>
                <a:spcPts val="3779"/>
              </a:lnSpc>
            </a:pPr>
            <a:r>
              <a:rPr lang="en-US" sz="2699" u="sng">
                <a:solidFill>
                  <a:srgbClr val="3B365F"/>
                </a:solidFill>
                <a:latin typeface="Coco Gothic Bold"/>
                <a:ea typeface="Coco Gothic Bold"/>
                <a:cs typeface="Coco Gothic Bold"/>
                <a:sym typeface="Coco Gothic Bold"/>
              </a:rPr>
              <a:t>The implementation also relies on the following libraries:</a:t>
            </a:r>
          </a:p>
          <a:p>
            <a:pPr algn="just" marL="561339" indent="-280669" lvl="1">
              <a:lnSpc>
                <a:spcPts val="3639"/>
              </a:lnSpc>
              <a:buFont typeface="Arial"/>
              <a:buChar char="•"/>
            </a:pPr>
            <a:r>
              <a:rPr lang="en-US" sz="2599">
                <a:solidFill>
                  <a:srgbClr val="3B365F"/>
                </a:solidFill>
                <a:latin typeface="Coco Gothic Bold"/>
                <a:ea typeface="Coco Gothic Bold"/>
                <a:cs typeface="Coco Gothic Bold"/>
                <a:sym typeface="Coco Gothic Bold"/>
              </a:rPr>
              <a:t>OpenCV </a:t>
            </a:r>
          </a:p>
          <a:p>
            <a:pPr algn="just">
              <a:lnSpc>
                <a:spcPts val="3499"/>
              </a:lnSpc>
            </a:pPr>
            <a:r>
              <a:rPr lang="en-US" sz="2499">
                <a:solidFill>
                  <a:srgbClr val="3B365F"/>
                </a:solidFill>
                <a:latin typeface="Coco Gothic"/>
                <a:ea typeface="Coco Gothic"/>
                <a:cs typeface="Coco Gothic"/>
                <a:sym typeface="Coco Gothic"/>
              </a:rPr>
              <a:t>For image processing operations, such as gradient calculation and contour manipulation.</a:t>
            </a:r>
          </a:p>
          <a:p>
            <a:pPr algn="just" marL="561339" indent="-280669" lvl="1">
              <a:lnSpc>
                <a:spcPts val="3639"/>
              </a:lnSpc>
              <a:buFont typeface="Arial"/>
              <a:buChar char="•"/>
            </a:pPr>
            <a:r>
              <a:rPr lang="en-US" sz="2599">
                <a:solidFill>
                  <a:srgbClr val="3B365F"/>
                </a:solidFill>
                <a:latin typeface="Coco Gothic Bold"/>
                <a:ea typeface="Coco Gothic Bold"/>
                <a:cs typeface="Coco Gothic Bold"/>
                <a:sym typeface="Coco Gothic Bold"/>
              </a:rPr>
              <a:t>NumPy</a:t>
            </a:r>
          </a:p>
          <a:p>
            <a:pPr algn="just">
              <a:lnSpc>
                <a:spcPts val="3499"/>
              </a:lnSpc>
            </a:pPr>
            <a:r>
              <a:rPr lang="en-US" sz="2499">
                <a:solidFill>
                  <a:srgbClr val="3B365F"/>
                </a:solidFill>
                <a:latin typeface="Coco Gothic"/>
                <a:ea typeface="Coco Gothic"/>
                <a:cs typeface="Coco Gothic"/>
                <a:sym typeface="Coco Gothic"/>
              </a:rPr>
              <a:t>For numerical computations, especially with arrays, which are used to represent the snake's control points.</a:t>
            </a:r>
          </a:p>
          <a:p>
            <a:pPr algn="just" marL="561339" indent="-280669" lvl="1">
              <a:lnSpc>
                <a:spcPts val="3639"/>
              </a:lnSpc>
              <a:buFont typeface="Arial"/>
              <a:buChar char="•"/>
            </a:pPr>
            <a:r>
              <a:rPr lang="en-US" sz="2599">
                <a:solidFill>
                  <a:srgbClr val="3B365F"/>
                </a:solidFill>
                <a:latin typeface="Coco Gothic Bold"/>
                <a:ea typeface="Coco Gothic Bold"/>
                <a:cs typeface="Coco Gothic Bold"/>
                <a:sym typeface="Coco Gothic Bold"/>
              </a:rPr>
              <a:t>Copy</a:t>
            </a:r>
          </a:p>
          <a:p>
            <a:pPr algn="just">
              <a:lnSpc>
                <a:spcPts val="3499"/>
              </a:lnSpc>
            </a:pPr>
            <a:r>
              <a:rPr lang="en-US" sz="2499">
                <a:solidFill>
                  <a:srgbClr val="3B365F"/>
                </a:solidFill>
                <a:latin typeface="Coco Gothic"/>
                <a:ea typeface="Coco Gothic"/>
                <a:cs typeface="Coco Gothic"/>
                <a:sym typeface="Coco Gothic"/>
              </a:rPr>
              <a:t>For deep copying the snake during the iterative optimization process, ensuring the contour's evolution is properly tracked.</a:t>
            </a:r>
          </a:p>
          <a:p>
            <a:pPr algn="just">
              <a:lnSpc>
                <a:spcPts val="3499"/>
              </a:lnSpc>
            </a:pPr>
            <a:r>
              <a:rPr lang="en-US" sz="2499">
                <a:solidFill>
                  <a:srgbClr val="3B365F"/>
                </a:solidFill>
                <a:latin typeface="Coco Gothic Bold"/>
                <a:ea typeface="Coco Gothic Bold"/>
                <a:cs typeface="Coco Gothic Bold"/>
                <a:sym typeface="Coco Gothic Bold"/>
              </a:rPr>
              <a:t>Advanced techniques, such as the use of gradient vector flow or region-based energy terms, can further improve the algorithm's performance and robustness</a:t>
            </a:r>
          </a:p>
          <a:p>
            <a:pPr algn="just">
              <a:lnSpc>
                <a:spcPts val="3499"/>
              </a:lnSpc>
            </a:pPr>
          </a:p>
        </p:txBody>
      </p:sp>
      <p:sp>
        <p:nvSpPr>
          <p:cNvPr name="TextBox 7" id="7"/>
          <p:cNvSpPr txBox="true"/>
          <p:nvPr/>
        </p:nvSpPr>
        <p:spPr>
          <a:xfrm rot="0">
            <a:off x="8222777" y="207646"/>
            <a:ext cx="9870948" cy="821054"/>
          </a:xfrm>
          <a:prstGeom prst="rect">
            <a:avLst/>
          </a:prstGeom>
        </p:spPr>
        <p:txBody>
          <a:bodyPr anchor="t" rtlCol="false" tIns="0" lIns="0" bIns="0" rIns="0">
            <a:spAutoFit/>
          </a:bodyPr>
          <a:lstStyle/>
          <a:p>
            <a:pPr algn="ctr">
              <a:lnSpc>
                <a:spcPts val="6720"/>
              </a:lnSpc>
            </a:pPr>
            <a:r>
              <a:rPr lang="en-US" sz="4800">
                <a:solidFill>
                  <a:srgbClr val="3B365F"/>
                </a:solidFill>
                <a:latin typeface="TAN Headline"/>
                <a:ea typeface="TAN Headline"/>
                <a:cs typeface="TAN Headline"/>
                <a:sym typeface="TAN Headline"/>
              </a:rPr>
              <a:t>CODE 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2352" y="5699760"/>
            <a:ext cx="1385291" cy="4565764"/>
          </a:xfrm>
          <a:custGeom>
            <a:avLst/>
            <a:gdLst/>
            <a:ahLst/>
            <a:cxnLst/>
            <a:rect r="r" b="b" t="t" l="l"/>
            <a:pathLst>
              <a:path h="4565764" w="1385291">
                <a:moveTo>
                  <a:pt x="0" y="0"/>
                </a:moveTo>
                <a:lnTo>
                  <a:pt x="1385290" y="0"/>
                </a:lnTo>
                <a:lnTo>
                  <a:pt x="1385290" y="4565764"/>
                </a:lnTo>
                <a:lnTo>
                  <a:pt x="0" y="4565764"/>
                </a:lnTo>
                <a:lnTo>
                  <a:pt x="0" y="0"/>
                </a:lnTo>
                <a:close/>
              </a:path>
            </a:pathLst>
          </a:custGeom>
          <a:blipFill>
            <a:blip r:embed="rId2">
              <a:extLst>
                <a:ext uri="{96DAC541-7B7A-43D3-8B79-37D633B846F1}">
                  <asvg:svgBlip xmlns:asvg="http://schemas.microsoft.com/office/drawing/2016/SVG/main" r:embed="rId3"/>
                </a:ext>
              </a:extLst>
            </a:blip>
            <a:stretch>
              <a:fillRect l="0" t="0" r="-184644" b="0"/>
            </a:stretch>
          </a:blipFill>
        </p:spPr>
      </p:sp>
      <p:sp>
        <p:nvSpPr>
          <p:cNvPr name="Freeform 3" id="3"/>
          <p:cNvSpPr/>
          <p:nvPr/>
        </p:nvSpPr>
        <p:spPr>
          <a:xfrm flipH="false" flipV="false" rot="0">
            <a:off x="15147616" y="2284077"/>
            <a:ext cx="3362376" cy="8002923"/>
          </a:xfrm>
          <a:custGeom>
            <a:avLst/>
            <a:gdLst/>
            <a:ahLst/>
            <a:cxnLst/>
            <a:rect r="r" b="b" t="t" l="l"/>
            <a:pathLst>
              <a:path h="8002923" w="3362376">
                <a:moveTo>
                  <a:pt x="0" y="0"/>
                </a:moveTo>
                <a:lnTo>
                  <a:pt x="3362376" y="0"/>
                </a:lnTo>
                <a:lnTo>
                  <a:pt x="3362376" y="8002923"/>
                </a:lnTo>
                <a:lnTo>
                  <a:pt x="0" y="8002923"/>
                </a:lnTo>
                <a:lnTo>
                  <a:pt x="0" y="0"/>
                </a:lnTo>
                <a:close/>
              </a:path>
            </a:pathLst>
          </a:custGeom>
          <a:blipFill>
            <a:blip r:embed="rId2">
              <a:alphaModFix amt="29000"/>
              <a:extLst>
                <a:ext uri="{96DAC541-7B7A-43D3-8B79-37D633B846F1}">
                  <asvg:svgBlip xmlns:asvg="http://schemas.microsoft.com/office/drawing/2016/SVG/main" r:embed="rId3"/>
                </a:ext>
              </a:extLst>
            </a:blip>
            <a:stretch>
              <a:fillRect l="-105557" t="0" r="0" b="0"/>
            </a:stretch>
          </a:blipFill>
        </p:spPr>
      </p:sp>
      <p:grpSp>
        <p:nvGrpSpPr>
          <p:cNvPr name="Group 4" id="4"/>
          <p:cNvGrpSpPr/>
          <p:nvPr/>
        </p:nvGrpSpPr>
        <p:grpSpPr>
          <a:xfrm rot="0">
            <a:off x="3106102" y="5699760"/>
            <a:ext cx="194310" cy="197167"/>
            <a:chOff x="0" y="0"/>
            <a:chExt cx="259080" cy="262890"/>
          </a:xfrm>
        </p:grpSpPr>
        <p:sp>
          <p:nvSpPr>
            <p:cNvPr name="Freeform 5" id="5"/>
            <p:cNvSpPr/>
            <p:nvPr/>
          </p:nvSpPr>
          <p:spPr>
            <a:xfrm flipH="false" flipV="false" rot="0">
              <a:off x="43180" y="46990"/>
              <a:ext cx="161290" cy="167640"/>
            </a:xfrm>
            <a:custGeom>
              <a:avLst/>
              <a:gdLst/>
              <a:ahLst/>
              <a:cxnLst/>
              <a:rect r="r" b="b" t="t" l="l"/>
              <a:pathLst>
                <a:path h="167640" w="161290">
                  <a:moveTo>
                    <a:pt x="161290" y="58420"/>
                  </a:moveTo>
                  <a:cubicBezTo>
                    <a:pt x="157480" y="116840"/>
                    <a:pt x="133350" y="147320"/>
                    <a:pt x="115570" y="157480"/>
                  </a:cubicBezTo>
                  <a:cubicBezTo>
                    <a:pt x="104140" y="165100"/>
                    <a:pt x="91440" y="167640"/>
                    <a:pt x="77470" y="165100"/>
                  </a:cubicBezTo>
                  <a:cubicBezTo>
                    <a:pt x="57150" y="161290"/>
                    <a:pt x="22860" y="144780"/>
                    <a:pt x="11430" y="125730"/>
                  </a:cubicBezTo>
                  <a:cubicBezTo>
                    <a:pt x="0" y="105410"/>
                    <a:pt x="1270" y="67310"/>
                    <a:pt x="7620" y="48260"/>
                  </a:cubicBezTo>
                  <a:cubicBezTo>
                    <a:pt x="11430" y="34290"/>
                    <a:pt x="19050" y="25400"/>
                    <a:pt x="31750" y="17780"/>
                  </a:cubicBezTo>
                  <a:cubicBezTo>
                    <a:pt x="48260" y="7620"/>
                    <a:pt x="87630" y="0"/>
                    <a:pt x="106680" y="3810"/>
                  </a:cubicBezTo>
                  <a:cubicBezTo>
                    <a:pt x="120650" y="6350"/>
                    <a:pt x="140970" y="24130"/>
                    <a:pt x="140970" y="24130"/>
                  </a:cubicBezTo>
                </a:path>
              </a:pathLst>
            </a:custGeom>
            <a:solidFill>
              <a:srgbClr val="94AAB8"/>
            </a:solidFill>
            <a:ln cap="sq">
              <a:noFill/>
              <a:prstDash val="solid"/>
              <a:miter/>
            </a:ln>
          </p:spPr>
        </p:sp>
      </p:grpSp>
      <p:grpSp>
        <p:nvGrpSpPr>
          <p:cNvPr name="Group 6" id="6"/>
          <p:cNvGrpSpPr/>
          <p:nvPr/>
        </p:nvGrpSpPr>
        <p:grpSpPr>
          <a:xfrm rot="0">
            <a:off x="13270230" y="2882265"/>
            <a:ext cx="192405" cy="199072"/>
            <a:chOff x="0" y="0"/>
            <a:chExt cx="256540" cy="265430"/>
          </a:xfrm>
        </p:grpSpPr>
        <p:sp>
          <p:nvSpPr>
            <p:cNvPr name="Freeform 7" id="7"/>
            <p:cNvSpPr/>
            <p:nvPr/>
          </p:nvSpPr>
          <p:spPr>
            <a:xfrm flipH="false" flipV="false" rot="0">
              <a:off x="43180" y="50800"/>
              <a:ext cx="161290" cy="166370"/>
            </a:xfrm>
            <a:custGeom>
              <a:avLst/>
              <a:gdLst/>
              <a:ahLst/>
              <a:cxnLst/>
              <a:rect r="r" b="b" t="t" l="l"/>
              <a:pathLst>
                <a:path h="166370" w="161290">
                  <a:moveTo>
                    <a:pt x="161290" y="57150"/>
                  </a:moveTo>
                  <a:cubicBezTo>
                    <a:pt x="139700" y="144780"/>
                    <a:pt x="128270" y="152400"/>
                    <a:pt x="116840" y="157480"/>
                  </a:cubicBezTo>
                  <a:cubicBezTo>
                    <a:pt x="104140" y="162560"/>
                    <a:pt x="91440" y="166370"/>
                    <a:pt x="77470" y="163830"/>
                  </a:cubicBezTo>
                  <a:cubicBezTo>
                    <a:pt x="58420" y="160020"/>
                    <a:pt x="24130" y="143510"/>
                    <a:pt x="11430" y="124460"/>
                  </a:cubicBezTo>
                  <a:cubicBezTo>
                    <a:pt x="0" y="105410"/>
                    <a:pt x="1270" y="67310"/>
                    <a:pt x="7620" y="48260"/>
                  </a:cubicBezTo>
                  <a:cubicBezTo>
                    <a:pt x="11430" y="34290"/>
                    <a:pt x="21590" y="24130"/>
                    <a:pt x="31750" y="16510"/>
                  </a:cubicBezTo>
                  <a:cubicBezTo>
                    <a:pt x="41910" y="8890"/>
                    <a:pt x="53340" y="1270"/>
                    <a:pt x="67310" y="0"/>
                  </a:cubicBezTo>
                  <a:cubicBezTo>
                    <a:pt x="87630" y="0"/>
                    <a:pt x="140970" y="22860"/>
                    <a:pt x="140970" y="22860"/>
                  </a:cubicBezTo>
                </a:path>
              </a:pathLst>
            </a:custGeom>
            <a:solidFill>
              <a:srgbClr val="94AAB8"/>
            </a:solidFill>
            <a:ln cap="sq">
              <a:noFill/>
              <a:prstDash val="solid"/>
              <a:miter/>
            </a:ln>
          </p:spPr>
        </p:sp>
      </p:grpSp>
      <p:grpSp>
        <p:nvGrpSpPr>
          <p:cNvPr name="Group 8" id="8"/>
          <p:cNvGrpSpPr/>
          <p:nvPr/>
        </p:nvGrpSpPr>
        <p:grpSpPr>
          <a:xfrm rot="0">
            <a:off x="8903970" y="8929688"/>
            <a:ext cx="754380" cy="1043940"/>
            <a:chOff x="0" y="0"/>
            <a:chExt cx="1005840" cy="1391920"/>
          </a:xfrm>
        </p:grpSpPr>
        <p:sp>
          <p:nvSpPr>
            <p:cNvPr name="Freeform 9" id="9"/>
            <p:cNvSpPr/>
            <p:nvPr/>
          </p:nvSpPr>
          <p:spPr>
            <a:xfrm flipH="false" flipV="false" rot="0">
              <a:off x="46990" y="48260"/>
              <a:ext cx="909320" cy="1294130"/>
            </a:xfrm>
            <a:custGeom>
              <a:avLst/>
              <a:gdLst/>
              <a:ahLst/>
              <a:cxnLst/>
              <a:rect r="r" b="b" t="t" l="l"/>
              <a:pathLst>
                <a:path h="1294130" w="909320">
                  <a:moveTo>
                    <a:pt x="170180" y="63500"/>
                  </a:moveTo>
                  <a:cubicBezTo>
                    <a:pt x="335280" y="577850"/>
                    <a:pt x="342900" y="585470"/>
                    <a:pt x="367030" y="617220"/>
                  </a:cubicBezTo>
                  <a:cubicBezTo>
                    <a:pt x="408940" y="676910"/>
                    <a:pt x="491490" y="770890"/>
                    <a:pt x="570230" y="852170"/>
                  </a:cubicBezTo>
                  <a:cubicBezTo>
                    <a:pt x="662940" y="948690"/>
                    <a:pt x="858520" y="1084580"/>
                    <a:pt x="895350" y="1150620"/>
                  </a:cubicBezTo>
                  <a:cubicBezTo>
                    <a:pt x="908050" y="1174750"/>
                    <a:pt x="909320" y="1191260"/>
                    <a:pt x="906780" y="1210310"/>
                  </a:cubicBezTo>
                  <a:cubicBezTo>
                    <a:pt x="904240" y="1229360"/>
                    <a:pt x="894080" y="1250950"/>
                    <a:pt x="880110" y="1264920"/>
                  </a:cubicBezTo>
                  <a:cubicBezTo>
                    <a:pt x="867410" y="1277620"/>
                    <a:pt x="842010" y="1287780"/>
                    <a:pt x="826770" y="1291590"/>
                  </a:cubicBezTo>
                  <a:cubicBezTo>
                    <a:pt x="815340" y="1294130"/>
                    <a:pt x="806450" y="1294130"/>
                    <a:pt x="796290" y="1291590"/>
                  </a:cubicBezTo>
                  <a:cubicBezTo>
                    <a:pt x="779780" y="1286510"/>
                    <a:pt x="755650" y="1276350"/>
                    <a:pt x="742950" y="1261110"/>
                  </a:cubicBezTo>
                  <a:cubicBezTo>
                    <a:pt x="730250" y="1247140"/>
                    <a:pt x="721360" y="1221740"/>
                    <a:pt x="718820" y="1206500"/>
                  </a:cubicBezTo>
                  <a:cubicBezTo>
                    <a:pt x="716280" y="1195070"/>
                    <a:pt x="717550" y="1186180"/>
                    <a:pt x="721360" y="1176020"/>
                  </a:cubicBezTo>
                  <a:cubicBezTo>
                    <a:pt x="726440" y="1160780"/>
                    <a:pt x="741680" y="1135380"/>
                    <a:pt x="753110" y="1125220"/>
                  </a:cubicBezTo>
                  <a:cubicBezTo>
                    <a:pt x="762000" y="1116330"/>
                    <a:pt x="768350" y="1112520"/>
                    <a:pt x="779780" y="1108710"/>
                  </a:cubicBezTo>
                  <a:cubicBezTo>
                    <a:pt x="795020" y="1104900"/>
                    <a:pt x="821690" y="1102360"/>
                    <a:pt x="839470" y="1107440"/>
                  </a:cubicBezTo>
                  <a:cubicBezTo>
                    <a:pt x="858520" y="1112520"/>
                    <a:pt x="878840" y="1130300"/>
                    <a:pt x="889000" y="1141730"/>
                  </a:cubicBezTo>
                  <a:cubicBezTo>
                    <a:pt x="896620" y="1150620"/>
                    <a:pt x="900430" y="1158240"/>
                    <a:pt x="902970" y="1169670"/>
                  </a:cubicBezTo>
                  <a:cubicBezTo>
                    <a:pt x="906780" y="1184910"/>
                    <a:pt x="908050" y="1211580"/>
                    <a:pt x="901700" y="1229360"/>
                  </a:cubicBezTo>
                  <a:cubicBezTo>
                    <a:pt x="895350" y="1248410"/>
                    <a:pt x="880110" y="1267460"/>
                    <a:pt x="864870" y="1277620"/>
                  </a:cubicBezTo>
                  <a:cubicBezTo>
                    <a:pt x="848360" y="1287780"/>
                    <a:pt x="825500" y="1294130"/>
                    <a:pt x="806450" y="1292860"/>
                  </a:cubicBezTo>
                  <a:cubicBezTo>
                    <a:pt x="787400" y="1290320"/>
                    <a:pt x="774700" y="1283970"/>
                    <a:pt x="750570" y="1268730"/>
                  </a:cubicBezTo>
                  <a:cubicBezTo>
                    <a:pt x="690880" y="1230630"/>
                    <a:pt x="560070" y="1108710"/>
                    <a:pt x="472440" y="1019810"/>
                  </a:cubicBezTo>
                  <a:cubicBezTo>
                    <a:pt x="383540" y="930910"/>
                    <a:pt x="283210" y="821690"/>
                    <a:pt x="222250" y="735330"/>
                  </a:cubicBezTo>
                  <a:cubicBezTo>
                    <a:pt x="177800" y="671830"/>
                    <a:pt x="154940" y="633730"/>
                    <a:pt x="124460" y="558800"/>
                  </a:cubicBezTo>
                  <a:cubicBezTo>
                    <a:pt x="77470" y="441960"/>
                    <a:pt x="0" y="171450"/>
                    <a:pt x="3810" y="90170"/>
                  </a:cubicBezTo>
                  <a:cubicBezTo>
                    <a:pt x="3810" y="62230"/>
                    <a:pt x="10160" y="46990"/>
                    <a:pt x="22860" y="33020"/>
                  </a:cubicBezTo>
                  <a:cubicBezTo>
                    <a:pt x="34290" y="17780"/>
                    <a:pt x="55880" y="6350"/>
                    <a:pt x="74930" y="2540"/>
                  </a:cubicBezTo>
                  <a:cubicBezTo>
                    <a:pt x="93980" y="0"/>
                    <a:pt x="118110" y="5080"/>
                    <a:pt x="134620" y="15240"/>
                  </a:cubicBezTo>
                  <a:cubicBezTo>
                    <a:pt x="149860" y="25400"/>
                    <a:pt x="170180" y="63500"/>
                    <a:pt x="170180" y="63500"/>
                  </a:cubicBezTo>
                </a:path>
              </a:pathLst>
            </a:custGeom>
            <a:solidFill>
              <a:srgbClr val="94AAB8"/>
            </a:solidFill>
            <a:ln cap="sq">
              <a:noFill/>
              <a:prstDash val="solid"/>
              <a:miter/>
            </a:ln>
          </p:spPr>
        </p:sp>
      </p:grpSp>
      <p:grpSp>
        <p:nvGrpSpPr>
          <p:cNvPr name="Group 10" id="10"/>
          <p:cNvGrpSpPr/>
          <p:nvPr/>
        </p:nvGrpSpPr>
        <p:grpSpPr>
          <a:xfrm rot="0">
            <a:off x="9654540" y="9873615"/>
            <a:ext cx="199072" cy="194310"/>
            <a:chOff x="0" y="0"/>
            <a:chExt cx="265430" cy="259080"/>
          </a:xfrm>
        </p:grpSpPr>
        <p:sp>
          <p:nvSpPr>
            <p:cNvPr name="Freeform 11" id="11"/>
            <p:cNvSpPr/>
            <p:nvPr/>
          </p:nvSpPr>
          <p:spPr>
            <a:xfrm flipH="false" flipV="false" rot="0">
              <a:off x="49530" y="49530"/>
              <a:ext cx="162560" cy="167640"/>
            </a:xfrm>
            <a:custGeom>
              <a:avLst/>
              <a:gdLst/>
              <a:ahLst/>
              <a:cxnLst/>
              <a:rect r="r" b="b" t="t" l="l"/>
              <a:pathLst>
                <a:path h="167640" w="16256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sp>
        <p:nvSpPr>
          <p:cNvPr name="Freeform 12" id="12"/>
          <p:cNvSpPr/>
          <p:nvPr/>
        </p:nvSpPr>
        <p:spPr>
          <a:xfrm flipH="true" flipV="false" rot="-57142">
            <a:off x="426676" y="4642427"/>
            <a:ext cx="9382735" cy="5889339"/>
          </a:xfrm>
          <a:custGeom>
            <a:avLst/>
            <a:gdLst/>
            <a:ahLst/>
            <a:cxnLst/>
            <a:rect r="r" b="b" t="t" l="l"/>
            <a:pathLst>
              <a:path h="5889339" w="9382735">
                <a:moveTo>
                  <a:pt x="9382735" y="0"/>
                </a:moveTo>
                <a:lnTo>
                  <a:pt x="0" y="0"/>
                </a:lnTo>
                <a:lnTo>
                  <a:pt x="0" y="5889339"/>
                </a:lnTo>
                <a:lnTo>
                  <a:pt x="9382735" y="5889339"/>
                </a:lnTo>
                <a:lnTo>
                  <a:pt x="93827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384195">
            <a:off x="7504309" y="5450239"/>
            <a:ext cx="1631095" cy="950422"/>
            <a:chOff x="0" y="0"/>
            <a:chExt cx="1643380" cy="957580"/>
          </a:xfrm>
        </p:grpSpPr>
        <p:sp>
          <p:nvSpPr>
            <p:cNvPr name="Freeform 14" id="14"/>
            <p:cNvSpPr/>
            <p:nvPr/>
          </p:nvSpPr>
          <p:spPr>
            <a:xfrm flipH="false" flipV="false" rot="0">
              <a:off x="44450" y="50800"/>
              <a:ext cx="1551940" cy="857250"/>
            </a:xfrm>
            <a:custGeom>
              <a:avLst/>
              <a:gdLst/>
              <a:ahLst/>
              <a:cxnLst/>
              <a:rect r="r" b="b" t="t" l="l"/>
              <a:pathLst>
                <a:path h="857250" w="1551940">
                  <a:moveTo>
                    <a:pt x="123190" y="8890"/>
                  </a:moveTo>
                  <a:cubicBezTo>
                    <a:pt x="278130" y="78740"/>
                    <a:pt x="505460" y="128270"/>
                    <a:pt x="612140" y="167640"/>
                  </a:cubicBezTo>
                  <a:cubicBezTo>
                    <a:pt x="680720" y="194310"/>
                    <a:pt x="709930" y="218440"/>
                    <a:pt x="777240" y="247650"/>
                  </a:cubicBezTo>
                  <a:cubicBezTo>
                    <a:pt x="877570" y="290830"/>
                    <a:pt x="1083310" y="353060"/>
                    <a:pt x="1162050" y="392430"/>
                  </a:cubicBezTo>
                  <a:cubicBezTo>
                    <a:pt x="1200150" y="411480"/>
                    <a:pt x="1207770" y="417830"/>
                    <a:pt x="1240790" y="444500"/>
                  </a:cubicBezTo>
                  <a:cubicBezTo>
                    <a:pt x="1310640" y="497840"/>
                    <a:pt x="1506220" y="656590"/>
                    <a:pt x="1539240" y="718820"/>
                  </a:cubicBezTo>
                  <a:cubicBezTo>
                    <a:pt x="1551940" y="744220"/>
                    <a:pt x="1549400" y="763270"/>
                    <a:pt x="1546860" y="779780"/>
                  </a:cubicBezTo>
                  <a:cubicBezTo>
                    <a:pt x="1545590" y="791210"/>
                    <a:pt x="1543050" y="798830"/>
                    <a:pt x="1536700" y="807720"/>
                  </a:cubicBezTo>
                  <a:cubicBezTo>
                    <a:pt x="1526540" y="821690"/>
                    <a:pt x="1506220" y="840740"/>
                    <a:pt x="1490980" y="848360"/>
                  </a:cubicBezTo>
                  <a:cubicBezTo>
                    <a:pt x="1480820" y="853440"/>
                    <a:pt x="1471930" y="854710"/>
                    <a:pt x="1461770" y="855980"/>
                  </a:cubicBezTo>
                  <a:cubicBezTo>
                    <a:pt x="1451610" y="855980"/>
                    <a:pt x="1441450" y="855980"/>
                    <a:pt x="1431290" y="853440"/>
                  </a:cubicBezTo>
                  <a:cubicBezTo>
                    <a:pt x="1416050" y="847090"/>
                    <a:pt x="1391920" y="835660"/>
                    <a:pt x="1380490" y="820420"/>
                  </a:cubicBezTo>
                  <a:cubicBezTo>
                    <a:pt x="1367790" y="805180"/>
                    <a:pt x="1360170" y="782320"/>
                    <a:pt x="1360170" y="763270"/>
                  </a:cubicBezTo>
                  <a:cubicBezTo>
                    <a:pt x="1358900" y="744220"/>
                    <a:pt x="1369060" y="720090"/>
                    <a:pt x="1377950" y="706120"/>
                  </a:cubicBezTo>
                  <a:cubicBezTo>
                    <a:pt x="1383030" y="695960"/>
                    <a:pt x="1389380" y="689610"/>
                    <a:pt x="1399540" y="684530"/>
                  </a:cubicBezTo>
                  <a:cubicBezTo>
                    <a:pt x="1413510" y="675640"/>
                    <a:pt x="1437640" y="665480"/>
                    <a:pt x="1456690" y="666750"/>
                  </a:cubicBezTo>
                  <a:cubicBezTo>
                    <a:pt x="1475740" y="666750"/>
                    <a:pt x="1498600" y="675640"/>
                    <a:pt x="1513840" y="687070"/>
                  </a:cubicBezTo>
                  <a:cubicBezTo>
                    <a:pt x="1529080" y="699770"/>
                    <a:pt x="1541780" y="720090"/>
                    <a:pt x="1545590" y="739140"/>
                  </a:cubicBezTo>
                  <a:cubicBezTo>
                    <a:pt x="1550670" y="756920"/>
                    <a:pt x="1545590" y="783590"/>
                    <a:pt x="1540510" y="798830"/>
                  </a:cubicBezTo>
                  <a:cubicBezTo>
                    <a:pt x="1536700" y="810260"/>
                    <a:pt x="1532890" y="816610"/>
                    <a:pt x="1524000" y="824230"/>
                  </a:cubicBezTo>
                  <a:cubicBezTo>
                    <a:pt x="1512570" y="835660"/>
                    <a:pt x="1490980" y="850900"/>
                    <a:pt x="1471930" y="854710"/>
                  </a:cubicBezTo>
                  <a:cubicBezTo>
                    <a:pt x="1452880" y="857250"/>
                    <a:pt x="1433830" y="855980"/>
                    <a:pt x="1412240" y="845820"/>
                  </a:cubicBezTo>
                  <a:cubicBezTo>
                    <a:pt x="1376680" y="830580"/>
                    <a:pt x="1322070" y="778510"/>
                    <a:pt x="1287780" y="744220"/>
                  </a:cubicBezTo>
                  <a:cubicBezTo>
                    <a:pt x="1258570" y="715010"/>
                    <a:pt x="1245870" y="684530"/>
                    <a:pt x="1215390" y="656590"/>
                  </a:cubicBezTo>
                  <a:cubicBezTo>
                    <a:pt x="1177290" y="622300"/>
                    <a:pt x="1141730" y="594360"/>
                    <a:pt x="1075690" y="556260"/>
                  </a:cubicBezTo>
                  <a:cubicBezTo>
                    <a:pt x="942340" y="481330"/>
                    <a:pt x="579120" y="328930"/>
                    <a:pt x="434340" y="281940"/>
                  </a:cubicBezTo>
                  <a:cubicBezTo>
                    <a:pt x="363220" y="260350"/>
                    <a:pt x="327660" y="265430"/>
                    <a:pt x="270510" y="247650"/>
                  </a:cubicBezTo>
                  <a:cubicBezTo>
                    <a:pt x="200660" y="227330"/>
                    <a:pt x="90170" y="189230"/>
                    <a:pt x="48260" y="160020"/>
                  </a:cubicBezTo>
                  <a:cubicBezTo>
                    <a:pt x="26670" y="146050"/>
                    <a:pt x="13970" y="133350"/>
                    <a:pt x="7620" y="116840"/>
                  </a:cubicBezTo>
                  <a:cubicBezTo>
                    <a:pt x="0" y="99060"/>
                    <a:pt x="0" y="73660"/>
                    <a:pt x="6350" y="57150"/>
                  </a:cubicBezTo>
                  <a:cubicBezTo>
                    <a:pt x="12700" y="39370"/>
                    <a:pt x="30480" y="20320"/>
                    <a:pt x="44450" y="11430"/>
                  </a:cubicBezTo>
                  <a:cubicBezTo>
                    <a:pt x="57150" y="3810"/>
                    <a:pt x="71120" y="1270"/>
                    <a:pt x="83820" y="0"/>
                  </a:cubicBezTo>
                  <a:cubicBezTo>
                    <a:pt x="96520" y="0"/>
                    <a:pt x="123190" y="8890"/>
                    <a:pt x="123190" y="8890"/>
                  </a:cubicBezTo>
                </a:path>
              </a:pathLst>
            </a:custGeom>
            <a:solidFill>
              <a:srgbClr val="94AAB8"/>
            </a:solidFill>
            <a:ln cap="sq">
              <a:noFill/>
              <a:prstDash val="solid"/>
              <a:miter/>
            </a:ln>
          </p:spPr>
        </p:sp>
      </p:grpSp>
      <p:grpSp>
        <p:nvGrpSpPr>
          <p:cNvPr name="Group 15" id="15"/>
          <p:cNvGrpSpPr/>
          <p:nvPr/>
        </p:nvGrpSpPr>
        <p:grpSpPr>
          <a:xfrm rot="384195">
            <a:off x="5176865" y="9745251"/>
            <a:ext cx="1423112" cy="642858"/>
            <a:chOff x="0" y="0"/>
            <a:chExt cx="1433830" cy="647700"/>
          </a:xfrm>
        </p:grpSpPr>
        <p:sp>
          <p:nvSpPr>
            <p:cNvPr name="Freeform 16" id="16"/>
            <p:cNvSpPr/>
            <p:nvPr/>
          </p:nvSpPr>
          <p:spPr>
            <a:xfrm flipH="false" flipV="false" rot="0">
              <a:off x="49530" y="46990"/>
              <a:ext cx="1338580" cy="551180"/>
            </a:xfrm>
            <a:custGeom>
              <a:avLst/>
              <a:gdLst/>
              <a:ahLst/>
              <a:cxnLst/>
              <a:rect r="r" b="b" t="t" l="l"/>
              <a:pathLst>
                <a:path h="551180" w="1338580">
                  <a:moveTo>
                    <a:pt x="1290320" y="162560"/>
                  </a:moveTo>
                  <a:cubicBezTo>
                    <a:pt x="981710" y="293370"/>
                    <a:pt x="933450" y="289560"/>
                    <a:pt x="855980" y="311150"/>
                  </a:cubicBezTo>
                  <a:cubicBezTo>
                    <a:pt x="731520" y="345440"/>
                    <a:pt x="519430" y="440690"/>
                    <a:pt x="381000" y="482600"/>
                  </a:cubicBezTo>
                  <a:cubicBezTo>
                    <a:pt x="278130" y="514350"/>
                    <a:pt x="161290" y="548640"/>
                    <a:pt x="102870" y="548640"/>
                  </a:cubicBezTo>
                  <a:cubicBezTo>
                    <a:pt x="77470" y="549910"/>
                    <a:pt x="60960" y="546100"/>
                    <a:pt x="45720" y="535940"/>
                  </a:cubicBezTo>
                  <a:cubicBezTo>
                    <a:pt x="29210" y="527050"/>
                    <a:pt x="13970" y="505460"/>
                    <a:pt x="7620" y="491490"/>
                  </a:cubicBezTo>
                  <a:cubicBezTo>
                    <a:pt x="2540" y="481330"/>
                    <a:pt x="0" y="473710"/>
                    <a:pt x="1270" y="462280"/>
                  </a:cubicBezTo>
                  <a:cubicBezTo>
                    <a:pt x="1270" y="445770"/>
                    <a:pt x="6350" y="420370"/>
                    <a:pt x="16510" y="405130"/>
                  </a:cubicBezTo>
                  <a:cubicBezTo>
                    <a:pt x="26670" y="388620"/>
                    <a:pt x="45720" y="374650"/>
                    <a:pt x="63500" y="368300"/>
                  </a:cubicBezTo>
                  <a:cubicBezTo>
                    <a:pt x="81280" y="363220"/>
                    <a:pt x="107950" y="364490"/>
                    <a:pt x="123190" y="368300"/>
                  </a:cubicBezTo>
                  <a:cubicBezTo>
                    <a:pt x="134620" y="372110"/>
                    <a:pt x="140970" y="375920"/>
                    <a:pt x="149860" y="383540"/>
                  </a:cubicBezTo>
                  <a:cubicBezTo>
                    <a:pt x="161290" y="393700"/>
                    <a:pt x="177800" y="414020"/>
                    <a:pt x="182880" y="431800"/>
                  </a:cubicBezTo>
                  <a:cubicBezTo>
                    <a:pt x="187960" y="450850"/>
                    <a:pt x="184150" y="476250"/>
                    <a:pt x="180340" y="491490"/>
                  </a:cubicBezTo>
                  <a:cubicBezTo>
                    <a:pt x="176530" y="501650"/>
                    <a:pt x="172720" y="509270"/>
                    <a:pt x="163830" y="516890"/>
                  </a:cubicBezTo>
                  <a:cubicBezTo>
                    <a:pt x="152400" y="528320"/>
                    <a:pt x="132080" y="543560"/>
                    <a:pt x="113030" y="547370"/>
                  </a:cubicBezTo>
                  <a:cubicBezTo>
                    <a:pt x="95250" y="551180"/>
                    <a:pt x="71120" y="548640"/>
                    <a:pt x="54610" y="541020"/>
                  </a:cubicBezTo>
                  <a:cubicBezTo>
                    <a:pt x="36830" y="533400"/>
                    <a:pt x="20320" y="513080"/>
                    <a:pt x="11430" y="500380"/>
                  </a:cubicBezTo>
                  <a:cubicBezTo>
                    <a:pt x="5080" y="490220"/>
                    <a:pt x="2540" y="482600"/>
                    <a:pt x="1270" y="471170"/>
                  </a:cubicBezTo>
                  <a:cubicBezTo>
                    <a:pt x="0" y="455930"/>
                    <a:pt x="2540" y="429260"/>
                    <a:pt x="11430" y="412750"/>
                  </a:cubicBezTo>
                  <a:cubicBezTo>
                    <a:pt x="20320" y="396240"/>
                    <a:pt x="33020" y="383540"/>
                    <a:pt x="54610" y="372110"/>
                  </a:cubicBezTo>
                  <a:cubicBezTo>
                    <a:pt x="96520" y="350520"/>
                    <a:pt x="175260" y="353060"/>
                    <a:pt x="259080" y="330200"/>
                  </a:cubicBezTo>
                  <a:cubicBezTo>
                    <a:pt x="400050" y="292100"/>
                    <a:pt x="671830" y="176530"/>
                    <a:pt x="817880" y="137160"/>
                  </a:cubicBezTo>
                  <a:cubicBezTo>
                    <a:pt x="909320" y="113030"/>
                    <a:pt x="975360" y="118110"/>
                    <a:pt x="1046480" y="93980"/>
                  </a:cubicBezTo>
                  <a:cubicBezTo>
                    <a:pt x="1113790" y="72390"/>
                    <a:pt x="1187450" y="11430"/>
                    <a:pt x="1234440" y="3810"/>
                  </a:cubicBezTo>
                  <a:cubicBezTo>
                    <a:pt x="1258570" y="0"/>
                    <a:pt x="1277620" y="2540"/>
                    <a:pt x="1294130" y="12700"/>
                  </a:cubicBezTo>
                  <a:cubicBezTo>
                    <a:pt x="1310640" y="21590"/>
                    <a:pt x="1325880" y="40640"/>
                    <a:pt x="1332230" y="58420"/>
                  </a:cubicBezTo>
                  <a:cubicBezTo>
                    <a:pt x="1338580" y="76200"/>
                    <a:pt x="1338580" y="100330"/>
                    <a:pt x="1330960" y="118110"/>
                  </a:cubicBezTo>
                  <a:cubicBezTo>
                    <a:pt x="1324610" y="135890"/>
                    <a:pt x="1290320" y="162560"/>
                    <a:pt x="1290320" y="162560"/>
                  </a:cubicBezTo>
                </a:path>
              </a:pathLst>
            </a:custGeom>
            <a:solidFill>
              <a:srgbClr val="94AAB8"/>
            </a:solidFill>
            <a:ln cap="sq">
              <a:noFill/>
              <a:prstDash val="solid"/>
              <a:miter/>
            </a:ln>
          </p:spPr>
        </p:sp>
      </p:grpSp>
      <p:sp>
        <p:nvSpPr>
          <p:cNvPr name="TextBox 17" id="17"/>
          <p:cNvSpPr txBox="true"/>
          <p:nvPr/>
        </p:nvSpPr>
        <p:spPr>
          <a:xfrm rot="384195">
            <a:off x="917231" y="6078305"/>
            <a:ext cx="7827232" cy="3390555"/>
          </a:xfrm>
          <a:prstGeom prst="rect">
            <a:avLst/>
          </a:prstGeom>
        </p:spPr>
        <p:txBody>
          <a:bodyPr anchor="t" rtlCol="false" tIns="0" lIns="0" bIns="0" rIns="0">
            <a:spAutoFit/>
          </a:bodyPr>
          <a:lstStyle/>
          <a:p>
            <a:pPr algn="ctr">
              <a:lnSpc>
                <a:spcPts val="3782"/>
              </a:lnSpc>
            </a:pPr>
            <a:r>
              <a:rPr lang="en-US" sz="2701">
                <a:solidFill>
                  <a:srgbClr val="3B365F"/>
                </a:solidFill>
                <a:latin typeface="TAN Headline"/>
                <a:ea typeface="TAN Headline"/>
                <a:cs typeface="TAN Headline"/>
                <a:sym typeface="TAN Headline"/>
              </a:rPr>
              <a:t>Robustness</a:t>
            </a:r>
          </a:p>
          <a:p>
            <a:pPr algn="ctr">
              <a:lnSpc>
                <a:spcPts val="3343"/>
              </a:lnSpc>
            </a:pPr>
            <a:r>
              <a:rPr lang="en-US" sz="2387">
                <a:solidFill>
                  <a:srgbClr val="3B365F"/>
                </a:solidFill>
                <a:latin typeface="Coco Gothic"/>
                <a:ea typeface="Coco Gothic"/>
                <a:cs typeface="Coco Gothic"/>
                <a:sym typeface="Coco Gothic"/>
              </a:rPr>
              <a:t>The algorithm's ability to adapt to complex tumor shapes and low-contrast boundaries makes it more robust than traditional segmentation techniques. This is particularly important in cases of infiltrative or irregularly shaped tumors, which are challenging to detect with other methods.</a:t>
            </a:r>
          </a:p>
          <a:p>
            <a:pPr algn="ctr">
              <a:lnSpc>
                <a:spcPts val="3343"/>
              </a:lnSpc>
            </a:pPr>
          </a:p>
        </p:txBody>
      </p:sp>
      <p:grpSp>
        <p:nvGrpSpPr>
          <p:cNvPr name="Group 18" id="18"/>
          <p:cNvGrpSpPr/>
          <p:nvPr/>
        </p:nvGrpSpPr>
        <p:grpSpPr>
          <a:xfrm rot="0">
            <a:off x="15025790" y="8157025"/>
            <a:ext cx="1992492" cy="1028769"/>
            <a:chOff x="0" y="0"/>
            <a:chExt cx="1906270" cy="984250"/>
          </a:xfrm>
        </p:grpSpPr>
        <p:sp>
          <p:nvSpPr>
            <p:cNvPr name="Freeform 19" id="19"/>
            <p:cNvSpPr/>
            <p:nvPr/>
          </p:nvSpPr>
          <p:spPr>
            <a:xfrm flipH="false" flipV="false" rot="0">
              <a:off x="48260" y="46990"/>
              <a:ext cx="1809750" cy="891540"/>
            </a:xfrm>
            <a:custGeom>
              <a:avLst/>
              <a:gdLst/>
              <a:ahLst/>
              <a:cxnLst/>
              <a:rect r="r" b="b" t="t" l="l"/>
              <a:pathLst>
                <a:path h="891540" w="1809750">
                  <a:moveTo>
                    <a:pt x="1775460" y="153670"/>
                  </a:moveTo>
                  <a:cubicBezTo>
                    <a:pt x="1489710" y="318770"/>
                    <a:pt x="1410970" y="346710"/>
                    <a:pt x="1316990" y="381000"/>
                  </a:cubicBezTo>
                  <a:cubicBezTo>
                    <a:pt x="1197610" y="425450"/>
                    <a:pt x="1010920" y="469900"/>
                    <a:pt x="906780" y="511810"/>
                  </a:cubicBezTo>
                  <a:cubicBezTo>
                    <a:pt x="842010" y="539750"/>
                    <a:pt x="796290" y="574040"/>
                    <a:pt x="750570" y="590550"/>
                  </a:cubicBezTo>
                  <a:cubicBezTo>
                    <a:pt x="718820" y="601980"/>
                    <a:pt x="704850" y="595630"/>
                    <a:pt x="665480" y="609600"/>
                  </a:cubicBezTo>
                  <a:cubicBezTo>
                    <a:pt x="561340" y="646430"/>
                    <a:pt x="213360" y="867410"/>
                    <a:pt x="120650" y="886460"/>
                  </a:cubicBezTo>
                  <a:cubicBezTo>
                    <a:pt x="92710" y="891540"/>
                    <a:pt x="78740" y="890270"/>
                    <a:pt x="60960" y="882650"/>
                  </a:cubicBezTo>
                  <a:cubicBezTo>
                    <a:pt x="43180" y="875030"/>
                    <a:pt x="25400" y="859790"/>
                    <a:pt x="15240" y="843280"/>
                  </a:cubicBezTo>
                  <a:cubicBezTo>
                    <a:pt x="5080" y="826770"/>
                    <a:pt x="0" y="803910"/>
                    <a:pt x="2540" y="784860"/>
                  </a:cubicBezTo>
                  <a:cubicBezTo>
                    <a:pt x="5080" y="765810"/>
                    <a:pt x="17780" y="742950"/>
                    <a:pt x="27940" y="730250"/>
                  </a:cubicBezTo>
                  <a:cubicBezTo>
                    <a:pt x="35560" y="721360"/>
                    <a:pt x="41910" y="716280"/>
                    <a:pt x="52070" y="712470"/>
                  </a:cubicBezTo>
                  <a:cubicBezTo>
                    <a:pt x="67310" y="706120"/>
                    <a:pt x="95250" y="701040"/>
                    <a:pt x="111760" y="702310"/>
                  </a:cubicBezTo>
                  <a:cubicBezTo>
                    <a:pt x="123190" y="703580"/>
                    <a:pt x="130810" y="706120"/>
                    <a:pt x="140970" y="712470"/>
                  </a:cubicBezTo>
                  <a:cubicBezTo>
                    <a:pt x="153670" y="721360"/>
                    <a:pt x="173990" y="741680"/>
                    <a:pt x="181610" y="756920"/>
                  </a:cubicBezTo>
                  <a:cubicBezTo>
                    <a:pt x="186690" y="765810"/>
                    <a:pt x="189230" y="774700"/>
                    <a:pt x="189230" y="786130"/>
                  </a:cubicBezTo>
                  <a:cubicBezTo>
                    <a:pt x="189230" y="801370"/>
                    <a:pt x="186690" y="828040"/>
                    <a:pt x="176530" y="844550"/>
                  </a:cubicBezTo>
                  <a:cubicBezTo>
                    <a:pt x="166370" y="859790"/>
                    <a:pt x="148590" y="876300"/>
                    <a:pt x="130810" y="882650"/>
                  </a:cubicBezTo>
                  <a:cubicBezTo>
                    <a:pt x="113030" y="890270"/>
                    <a:pt x="88900" y="891540"/>
                    <a:pt x="71120" y="886460"/>
                  </a:cubicBezTo>
                  <a:cubicBezTo>
                    <a:pt x="52070" y="880110"/>
                    <a:pt x="33020" y="867410"/>
                    <a:pt x="21590" y="852170"/>
                  </a:cubicBezTo>
                  <a:cubicBezTo>
                    <a:pt x="10160" y="836930"/>
                    <a:pt x="2540" y="814070"/>
                    <a:pt x="2540" y="795020"/>
                  </a:cubicBezTo>
                  <a:cubicBezTo>
                    <a:pt x="2540" y="775970"/>
                    <a:pt x="3810" y="759460"/>
                    <a:pt x="21590" y="737870"/>
                  </a:cubicBezTo>
                  <a:cubicBezTo>
                    <a:pt x="77470" y="671830"/>
                    <a:pt x="379730" y="541020"/>
                    <a:pt x="527050" y="471170"/>
                  </a:cubicBezTo>
                  <a:cubicBezTo>
                    <a:pt x="638810" y="420370"/>
                    <a:pt x="717550" y="389890"/>
                    <a:pt x="824230" y="350520"/>
                  </a:cubicBezTo>
                  <a:cubicBezTo>
                    <a:pt x="947420" y="306070"/>
                    <a:pt x="1101090" y="269240"/>
                    <a:pt x="1226820" y="224790"/>
                  </a:cubicBezTo>
                  <a:cubicBezTo>
                    <a:pt x="1339850" y="184150"/>
                    <a:pt x="1457960" y="139700"/>
                    <a:pt x="1545590" y="96520"/>
                  </a:cubicBezTo>
                  <a:cubicBezTo>
                    <a:pt x="1609090" y="66040"/>
                    <a:pt x="1668780" y="12700"/>
                    <a:pt x="1705610" y="3810"/>
                  </a:cubicBezTo>
                  <a:cubicBezTo>
                    <a:pt x="1723390" y="0"/>
                    <a:pt x="1733550" y="1270"/>
                    <a:pt x="1746250" y="5080"/>
                  </a:cubicBezTo>
                  <a:cubicBezTo>
                    <a:pt x="1762760" y="11430"/>
                    <a:pt x="1784350" y="26670"/>
                    <a:pt x="1794510" y="41910"/>
                  </a:cubicBezTo>
                  <a:cubicBezTo>
                    <a:pt x="1804670" y="58420"/>
                    <a:pt x="1809750" y="82550"/>
                    <a:pt x="1805940" y="101600"/>
                  </a:cubicBezTo>
                  <a:cubicBezTo>
                    <a:pt x="1802130" y="120650"/>
                    <a:pt x="1775460" y="153670"/>
                    <a:pt x="1775460" y="153670"/>
                  </a:cubicBezTo>
                </a:path>
              </a:pathLst>
            </a:custGeom>
            <a:solidFill>
              <a:srgbClr val="94AAB8"/>
            </a:solidFill>
            <a:ln cap="sq">
              <a:noFill/>
              <a:prstDash val="solid"/>
              <a:miter/>
            </a:ln>
          </p:spPr>
        </p:sp>
      </p:grpSp>
      <p:sp>
        <p:nvSpPr>
          <p:cNvPr name="Freeform 20" id="20"/>
          <p:cNvSpPr/>
          <p:nvPr/>
        </p:nvSpPr>
        <p:spPr>
          <a:xfrm flipH="true" flipV="false" rot="-441338">
            <a:off x="8416509" y="3258843"/>
            <a:ext cx="9880988" cy="6202081"/>
          </a:xfrm>
          <a:custGeom>
            <a:avLst/>
            <a:gdLst/>
            <a:ahLst/>
            <a:cxnLst/>
            <a:rect r="r" b="b" t="t" l="l"/>
            <a:pathLst>
              <a:path h="6202081" w="9880988">
                <a:moveTo>
                  <a:pt x="9880987" y="0"/>
                </a:moveTo>
                <a:lnTo>
                  <a:pt x="0" y="0"/>
                </a:lnTo>
                <a:lnTo>
                  <a:pt x="0" y="6202082"/>
                </a:lnTo>
                <a:lnTo>
                  <a:pt x="9880987" y="6202082"/>
                </a:lnTo>
                <a:lnTo>
                  <a:pt x="988098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10479500" y="2925391"/>
            <a:ext cx="1030096" cy="1059300"/>
            <a:chOff x="0" y="0"/>
            <a:chExt cx="985520" cy="1013460"/>
          </a:xfrm>
        </p:grpSpPr>
        <p:sp>
          <p:nvSpPr>
            <p:cNvPr name="Freeform 22" id="22"/>
            <p:cNvSpPr/>
            <p:nvPr/>
          </p:nvSpPr>
          <p:spPr>
            <a:xfrm flipH="false" flipV="false" rot="0">
              <a:off x="48260" y="44450"/>
              <a:ext cx="889000" cy="922020"/>
            </a:xfrm>
            <a:custGeom>
              <a:avLst/>
              <a:gdLst/>
              <a:ahLst/>
              <a:cxnLst/>
              <a:rect r="r" b="b" t="t" l="l"/>
              <a:pathLst>
                <a:path h="922020" w="889000">
                  <a:moveTo>
                    <a:pt x="162560" y="48260"/>
                  </a:moveTo>
                  <a:cubicBezTo>
                    <a:pt x="226060" y="160020"/>
                    <a:pt x="314960" y="284480"/>
                    <a:pt x="394970" y="372110"/>
                  </a:cubicBezTo>
                  <a:cubicBezTo>
                    <a:pt x="483870" y="468630"/>
                    <a:pt x="619760" y="588010"/>
                    <a:pt x="704850" y="654050"/>
                  </a:cubicBezTo>
                  <a:cubicBezTo>
                    <a:pt x="756920" y="695960"/>
                    <a:pt x="808990" y="718820"/>
                    <a:pt x="839470" y="745490"/>
                  </a:cubicBezTo>
                  <a:cubicBezTo>
                    <a:pt x="857250" y="762000"/>
                    <a:pt x="871220" y="775970"/>
                    <a:pt x="878840" y="789940"/>
                  </a:cubicBezTo>
                  <a:cubicBezTo>
                    <a:pt x="883920" y="800100"/>
                    <a:pt x="886460" y="807720"/>
                    <a:pt x="886460" y="819150"/>
                  </a:cubicBezTo>
                  <a:cubicBezTo>
                    <a:pt x="886460" y="834390"/>
                    <a:pt x="882650" y="859790"/>
                    <a:pt x="872490" y="876300"/>
                  </a:cubicBezTo>
                  <a:cubicBezTo>
                    <a:pt x="862330" y="891540"/>
                    <a:pt x="844550" y="906780"/>
                    <a:pt x="826770" y="913130"/>
                  </a:cubicBezTo>
                  <a:cubicBezTo>
                    <a:pt x="808990" y="919480"/>
                    <a:pt x="783590" y="918210"/>
                    <a:pt x="767080" y="915670"/>
                  </a:cubicBezTo>
                  <a:cubicBezTo>
                    <a:pt x="756920" y="913130"/>
                    <a:pt x="749300" y="909320"/>
                    <a:pt x="740410" y="901700"/>
                  </a:cubicBezTo>
                  <a:cubicBezTo>
                    <a:pt x="728980" y="891540"/>
                    <a:pt x="711200" y="872490"/>
                    <a:pt x="706120" y="854710"/>
                  </a:cubicBezTo>
                  <a:cubicBezTo>
                    <a:pt x="699770" y="836930"/>
                    <a:pt x="701040" y="812800"/>
                    <a:pt x="707390" y="795020"/>
                  </a:cubicBezTo>
                  <a:cubicBezTo>
                    <a:pt x="713740" y="777240"/>
                    <a:pt x="731520" y="758190"/>
                    <a:pt x="744220" y="749300"/>
                  </a:cubicBezTo>
                  <a:cubicBezTo>
                    <a:pt x="753110" y="741680"/>
                    <a:pt x="762000" y="739140"/>
                    <a:pt x="772160" y="736600"/>
                  </a:cubicBezTo>
                  <a:cubicBezTo>
                    <a:pt x="781050" y="734060"/>
                    <a:pt x="789940" y="732790"/>
                    <a:pt x="801370" y="734060"/>
                  </a:cubicBezTo>
                  <a:cubicBezTo>
                    <a:pt x="816610" y="736600"/>
                    <a:pt x="842010" y="745490"/>
                    <a:pt x="855980" y="756920"/>
                  </a:cubicBezTo>
                  <a:cubicBezTo>
                    <a:pt x="869950" y="769620"/>
                    <a:pt x="881380" y="789940"/>
                    <a:pt x="885190" y="808990"/>
                  </a:cubicBezTo>
                  <a:cubicBezTo>
                    <a:pt x="889000" y="826770"/>
                    <a:pt x="885190" y="850900"/>
                    <a:pt x="877570" y="867410"/>
                  </a:cubicBezTo>
                  <a:cubicBezTo>
                    <a:pt x="868680" y="883920"/>
                    <a:pt x="852170" y="900430"/>
                    <a:pt x="835660" y="909320"/>
                  </a:cubicBezTo>
                  <a:cubicBezTo>
                    <a:pt x="819150" y="918210"/>
                    <a:pt x="800100" y="922020"/>
                    <a:pt x="777240" y="918210"/>
                  </a:cubicBezTo>
                  <a:cubicBezTo>
                    <a:pt x="741680" y="910590"/>
                    <a:pt x="692150" y="876300"/>
                    <a:pt x="651510" y="847090"/>
                  </a:cubicBezTo>
                  <a:cubicBezTo>
                    <a:pt x="601980" y="811530"/>
                    <a:pt x="543560" y="755650"/>
                    <a:pt x="506730" y="715010"/>
                  </a:cubicBezTo>
                  <a:cubicBezTo>
                    <a:pt x="480060" y="684530"/>
                    <a:pt x="472440" y="656590"/>
                    <a:pt x="444500" y="628650"/>
                  </a:cubicBezTo>
                  <a:cubicBezTo>
                    <a:pt x="408940" y="591820"/>
                    <a:pt x="345440" y="565150"/>
                    <a:pt x="299720" y="521970"/>
                  </a:cubicBezTo>
                  <a:cubicBezTo>
                    <a:pt x="247650" y="473710"/>
                    <a:pt x="199390" y="405130"/>
                    <a:pt x="154940" y="346710"/>
                  </a:cubicBezTo>
                  <a:cubicBezTo>
                    <a:pt x="111760" y="290830"/>
                    <a:pt x="63500" y="226060"/>
                    <a:pt x="36830" y="180340"/>
                  </a:cubicBezTo>
                  <a:cubicBezTo>
                    <a:pt x="20320" y="151130"/>
                    <a:pt x="6350" y="128270"/>
                    <a:pt x="2540" y="104140"/>
                  </a:cubicBezTo>
                  <a:cubicBezTo>
                    <a:pt x="0" y="83820"/>
                    <a:pt x="2540" y="60960"/>
                    <a:pt x="11430" y="44450"/>
                  </a:cubicBezTo>
                  <a:cubicBezTo>
                    <a:pt x="20320" y="27940"/>
                    <a:pt x="39370" y="12700"/>
                    <a:pt x="57150" y="6350"/>
                  </a:cubicBezTo>
                  <a:cubicBezTo>
                    <a:pt x="74930" y="0"/>
                    <a:pt x="100330" y="0"/>
                    <a:pt x="118110" y="7620"/>
                  </a:cubicBezTo>
                  <a:cubicBezTo>
                    <a:pt x="134620" y="13970"/>
                    <a:pt x="162560" y="48260"/>
                    <a:pt x="162560" y="48260"/>
                  </a:cubicBezTo>
                </a:path>
              </a:pathLst>
            </a:custGeom>
            <a:solidFill>
              <a:srgbClr val="94AAB8"/>
            </a:solidFill>
            <a:ln cap="sq">
              <a:noFill/>
              <a:prstDash val="solid"/>
              <a:miter/>
            </a:ln>
          </p:spPr>
        </p:sp>
      </p:grpSp>
      <p:sp>
        <p:nvSpPr>
          <p:cNvPr name="TextBox 23" id="23"/>
          <p:cNvSpPr txBox="true"/>
          <p:nvPr/>
        </p:nvSpPr>
        <p:spPr>
          <a:xfrm rot="-418814">
            <a:off x="8900983" y="4949899"/>
            <a:ext cx="8007505" cy="3721667"/>
          </a:xfrm>
          <a:prstGeom prst="rect">
            <a:avLst/>
          </a:prstGeom>
        </p:spPr>
        <p:txBody>
          <a:bodyPr anchor="t" rtlCol="false" tIns="0" lIns="0" bIns="0" rIns="0">
            <a:spAutoFit/>
          </a:bodyPr>
          <a:lstStyle/>
          <a:p>
            <a:pPr algn="ctr">
              <a:lnSpc>
                <a:spcPts val="4025"/>
              </a:lnSpc>
            </a:pPr>
            <a:r>
              <a:rPr lang="en-US" sz="2875">
                <a:solidFill>
                  <a:srgbClr val="3B365F"/>
                </a:solidFill>
                <a:latin typeface="TAN Headline"/>
                <a:ea typeface="TAN Headline"/>
                <a:cs typeface="TAN Headline"/>
                <a:sym typeface="TAN Headline"/>
              </a:rPr>
              <a:t>Clinical Applications</a:t>
            </a:r>
          </a:p>
          <a:p>
            <a:pPr algn="ctr">
              <a:lnSpc>
                <a:spcPts val="3680"/>
              </a:lnSpc>
            </a:pPr>
            <a:r>
              <a:rPr lang="en-US" sz="2629">
                <a:solidFill>
                  <a:srgbClr val="3B365F"/>
                </a:solidFill>
                <a:latin typeface="Coco Gothic"/>
                <a:ea typeface="Coco Gothic"/>
                <a:cs typeface="Coco Gothic"/>
                <a:sym typeface="Coco Gothic"/>
              </a:rPr>
              <a:t>Active contour models have been successfully applied to a variety of brain tumor types, including gliomas, meningiomas, and metastases. They can provide valuable information for treatment planning, response monitoring, and even automated tumor volume quantification.</a:t>
            </a:r>
          </a:p>
          <a:p>
            <a:pPr algn="ctr">
              <a:lnSpc>
                <a:spcPts val="3680"/>
              </a:lnSpc>
            </a:pPr>
          </a:p>
        </p:txBody>
      </p:sp>
      <p:sp>
        <p:nvSpPr>
          <p:cNvPr name="Freeform 24" id="24"/>
          <p:cNvSpPr/>
          <p:nvPr/>
        </p:nvSpPr>
        <p:spPr>
          <a:xfrm flipH="true" flipV="false" rot="-441338">
            <a:off x="-122302" y="-310858"/>
            <a:ext cx="9440188" cy="5925401"/>
          </a:xfrm>
          <a:custGeom>
            <a:avLst/>
            <a:gdLst/>
            <a:ahLst/>
            <a:cxnLst/>
            <a:rect r="r" b="b" t="t" l="l"/>
            <a:pathLst>
              <a:path h="5925401" w="9440188">
                <a:moveTo>
                  <a:pt x="9440188" y="0"/>
                </a:moveTo>
                <a:lnTo>
                  <a:pt x="0" y="0"/>
                </a:lnTo>
                <a:lnTo>
                  <a:pt x="0" y="5925401"/>
                </a:lnTo>
                <a:lnTo>
                  <a:pt x="9440188" y="5925401"/>
                </a:lnTo>
                <a:lnTo>
                  <a:pt x="944018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296065" y="2721770"/>
            <a:ext cx="728236" cy="1610569"/>
            <a:chOff x="0" y="0"/>
            <a:chExt cx="744220" cy="1645920"/>
          </a:xfrm>
        </p:grpSpPr>
        <p:sp>
          <p:nvSpPr>
            <p:cNvPr name="Freeform 26" id="26"/>
            <p:cNvSpPr/>
            <p:nvPr/>
          </p:nvSpPr>
          <p:spPr>
            <a:xfrm flipH="false" flipV="false" rot="0">
              <a:off x="38100" y="49530"/>
              <a:ext cx="656590" cy="1548130"/>
            </a:xfrm>
            <a:custGeom>
              <a:avLst/>
              <a:gdLst/>
              <a:ahLst/>
              <a:cxnLst/>
              <a:rect r="r" b="b" t="t" l="l"/>
              <a:pathLst>
                <a:path h="1548130" w="656590">
                  <a:moveTo>
                    <a:pt x="177800" y="66040"/>
                  </a:moveTo>
                  <a:cubicBezTo>
                    <a:pt x="292100" y="551180"/>
                    <a:pt x="332740" y="689610"/>
                    <a:pt x="368300" y="783590"/>
                  </a:cubicBezTo>
                  <a:cubicBezTo>
                    <a:pt x="392430" y="848360"/>
                    <a:pt x="421640" y="887730"/>
                    <a:pt x="441960" y="944880"/>
                  </a:cubicBezTo>
                  <a:cubicBezTo>
                    <a:pt x="463550" y="1008380"/>
                    <a:pt x="467360" y="1084580"/>
                    <a:pt x="488950" y="1148080"/>
                  </a:cubicBezTo>
                  <a:cubicBezTo>
                    <a:pt x="509270" y="1207770"/>
                    <a:pt x="535940" y="1270000"/>
                    <a:pt x="565150" y="1315720"/>
                  </a:cubicBezTo>
                  <a:cubicBezTo>
                    <a:pt x="589280" y="1352550"/>
                    <a:pt x="632460" y="1384300"/>
                    <a:pt x="645160" y="1407160"/>
                  </a:cubicBezTo>
                  <a:cubicBezTo>
                    <a:pt x="651510" y="1418590"/>
                    <a:pt x="654050" y="1424940"/>
                    <a:pt x="655320" y="1436370"/>
                  </a:cubicBezTo>
                  <a:cubicBezTo>
                    <a:pt x="656590" y="1451610"/>
                    <a:pt x="651510" y="1480820"/>
                    <a:pt x="645160" y="1496060"/>
                  </a:cubicBezTo>
                  <a:cubicBezTo>
                    <a:pt x="641350" y="1506220"/>
                    <a:pt x="636270" y="1512570"/>
                    <a:pt x="627380" y="1520190"/>
                  </a:cubicBezTo>
                  <a:cubicBezTo>
                    <a:pt x="614680" y="1530350"/>
                    <a:pt x="590550" y="1543050"/>
                    <a:pt x="571500" y="1545590"/>
                  </a:cubicBezTo>
                  <a:cubicBezTo>
                    <a:pt x="553720" y="1546860"/>
                    <a:pt x="529590" y="1541780"/>
                    <a:pt x="513080" y="1531620"/>
                  </a:cubicBezTo>
                  <a:cubicBezTo>
                    <a:pt x="496570" y="1522730"/>
                    <a:pt x="481330" y="1501140"/>
                    <a:pt x="473710" y="1485900"/>
                  </a:cubicBezTo>
                  <a:cubicBezTo>
                    <a:pt x="468630" y="1475740"/>
                    <a:pt x="467360" y="1468120"/>
                    <a:pt x="467360" y="1456690"/>
                  </a:cubicBezTo>
                  <a:cubicBezTo>
                    <a:pt x="468630" y="1440180"/>
                    <a:pt x="472440" y="1413510"/>
                    <a:pt x="483870" y="1398270"/>
                  </a:cubicBezTo>
                  <a:cubicBezTo>
                    <a:pt x="494030" y="1381760"/>
                    <a:pt x="516890" y="1367790"/>
                    <a:pt x="532130" y="1361440"/>
                  </a:cubicBezTo>
                  <a:cubicBezTo>
                    <a:pt x="542290" y="1357630"/>
                    <a:pt x="552450" y="1356360"/>
                    <a:pt x="562610" y="1356360"/>
                  </a:cubicBezTo>
                  <a:cubicBezTo>
                    <a:pt x="571500" y="1356360"/>
                    <a:pt x="581660" y="1357630"/>
                    <a:pt x="591820" y="1361440"/>
                  </a:cubicBezTo>
                  <a:cubicBezTo>
                    <a:pt x="607060" y="1367790"/>
                    <a:pt x="629920" y="1385570"/>
                    <a:pt x="640080" y="1398270"/>
                  </a:cubicBezTo>
                  <a:cubicBezTo>
                    <a:pt x="647700" y="1407160"/>
                    <a:pt x="650240" y="1414780"/>
                    <a:pt x="652780" y="1426210"/>
                  </a:cubicBezTo>
                  <a:cubicBezTo>
                    <a:pt x="656590" y="1441450"/>
                    <a:pt x="656590" y="1468120"/>
                    <a:pt x="650240" y="1485900"/>
                  </a:cubicBezTo>
                  <a:cubicBezTo>
                    <a:pt x="642620" y="1503680"/>
                    <a:pt x="623570" y="1522730"/>
                    <a:pt x="610870" y="1531620"/>
                  </a:cubicBezTo>
                  <a:cubicBezTo>
                    <a:pt x="600710" y="1539240"/>
                    <a:pt x="593090" y="1541780"/>
                    <a:pt x="581660" y="1543050"/>
                  </a:cubicBezTo>
                  <a:cubicBezTo>
                    <a:pt x="566420" y="1545590"/>
                    <a:pt x="543560" y="1548130"/>
                    <a:pt x="521970" y="1536700"/>
                  </a:cubicBezTo>
                  <a:cubicBezTo>
                    <a:pt x="480060" y="1515110"/>
                    <a:pt x="412750" y="1418590"/>
                    <a:pt x="379730" y="1365250"/>
                  </a:cubicBezTo>
                  <a:cubicBezTo>
                    <a:pt x="355600" y="1327150"/>
                    <a:pt x="347980" y="1300480"/>
                    <a:pt x="331470" y="1254760"/>
                  </a:cubicBezTo>
                  <a:cubicBezTo>
                    <a:pt x="306070" y="1182370"/>
                    <a:pt x="283210" y="1068070"/>
                    <a:pt x="251460" y="967740"/>
                  </a:cubicBezTo>
                  <a:cubicBezTo>
                    <a:pt x="217170" y="855980"/>
                    <a:pt x="160020" y="718820"/>
                    <a:pt x="129540" y="613410"/>
                  </a:cubicBezTo>
                  <a:cubicBezTo>
                    <a:pt x="104140" y="530860"/>
                    <a:pt x="90170" y="469900"/>
                    <a:pt x="72390" y="387350"/>
                  </a:cubicBezTo>
                  <a:cubicBezTo>
                    <a:pt x="50800" y="289560"/>
                    <a:pt x="0" y="121920"/>
                    <a:pt x="12700" y="63500"/>
                  </a:cubicBezTo>
                  <a:cubicBezTo>
                    <a:pt x="19050" y="38100"/>
                    <a:pt x="31750" y="25400"/>
                    <a:pt x="48260" y="13970"/>
                  </a:cubicBezTo>
                  <a:cubicBezTo>
                    <a:pt x="63500" y="3810"/>
                    <a:pt x="88900" y="0"/>
                    <a:pt x="106680" y="1270"/>
                  </a:cubicBezTo>
                  <a:cubicBezTo>
                    <a:pt x="120650" y="2540"/>
                    <a:pt x="133350" y="6350"/>
                    <a:pt x="144780" y="16510"/>
                  </a:cubicBezTo>
                  <a:cubicBezTo>
                    <a:pt x="157480" y="26670"/>
                    <a:pt x="177800" y="66040"/>
                    <a:pt x="177800" y="66040"/>
                  </a:cubicBezTo>
                </a:path>
              </a:pathLst>
            </a:custGeom>
            <a:solidFill>
              <a:srgbClr val="94AAB8"/>
            </a:solidFill>
            <a:ln cap="sq">
              <a:noFill/>
              <a:prstDash val="solid"/>
              <a:miter/>
            </a:ln>
          </p:spPr>
        </p:sp>
      </p:grpSp>
      <p:grpSp>
        <p:nvGrpSpPr>
          <p:cNvPr name="Group 27" id="27"/>
          <p:cNvGrpSpPr/>
          <p:nvPr/>
        </p:nvGrpSpPr>
        <p:grpSpPr>
          <a:xfrm rot="0">
            <a:off x="8291746" y="774423"/>
            <a:ext cx="841324" cy="739420"/>
            <a:chOff x="0" y="0"/>
            <a:chExt cx="859790" cy="755650"/>
          </a:xfrm>
        </p:grpSpPr>
        <p:sp>
          <p:nvSpPr>
            <p:cNvPr name="Freeform 28" id="28"/>
            <p:cNvSpPr/>
            <p:nvPr/>
          </p:nvSpPr>
          <p:spPr>
            <a:xfrm flipH="false" flipV="false" rot="0">
              <a:off x="50800" y="45720"/>
              <a:ext cx="760730" cy="659130"/>
            </a:xfrm>
            <a:custGeom>
              <a:avLst/>
              <a:gdLst/>
              <a:ahLst/>
              <a:cxnLst/>
              <a:rect r="r" b="b" t="t" l="l"/>
              <a:pathLst>
                <a:path h="659130" w="760730">
                  <a:moveTo>
                    <a:pt x="123190" y="10160"/>
                  </a:moveTo>
                  <a:cubicBezTo>
                    <a:pt x="515620" y="285750"/>
                    <a:pt x="695960" y="443230"/>
                    <a:pt x="739140" y="508000"/>
                  </a:cubicBezTo>
                  <a:cubicBezTo>
                    <a:pt x="754380" y="530860"/>
                    <a:pt x="758190" y="544830"/>
                    <a:pt x="758190" y="563880"/>
                  </a:cubicBezTo>
                  <a:cubicBezTo>
                    <a:pt x="758190" y="582930"/>
                    <a:pt x="751840" y="604520"/>
                    <a:pt x="740410" y="619760"/>
                  </a:cubicBezTo>
                  <a:cubicBezTo>
                    <a:pt x="728980" y="635000"/>
                    <a:pt x="709930" y="648970"/>
                    <a:pt x="692150" y="654050"/>
                  </a:cubicBezTo>
                  <a:cubicBezTo>
                    <a:pt x="673100" y="659130"/>
                    <a:pt x="650240" y="657860"/>
                    <a:pt x="632460" y="651510"/>
                  </a:cubicBezTo>
                  <a:cubicBezTo>
                    <a:pt x="614680" y="645160"/>
                    <a:pt x="596900" y="626110"/>
                    <a:pt x="586740" y="613410"/>
                  </a:cubicBezTo>
                  <a:cubicBezTo>
                    <a:pt x="580390" y="604520"/>
                    <a:pt x="576580" y="596900"/>
                    <a:pt x="575310" y="585470"/>
                  </a:cubicBezTo>
                  <a:cubicBezTo>
                    <a:pt x="572770" y="570230"/>
                    <a:pt x="575310" y="542290"/>
                    <a:pt x="581660" y="527050"/>
                  </a:cubicBezTo>
                  <a:cubicBezTo>
                    <a:pt x="585470" y="516890"/>
                    <a:pt x="589280" y="509270"/>
                    <a:pt x="598170" y="501650"/>
                  </a:cubicBezTo>
                  <a:cubicBezTo>
                    <a:pt x="609600" y="491490"/>
                    <a:pt x="631190" y="476250"/>
                    <a:pt x="648970" y="473710"/>
                  </a:cubicBezTo>
                  <a:cubicBezTo>
                    <a:pt x="668020" y="469900"/>
                    <a:pt x="693420" y="476250"/>
                    <a:pt x="708660" y="482600"/>
                  </a:cubicBezTo>
                  <a:cubicBezTo>
                    <a:pt x="718820" y="486410"/>
                    <a:pt x="725170" y="492760"/>
                    <a:pt x="732790" y="500380"/>
                  </a:cubicBezTo>
                  <a:cubicBezTo>
                    <a:pt x="739140" y="506730"/>
                    <a:pt x="745490" y="514350"/>
                    <a:pt x="749300" y="524510"/>
                  </a:cubicBezTo>
                  <a:cubicBezTo>
                    <a:pt x="754380" y="539750"/>
                    <a:pt x="760730" y="565150"/>
                    <a:pt x="756920" y="584200"/>
                  </a:cubicBezTo>
                  <a:cubicBezTo>
                    <a:pt x="753110" y="601980"/>
                    <a:pt x="740410" y="622300"/>
                    <a:pt x="726440" y="635000"/>
                  </a:cubicBezTo>
                  <a:cubicBezTo>
                    <a:pt x="712470" y="646430"/>
                    <a:pt x="690880" y="656590"/>
                    <a:pt x="671830" y="657860"/>
                  </a:cubicBezTo>
                  <a:cubicBezTo>
                    <a:pt x="652780" y="659130"/>
                    <a:pt x="638810" y="656590"/>
                    <a:pt x="614680" y="642620"/>
                  </a:cubicBezTo>
                  <a:cubicBezTo>
                    <a:pt x="543560" y="601980"/>
                    <a:pt x="378460" y="389890"/>
                    <a:pt x="266700" y="299720"/>
                  </a:cubicBezTo>
                  <a:cubicBezTo>
                    <a:pt x="180340" y="229870"/>
                    <a:pt x="49530" y="182880"/>
                    <a:pt x="16510" y="135890"/>
                  </a:cubicBezTo>
                  <a:cubicBezTo>
                    <a:pt x="1270" y="115570"/>
                    <a:pt x="0" y="95250"/>
                    <a:pt x="0" y="77470"/>
                  </a:cubicBezTo>
                  <a:cubicBezTo>
                    <a:pt x="1270" y="63500"/>
                    <a:pt x="5080" y="50800"/>
                    <a:pt x="13970" y="39370"/>
                  </a:cubicBezTo>
                  <a:cubicBezTo>
                    <a:pt x="24130" y="25400"/>
                    <a:pt x="44450" y="8890"/>
                    <a:pt x="63500" y="5080"/>
                  </a:cubicBezTo>
                  <a:cubicBezTo>
                    <a:pt x="81280" y="0"/>
                    <a:pt x="123190" y="10160"/>
                    <a:pt x="123190" y="10160"/>
                  </a:cubicBezTo>
                </a:path>
              </a:pathLst>
            </a:custGeom>
            <a:solidFill>
              <a:srgbClr val="94AAB8"/>
            </a:solidFill>
            <a:ln cap="sq">
              <a:noFill/>
              <a:prstDash val="solid"/>
              <a:miter/>
            </a:ln>
          </p:spPr>
        </p:sp>
      </p:grpSp>
      <p:sp>
        <p:nvSpPr>
          <p:cNvPr name="TextBox 29" id="29"/>
          <p:cNvSpPr txBox="true"/>
          <p:nvPr/>
        </p:nvSpPr>
        <p:spPr>
          <a:xfrm rot="0">
            <a:off x="784997" y="895147"/>
            <a:ext cx="6920098" cy="3437192"/>
          </a:xfrm>
          <a:prstGeom prst="rect">
            <a:avLst/>
          </a:prstGeom>
        </p:spPr>
        <p:txBody>
          <a:bodyPr anchor="t" rtlCol="false" tIns="0" lIns="0" bIns="0" rIns="0">
            <a:spAutoFit/>
          </a:bodyPr>
          <a:lstStyle/>
          <a:p>
            <a:pPr algn="ctr">
              <a:lnSpc>
                <a:spcPts val="5306"/>
              </a:lnSpc>
            </a:pPr>
            <a:r>
              <a:rPr lang="en-US" sz="3790">
                <a:solidFill>
                  <a:srgbClr val="3B365F"/>
                </a:solidFill>
                <a:latin typeface="TAN Headline"/>
                <a:ea typeface="TAN Headline"/>
                <a:cs typeface="TAN Headline"/>
                <a:sym typeface="TAN Headline"/>
              </a:rPr>
              <a:t>Accuracy</a:t>
            </a:r>
          </a:p>
          <a:p>
            <a:pPr algn="l">
              <a:lnSpc>
                <a:spcPts val="3159"/>
              </a:lnSpc>
            </a:pPr>
            <a:r>
              <a:rPr lang="en-US" sz="2256">
                <a:solidFill>
                  <a:srgbClr val="3B365F"/>
                </a:solidFill>
                <a:latin typeface="Coco Gothic"/>
                <a:ea typeface="Coco Gothic"/>
                <a:cs typeface="Coco Gothic"/>
                <a:sym typeface="Coco Gothic"/>
              </a:rPr>
              <a:t>Active contour models have demonstrated high accuracy in brain tumor segmentation, with reported Dice similarity coefficients often exceeding 0.85 when compared to manual expert delineations. This makes them a valuable tool for computer-aided diagnosis and treatment planning.</a:t>
            </a:r>
          </a:p>
          <a:p>
            <a:pPr algn="l">
              <a:lnSpc>
                <a:spcPts val="3159"/>
              </a:lnSpc>
            </a:pPr>
          </a:p>
        </p:txBody>
      </p:sp>
      <p:sp>
        <p:nvSpPr>
          <p:cNvPr name="TextBox 30" id="30"/>
          <p:cNvSpPr txBox="true"/>
          <p:nvPr/>
        </p:nvSpPr>
        <p:spPr>
          <a:xfrm rot="0">
            <a:off x="10102418" y="895350"/>
            <a:ext cx="6509169" cy="1245228"/>
          </a:xfrm>
          <a:prstGeom prst="rect">
            <a:avLst/>
          </a:prstGeom>
        </p:spPr>
        <p:txBody>
          <a:bodyPr anchor="t" rtlCol="false" tIns="0" lIns="0" bIns="0" rIns="0">
            <a:spAutoFit/>
          </a:bodyPr>
          <a:lstStyle/>
          <a:p>
            <a:pPr algn="ctr">
              <a:lnSpc>
                <a:spcPts val="10243"/>
              </a:lnSpc>
            </a:pPr>
            <a:r>
              <a:rPr lang="en-US" sz="7316">
                <a:solidFill>
                  <a:srgbClr val="3B365F"/>
                </a:solidFill>
                <a:latin typeface="TAN Headline"/>
                <a:ea typeface="TAN Headline"/>
                <a:cs typeface="TAN Headline"/>
                <a:sym typeface="TAN Headline"/>
              </a:rPr>
              <a:t>RESULTS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625207" y="4996214"/>
            <a:ext cx="4662793" cy="5575836"/>
          </a:xfrm>
          <a:custGeom>
            <a:avLst/>
            <a:gdLst/>
            <a:ahLst/>
            <a:cxnLst/>
            <a:rect r="r" b="b" t="t" l="l"/>
            <a:pathLst>
              <a:path h="5575836" w="4662793">
                <a:moveTo>
                  <a:pt x="0" y="0"/>
                </a:moveTo>
                <a:lnTo>
                  <a:pt x="4662793" y="0"/>
                </a:lnTo>
                <a:lnTo>
                  <a:pt x="4662793" y="5575836"/>
                </a:lnTo>
                <a:lnTo>
                  <a:pt x="0" y="557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96185" y="4690442"/>
            <a:ext cx="4364916" cy="6187381"/>
          </a:xfrm>
          <a:custGeom>
            <a:avLst/>
            <a:gdLst/>
            <a:ahLst/>
            <a:cxnLst/>
            <a:rect r="r" b="b" t="t" l="l"/>
            <a:pathLst>
              <a:path h="6187381" w="4364916">
                <a:moveTo>
                  <a:pt x="0" y="0"/>
                </a:moveTo>
                <a:lnTo>
                  <a:pt x="4364916" y="0"/>
                </a:lnTo>
                <a:lnTo>
                  <a:pt x="4364916" y="6187380"/>
                </a:lnTo>
                <a:lnTo>
                  <a:pt x="0" y="61873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810895" y="324926"/>
            <a:ext cx="11636928" cy="4365516"/>
          </a:xfrm>
          <a:prstGeom prst="rect">
            <a:avLst/>
          </a:prstGeom>
        </p:spPr>
        <p:txBody>
          <a:bodyPr anchor="t" rtlCol="false" tIns="0" lIns="0" bIns="0" rIns="0">
            <a:spAutoFit/>
          </a:bodyPr>
          <a:lstStyle/>
          <a:p>
            <a:pPr algn="ctr">
              <a:lnSpc>
                <a:spcPts val="11647"/>
              </a:lnSpc>
            </a:pPr>
            <a:r>
              <a:rPr lang="en-US" sz="8319">
                <a:solidFill>
                  <a:srgbClr val="3B365F"/>
                </a:solidFill>
                <a:latin typeface="TAN Headline"/>
                <a:ea typeface="TAN Headline"/>
                <a:cs typeface="TAN Headline"/>
                <a:sym typeface="TAN Headline"/>
              </a:rPr>
              <a:t>BONE FRACTURE DETECTION WITH ROVREN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65349"/>
            <a:ext cx="18288000" cy="1321651"/>
            <a:chOff x="0" y="0"/>
            <a:chExt cx="4816593" cy="348089"/>
          </a:xfrm>
        </p:grpSpPr>
        <p:sp>
          <p:nvSpPr>
            <p:cNvPr name="Freeform 3" id="3"/>
            <p:cNvSpPr/>
            <p:nvPr/>
          </p:nvSpPr>
          <p:spPr>
            <a:xfrm flipH="false" flipV="false" rot="0">
              <a:off x="0" y="0"/>
              <a:ext cx="4816592" cy="348089"/>
            </a:xfrm>
            <a:custGeom>
              <a:avLst/>
              <a:gdLst/>
              <a:ahLst/>
              <a:cxnLst/>
              <a:rect r="r" b="b" t="t" l="l"/>
              <a:pathLst>
                <a:path h="348089" w="4816592">
                  <a:moveTo>
                    <a:pt x="0" y="0"/>
                  </a:moveTo>
                  <a:lnTo>
                    <a:pt x="4816592" y="0"/>
                  </a:lnTo>
                  <a:lnTo>
                    <a:pt x="4816592" y="348089"/>
                  </a:lnTo>
                  <a:lnTo>
                    <a:pt x="0" y="348089"/>
                  </a:lnTo>
                  <a:close/>
                </a:path>
              </a:pathLst>
            </a:custGeom>
            <a:solidFill>
              <a:srgbClr val="18253B"/>
            </a:solidFill>
          </p:spPr>
        </p:sp>
        <p:sp>
          <p:nvSpPr>
            <p:cNvPr name="TextBox 4" id="4"/>
            <p:cNvSpPr txBox="true"/>
            <p:nvPr/>
          </p:nvSpPr>
          <p:spPr>
            <a:xfrm>
              <a:off x="0" y="-38100"/>
              <a:ext cx="4816593" cy="38618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6010" y="740557"/>
            <a:ext cx="3877360" cy="8885618"/>
          </a:xfrm>
          <a:custGeom>
            <a:avLst/>
            <a:gdLst/>
            <a:ahLst/>
            <a:cxnLst/>
            <a:rect r="r" b="b" t="t" l="l"/>
            <a:pathLst>
              <a:path h="8885618" w="3877360">
                <a:moveTo>
                  <a:pt x="0" y="0"/>
                </a:moveTo>
                <a:lnTo>
                  <a:pt x="3877361" y="0"/>
                </a:lnTo>
                <a:lnTo>
                  <a:pt x="3877361" y="8885618"/>
                </a:lnTo>
                <a:lnTo>
                  <a:pt x="0" y="8885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9857" y="4847606"/>
            <a:ext cx="5147026" cy="5439394"/>
          </a:xfrm>
          <a:custGeom>
            <a:avLst/>
            <a:gdLst/>
            <a:ahLst/>
            <a:cxnLst/>
            <a:rect r="r" b="b" t="t" l="l"/>
            <a:pathLst>
              <a:path h="5439394" w="5147026">
                <a:moveTo>
                  <a:pt x="0" y="0"/>
                </a:moveTo>
                <a:lnTo>
                  <a:pt x="5147027" y="0"/>
                </a:lnTo>
                <a:lnTo>
                  <a:pt x="5147027" y="5439394"/>
                </a:lnTo>
                <a:lnTo>
                  <a:pt x="0" y="5439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314904" y="297889"/>
            <a:ext cx="12341157" cy="2849416"/>
          </a:xfrm>
          <a:prstGeom prst="rect">
            <a:avLst/>
          </a:prstGeom>
        </p:spPr>
        <p:txBody>
          <a:bodyPr anchor="t" rtlCol="false" tIns="0" lIns="0" bIns="0" rIns="0">
            <a:spAutoFit/>
          </a:bodyPr>
          <a:lstStyle/>
          <a:p>
            <a:pPr algn="ctr">
              <a:lnSpc>
                <a:spcPts val="5445"/>
              </a:lnSpc>
            </a:pPr>
            <a:r>
              <a:rPr lang="en-US" sz="5672">
                <a:solidFill>
                  <a:srgbClr val="18253B"/>
                </a:solidFill>
                <a:latin typeface="Poppins Ultra-Bold"/>
                <a:ea typeface="Poppins Ultra-Bold"/>
                <a:cs typeface="Poppins Ultra-Bold"/>
                <a:sym typeface="Poppins Ultra-Bold"/>
              </a:rPr>
              <a:t>Advanced Bone Fracture Detection: Integrating Image Processing and CNNs</a:t>
            </a:r>
          </a:p>
          <a:p>
            <a:pPr algn="l">
              <a:lnSpc>
                <a:spcPts val="5445"/>
              </a:lnSpc>
            </a:pPr>
          </a:p>
        </p:txBody>
      </p:sp>
      <p:sp>
        <p:nvSpPr>
          <p:cNvPr name="TextBox 8" id="8"/>
          <p:cNvSpPr txBox="true"/>
          <p:nvPr/>
        </p:nvSpPr>
        <p:spPr>
          <a:xfrm rot="0">
            <a:off x="7312691" y="2543657"/>
            <a:ext cx="10135064" cy="5896592"/>
          </a:xfrm>
          <a:prstGeom prst="rect">
            <a:avLst/>
          </a:prstGeom>
        </p:spPr>
        <p:txBody>
          <a:bodyPr anchor="t" rtlCol="false" tIns="0" lIns="0" bIns="0" rIns="0">
            <a:spAutoFit/>
          </a:bodyPr>
          <a:lstStyle/>
          <a:p>
            <a:pPr algn="ctr">
              <a:lnSpc>
                <a:spcPts val="2900"/>
              </a:lnSpc>
            </a:pPr>
            <a:r>
              <a:rPr lang="en-US" sz="2320">
                <a:solidFill>
                  <a:srgbClr val="18253B"/>
                </a:solidFill>
                <a:latin typeface="Poppins Light"/>
                <a:ea typeface="Poppins Light"/>
                <a:cs typeface="Poppins Light"/>
                <a:sym typeface="Poppins Light"/>
              </a:rPr>
              <a:t>A broken bone or bone fracture occurs when a force exerted against a bone is stronger than the bone can bear. This disturbs the structure and strength of the bone, and leads to pain, loss of function and sometimes bleeding and injury around the site. Finding fractures in X-ray pictures can be a difficult and time-consuming process that is frequently caused by human mistake. For this reason, the desire for computerized testing tools is expanding.</a:t>
            </a:r>
          </a:p>
          <a:p>
            <a:pPr algn="ctr">
              <a:lnSpc>
                <a:spcPts val="2900"/>
              </a:lnSpc>
            </a:pPr>
          </a:p>
          <a:p>
            <a:pPr algn="ctr" marL="0" indent="0" lvl="0">
              <a:lnSpc>
                <a:spcPts val="2900"/>
              </a:lnSpc>
            </a:pPr>
            <a:r>
              <a:rPr lang="en-US" sz="2320">
                <a:solidFill>
                  <a:srgbClr val="18253B"/>
                </a:solidFill>
                <a:latin typeface="Poppins Light"/>
                <a:ea typeface="Poppins Light"/>
                <a:cs typeface="Poppins Light"/>
                <a:sym typeface="Poppins Light"/>
              </a:rPr>
              <a:t>The objective of this project is to use image processing techniques in rovren to create a reliable fracture detecting system. This system is capable of automatically identifying and highlighting bone fractures from X-ray pictures by using sophisticated algorithms including image processing techniques found in OpenCV. By guaranteeing fast and accurate treatment, this not only increases the specificity and precision of fracture assessment but also greatly improves patient care.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DAGOlfWAhWA</dc:identifier>
  <dcterms:modified xsi:type="dcterms:W3CDTF">2011-08-01T06:04:30Z</dcterms:modified>
  <cp:revision>1</cp:revision>
  <dc:title>Consultation Services</dc:title>
</cp:coreProperties>
</file>