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2" d="100"/>
          <a:sy n="62" d="100"/>
        </p:scale>
        <p:origin x="5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843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833199" y="1845826"/>
            <a:ext cx="7477601" cy="2499598"/>
          </a:xfrm>
          <a:prstGeom prst="rect">
            <a:avLst/>
          </a:prstGeom>
          <a:noFill/>
          <a:ln/>
        </p:spPr>
        <p:txBody>
          <a:bodyPr wrap="square" rtlCol="0" anchor="t"/>
          <a:lstStyle/>
          <a:p>
            <a:pPr marL="0" indent="0">
              <a:lnSpc>
                <a:spcPts val="6561"/>
              </a:lnSpc>
              <a:buNone/>
            </a:pPr>
            <a:r>
              <a:rPr lang="en-US" sz="5249" dirty="0">
                <a:solidFill>
                  <a:srgbClr val="FFFFFF"/>
                </a:solidFill>
                <a:latin typeface="Fraunces" pitchFamily="34" charset="0"/>
                <a:ea typeface="Fraunces" pitchFamily="34" charset="-122"/>
                <a:cs typeface="Fraunces" pitchFamily="34" charset="-120"/>
              </a:rPr>
              <a:t>Revolutionizing road safety with Smart Helmets</a:t>
            </a:r>
            <a:endParaRPr lang="en-US" sz="5249" dirty="0"/>
          </a:p>
        </p:txBody>
      </p:sp>
      <p:sp>
        <p:nvSpPr>
          <p:cNvPr id="5" name="Text 3"/>
          <p:cNvSpPr/>
          <p:nvPr/>
        </p:nvSpPr>
        <p:spPr>
          <a:xfrm>
            <a:off x="833199" y="4678680"/>
            <a:ext cx="7477601"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Introducing the world to our innovative Smart Helmets. Our company is dedicated to bringing cutting-edge technology to improve the safety of riders all over the world.</a:t>
            </a:r>
            <a:endParaRPr lang="en-US" sz="1750" dirty="0"/>
          </a:p>
        </p:txBody>
      </p:sp>
      <p:sp>
        <p:nvSpPr>
          <p:cNvPr id="6" name="Shape 4"/>
          <p:cNvSpPr/>
          <p:nvPr/>
        </p:nvSpPr>
        <p:spPr>
          <a:xfrm>
            <a:off x="833199" y="6011466"/>
            <a:ext cx="355402" cy="355402"/>
          </a:xfrm>
          <a:prstGeom prst="roundRect">
            <a:avLst>
              <a:gd name="adj" fmla="val 25726039"/>
            </a:avLst>
          </a:prstGeom>
          <a:noFill/>
          <a:ln w="7620">
            <a:solidFill>
              <a:srgbClr val="FFFFFF"/>
            </a:solidFill>
            <a:prstDash val="solid"/>
          </a:ln>
        </p:spPr>
      </p:sp>
      <p:pic>
        <p:nvPicPr>
          <p:cNvPr id="7" name="Image 0" descr="preencoded.png"/>
          <p:cNvPicPr>
            <a:picLocks noChangeAspect="1"/>
          </p:cNvPicPr>
          <p:nvPr/>
        </p:nvPicPr>
        <p:blipFill>
          <a:blip r:embed="rId3"/>
          <a:stretch>
            <a:fillRect/>
          </a:stretch>
        </p:blipFill>
        <p:spPr>
          <a:xfrm>
            <a:off x="840819" y="6019086"/>
            <a:ext cx="340162" cy="340162"/>
          </a:xfrm>
          <a:prstGeom prst="rect">
            <a:avLst/>
          </a:prstGeom>
        </p:spPr>
      </p:pic>
      <p:sp>
        <p:nvSpPr>
          <p:cNvPr id="8" name="Text 5"/>
          <p:cNvSpPr/>
          <p:nvPr/>
        </p:nvSpPr>
        <p:spPr>
          <a:xfrm>
            <a:off x="1299686" y="5994797"/>
            <a:ext cx="2103120" cy="388858"/>
          </a:xfrm>
          <a:prstGeom prst="rect">
            <a:avLst/>
          </a:prstGeom>
          <a:noFill/>
          <a:ln/>
        </p:spPr>
        <p:txBody>
          <a:bodyPr wrap="none" rtlCol="0" anchor="t"/>
          <a:lstStyle/>
          <a:p>
            <a:pPr marL="0" indent="0" algn="l">
              <a:lnSpc>
                <a:spcPts val="3062"/>
              </a:lnSpc>
              <a:buNone/>
            </a:pPr>
            <a:r>
              <a:rPr lang="en-US" sz="2187" b="1" dirty="0">
                <a:solidFill>
                  <a:srgbClr val="EBECEF"/>
                </a:solidFill>
                <a:latin typeface="Epilogue" pitchFamily="34" charset="0"/>
                <a:ea typeface="Epilogue" pitchFamily="34" charset="-122"/>
                <a:cs typeface="Epilogue" pitchFamily="34" charset="-120"/>
              </a:rPr>
              <a:t>by Nikhil Gupta</a:t>
            </a:r>
            <a:endParaRPr lang="en-US" sz="2187" dirty="0"/>
          </a:p>
        </p:txBody>
      </p:sp>
      <p:pic>
        <p:nvPicPr>
          <p:cNvPr id="1026" name="Picture 2" descr="https://lh3.googleusercontent.com/ASan9R35nsiqeJl33NWJnOpuevtvdeOu7E07ZFh31psgTVY52Ns5RM_WJuugPbYHv36B2YCblfvk-T0XOrAbOnt3Y1-4cdPAiDG6GQLRe8L0zurPEb-ieV2VK4zrrH3Ue5QE0piitu9LtC_KGW1H5g-XECSAVkZc=s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4964" y="0"/>
            <a:ext cx="6065436"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1390769"/>
            <a:ext cx="4443889"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About Us</a:t>
            </a:r>
            <a:endParaRPr lang="en-US" sz="4374" dirty="0"/>
          </a:p>
        </p:txBody>
      </p:sp>
      <p:sp>
        <p:nvSpPr>
          <p:cNvPr id="5" name="Shape 3"/>
          <p:cNvSpPr/>
          <p:nvPr/>
        </p:nvSpPr>
        <p:spPr>
          <a:xfrm>
            <a:off x="1425844" y="2529483"/>
            <a:ext cx="3982213" cy="4460253"/>
          </a:xfrm>
          <a:prstGeom prst="roundRect">
            <a:avLst>
              <a:gd name="adj" fmla="val 2967"/>
            </a:avLst>
          </a:prstGeom>
          <a:solidFill>
            <a:srgbClr val="283157"/>
          </a:solidFill>
          <a:ln w="13811">
            <a:solidFill>
              <a:srgbClr val="303B69"/>
            </a:solidFill>
            <a:prstDash val="solid"/>
          </a:ln>
        </p:spPr>
      </p:sp>
      <p:sp>
        <p:nvSpPr>
          <p:cNvPr id="6" name="Text 4"/>
          <p:cNvSpPr/>
          <p:nvPr/>
        </p:nvSpPr>
        <p:spPr>
          <a:xfrm>
            <a:off x="2273975" y="2765465"/>
            <a:ext cx="2666286" cy="416481"/>
          </a:xfrm>
          <a:prstGeom prst="rect">
            <a:avLst/>
          </a:prstGeom>
          <a:noFill/>
          <a:ln/>
        </p:spPr>
        <p:txBody>
          <a:bodyPr wrap="none" rtlCol="0" anchor="t"/>
          <a:lstStyle/>
          <a:p>
            <a:pPr marL="0" indent="0">
              <a:lnSpc>
                <a:spcPts val="3281"/>
              </a:lnSpc>
              <a:buNone/>
            </a:pPr>
            <a:endParaRPr lang="en-US" sz="2624" dirty="0"/>
          </a:p>
        </p:txBody>
      </p:sp>
      <p:sp>
        <p:nvSpPr>
          <p:cNvPr id="7" name="Shape 5"/>
          <p:cNvSpPr/>
          <p:nvPr/>
        </p:nvSpPr>
        <p:spPr>
          <a:xfrm>
            <a:off x="5630228" y="2529483"/>
            <a:ext cx="3370064" cy="4309229"/>
          </a:xfrm>
          <a:prstGeom prst="roundRect">
            <a:avLst>
              <a:gd name="adj" fmla="val 2967"/>
            </a:avLst>
          </a:prstGeom>
          <a:solidFill>
            <a:srgbClr val="283157"/>
          </a:solidFill>
          <a:ln w="13811">
            <a:solidFill>
              <a:srgbClr val="303B69"/>
            </a:solidFill>
            <a:prstDash val="solid"/>
          </a:ln>
        </p:spPr>
      </p:sp>
      <p:sp>
        <p:nvSpPr>
          <p:cNvPr id="8" name="Text 6"/>
          <p:cNvSpPr/>
          <p:nvPr/>
        </p:nvSpPr>
        <p:spPr>
          <a:xfrm>
            <a:off x="5866209" y="2765465"/>
            <a:ext cx="2666286" cy="416481"/>
          </a:xfrm>
          <a:prstGeom prst="rect">
            <a:avLst/>
          </a:prstGeom>
          <a:noFill/>
          <a:ln/>
        </p:spPr>
        <p:txBody>
          <a:bodyPr wrap="none" rtlCol="0" anchor="t"/>
          <a:lstStyle/>
          <a:p>
            <a:pPr marL="0" indent="0">
              <a:lnSpc>
                <a:spcPts val="3281"/>
              </a:lnSpc>
              <a:buNone/>
            </a:pPr>
            <a:r>
              <a:rPr lang="en-US" sz="2624" dirty="0">
                <a:solidFill>
                  <a:srgbClr val="EBECEF"/>
                </a:solidFill>
                <a:latin typeface="Fraunces" pitchFamily="34" charset="0"/>
                <a:ea typeface="Fraunces" pitchFamily="34" charset="-122"/>
                <a:cs typeface="Fraunces" pitchFamily="34" charset="-120"/>
              </a:rPr>
              <a:t>Our Mission</a:t>
            </a:r>
            <a:endParaRPr lang="en-US" sz="2624" dirty="0"/>
          </a:p>
        </p:txBody>
      </p:sp>
      <p:sp>
        <p:nvSpPr>
          <p:cNvPr id="9" name="Text 7"/>
          <p:cNvSpPr/>
          <p:nvPr/>
        </p:nvSpPr>
        <p:spPr>
          <a:xfrm>
            <a:off x="5866209" y="3404116"/>
            <a:ext cx="2898100" cy="3198614"/>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Our mission is to make roads safer for everyone. We believe that Smart Helmets are the key to achieving this goal, and we're committed to bringing this technology to as many people as possible.</a:t>
            </a:r>
            <a:endParaRPr lang="en-US" sz="1750" dirty="0"/>
          </a:p>
        </p:txBody>
      </p:sp>
      <p:sp>
        <p:nvSpPr>
          <p:cNvPr id="10" name="Shape 8"/>
          <p:cNvSpPr/>
          <p:nvPr/>
        </p:nvSpPr>
        <p:spPr>
          <a:xfrm>
            <a:off x="9222462" y="2529483"/>
            <a:ext cx="3370064" cy="4309229"/>
          </a:xfrm>
          <a:prstGeom prst="roundRect">
            <a:avLst>
              <a:gd name="adj" fmla="val 2967"/>
            </a:avLst>
          </a:prstGeom>
          <a:solidFill>
            <a:srgbClr val="283157"/>
          </a:solidFill>
          <a:ln w="13811">
            <a:solidFill>
              <a:srgbClr val="303B69"/>
            </a:solidFill>
            <a:prstDash val="solid"/>
          </a:ln>
        </p:spPr>
      </p:sp>
      <p:sp>
        <p:nvSpPr>
          <p:cNvPr id="11" name="Text 9"/>
          <p:cNvSpPr/>
          <p:nvPr/>
        </p:nvSpPr>
        <p:spPr>
          <a:xfrm>
            <a:off x="9458444" y="2765465"/>
            <a:ext cx="2221944" cy="347186"/>
          </a:xfrm>
          <a:prstGeom prst="rect">
            <a:avLst/>
          </a:prstGeom>
          <a:noFill/>
          <a:ln/>
        </p:spPr>
        <p:txBody>
          <a:bodyPr wrap="none" rtlCol="0" anchor="t"/>
          <a:lstStyle/>
          <a:p>
            <a:pPr marL="0" indent="0">
              <a:lnSpc>
                <a:spcPts val="2734"/>
              </a:lnSpc>
              <a:buNone/>
            </a:pPr>
            <a:endParaRPr lang="en-US" sz="2187" dirty="0"/>
          </a:p>
        </p:txBody>
      </p:sp>
      <p:sp>
        <p:nvSpPr>
          <p:cNvPr id="13" name="TextBox 12"/>
          <p:cNvSpPr txBox="1"/>
          <p:nvPr/>
        </p:nvSpPr>
        <p:spPr>
          <a:xfrm>
            <a:off x="2037993" y="2765465"/>
            <a:ext cx="3356252" cy="3649682"/>
          </a:xfrm>
          <a:prstGeom prst="rect">
            <a:avLst/>
          </a:prstGeom>
          <a:noFill/>
        </p:spPr>
        <p:txBody>
          <a:bodyPr wrap="square" rtlCol="0">
            <a:spAutoFit/>
          </a:bodyPr>
          <a:lstStyle/>
          <a:p>
            <a:endParaRPr lang="en-GB" dirty="0"/>
          </a:p>
        </p:txBody>
      </p:sp>
      <p:pic>
        <p:nvPicPr>
          <p:cNvPr id="14" name="Picture 13"/>
          <p:cNvPicPr>
            <a:picLocks noChangeAspect="1"/>
          </p:cNvPicPr>
          <p:nvPr/>
        </p:nvPicPr>
        <p:blipFill>
          <a:blip r:embed="rId3"/>
          <a:stretch>
            <a:fillRect/>
          </a:stretch>
        </p:blipFill>
        <p:spPr>
          <a:xfrm>
            <a:off x="1502491" y="2864701"/>
            <a:ext cx="3828917" cy="1795081"/>
          </a:xfrm>
          <a:prstGeom prst="rect">
            <a:avLst/>
          </a:prstGeom>
        </p:spPr>
      </p:pic>
      <p:sp>
        <p:nvSpPr>
          <p:cNvPr id="16" name="TextBox 15"/>
          <p:cNvSpPr txBox="1"/>
          <p:nvPr/>
        </p:nvSpPr>
        <p:spPr>
          <a:xfrm>
            <a:off x="9236273" y="3267521"/>
            <a:ext cx="3356253" cy="2554545"/>
          </a:xfrm>
          <a:prstGeom prst="rect">
            <a:avLst/>
          </a:prstGeom>
          <a:noFill/>
        </p:spPr>
        <p:txBody>
          <a:bodyPr wrap="square" rtlCol="0">
            <a:spAutoFit/>
          </a:bodyPr>
          <a:lstStyle/>
          <a:p>
            <a:r>
              <a:rPr lang="en-GB" sz="2000" dirty="0" smtClean="0">
                <a:solidFill>
                  <a:schemeClr val="bg1"/>
                </a:solidFill>
              </a:rPr>
              <a:t>purpose </a:t>
            </a:r>
            <a:r>
              <a:rPr lang="en-GB" sz="2000" dirty="0">
                <a:solidFill>
                  <a:schemeClr val="bg1"/>
                </a:solidFill>
              </a:rPr>
              <a:t>of the product is to provide safety by providing the information of surroundings by using the technology and allow the user to access his/her phone functionalities by his/her voice.</a:t>
            </a:r>
            <a:endParaRPr lang="en-GB" sz="2000" dirty="0">
              <a:solidFill>
                <a:schemeClr val="bg1"/>
              </a:solidFill>
            </a:endParaRPr>
          </a:p>
        </p:txBody>
      </p:sp>
      <p:sp>
        <p:nvSpPr>
          <p:cNvPr id="17" name="TextBox 16"/>
          <p:cNvSpPr txBox="1"/>
          <p:nvPr/>
        </p:nvSpPr>
        <p:spPr>
          <a:xfrm>
            <a:off x="9345478" y="2646670"/>
            <a:ext cx="3084163" cy="584775"/>
          </a:xfrm>
          <a:prstGeom prst="rect">
            <a:avLst/>
          </a:prstGeom>
          <a:noFill/>
        </p:spPr>
        <p:txBody>
          <a:bodyPr wrap="square" rtlCol="0">
            <a:spAutoFit/>
          </a:bodyPr>
          <a:lstStyle/>
          <a:p>
            <a:r>
              <a:rPr lang="en-US" sz="3200" dirty="0" smtClean="0">
                <a:solidFill>
                  <a:schemeClr val="bg1"/>
                </a:solidFill>
              </a:rPr>
              <a:t>purpose</a:t>
            </a:r>
            <a:endParaRPr lang="en-GB" sz="32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685919"/>
            <a:ext cx="922782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Product Overview - Smart Helmets</a:t>
            </a:r>
            <a:endParaRPr lang="en-US" sz="4374" dirty="0"/>
          </a:p>
        </p:txBody>
      </p:sp>
      <p:pic>
        <p:nvPicPr>
          <p:cNvPr id="5" name="Image 0" descr="preencoded.png"/>
          <p:cNvPicPr>
            <a:picLocks noChangeAspect="1"/>
          </p:cNvPicPr>
          <p:nvPr/>
        </p:nvPicPr>
        <p:blipFill>
          <a:blip r:embed="rId3"/>
          <a:stretch>
            <a:fillRect/>
          </a:stretch>
        </p:blipFill>
        <p:spPr>
          <a:xfrm>
            <a:off x="2037993" y="1824633"/>
            <a:ext cx="3295888" cy="2036921"/>
          </a:xfrm>
          <a:prstGeom prst="rect">
            <a:avLst/>
          </a:prstGeom>
        </p:spPr>
      </p:pic>
      <p:sp>
        <p:nvSpPr>
          <p:cNvPr id="6" name="Text 3"/>
          <p:cNvSpPr/>
          <p:nvPr/>
        </p:nvSpPr>
        <p:spPr>
          <a:xfrm>
            <a:off x="2037993" y="4139208"/>
            <a:ext cx="3295888" cy="694373"/>
          </a:xfrm>
          <a:prstGeom prst="rect">
            <a:avLst/>
          </a:prstGeom>
          <a:noFill/>
          <a:ln/>
        </p:spPr>
        <p:txBody>
          <a:bodyPr wrap="squar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The Ultimate Safety Gadget</a:t>
            </a:r>
            <a:endParaRPr lang="en-US" sz="2187" dirty="0"/>
          </a:p>
        </p:txBody>
      </p:sp>
      <p:sp>
        <p:nvSpPr>
          <p:cNvPr id="7" name="Text 4"/>
          <p:cNvSpPr/>
          <p:nvPr/>
        </p:nvSpPr>
        <p:spPr>
          <a:xfrm>
            <a:off x="2037993" y="5055751"/>
            <a:ext cx="3295888" cy="2487811"/>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Our Smart Helmets are equipped with a range of high-tech features, including Bluetooth, GPS, and motion sensors, making them the ultimate safety gadget for riders.</a:t>
            </a:r>
            <a:endParaRPr lang="en-US" sz="1750" dirty="0"/>
          </a:p>
        </p:txBody>
      </p:sp>
      <p:pic>
        <p:nvPicPr>
          <p:cNvPr id="8" name="Image 1" descr="preencoded.png"/>
          <p:cNvPicPr>
            <a:picLocks noChangeAspect="1"/>
          </p:cNvPicPr>
          <p:nvPr/>
        </p:nvPicPr>
        <p:blipFill>
          <a:blip r:embed="rId4"/>
          <a:stretch>
            <a:fillRect/>
          </a:stretch>
        </p:blipFill>
        <p:spPr>
          <a:xfrm>
            <a:off x="5667137" y="1824633"/>
            <a:ext cx="3296007" cy="2037040"/>
          </a:xfrm>
          <a:prstGeom prst="rect">
            <a:avLst/>
          </a:prstGeom>
        </p:spPr>
      </p:pic>
      <p:sp>
        <p:nvSpPr>
          <p:cNvPr id="9" name="Text 5"/>
          <p:cNvSpPr/>
          <p:nvPr/>
        </p:nvSpPr>
        <p:spPr>
          <a:xfrm>
            <a:off x="5667137" y="4139327"/>
            <a:ext cx="264414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Comfortable Design</a:t>
            </a:r>
            <a:endParaRPr lang="en-US" sz="2187" dirty="0"/>
          </a:p>
        </p:txBody>
      </p:sp>
      <p:sp>
        <p:nvSpPr>
          <p:cNvPr id="10" name="Text 6"/>
          <p:cNvSpPr/>
          <p:nvPr/>
        </p:nvSpPr>
        <p:spPr>
          <a:xfrm>
            <a:off x="5667137" y="4708684"/>
            <a:ext cx="3296007" cy="2132409"/>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Our helmets are incredibly lightweight and have been designed to fit comfortably on the head, ensuring that the rider always feels at ease while wearing them.</a:t>
            </a:r>
            <a:endParaRPr lang="en-US" sz="1750" dirty="0"/>
          </a:p>
        </p:txBody>
      </p:sp>
      <p:pic>
        <p:nvPicPr>
          <p:cNvPr id="11" name="Image 2" descr="preencoded.png"/>
          <p:cNvPicPr>
            <a:picLocks noChangeAspect="1"/>
          </p:cNvPicPr>
          <p:nvPr/>
        </p:nvPicPr>
        <p:blipFill>
          <a:blip r:embed="rId5"/>
          <a:stretch>
            <a:fillRect/>
          </a:stretch>
        </p:blipFill>
        <p:spPr>
          <a:xfrm>
            <a:off x="9296400" y="1824633"/>
            <a:ext cx="3296007" cy="2037040"/>
          </a:xfrm>
          <a:prstGeom prst="rect">
            <a:avLst/>
          </a:prstGeom>
        </p:spPr>
      </p:pic>
      <p:sp>
        <p:nvSpPr>
          <p:cNvPr id="12" name="Text 7"/>
          <p:cNvSpPr/>
          <p:nvPr/>
        </p:nvSpPr>
        <p:spPr>
          <a:xfrm>
            <a:off x="9296400" y="4139327"/>
            <a:ext cx="253746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Enhanced Visibility</a:t>
            </a:r>
            <a:endParaRPr lang="en-US" sz="2187" dirty="0"/>
          </a:p>
        </p:txBody>
      </p:sp>
      <p:sp>
        <p:nvSpPr>
          <p:cNvPr id="13" name="Text 8"/>
          <p:cNvSpPr/>
          <p:nvPr/>
        </p:nvSpPr>
        <p:spPr>
          <a:xfrm>
            <a:off x="9296400" y="4708684"/>
            <a:ext cx="3296007" cy="2132409"/>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Our helmets come with built-in LED lights that provide enhanced visibility, making it easier for other drivers and riders to see the rider wearing them.</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573">
            <a:solidFill>
              <a:srgbClr val="565151"/>
            </a:solidFill>
            <a:prstDash val="solid"/>
          </a:ln>
        </p:spPr>
      </p:sp>
      <p:sp>
        <p:nvSpPr>
          <p:cNvPr id="4" name="Text 2"/>
          <p:cNvSpPr/>
          <p:nvPr/>
        </p:nvSpPr>
        <p:spPr>
          <a:xfrm>
            <a:off x="6307455" y="773668"/>
            <a:ext cx="7501890" cy="1368266"/>
          </a:xfrm>
          <a:prstGeom prst="rect">
            <a:avLst/>
          </a:prstGeom>
          <a:noFill/>
          <a:ln/>
        </p:spPr>
        <p:txBody>
          <a:bodyPr wrap="square" rtlCol="0" anchor="t"/>
          <a:lstStyle/>
          <a:p>
            <a:pPr marL="0" indent="0">
              <a:lnSpc>
                <a:spcPts val="5388"/>
              </a:lnSpc>
              <a:buNone/>
            </a:pPr>
            <a:r>
              <a:rPr lang="en-US" sz="4310" dirty="0">
                <a:solidFill>
                  <a:srgbClr val="FFFFFF"/>
                </a:solidFill>
                <a:latin typeface="Fraunces" pitchFamily="34" charset="0"/>
                <a:ea typeface="Fraunces" pitchFamily="34" charset="-122"/>
                <a:cs typeface="Fraunces" pitchFamily="34" charset="-120"/>
              </a:rPr>
              <a:t>Why Smart Helmets are Unique</a:t>
            </a:r>
            <a:endParaRPr lang="en-US" sz="4310" dirty="0"/>
          </a:p>
        </p:txBody>
      </p:sp>
      <p:sp>
        <p:nvSpPr>
          <p:cNvPr id="5" name="Shape 3"/>
          <p:cNvSpPr/>
          <p:nvPr/>
        </p:nvSpPr>
        <p:spPr>
          <a:xfrm>
            <a:off x="6307455" y="2641282"/>
            <a:ext cx="492562" cy="492562"/>
          </a:xfrm>
          <a:prstGeom prst="roundRect">
            <a:avLst>
              <a:gd name="adj" fmla="val 20004"/>
            </a:avLst>
          </a:prstGeom>
          <a:solidFill>
            <a:srgbClr val="283157"/>
          </a:solidFill>
          <a:ln w="13573">
            <a:solidFill>
              <a:srgbClr val="303B69"/>
            </a:solidFill>
            <a:prstDash val="solid"/>
          </a:ln>
        </p:spPr>
      </p:sp>
      <p:sp>
        <p:nvSpPr>
          <p:cNvPr id="6" name="Text 4"/>
          <p:cNvSpPr/>
          <p:nvPr/>
        </p:nvSpPr>
        <p:spPr>
          <a:xfrm>
            <a:off x="6477476" y="2682359"/>
            <a:ext cx="152400" cy="410408"/>
          </a:xfrm>
          <a:prstGeom prst="rect">
            <a:avLst/>
          </a:prstGeom>
          <a:noFill/>
          <a:ln/>
        </p:spPr>
        <p:txBody>
          <a:bodyPr wrap="none" rtlCol="0" anchor="t"/>
          <a:lstStyle/>
          <a:p>
            <a:pPr marL="0" indent="0" algn="ctr">
              <a:lnSpc>
                <a:spcPts val="3233"/>
              </a:lnSpc>
              <a:buNone/>
            </a:pPr>
            <a:r>
              <a:rPr lang="en-US" sz="2586" dirty="0">
                <a:solidFill>
                  <a:srgbClr val="EBECEF"/>
                </a:solidFill>
                <a:latin typeface="Fraunces" pitchFamily="34" charset="0"/>
                <a:ea typeface="Fraunces" pitchFamily="34" charset="-122"/>
                <a:cs typeface="Fraunces" pitchFamily="34" charset="-120"/>
              </a:rPr>
              <a:t>1</a:t>
            </a:r>
            <a:endParaRPr lang="en-US" sz="2586" dirty="0"/>
          </a:p>
        </p:txBody>
      </p:sp>
      <p:sp>
        <p:nvSpPr>
          <p:cNvPr id="7" name="Text 5"/>
          <p:cNvSpPr/>
          <p:nvPr/>
        </p:nvSpPr>
        <p:spPr>
          <a:xfrm>
            <a:off x="7018853" y="2716530"/>
            <a:ext cx="2189440" cy="342067"/>
          </a:xfrm>
          <a:prstGeom prst="rect">
            <a:avLst/>
          </a:prstGeom>
          <a:noFill/>
          <a:ln/>
        </p:spPr>
        <p:txBody>
          <a:bodyPr wrap="none" rtlCol="0" anchor="t"/>
          <a:lstStyle/>
          <a:p>
            <a:pPr marL="0" indent="0">
              <a:lnSpc>
                <a:spcPts val="2694"/>
              </a:lnSpc>
              <a:buNone/>
            </a:pPr>
            <a:r>
              <a:rPr lang="en-US" sz="2155" dirty="0">
                <a:solidFill>
                  <a:srgbClr val="EBECEF"/>
                </a:solidFill>
                <a:latin typeface="Fraunces" pitchFamily="34" charset="0"/>
                <a:ea typeface="Fraunces" pitchFamily="34" charset="-122"/>
                <a:cs typeface="Fraunces" pitchFamily="34" charset="-120"/>
              </a:rPr>
              <a:t>Intuitive Tech</a:t>
            </a:r>
            <a:endParaRPr lang="en-US" sz="2155" dirty="0"/>
          </a:p>
        </p:txBody>
      </p:sp>
      <p:sp>
        <p:nvSpPr>
          <p:cNvPr id="8" name="Text 6"/>
          <p:cNvSpPr/>
          <p:nvPr/>
        </p:nvSpPr>
        <p:spPr>
          <a:xfrm>
            <a:off x="7018853" y="3277433"/>
            <a:ext cx="2930128" cy="1751409"/>
          </a:xfrm>
          <a:prstGeom prst="rect">
            <a:avLst/>
          </a:prstGeom>
          <a:noFill/>
          <a:ln/>
        </p:spPr>
        <p:txBody>
          <a:bodyPr wrap="square" rtlCol="0" anchor="t"/>
          <a:lstStyle/>
          <a:p>
            <a:pPr marL="0" indent="0">
              <a:lnSpc>
                <a:spcPts val="2758"/>
              </a:lnSpc>
              <a:buNone/>
            </a:pPr>
            <a:r>
              <a:rPr lang="en-US" sz="1724" dirty="0">
                <a:solidFill>
                  <a:srgbClr val="EBECEF"/>
                </a:solidFill>
                <a:latin typeface="Epilogue" pitchFamily="34" charset="0"/>
                <a:ea typeface="Epilogue" pitchFamily="34" charset="-122"/>
                <a:cs typeface="Epilogue" pitchFamily="34" charset="-120"/>
              </a:rPr>
              <a:t>Our Smart Helmets use technology that is intuitive and easy to use, making the rider's journey more enjoyable and safe.</a:t>
            </a:r>
            <a:endParaRPr lang="en-US" sz="1724" dirty="0"/>
          </a:p>
        </p:txBody>
      </p:sp>
      <p:sp>
        <p:nvSpPr>
          <p:cNvPr id="9" name="Shape 7"/>
          <p:cNvSpPr/>
          <p:nvPr/>
        </p:nvSpPr>
        <p:spPr>
          <a:xfrm>
            <a:off x="10167818" y="2641282"/>
            <a:ext cx="492562" cy="492562"/>
          </a:xfrm>
          <a:prstGeom prst="roundRect">
            <a:avLst>
              <a:gd name="adj" fmla="val 20004"/>
            </a:avLst>
          </a:prstGeom>
          <a:solidFill>
            <a:srgbClr val="283157"/>
          </a:solidFill>
          <a:ln w="13573">
            <a:solidFill>
              <a:srgbClr val="303B69"/>
            </a:solidFill>
            <a:prstDash val="solid"/>
          </a:ln>
        </p:spPr>
      </p:sp>
      <p:sp>
        <p:nvSpPr>
          <p:cNvPr id="10" name="Text 8"/>
          <p:cNvSpPr/>
          <p:nvPr/>
        </p:nvSpPr>
        <p:spPr>
          <a:xfrm>
            <a:off x="10314980" y="2682359"/>
            <a:ext cx="198120" cy="410408"/>
          </a:xfrm>
          <a:prstGeom prst="rect">
            <a:avLst/>
          </a:prstGeom>
          <a:noFill/>
          <a:ln/>
        </p:spPr>
        <p:txBody>
          <a:bodyPr wrap="none" rtlCol="0" anchor="t"/>
          <a:lstStyle/>
          <a:p>
            <a:pPr marL="0" indent="0" algn="ctr">
              <a:lnSpc>
                <a:spcPts val="3233"/>
              </a:lnSpc>
              <a:buNone/>
            </a:pPr>
            <a:r>
              <a:rPr lang="en-US" sz="2586" dirty="0">
                <a:solidFill>
                  <a:srgbClr val="EBECEF"/>
                </a:solidFill>
                <a:latin typeface="Fraunces" pitchFamily="34" charset="0"/>
                <a:ea typeface="Fraunces" pitchFamily="34" charset="-122"/>
                <a:cs typeface="Fraunces" pitchFamily="34" charset="-120"/>
              </a:rPr>
              <a:t>2</a:t>
            </a:r>
            <a:endParaRPr lang="en-US" sz="2586" dirty="0"/>
          </a:p>
        </p:txBody>
      </p:sp>
      <p:sp>
        <p:nvSpPr>
          <p:cNvPr id="11" name="Text 9"/>
          <p:cNvSpPr/>
          <p:nvPr/>
        </p:nvSpPr>
        <p:spPr>
          <a:xfrm>
            <a:off x="10879217" y="2716530"/>
            <a:ext cx="2903220" cy="342067"/>
          </a:xfrm>
          <a:prstGeom prst="rect">
            <a:avLst/>
          </a:prstGeom>
          <a:noFill/>
          <a:ln/>
        </p:spPr>
        <p:txBody>
          <a:bodyPr wrap="none" rtlCol="0" anchor="t"/>
          <a:lstStyle/>
          <a:p>
            <a:pPr marL="0" indent="0">
              <a:lnSpc>
                <a:spcPts val="2694"/>
              </a:lnSpc>
              <a:buNone/>
            </a:pPr>
            <a:r>
              <a:rPr lang="en-US" sz="2155" dirty="0">
                <a:solidFill>
                  <a:srgbClr val="EBECEF"/>
                </a:solidFill>
                <a:latin typeface="Fraunces" pitchFamily="34" charset="0"/>
                <a:ea typeface="Fraunces" pitchFamily="34" charset="-122"/>
                <a:cs typeface="Fraunces" pitchFamily="34" charset="-120"/>
              </a:rPr>
              <a:t>Customizable Settings</a:t>
            </a:r>
            <a:endParaRPr lang="en-US" sz="2155" dirty="0"/>
          </a:p>
        </p:txBody>
      </p:sp>
      <p:sp>
        <p:nvSpPr>
          <p:cNvPr id="12" name="Text 10"/>
          <p:cNvSpPr/>
          <p:nvPr/>
        </p:nvSpPr>
        <p:spPr>
          <a:xfrm>
            <a:off x="10879217" y="3277433"/>
            <a:ext cx="2930128" cy="2101691"/>
          </a:xfrm>
          <a:prstGeom prst="rect">
            <a:avLst/>
          </a:prstGeom>
          <a:noFill/>
          <a:ln/>
        </p:spPr>
        <p:txBody>
          <a:bodyPr wrap="square" rtlCol="0" anchor="t"/>
          <a:lstStyle/>
          <a:p>
            <a:pPr marL="0" indent="0">
              <a:lnSpc>
                <a:spcPts val="2758"/>
              </a:lnSpc>
              <a:buNone/>
            </a:pPr>
            <a:r>
              <a:rPr lang="en-US" sz="1724" dirty="0">
                <a:solidFill>
                  <a:srgbClr val="EBECEF"/>
                </a:solidFill>
                <a:latin typeface="Epilogue" pitchFamily="34" charset="0"/>
                <a:ea typeface="Epilogue" pitchFamily="34" charset="-122"/>
                <a:cs typeface="Epilogue" pitchFamily="34" charset="-120"/>
              </a:rPr>
              <a:t>Riders can customize the settings on their Smart Helmets to suit their preferences, making the helmets work exactly the way they want them to.</a:t>
            </a:r>
            <a:endParaRPr lang="en-US" sz="1724" dirty="0"/>
          </a:p>
        </p:txBody>
      </p:sp>
      <p:sp>
        <p:nvSpPr>
          <p:cNvPr id="13" name="Shape 11"/>
          <p:cNvSpPr/>
          <p:nvPr/>
        </p:nvSpPr>
        <p:spPr>
          <a:xfrm>
            <a:off x="6307455" y="5768935"/>
            <a:ext cx="492562" cy="492562"/>
          </a:xfrm>
          <a:prstGeom prst="roundRect">
            <a:avLst>
              <a:gd name="adj" fmla="val 20004"/>
            </a:avLst>
          </a:prstGeom>
          <a:solidFill>
            <a:srgbClr val="283157"/>
          </a:solidFill>
          <a:ln w="13573">
            <a:solidFill>
              <a:srgbClr val="303B69"/>
            </a:solidFill>
            <a:prstDash val="solid"/>
          </a:ln>
        </p:spPr>
      </p:sp>
      <p:sp>
        <p:nvSpPr>
          <p:cNvPr id="14" name="Text 12"/>
          <p:cNvSpPr/>
          <p:nvPr/>
        </p:nvSpPr>
        <p:spPr>
          <a:xfrm>
            <a:off x="6462236" y="5810012"/>
            <a:ext cx="182880" cy="410408"/>
          </a:xfrm>
          <a:prstGeom prst="rect">
            <a:avLst/>
          </a:prstGeom>
          <a:noFill/>
          <a:ln/>
        </p:spPr>
        <p:txBody>
          <a:bodyPr wrap="none" rtlCol="0" anchor="t"/>
          <a:lstStyle/>
          <a:p>
            <a:pPr marL="0" indent="0" algn="ctr">
              <a:lnSpc>
                <a:spcPts val="3233"/>
              </a:lnSpc>
              <a:buNone/>
            </a:pPr>
            <a:r>
              <a:rPr lang="en-US" sz="2586" dirty="0">
                <a:solidFill>
                  <a:srgbClr val="EBECEF"/>
                </a:solidFill>
                <a:latin typeface="Fraunces" pitchFamily="34" charset="0"/>
                <a:ea typeface="Fraunces" pitchFamily="34" charset="-122"/>
                <a:cs typeface="Fraunces" pitchFamily="34" charset="-120"/>
              </a:rPr>
              <a:t>3</a:t>
            </a:r>
            <a:endParaRPr lang="en-US" sz="2586" dirty="0"/>
          </a:p>
        </p:txBody>
      </p:sp>
      <p:sp>
        <p:nvSpPr>
          <p:cNvPr id="15" name="Text 13"/>
          <p:cNvSpPr/>
          <p:nvPr/>
        </p:nvSpPr>
        <p:spPr>
          <a:xfrm>
            <a:off x="7018853" y="5844183"/>
            <a:ext cx="2971800" cy="342067"/>
          </a:xfrm>
          <a:prstGeom prst="rect">
            <a:avLst/>
          </a:prstGeom>
          <a:noFill/>
          <a:ln/>
        </p:spPr>
        <p:txBody>
          <a:bodyPr wrap="none" rtlCol="0" anchor="t"/>
          <a:lstStyle/>
          <a:p>
            <a:pPr marL="0" indent="0">
              <a:lnSpc>
                <a:spcPts val="2694"/>
              </a:lnSpc>
              <a:buNone/>
            </a:pPr>
            <a:r>
              <a:rPr lang="en-US" sz="2155" dirty="0">
                <a:solidFill>
                  <a:srgbClr val="EBECEF"/>
                </a:solidFill>
                <a:latin typeface="Fraunces" pitchFamily="34" charset="0"/>
                <a:ea typeface="Fraunces" pitchFamily="34" charset="-122"/>
                <a:cs typeface="Fraunces" pitchFamily="34" charset="-120"/>
              </a:rPr>
              <a:t>Integrated Technology</a:t>
            </a:r>
            <a:endParaRPr lang="en-US" sz="2155" dirty="0"/>
          </a:p>
        </p:txBody>
      </p:sp>
      <p:sp>
        <p:nvSpPr>
          <p:cNvPr id="16" name="Text 14"/>
          <p:cNvSpPr/>
          <p:nvPr/>
        </p:nvSpPr>
        <p:spPr>
          <a:xfrm>
            <a:off x="7018853" y="6405086"/>
            <a:ext cx="6790492" cy="1050846"/>
          </a:xfrm>
          <a:prstGeom prst="rect">
            <a:avLst/>
          </a:prstGeom>
          <a:noFill/>
          <a:ln/>
        </p:spPr>
        <p:txBody>
          <a:bodyPr wrap="square" rtlCol="0" anchor="t"/>
          <a:lstStyle/>
          <a:p>
            <a:pPr marL="0" indent="0">
              <a:lnSpc>
                <a:spcPts val="2758"/>
              </a:lnSpc>
              <a:buNone/>
            </a:pPr>
            <a:r>
              <a:rPr lang="en-US" sz="1724" dirty="0">
                <a:solidFill>
                  <a:srgbClr val="EBECEF"/>
                </a:solidFill>
                <a:latin typeface="Epilogue" pitchFamily="34" charset="0"/>
                <a:ea typeface="Epilogue" pitchFamily="34" charset="-122"/>
                <a:cs typeface="Epilogue" pitchFamily="34" charset="-120"/>
              </a:rPr>
              <a:t>Our helmets integrate a range of technologies, including Bluetooth, GPS, and motion sensors, making them the ultimate safety gadget for riders.</a:t>
            </a:r>
            <a:endParaRPr lang="en-US" sz="1724" dirty="0"/>
          </a:p>
        </p:txBody>
      </p:sp>
      <p:pic>
        <p:nvPicPr>
          <p:cNvPr id="17"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30996" y="0"/>
            <a:ext cx="14630400" cy="8231505"/>
          </a:xfrm>
          <a:prstGeom prst="rect">
            <a:avLst/>
          </a:prstGeom>
          <a:solidFill>
            <a:srgbClr val="080E26"/>
          </a:solidFill>
          <a:ln w="12621">
            <a:solidFill>
              <a:srgbClr val="565151"/>
            </a:solidFill>
            <a:prstDash val="solid"/>
          </a:ln>
        </p:spPr>
      </p:sp>
      <p:sp>
        <p:nvSpPr>
          <p:cNvPr id="4" name="Text 2"/>
          <p:cNvSpPr/>
          <p:nvPr/>
        </p:nvSpPr>
        <p:spPr>
          <a:xfrm>
            <a:off x="2517696" y="555427"/>
            <a:ext cx="7033260" cy="631150"/>
          </a:xfrm>
          <a:prstGeom prst="rect">
            <a:avLst/>
          </a:prstGeom>
          <a:noFill/>
          <a:ln/>
        </p:spPr>
        <p:txBody>
          <a:bodyPr wrap="none" rtlCol="0" anchor="t"/>
          <a:lstStyle/>
          <a:p>
            <a:pPr marL="0" indent="0">
              <a:lnSpc>
                <a:spcPts val="4970"/>
              </a:lnSpc>
              <a:buNone/>
            </a:pPr>
            <a:r>
              <a:rPr lang="en-US" sz="3976" dirty="0">
                <a:solidFill>
                  <a:srgbClr val="FFFFFF"/>
                </a:solidFill>
                <a:latin typeface="Fraunces" pitchFamily="34" charset="0"/>
                <a:ea typeface="Fraunces" pitchFamily="34" charset="-122"/>
                <a:cs typeface="Fraunces" pitchFamily="34" charset="-120"/>
              </a:rPr>
              <a:t>The Design Thinking Process</a:t>
            </a:r>
            <a:endParaRPr lang="en-US" sz="3976" dirty="0"/>
          </a:p>
        </p:txBody>
      </p:sp>
      <p:sp>
        <p:nvSpPr>
          <p:cNvPr id="5" name="Shape 3"/>
          <p:cNvSpPr/>
          <p:nvPr/>
        </p:nvSpPr>
        <p:spPr>
          <a:xfrm>
            <a:off x="2517696" y="4633317"/>
            <a:ext cx="9594890" cy="40362"/>
          </a:xfrm>
          <a:prstGeom prst="rect">
            <a:avLst/>
          </a:prstGeom>
          <a:solidFill>
            <a:srgbClr val="303B69"/>
          </a:solidFill>
          <a:ln/>
        </p:spPr>
      </p:sp>
      <p:sp>
        <p:nvSpPr>
          <p:cNvPr id="6" name="Shape 4"/>
          <p:cNvSpPr/>
          <p:nvPr/>
        </p:nvSpPr>
        <p:spPr>
          <a:xfrm>
            <a:off x="4355842" y="4633317"/>
            <a:ext cx="40362" cy="706993"/>
          </a:xfrm>
          <a:prstGeom prst="rect">
            <a:avLst/>
          </a:prstGeom>
          <a:solidFill>
            <a:srgbClr val="303B69"/>
          </a:solidFill>
          <a:ln/>
        </p:spPr>
      </p:sp>
      <p:sp>
        <p:nvSpPr>
          <p:cNvPr id="7" name="Shape 5"/>
          <p:cNvSpPr/>
          <p:nvPr/>
        </p:nvSpPr>
        <p:spPr>
          <a:xfrm>
            <a:off x="4148852" y="4406146"/>
            <a:ext cx="454462" cy="454462"/>
          </a:xfrm>
          <a:prstGeom prst="roundRect">
            <a:avLst>
              <a:gd name="adj" fmla="val 20002"/>
            </a:avLst>
          </a:prstGeom>
          <a:solidFill>
            <a:srgbClr val="283157"/>
          </a:solidFill>
          <a:ln w="12621">
            <a:solidFill>
              <a:srgbClr val="303B69"/>
            </a:solidFill>
            <a:prstDash val="solid"/>
          </a:ln>
        </p:spPr>
      </p:sp>
      <p:sp>
        <p:nvSpPr>
          <p:cNvPr id="8" name="Text 6"/>
          <p:cNvSpPr/>
          <p:nvPr/>
        </p:nvSpPr>
        <p:spPr>
          <a:xfrm>
            <a:off x="4307443" y="4444008"/>
            <a:ext cx="137160" cy="378738"/>
          </a:xfrm>
          <a:prstGeom prst="rect">
            <a:avLst/>
          </a:prstGeom>
          <a:noFill/>
          <a:ln/>
        </p:spPr>
        <p:txBody>
          <a:bodyPr wrap="none" rtlCol="0" anchor="t"/>
          <a:lstStyle/>
          <a:p>
            <a:pPr marL="0" indent="0" algn="ctr">
              <a:lnSpc>
                <a:spcPts val="2982"/>
              </a:lnSpc>
              <a:buNone/>
            </a:pPr>
            <a:r>
              <a:rPr lang="en-US" sz="2386" dirty="0">
                <a:solidFill>
                  <a:srgbClr val="EBECEF"/>
                </a:solidFill>
                <a:latin typeface="Fraunces" pitchFamily="34" charset="0"/>
                <a:ea typeface="Fraunces" pitchFamily="34" charset="-122"/>
                <a:cs typeface="Fraunces" pitchFamily="34" charset="-120"/>
              </a:rPr>
              <a:t>1</a:t>
            </a:r>
            <a:endParaRPr lang="en-US" sz="2386" dirty="0"/>
          </a:p>
        </p:txBody>
      </p:sp>
      <p:sp>
        <p:nvSpPr>
          <p:cNvPr id="9" name="Text 7"/>
          <p:cNvSpPr/>
          <p:nvPr/>
        </p:nvSpPr>
        <p:spPr>
          <a:xfrm>
            <a:off x="3366135" y="5542240"/>
            <a:ext cx="2019895" cy="315635"/>
          </a:xfrm>
          <a:prstGeom prst="rect">
            <a:avLst/>
          </a:prstGeom>
          <a:noFill/>
          <a:ln/>
        </p:spPr>
        <p:txBody>
          <a:bodyPr wrap="none" rtlCol="0" anchor="t"/>
          <a:lstStyle/>
          <a:p>
            <a:pPr marL="0" indent="0" algn="ctr">
              <a:lnSpc>
                <a:spcPts val="2485"/>
              </a:lnSpc>
              <a:buNone/>
            </a:pPr>
            <a:r>
              <a:rPr lang="en-US" sz="1988" dirty="0">
                <a:solidFill>
                  <a:srgbClr val="EBECEF"/>
                </a:solidFill>
                <a:latin typeface="Fraunces" pitchFamily="34" charset="0"/>
                <a:ea typeface="Fraunces" pitchFamily="34" charset="-122"/>
                <a:cs typeface="Fraunces" pitchFamily="34" charset="-120"/>
              </a:rPr>
              <a:t>Empathy</a:t>
            </a:r>
            <a:endParaRPr lang="en-US" sz="1988" dirty="0"/>
          </a:p>
        </p:txBody>
      </p:sp>
      <p:sp>
        <p:nvSpPr>
          <p:cNvPr id="10" name="Text 8"/>
          <p:cNvSpPr/>
          <p:nvPr/>
        </p:nvSpPr>
        <p:spPr>
          <a:xfrm>
            <a:off x="2719626" y="6059805"/>
            <a:ext cx="3312914" cy="1616273"/>
          </a:xfrm>
          <a:prstGeom prst="rect">
            <a:avLst/>
          </a:prstGeom>
          <a:noFill/>
          <a:ln/>
        </p:spPr>
        <p:txBody>
          <a:bodyPr wrap="square" rtlCol="0" anchor="t"/>
          <a:lstStyle/>
          <a:p>
            <a:pPr marL="0" indent="0" algn="ctr">
              <a:lnSpc>
                <a:spcPts val="2545"/>
              </a:lnSpc>
              <a:buNone/>
            </a:pPr>
            <a:r>
              <a:rPr lang="en-US" sz="1591" dirty="0">
                <a:solidFill>
                  <a:srgbClr val="EBECEF"/>
                </a:solidFill>
                <a:latin typeface="Epilogue" pitchFamily="34" charset="0"/>
                <a:ea typeface="Epilogue" pitchFamily="34" charset="-122"/>
                <a:cs typeface="Epilogue" pitchFamily="34" charset="-120"/>
              </a:rPr>
              <a:t>We take the time to understand our customers' needs, ensuring that we create products that are truly tailored to their requirements.</a:t>
            </a:r>
            <a:endParaRPr lang="en-US" sz="1591" dirty="0"/>
          </a:p>
        </p:txBody>
      </p:sp>
      <p:sp>
        <p:nvSpPr>
          <p:cNvPr id="11" name="Shape 9"/>
          <p:cNvSpPr/>
          <p:nvPr/>
        </p:nvSpPr>
        <p:spPr>
          <a:xfrm>
            <a:off x="6315135" y="3926324"/>
            <a:ext cx="40362" cy="706993"/>
          </a:xfrm>
          <a:prstGeom prst="rect">
            <a:avLst/>
          </a:prstGeom>
          <a:solidFill>
            <a:srgbClr val="303B69"/>
          </a:solidFill>
          <a:ln/>
        </p:spPr>
      </p:sp>
      <p:sp>
        <p:nvSpPr>
          <p:cNvPr id="12" name="Shape 10"/>
          <p:cNvSpPr/>
          <p:nvPr/>
        </p:nvSpPr>
        <p:spPr>
          <a:xfrm>
            <a:off x="6108144" y="4406146"/>
            <a:ext cx="454462" cy="454462"/>
          </a:xfrm>
          <a:prstGeom prst="roundRect">
            <a:avLst>
              <a:gd name="adj" fmla="val 20002"/>
            </a:avLst>
          </a:prstGeom>
          <a:solidFill>
            <a:srgbClr val="283157"/>
          </a:solidFill>
          <a:ln w="12621">
            <a:solidFill>
              <a:srgbClr val="303B69"/>
            </a:solidFill>
            <a:prstDash val="solid"/>
          </a:ln>
        </p:spPr>
      </p:sp>
      <p:sp>
        <p:nvSpPr>
          <p:cNvPr id="13" name="Text 11"/>
          <p:cNvSpPr/>
          <p:nvPr/>
        </p:nvSpPr>
        <p:spPr>
          <a:xfrm>
            <a:off x="6243876" y="4444008"/>
            <a:ext cx="182880" cy="378738"/>
          </a:xfrm>
          <a:prstGeom prst="rect">
            <a:avLst/>
          </a:prstGeom>
          <a:noFill/>
          <a:ln/>
        </p:spPr>
        <p:txBody>
          <a:bodyPr wrap="none" rtlCol="0" anchor="t"/>
          <a:lstStyle/>
          <a:p>
            <a:pPr marL="0" indent="0" algn="ctr">
              <a:lnSpc>
                <a:spcPts val="2982"/>
              </a:lnSpc>
              <a:buNone/>
            </a:pPr>
            <a:r>
              <a:rPr lang="en-US" sz="2386" dirty="0">
                <a:solidFill>
                  <a:srgbClr val="EBECEF"/>
                </a:solidFill>
                <a:latin typeface="Fraunces" pitchFamily="34" charset="0"/>
                <a:ea typeface="Fraunces" pitchFamily="34" charset="-122"/>
                <a:cs typeface="Fraunces" pitchFamily="34" charset="-120"/>
              </a:rPr>
              <a:t>2</a:t>
            </a:r>
            <a:endParaRPr lang="en-US" sz="2386" dirty="0"/>
          </a:p>
        </p:txBody>
      </p:sp>
      <p:sp>
        <p:nvSpPr>
          <p:cNvPr id="14" name="Text 12"/>
          <p:cNvSpPr/>
          <p:nvPr/>
        </p:nvSpPr>
        <p:spPr>
          <a:xfrm>
            <a:off x="5325428" y="1590556"/>
            <a:ext cx="2019895" cy="315635"/>
          </a:xfrm>
          <a:prstGeom prst="rect">
            <a:avLst/>
          </a:prstGeom>
          <a:noFill/>
          <a:ln/>
        </p:spPr>
        <p:txBody>
          <a:bodyPr wrap="none" rtlCol="0" anchor="t"/>
          <a:lstStyle/>
          <a:p>
            <a:pPr marL="0" indent="0" algn="ctr">
              <a:lnSpc>
                <a:spcPts val="2485"/>
              </a:lnSpc>
              <a:buNone/>
            </a:pPr>
            <a:r>
              <a:rPr lang="en-US" sz="1988" dirty="0">
                <a:solidFill>
                  <a:srgbClr val="EBECEF"/>
                </a:solidFill>
                <a:latin typeface="Fraunces" pitchFamily="34" charset="0"/>
                <a:ea typeface="Fraunces" pitchFamily="34" charset="-122"/>
                <a:cs typeface="Fraunces" pitchFamily="34" charset="-120"/>
              </a:rPr>
              <a:t>Ideate</a:t>
            </a:r>
            <a:endParaRPr lang="en-US" sz="1988" dirty="0"/>
          </a:p>
        </p:txBody>
      </p:sp>
      <p:sp>
        <p:nvSpPr>
          <p:cNvPr id="15" name="Text 13"/>
          <p:cNvSpPr/>
          <p:nvPr/>
        </p:nvSpPr>
        <p:spPr>
          <a:xfrm>
            <a:off x="4678918" y="2108121"/>
            <a:ext cx="3312914" cy="1616273"/>
          </a:xfrm>
          <a:prstGeom prst="rect">
            <a:avLst/>
          </a:prstGeom>
          <a:noFill/>
          <a:ln/>
        </p:spPr>
        <p:txBody>
          <a:bodyPr wrap="square" rtlCol="0" anchor="t"/>
          <a:lstStyle/>
          <a:p>
            <a:pPr marL="0" indent="0" algn="ctr">
              <a:lnSpc>
                <a:spcPts val="2545"/>
              </a:lnSpc>
              <a:buNone/>
            </a:pPr>
            <a:r>
              <a:rPr lang="en-US" sz="1591" dirty="0">
                <a:solidFill>
                  <a:srgbClr val="EBECEF"/>
                </a:solidFill>
                <a:latin typeface="Epilogue" pitchFamily="34" charset="0"/>
                <a:ea typeface="Epilogue" pitchFamily="34" charset="-122"/>
                <a:cs typeface="Epilogue" pitchFamily="34" charset="-120"/>
              </a:rPr>
              <a:t>We brainstorm creative ideas and concepts, exploring every possible option to ensure that we come up with the best possible solution.</a:t>
            </a:r>
            <a:endParaRPr lang="en-US" sz="1591" dirty="0"/>
          </a:p>
        </p:txBody>
      </p:sp>
      <p:sp>
        <p:nvSpPr>
          <p:cNvPr id="16" name="Shape 14"/>
          <p:cNvSpPr/>
          <p:nvPr/>
        </p:nvSpPr>
        <p:spPr>
          <a:xfrm>
            <a:off x="8274546" y="4633317"/>
            <a:ext cx="40362" cy="706993"/>
          </a:xfrm>
          <a:prstGeom prst="rect">
            <a:avLst/>
          </a:prstGeom>
          <a:solidFill>
            <a:srgbClr val="303B69"/>
          </a:solidFill>
          <a:ln/>
        </p:spPr>
      </p:sp>
      <p:sp>
        <p:nvSpPr>
          <p:cNvPr id="17" name="Shape 15"/>
          <p:cNvSpPr/>
          <p:nvPr/>
        </p:nvSpPr>
        <p:spPr>
          <a:xfrm>
            <a:off x="8067556" y="4406146"/>
            <a:ext cx="454462" cy="454462"/>
          </a:xfrm>
          <a:prstGeom prst="roundRect">
            <a:avLst>
              <a:gd name="adj" fmla="val 20002"/>
            </a:avLst>
          </a:prstGeom>
          <a:solidFill>
            <a:srgbClr val="283157"/>
          </a:solidFill>
          <a:ln w="12621">
            <a:solidFill>
              <a:srgbClr val="303B69"/>
            </a:solidFill>
            <a:prstDash val="solid"/>
          </a:ln>
        </p:spPr>
      </p:sp>
      <p:sp>
        <p:nvSpPr>
          <p:cNvPr id="18" name="Text 16"/>
          <p:cNvSpPr/>
          <p:nvPr/>
        </p:nvSpPr>
        <p:spPr>
          <a:xfrm>
            <a:off x="8210907" y="4444008"/>
            <a:ext cx="167640" cy="378738"/>
          </a:xfrm>
          <a:prstGeom prst="rect">
            <a:avLst/>
          </a:prstGeom>
          <a:noFill/>
          <a:ln/>
        </p:spPr>
        <p:txBody>
          <a:bodyPr wrap="none" rtlCol="0" anchor="t"/>
          <a:lstStyle/>
          <a:p>
            <a:pPr marL="0" indent="0" algn="ctr">
              <a:lnSpc>
                <a:spcPts val="2982"/>
              </a:lnSpc>
              <a:buNone/>
            </a:pPr>
            <a:r>
              <a:rPr lang="en-US" sz="2386" dirty="0">
                <a:solidFill>
                  <a:srgbClr val="EBECEF"/>
                </a:solidFill>
                <a:latin typeface="Fraunces" pitchFamily="34" charset="0"/>
                <a:ea typeface="Fraunces" pitchFamily="34" charset="-122"/>
                <a:cs typeface="Fraunces" pitchFamily="34" charset="-120"/>
              </a:rPr>
              <a:t>3</a:t>
            </a:r>
            <a:endParaRPr lang="en-US" sz="2386" dirty="0"/>
          </a:p>
        </p:txBody>
      </p:sp>
      <p:sp>
        <p:nvSpPr>
          <p:cNvPr id="19" name="Text 17"/>
          <p:cNvSpPr/>
          <p:nvPr/>
        </p:nvSpPr>
        <p:spPr>
          <a:xfrm>
            <a:off x="7284839" y="5542240"/>
            <a:ext cx="2019895" cy="315635"/>
          </a:xfrm>
          <a:prstGeom prst="rect">
            <a:avLst/>
          </a:prstGeom>
          <a:noFill/>
          <a:ln/>
        </p:spPr>
        <p:txBody>
          <a:bodyPr wrap="none" rtlCol="0" anchor="t"/>
          <a:lstStyle/>
          <a:p>
            <a:pPr marL="0" indent="0" algn="ctr">
              <a:lnSpc>
                <a:spcPts val="2485"/>
              </a:lnSpc>
              <a:buNone/>
            </a:pPr>
            <a:r>
              <a:rPr lang="en-US" sz="1988" dirty="0">
                <a:solidFill>
                  <a:srgbClr val="EBECEF"/>
                </a:solidFill>
                <a:latin typeface="Fraunces" pitchFamily="34" charset="0"/>
                <a:ea typeface="Fraunces" pitchFamily="34" charset="-122"/>
                <a:cs typeface="Fraunces" pitchFamily="34" charset="-120"/>
              </a:rPr>
              <a:t>Prototype</a:t>
            </a:r>
            <a:endParaRPr lang="en-US" sz="1988" dirty="0"/>
          </a:p>
        </p:txBody>
      </p:sp>
      <p:sp>
        <p:nvSpPr>
          <p:cNvPr id="20" name="Text 18"/>
          <p:cNvSpPr/>
          <p:nvPr/>
        </p:nvSpPr>
        <p:spPr>
          <a:xfrm>
            <a:off x="6638330" y="6059805"/>
            <a:ext cx="3312914" cy="1616273"/>
          </a:xfrm>
          <a:prstGeom prst="rect">
            <a:avLst/>
          </a:prstGeom>
          <a:noFill/>
          <a:ln/>
        </p:spPr>
        <p:txBody>
          <a:bodyPr wrap="square" rtlCol="0" anchor="t"/>
          <a:lstStyle/>
          <a:p>
            <a:pPr marL="0" indent="0" algn="ctr">
              <a:lnSpc>
                <a:spcPts val="2545"/>
              </a:lnSpc>
              <a:buNone/>
            </a:pPr>
            <a:r>
              <a:rPr lang="en-US" sz="1591" dirty="0">
                <a:solidFill>
                  <a:srgbClr val="EBECEF"/>
                </a:solidFill>
                <a:latin typeface="Epilogue" pitchFamily="34" charset="0"/>
                <a:ea typeface="Epilogue" pitchFamily="34" charset="-122"/>
                <a:cs typeface="Epilogue" pitchFamily="34" charset="-120"/>
              </a:rPr>
              <a:t>We develop prototypes of our products, testing them in real-world scenarios to ensure that they meet our standards of quality and safety.</a:t>
            </a:r>
            <a:endParaRPr lang="en-US" sz="1591" dirty="0"/>
          </a:p>
        </p:txBody>
      </p:sp>
      <p:sp>
        <p:nvSpPr>
          <p:cNvPr id="21" name="Shape 19"/>
          <p:cNvSpPr/>
          <p:nvPr/>
        </p:nvSpPr>
        <p:spPr>
          <a:xfrm>
            <a:off x="10233958" y="3926324"/>
            <a:ext cx="40362" cy="706993"/>
          </a:xfrm>
          <a:prstGeom prst="rect">
            <a:avLst/>
          </a:prstGeom>
          <a:solidFill>
            <a:srgbClr val="303B69"/>
          </a:solidFill>
          <a:ln/>
        </p:spPr>
      </p:sp>
      <p:sp>
        <p:nvSpPr>
          <p:cNvPr id="22" name="Shape 20"/>
          <p:cNvSpPr/>
          <p:nvPr/>
        </p:nvSpPr>
        <p:spPr>
          <a:xfrm>
            <a:off x="10026968" y="4406146"/>
            <a:ext cx="454462" cy="454462"/>
          </a:xfrm>
          <a:prstGeom prst="roundRect">
            <a:avLst>
              <a:gd name="adj" fmla="val 20002"/>
            </a:avLst>
          </a:prstGeom>
          <a:solidFill>
            <a:srgbClr val="283157"/>
          </a:solidFill>
          <a:ln w="12621">
            <a:solidFill>
              <a:srgbClr val="303B69"/>
            </a:solidFill>
            <a:prstDash val="solid"/>
          </a:ln>
        </p:spPr>
      </p:sp>
      <p:sp>
        <p:nvSpPr>
          <p:cNvPr id="23" name="Text 21"/>
          <p:cNvSpPr/>
          <p:nvPr/>
        </p:nvSpPr>
        <p:spPr>
          <a:xfrm>
            <a:off x="10162699" y="4444008"/>
            <a:ext cx="182880" cy="378738"/>
          </a:xfrm>
          <a:prstGeom prst="rect">
            <a:avLst/>
          </a:prstGeom>
          <a:noFill/>
          <a:ln/>
        </p:spPr>
        <p:txBody>
          <a:bodyPr wrap="none" rtlCol="0" anchor="t"/>
          <a:lstStyle/>
          <a:p>
            <a:pPr marL="0" indent="0" algn="ctr">
              <a:lnSpc>
                <a:spcPts val="2982"/>
              </a:lnSpc>
              <a:buNone/>
            </a:pPr>
            <a:r>
              <a:rPr lang="en-US" sz="2386" dirty="0">
                <a:solidFill>
                  <a:srgbClr val="EBECEF"/>
                </a:solidFill>
                <a:latin typeface="Fraunces" pitchFamily="34" charset="0"/>
                <a:ea typeface="Fraunces" pitchFamily="34" charset="-122"/>
                <a:cs typeface="Fraunces" pitchFamily="34" charset="-120"/>
              </a:rPr>
              <a:t>4</a:t>
            </a:r>
            <a:endParaRPr lang="en-US" sz="2386" dirty="0"/>
          </a:p>
        </p:txBody>
      </p:sp>
      <p:sp>
        <p:nvSpPr>
          <p:cNvPr id="24" name="Text 22"/>
          <p:cNvSpPr/>
          <p:nvPr/>
        </p:nvSpPr>
        <p:spPr>
          <a:xfrm>
            <a:off x="9244132" y="1590556"/>
            <a:ext cx="2019895" cy="315635"/>
          </a:xfrm>
          <a:prstGeom prst="rect">
            <a:avLst/>
          </a:prstGeom>
          <a:noFill/>
          <a:ln/>
        </p:spPr>
        <p:txBody>
          <a:bodyPr wrap="none" rtlCol="0" anchor="t"/>
          <a:lstStyle/>
          <a:p>
            <a:pPr marL="0" indent="0" algn="ctr">
              <a:lnSpc>
                <a:spcPts val="2485"/>
              </a:lnSpc>
              <a:buNone/>
            </a:pPr>
            <a:r>
              <a:rPr lang="en-US" sz="1988" dirty="0">
                <a:solidFill>
                  <a:srgbClr val="EBECEF"/>
                </a:solidFill>
                <a:latin typeface="Fraunces" pitchFamily="34" charset="0"/>
                <a:ea typeface="Fraunces" pitchFamily="34" charset="-122"/>
                <a:cs typeface="Fraunces" pitchFamily="34" charset="-120"/>
              </a:rPr>
              <a:t>Test</a:t>
            </a:r>
            <a:endParaRPr lang="en-US" sz="1988" dirty="0"/>
          </a:p>
        </p:txBody>
      </p:sp>
      <p:sp>
        <p:nvSpPr>
          <p:cNvPr id="25" name="Text 23"/>
          <p:cNvSpPr/>
          <p:nvPr/>
        </p:nvSpPr>
        <p:spPr>
          <a:xfrm>
            <a:off x="8597622" y="2108121"/>
            <a:ext cx="3313033" cy="1616273"/>
          </a:xfrm>
          <a:prstGeom prst="rect">
            <a:avLst/>
          </a:prstGeom>
          <a:noFill/>
          <a:ln/>
        </p:spPr>
        <p:txBody>
          <a:bodyPr wrap="square" rtlCol="0" anchor="t"/>
          <a:lstStyle/>
          <a:p>
            <a:pPr marL="0" indent="0" algn="ctr">
              <a:lnSpc>
                <a:spcPts val="2545"/>
              </a:lnSpc>
              <a:buNone/>
            </a:pPr>
            <a:r>
              <a:rPr lang="en-US" sz="1591" dirty="0">
                <a:solidFill>
                  <a:srgbClr val="EBECEF"/>
                </a:solidFill>
                <a:latin typeface="Epilogue" pitchFamily="34" charset="0"/>
                <a:ea typeface="Epilogue" pitchFamily="34" charset="-122"/>
                <a:cs typeface="Epilogue" pitchFamily="34" charset="-120"/>
              </a:rPr>
              <a:t>We conduct extensive testing on our products, ensuring that they meet all regulatory requirements and are safe for our customers to use.</a:t>
            </a:r>
            <a:endParaRPr lang="en-US" sz="159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690086"/>
            <a:ext cx="10554414" cy="1388745"/>
          </a:xfrm>
          <a:prstGeom prst="rect">
            <a:avLst/>
          </a:prstGeom>
          <a:noFill/>
          <a:ln/>
        </p:spPr>
        <p:txBody>
          <a:bodyPr wrap="squar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Design Thinking Implementation on Smart Helmets</a:t>
            </a:r>
            <a:endParaRPr lang="en-US" sz="4374" dirty="0"/>
          </a:p>
        </p:txBody>
      </p:sp>
      <p:pic>
        <p:nvPicPr>
          <p:cNvPr id="5" name="Image 0" descr="preencoded.png"/>
          <p:cNvPicPr>
            <a:picLocks noChangeAspect="1"/>
          </p:cNvPicPr>
          <p:nvPr/>
        </p:nvPicPr>
        <p:blipFill>
          <a:blip r:embed="rId3"/>
          <a:stretch>
            <a:fillRect/>
          </a:stretch>
        </p:blipFill>
        <p:spPr>
          <a:xfrm>
            <a:off x="2037993" y="2523172"/>
            <a:ext cx="3295888" cy="2036921"/>
          </a:xfrm>
          <a:prstGeom prst="rect">
            <a:avLst/>
          </a:prstGeom>
        </p:spPr>
      </p:pic>
      <p:sp>
        <p:nvSpPr>
          <p:cNvPr id="6" name="Text 3"/>
          <p:cNvSpPr/>
          <p:nvPr/>
        </p:nvSpPr>
        <p:spPr>
          <a:xfrm>
            <a:off x="2037993" y="4837748"/>
            <a:ext cx="2221944"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Prototyping</a:t>
            </a:r>
            <a:endParaRPr lang="en-US" sz="2187" dirty="0"/>
          </a:p>
        </p:txBody>
      </p:sp>
      <p:sp>
        <p:nvSpPr>
          <p:cNvPr id="7" name="Text 4"/>
          <p:cNvSpPr/>
          <p:nvPr/>
        </p:nvSpPr>
        <p:spPr>
          <a:xfrm>
            <a:off x="2037993" y="5407104"/>
            <a:ext cx="3295888" cy="2132409"/>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We developed multiple prototypes of our Smart Helmets, testing them extensively to ensure that they meet our high standards of quality and safety.</a:t>
            </a:r>
            <a:endParaRPr lang="en-US" sz="1750" dirty="0"/>
          </a:p>
        </p:txBody>
      </p:sp>
      <p:pic>
        <p:nvPicPr>
          <p:cNvPr id="8" name="Image 1" descr="preencoded.png"/>
          <p:cNvPicPr>
            <a:picLocks noChangeAspect="1"/>
          </p:cNvPicPr>
          <p:nvPr/>
        </p:nvPicPr>
        <p:blipFill>
          <a:blip r:embed="rId4"/>
          <a:stretch>
            <a:fillRect/>
          </a:stretch>
        </p:blipFill>
        <p:spPr>
          <a:xfrm>
            <a:off x="5667137" y="2523172"/>
            <a:ext cx="3296007" cy="2037040"/>
          </a:xfrm>
          <a:prstGeom prst="rect">
            <a:avLst/>
          </a:prstGeom>
        </p:spPr>
      </p:pic>
      <p:sp>
        <p:nvSpPr>
          <p:cNvPr id="9" name="Text 5"/>
          <p:cNvSpPr/>
          <p:nvPr/>
        </p:nvSpPr>
        <p:spPr>
          <a:xfrm>
            <a:off x="5667137" y="4837867"/>
            <a:ext cx="2221944"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Testing</a:t>
            </a:r>
            <a:endParaRPr lang="en-US" sz="2187" dirty="0"/>
          </a:p>
        </p:txBody>
      </p:sp>
      <p:sp>
        <p:nvSpPr>
          <p:cNvPr id="10" name="Text 6"/>
          <p:cNvSpPr/>
          <p:nvPr/>
        </p:nvSpPr>
        <p:spPr>
          <a:xfrm>
            <a:off x="5667137" y="5407223"/>
            <a:ext cx="3296007" cy="1777008"/>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We conducted extensive testing on our Smart Helmets, ensuring that they meet all regulatory requirements and are safe for riders to use.</a:t>
            </a:r>
            <a:endParaRPr lang="en-US" sz="1750" dirty="0"/>
          </a:p>
        </p:txBody>
      </p:sp>
      <p:pic>
        <p:nvPicPr>
          <p:cNvPr id="11" name="Image 2" descr="preencoded.png"/>
          <p:cNvPicPr>
            <a:picLocks noChangeAspect="1"/>
          </p:cNvPicPr>
          <p:nvPr/>
        </p:nvPicPr>
        <p:blipFill>
          <a:blip r:embed="rId5"/>
          <a:stretch>
            <a:fillRect/>
          </a:stretch>
        </p:blipFill>
        <p:spPr>
          <a:xfrm>
            <a:off x="9296400" y="2523172"/>
            <a:ext cx="3296007" cy="2037040"/>
          </a:xfrm>
          <a:prstGeom prst="rect">
            <a:avLst/>
          </a:prstGeom>
        </p:spPr>
      </p:pic>
      <p:sp>
        <p:nvSpPr>
          <p:cNvPr id="12" name="Text 7"/>
          <p:cNvSpPr/>
          <p:nvPr/>
        </p:nvSpPr>
        <p:spPr>
          <a:xfrm>
            <a:off x="9296400" y="4837867"/>
            <a:ext cx="2221944"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Ideation</a:t>
            </a:r>
            <a:endParaRPr lang="en-US" sz="2187" dirty="0"/>
          </a:p>
        </p:txBody>
      </p:sp>
      <p:sp>
        <p:nvSpPr>
          <p:cNvPr id="13" name="Text 8"/>
          <p:cNvSpPr/>
          <p:nvPr/>
        </p:nvSpPr>
        <p:spPr>
          <a:xfrm>
            <a:off x="9296400" y="5407223"/>
            <a:ext cx="3296007" cy="1421606"/>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We brainstormed creative ideas and concepts to ensure that our Smart Helmets were truly innovative and unique.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13811" y="0"/>
            <a:ext cx="14630400" cy="8229600"/>
          </a:xfrm>
          <a:prstGeom prst="rect">
            <a:avLst/>
          </a:prstGeom>
          <a:solidFill>
            <a:srgbClr val="080E26"/>
          </a:solidFill>
          <a:ln w="13811">
            <a:solidFill>
              <a:srgbClr val="565151"/>
            </a:solidFill>
            <a:prstDash val="solid"/>
          </a:ln>
        </p:spPr>
      </p:sp>
      <p:sp>
        <p:nvSpPr>
          <p:cNvPr id="4" name="Text 2"/>
          <p:cNvSpPr/>
          <p:nvPr/>
        </p:nvSpPr>
        <p:spPr>
          <a:xfrm>
            <a:off x="1917026" y="897279"/>
            <a:ext cx="1043940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Market Size and Government Initiatives</a:t>
            </a:r>
            <a:endParaRPr lang="en-US" sz="4374" dirty="0"/>
          </a:p>
        </p:txBody>
      </p:sp>
      <p:sp>
        <p:nvSpPr>
          <p:cNvPr id="5" name="Shape 3"/>
          <p:cNvSpPr/>
          <p:nvPr/>
        </p:nvSpPr>
        <p:spPr>
          <a:xfrm>
            <a:off x="2037993" y="3322439"/>
            <a:ext cx="10554414" cy="2723436"/>
          </a:xfrm>
          <a:prstGeom prst="roundRect">
            <a:avLst>
              <a:gd name="adj" fmla="val 3671"/>
            </a:avLst>
          </a:prstGeom>
          <a:noFill/>
          <a:ln w="13811">
            <a:solidFill>
              <a:srgbClr val="FFFFFF">
                <a:alpha val="24000"/>
              </a:srgbClr>
            </a:solidFill>
            <a:prstDash val="solid"/>
          </a:ln>
        </p:spPr>
      </p:sp>
      <p:sp>
        <p:nvSpPr>
          <p:cNvPr id="6" name="Shape 4"/>
          <p:cNvSpPr/>
          <p:nvPr/>
        </p:nvSpPr>
        <p:spPr>
          <a:xfrm>
            <a:off x="2065615" y="2297289"/>
            <a:ext cx="10526792" cy="992505"/>
          </a:xfrm>
          <a:prstGeom prst="rect">
            <a:avLst/>
          </a:prstGeom>
          <a:solidFill>
            <a:srgbClr val="FFFFFF">
              <a:alpha val="4000"/>
            </a:srgbClr>
          </a:solidFill>
          <a:ln/>
        </p:spPr>
      </p:sp>
      <p:sp>
        <p:nvSpPr>
          <p:cNvPr id="7" name="Text 5"/>
          <p:cNvSpPr/>
          <p:nvPr/>
        </p:nvSpPr>
        <p:spPr>
          <a:xfrm>
            <a:off x="2273975" y="3477101"/>
            <a:ext cx="4815245" cy="355402"/>
          </a:xfrm>
          <a:prstGeom prst="rect">
            <a:avLst/>
          </a:prstGeom>
          <a:noFill/>
          <a:ln/>
        </p:spPr>
        <p:txBody>
          <a:bodyPr wrap="non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Market Size</a:t>
            </a:r>
            <a:endParaRPr lang="en-US" sz="1750" dirty="0"/>
          </a:p>
        </p:txBody>
      </p:sp>
      <p:sp>
        <p:nvSpPr>
          <p:cNvPr id="8" name="Text 6"/>
          <p:cNvSpPr/>
          <p:nvPr/>
        </p:nvSpPr>
        <p:spPr>
          <a:xfrm>
            <a:off x="7541181" y="3477101"/>
            <a:ext cx="4815245"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Estimated to reach $1.2 billion by 2026 (Source: ZionMarketResearch)</a:t>
            </a:r>
            <a:endParaRPr lang="en-US" sz="1750" dirty="0"/>
          </a:p>
        </p:txBody>
      </p:sp>
      <p:sp>
        <p:nvSpPr>
          <p:cNvPr id="9" name="Shape 7"/>
          <p:cNvSpPr/>
          <p:nvPr/>
        </p:nvSpPr>
        <p:spPr>
          <a:xfrm>
            <a:off x="2065615" y="4405928"/>
            <a:ext cx="10526792" cy="1703308"/>
          </a:xfrm>
          <a:prstGeom prst="rect">
            <a:avLst/>
          </a:prstGeom>
          <a:solidFill>
            <a:srgbClr val="000000">
              <a:alpha val="4000"/>
            </a:srgbClr>
          </a:solidFill>
          <a:ln/>
        </p:spPr>
      </p:sp>
      <p:sp>
        <p:nvSpPr>
          <p:cNvPr id="10" name="Text 8"/>
          <p:cNvSpPr/>
          <p:nvPr/>
        </p:nvSpPr>
        <p:spPr>
          <a:xfrm>
            <a:off x="2273975" y="4469606"/>
            <a:ext cx="4815245" cy="355402"/>
          </a:xfrm>
          <a:prstGeom prst="rect">
            <a:avLst/>
          </a:prstGeom>
          <a:noFill/>
          <a:ln/>
        </p:spPr>
        <p:txBody>
          <a:bodyPr wrap="non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Government Initiatives</a:t>
            </a:r>
            <a:endParaRPr lang="en-US" sz="1750" dirty="0"/>
          </a:p>
        </p:txBody>
      </p:sp>
      <p:sp>
        <p:nvSpPr>
          <p:cNvPr id="11" name="Text 9"/>
          <p:cNvSpPr/>
          <p:nvPr/>
        </p:nvSpPr>
        <p:spPr>
          <a:xfrm>
            <a:off x="7541181" y="4469606"/>
            <a:ext cx="4815245" cy="142160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Many governments around the world are promoting the use of Smart Helmets to improve road safety and reduce the number of accidents.</a:t>
            </a:r>
            <a:endParaRPr lang="en-US" sz="1750" dirty="0"/>
          </a:p>
        </p:txBody>
      </p:sp>
      <p:sp>
        <p:nvSpPr>
          <p:cNvPr id="14" name="TextBox 13"/>
          <p:cNvSpPr txBox="1"/>
          <p:nvPr/>
        </p:nvSpPr>
        <p:spPr>
          <a:xfrm>
            <a:off x="7541181" y="6092523"/>
            <a:ext cx="5037415" cy="2031325"/>
          </a:xfrm>
          <a:prstGeom prst="rect">
            <a:avLst/>
          </a:prstGeom>
          <a:noFill/>
        </p:spPr>
        <p:txBody>
          <a:bodyPr wrap="square" rtlCol="0">
            <a:spAutoFit/>
          </a:bodyPr>
          <a:lstStyle/>
          <a:p>
            <a:r>
              <a:rPr lang="en-GB" dirty="0">
                <a:solidFill>
                  <a:schemeClr val="bg1"/>
                </a:solidFill>
              </a:rPr>
              <a:t>Government grants</a:t>
            </a:r>
          </a:p>
          <a:p>
            <a:endParaRPr lang="en-GB" dirty="0">
              <a:solidFill>
                <a:schemeClr val="bg1"/>
              </a:solidFill>
            </a:endParaRPr>
          </a:p>
          <a:p>
            <a:r>
              <a:rPr lang="en-GB" dirty="0">
                <a:solidFill>
                  <a:schemeClr val="bg1"/>
                </a:solidFill>
              </a:rPr>
              <a:t>Governments provide grants for research and</a:t>
            </a:r>
          </a:p>
          <a:p>
            <a:r>
              <a:rPr lang="en-GB" dirty="0">
                <a:solidFill>
                  <a:schemeClr val="bg1"/>
                </a:solidFill>
              </a:rPr>
              <a:t>development, production, and exportation of</a:t>
            </a:r>
          </a:p>
          <a:p>
            <a:r>
              <a:rPr lang="en-GB" dirty="0">
                <a:solidFill>
                  <a:schemeClr val="bg1"/>
                </a:solidFill>
              </a:rPr>
              <a:t>motor accessories. This helps entrepreneurs and</a:t>
            </a:r>
          </a:p>
          <a:p>
            <a:r>
              <a:rPr lang="en-GB" dirty="0">
                <a:solidFill>
                  <a:schemeClr val="bg1"/>
                </a:solidFill>
              </a:rPr>
              <a:t>businesses to reduce financial risks and increase</a:t>
            </a:r>
          </a:p>
          <a:p>
            <a:r>
              <a:rPr lang="en-GB" dirty="0">
                <a:solidFill>
                  <a:schemeClr val="bg1"/>
                </a:solidFill>
              </a:rPr>
              <a:t>innovation.</a:t>
            </a:r>
          </a:p>
        </p:txBody>
      </p:sp>
      <p:cxnSp>
        <p:nvCxnSpPr>
          <p:cNvPr id="16" name="Straight Connector 15"/>
          <p:cNvCxnSpPr/>
          <p:nvPr/>
        </p:nvCxnSpPr>
        <p:spPr>
          <a:xfrm>
            <a:off x="2037993" y="5891212"/>
            <a:ext cx="0" cy="2232636"/>
          </a:xfrm>
          <a:prstGeom prst="line">
            <a:avLst/>
          </a:prstGeom>
        </p:spPr>
        <p:style>
          <a:lnRef idx="2">
            <a:schemeClr val="accent3"/>
          </a:lnRef>
          <a:fillRef idx="0">
            <a:schemeClr val="accent3"/>
          </a:fillRef>
          <a:effectRef idx="1">
            <a:schemeClr val="accent3"/>
          </a:effectRef>
          <a:fontRef idx="minor">
            <a:schemeClr val="tx1"/>
          </a:fontRef>
        </p:style>
      </p:cxnSp>
      <p:cxnSp>
        <p:nvCxnSpPr>
          <p:cNvPr id="18" name="Straight Connector 17"/>
          <p:cNvCxnSpPr/>
          <p:nvPr/>
        </p:nvCxnSpPr>
        <p:spPr>
          <a:xfrm>
            <a:off x="2037993" y="8123848"/>
            <a:ext cx="1055441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20" name="Straight Connector 19"/>
          <p:cNvCxnSpPr/>
          <p:nvPr/>
        </p:nvCxnSpPr>
        <p:spPr>
          <a:xfrm>
            <a:off x="12578596" y="5891212"/>
            <a:ext cx="13811" cy="2232636"/>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2101572"/>
            <a:ext cx="835914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Official Documentation Needed</a:t>
            </a:r>
            <a:endParaRPr lang="en-US" sz="4374" dirty="0"/>
          </a:p>
        </p:txBody>
      </p:sp>
      <p:sp>
        <p:nvSpPr>
          <p:cNvPr id="5" name="Shape 3"/>
          <p:cNvSpPr/>
          <p:nvPr/>
        </p:nvSpPr>
        <p:spPr>
          <a:xfrm>
            <a:off x="2037993" y="3240286"/>
            <a:ext cx="5166122" cy="2887623"/>
          </a:xfrm>
          <a:prstGeom prst="roundRect">
            <a:avLst>
              <a:gd name="adj" fmla="val 3463"/>
            </a:avLst>
          </a:prstGeom>
          <a:solidFill>
            <a:srgbClr val="283157"/>
          </a:solidFill>
          <a:ln w="13811">
            <a:solidFill>
              <a:srgbClr val="303B69"/>
            </a:solidFill>
            <a:prstDash val="solid"/>
          </a:ln>
        </p:spPr>
      </p:sp>
      <p:sp>
        <p:nvSpPr>
          <p:cNvPr id="6" name="Text 4"/>
          <p:cNvSpPr/>
          <p:nvPr/>
        </p:nvSpPr>
        <p:spPr>
          <a:xfrm>
            <a:off x="2273975" y="3476268"/>
            <a:ext cx="2666286" cy="416481"/>
          </a:xfrm>
          <a:prstGeom prst="rect">
            <a:avLst/>
          </a:prstGeom>
          <a:noFill/>
          <a:ln/>
        </p:spPr>
        <p:txBody>
          <a:bodyPr wrap="none" rtlCol="0" anchor="t"/>
          <a:lstStyle/>
          <a:p>
            <a:pPr marL="0" indent="0">
              <a:lnSpc>
                <a:spcPts val="3281"/>
              </a:lnSpc>
              <a:buNone/>
            </a:pPr>
            <a:r>
              <a:rPr lang="en-US" sz="2624" dirty="0">
                <a:solidFill>
                  <a:srgbClr val="EBECEF"/>
                </a:solidFill>
                <a:latin typeface="Fraunces" pitchFamily="34" charset="0"/>
                <a:ea typeface="Fraunces" pitchFamily="34" charset="-122"/>
                <a:cs typeface="Fraunces" pitchFamily="34" charset="-120"/>
              </a:rPr>
              <a:t>Patents</a:t>
            </a:r>
            <a:endParaRPr lang="en-US" sz="2624" dirty="0"/>
          </a:p>
        </p:txBody>
      </p:sp>
      <p:sp>
        <p:nvSpPr>
          <p:cNvPr id="7" name="Text 5"/>
          <p:cNvSpPr/>
          <p:nvPr/>
        </p:nvSpPr>
        <p:spPr>
          <a:xfrm>
            <a:off x="2273975" y="4114919"/>
            <a:ext cx="4694158" cy="1777008"/>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We filed multiple patents for the technology used in our Smart Helmets to protect our innovative designs and ensure that our products remain unique in the market.</a:t>
            </a:r>
            <a:endParaRPr lang="en-US" sz="1750" dirty="0"/>
          </a:p>
        </p:txBody>
      </p:sp>
      <p:sp>
        <p:nvSpPr>
          <p:cNvPr id="8" name="Shape 6"/>
          <p:cNvSpPr/>
          <p:nvPr/>
        </p:nvSpPr>
        <p:spPr>
          <a:xfrm>
            <a:off x="7426285" y="3240286"/>
            <a:ext cx="5166122" cy="2887623"/>
          </a:xfrm>
          <a:prstGeom prst="roundRect">
            <a:avLst>
              <a:gd name="adj" fmla="val 3463"/>
            </a:avLst>
          </a:prstGeom>
          <a:solidFill>
            <a:srgbClr val="283157"/>
          </a:solidFill>
          <a:ln w="13811">
            <a:solidFill>
              <a:srgbClr val="303B69"/>
            </a:solidFill>
            <a:prstDash val="solid"/>
          </a:ln>
        </p:spPr>
      </p:sp>
      <p:sp>
        <p:nvSpPr>
          <p:cNvPr id="9" name="Text 7"/>
          <p:cNvSpPr/>
          <p:nvPr/>
        </p:nvSpPr>
        <p:spPr>
          <a:xfrm>
            <a:off x="7662267" y="3476268"/>
            <a:ext cx="3467100" cy="416481"/>
          </a:xfrm>
          <a:prstGeom prst="rect">
            <a:avLst/>
          </a:prstGeom>
          <a:noFill/>
          <a:ln/>
        </p:spPr>
        <p:txBody>
          <a:bodyPr wrap="none" rtlCol="0" anchor="t"/>
          <a:lstStyle/>
          <a:p>
            <a:pPr marL="0" indent="0">
              <a:lnSpc>
                <a:spcPts val="3281"/>
              </a:lnSpc>
              <a:buNone/>
            </a:pPr>
            <a:r>
              <a:rPr lang="en-US" sz="2624" dirty="0">
                <a:solidFill>
                  <a:srgbClr val="EBECEF"/>
                </a:solidFill>
                <a:latin typeface="Fraunces" pitchFamily="34" charset="0"/>
                <a:ea typeface="Fraunces" pitchFamily="34" charset="-122"/>
                <a:cs typeface="Fraunces" pitchFamily="34" charset="-120"/>
              </a:rPr>
              <a:t>Regulatory Approvals</a:t>
            </a:r>
            <a:endParaRPr lang="en-US" sz="2624" dirty="0"/>
          </a:p>
        </p:txBody>
      </p:sp>
      <p:sp>
        <p:nvSpPr>
          <p:cNvPr id="10" name="Text 8"/>
          <p:cNvSpPr/>
          <p:nvPr/>
        </p:nvSpPr>
        <p:spPr>
          <a:xfrm>
            <a:off x="7662267" y="4114919"/>
            <a:ext cx="4694158" cy="142160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We obtained all necessary regulatory approvals for our Smart Helmets, ensuring that they meet all safety standards and can be sold in markets around the world.</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2004417"/>
            <a:ext cx="4443889"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Conclusion</a:t>
            </a:r>
            <a:endParaRPr lang="en-US" sz="4374" dirty="0"/>
          </a:p>
        </p:txBody>
      </p:sp>
      <p:sp>
        <p:nvSpPr>
          <p:cNvPr id="5" name="Text 3"/>
          <p:cNvSpPr/>
          <p:nvPr/>
        </p:nvSpPr>
        <p:spPr>
          <a:xfrm>
            <a:off x="2037993" y="3254216"/>
            <a:ext cx="2666286" cy="416481"/>
          </a:xfrm>
          <a:prstGeom prst="rect">
            <a:avLst/>
          </a:prstGeom>
          <a:noFill/>
          <a:ln/>
        </p:spPr>
        <p:txBody>
          <a:bodyPr wrap="none" rtlCol="0" anchor="t"/>
          <a:lstStyle/>
          <a:p>
            <a:pPr marL="0" indent="0">
              <a:lnSpc>
                <a:spcPts val="3281"/>
              </a:lnSpc>
              <a:buNone/>
            </a:pPr>
            <a:endParaRPr lang="en-US" sz="2624" dirty="0"/>
          </a:p>
        </p:txBody>
      </p:sp>
      <p:sp>
        <p:nvSpPr>
          <p:cNvPr id="6" name="Text 4"/>
          <p:cNvSpPr/>
          <p:nvPr/>
        </p:nvSpPr>
        <p:spPr>
          <a:xfrm>
            <a:off x="2037993" y="2779075"/>
            <a:ext cx="5006221" cy="1421606"/>
          </a:xfrm>
          <a:prstGeom prst="rect">
            <a:avLst/>
          </a:prstGeom>
          <a:noFill/>
          <a:ln/>
        </p:spPr>
        <p:txBody>
          <a:bodyPr wrap="square" rtlCol="0" anchor="t"/>
          <a:lstStyle/>
          <a:p>
            <a:pPr>
              <a:lnSpc>
                <a:spcPts val="2799"/>
              </a:lnSpc>
            </a:pPr>
            <a:r>
              <a:rPr lang="en-GB" dirty="0">
                <a:solidFill>
                  <a:schemeClr val="bg1"/>
                </a:solidFill>
              </a:rPr>
              <a:t>In conclusion, Smart Helmets are a promising technology that can revolutionize the motorcycle industry and</a:t>
            </a:r>
          </a:p>
          <a:p>
            <a:pPr>
              <a:lnSpc>
                <a:spcPts val="2799"/>
              </a:lnSpc>
            </a:pPr>
            <a:r>
              <a:rPr lang="en-GB" dirty="0">
                <a:solidFill>
                  <a:schemeClr val="bg1"/>
                </a:solidFill>
              </a:rPr>
              <a:t>enhance the riding experience. Through design thinking, we were able to empathize with the user, define the</a:t>
            </a:r>
          </a:p>
          <a:p>
            <a:pPr>
              <a:lnSpc>
                <a:spcPts val="2799"/>
              </a:lnSpc>
            </a:pPr>
            <a:r>
              <a:rPr lang="en-GB" dirty="0">
                <a:solidFill>
                  <a:schemeClr val="bg1"/>
                </a:solidFill>
              </a:rPr>
              <a:t>problem, generate creative ideas, develop and test prototypes, and collect feedback. The next steps would be to</a:t>
            </a:r>
          </a:p>
          <a:p>
            <a:pPr>
              <a:lnSpc>
                <a:spcPts val="2799"/>
              </a:lnSpc>
            </a:pPr>
            <a:r>
              <a:rPr lang="en-GB" dirty="0">
                <a:solidFill>
                  <a:schemeClr val="bg1"/>
                </a:solidFill>
              </a:rPr>
              <a:t>refine the design further, develop a scalable business model, and ensure regulatory compliance.</a:t>
            </a:r>
            <a:endParaRPr lang="en-US" dirty="0">
              <a:solidFill>
                <a:schemeClr val="bg1"/>
              </a:solidFill>
            </a:endParaRPr>
          </a:p>
        </p:txBody>
      </p:sp>
      <p:sp>
        <p:nvSpPr>
          <p:cNvPr id="7" name="Text 5"/>
          <p:cNvSpPr/>
          <p:nvPr/>
        </p:nvSpPr>
        <p:spPr>
          <a:xfrm>
            <a:off x="7593806" y="2711887"/>
            <a:ext cx="2666286" cy="416481"/>
          </a:xfrm>
          <a:prstGeom prst="rect">
            <a:avLst/>
          </a:prstGeom>
          <a:noFill/>
          <a:ln/>
        </p:spPr>
        <p:txBody>
          <a:bodyPr wrap="none" rtlCol="0" anchor="t"/>
          <a:lstStyle/>
          <a:p>
            <a:pPr marL="0" indent="0">
              <a:lnSpc>
                <a:spcPts val="3281"/>
              </a:lnSpc>
              <a:buNone/>
            </a:pPr>
            <a:r>
              <a:rPr lang="en-US" sz="2624" dirty="0">
                <a:solidFill>
                  <a:srgbClr val="FFFFFF"/>
                </a:solidFill>
                <a:latin typeface="Fraunces" pitchFamily="34" charset="0"/>
                <a:ea typeface="Fraunces" pitchFamily="34" charset="-122"/>
                <a:cs typeface="Fraunces" pitchFamily="34" charset="-120"/>
              </a:rPr>
              <a:t>The Future</a:t>
            </a:r>
            <a:endParaRPr lang="en-US" sz="2624" dirty="0"/>
          </a:p>
        </p:txBody>
      </p:sp>
      <p:sp>
        <p:nvSpPr>
          <p:cNvPr id="8" name="Text 6"/>
          <p:cNvSpPr/>
          <p:nvPr/>
        </p:nvSpPr>
        <p:spPr>
          <a:xfrm>
            <a:off x="7593806" y="3272508"/>
            <a:ext cx="5006221" cy="2132409"/>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We're excited about the future of our company and the impact that our Smart Helmets will have on the world. We're committed to innovation and will continue to develop products that make a difference in people's lives.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741</Words>
  <Application>Microsoft Office PowerPoint</Application>
  <PresentationFormat>Custom</PresentationFormat>
  <Paragraphs>78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Epilogue</vt:lpstr>
      <vt:lpstr>Fraunces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abc</cp:lastModifiedBy>
  <cp:revision>8</cp:revision>
  <dcterms:created xsi:type="dcterms:W3CDTF">2023-09-02T16:15:32Z</dcterms:created>
  <dcterms:modified xsi:type="dcterms:W3CDTF">2023-09-02T16:36:02Z</dcterms:modified>
</cp:coreProperties>
</file>