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3" r:id="rId7"/>
    <p:sldId id="264" r:id="rId8"/>
    <p:sldId id="265" r:id="rId9"/>
    <p:sldId id="285" r:id="rId10"/>
    <p:sldId id="286"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2D6E202-B606-4609-B914-27C9371A1F6D}"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7669AF7-7BEB-44E4-9852-375E34362B5B}"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2BEA474-078D-4E9B-9B14-09A87B19DC46}"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907D986-8816-4272-A432-0437A28A9828}" type="datetime1">
              <a:rPr lang="en-US" smtClean="0"/>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76000"/>
                <a:satMod val="180000"/>
              </a:schemeClr>
              <a:schemeClr val="bg2">
                <a:tint val="80000"/>
                <a:satMod val="120000"/>
                <a:lumMod val="180000"/>
              </a:schemeClr>
            </a:duotone>
          </a:blip>
          <a:stretch>
            <a:fillRect/>
          </a:stretch>
        </a:blipFill>
        <a:effectLst/>
      </p:bgPr>
    </p:bg>
    <p:spTree>
      <p:nvGrpSpPr>
        <p:cNvPr id="1" name=""/>
        <p:cNvGrpSpPr/>
        <p:nvPr/>
      </p:nvGrpSpPr>
      <p:grpSpPr>
        <a:xfrm>
          <a:off x="0" y="0"/>
          <a:ext cx="0" cy="0"/>
          <a:chOff x="0" y="0"/>
          <a:chExt cx="0" cy="0"/>
        </a:xfrm>
      </p:grpSpPr>
      <p:sp useBgFill="1">
        <p:nvSpPr>
          <p:cNvPr id="27"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srcRect t="9091" r="9091"/>
          <a:stretch>
            <a:fillRect/>
          </a:stretch>
        </p:blipFill>
        <p:spPr>
          <a:xfrm>
            <a:off x="20" y="975"/>
            <a:ext cx="12191980" cy="6858000"/>
          </a:xfrm>
          <a:prstGeom prst="rect">
            <a:avLst/>
          </a:prstGeom>
        </p:spPr>
      </p:pic>
      <p:sp>
        <p:nvSpPr>
          <p:cNvPr id="26" name="Freeform 13"/>
          <p:cNvSpPr>
            <a:spLocks noGrp="1" noRot="1" noChangeAspect="1" noMove="1" noResize="1" noEditPoints="1" noAdjustHandles="1" noChangeArrowheads="1" noChangeShapeType="1" noTextEdit="1"/>
          </p:cNvSpPr>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92921" y="548217"/>
            <a:ext cx="4080932" cy="3310468"/>
          </a:xfrm>
        </p:spPr>
        <p:txBody>
          <a:bodyPr>
            <a:normAutofit/>
          </a:bodyPr>
          <a:lstStyle/>
          <a:p>
            <a:pPr algn="l">
              <a:lnSpc>
                <a:spcPct val="90000"/>
              </a:lnSpc>
            </a:pPr>
            <a:r>
              <a:rPr lang="en-IN" sz="4600" dirty="0">
                <a:solidFill>
                  <a:schemeClr val="bg1"/>
                </a:solidFill>
              </a:rPr>
              <a:t>FOOD DELIVERY MANAGEMENT SYSTEM</a:t>
            </a:r>
            <a:endParaRPr lang="en-IN" sz="4600" dirty="0">
              <a:solidFill>
                <a:schemeClr val="bg1"/>
              </a:solidFill>
            </a:endParaRPr>
          </a:p>
        </p:txBody>
      </p:sp>
      <p:sp>
        <p:nvSpPr>
          <p:cNvPr id="3" name="Subtitle 2"/>
          <p:cNvSpPr>
            <a:spLocks noGrp="1"/>
          </p:cNvSpPr>
          <p:nvPr>
            <p:ph type="subTitle" idx="1"/>
          </p:nvPr>
        </p:nvSpPr>
        <p:spPr>
          <a:xfrm>
            <a:off x="492920" y="3948644"/>
            <a:ext cx="4080933" cy="2756956"/>
          </a:xfrm>
        </p:spPr>
        <p:txBody>
          <a:bodyPr>
            <a:normAutofit fontScale="62500"/>
          </a:bodyPr>
          <a:lstStyle/>
          <a:p>
            <a:pPr algn="l"/>
            <a:r>
              <a:rPr lang="en-IN" b="1" dirty="0">
                <a:solidFill>
                  <a:schemeClr val="bg1"/>
                </a:solidFill>
              </a:rPr>
              <a:t>TEAM Number 4</a:t>
            </a:r>
            <a:endParaRPr lang="en-IN" b="1" dirty="0">
              <a:solidFill>
                <a:schemeClr val="bg1"/>
              </a:solidFill>
            </a:endParaRPr>
          </a:p>
          <a:p>
            <a:pPr algn="l"/>
            <a:r>
              <a:rPr lang="en-IN" b="1" dirty="0">
                <a:solidFill>
                  <a:schemeClr val="bg1"/>
                </a:solidFill>
              </a:rPr>
              <a:t>Team Members--</a:t>
            </a:r>
            <a:endParaRPr lang="en-IN" b="1" dirty="0">
              <a:solidFill>
                <a:schemeClr val="bg1"/>
              </a:solidFill>
            </a:endParaRPr>
          </a:p>
          <a:p>
            <a:pPr algn="l"/>
            <a:r>
              <a:rPr lang="en-IN" dirty="0">
                <a:solidFill>
                  <a:schemeClr val="bg1"/>
                </a:solidFill>
              </a:rPr>
              <a:t>Roll No			Name</a:t>
            </a:r>
            <a:endParaRPr lang="en-IN" dirty="0">
              <a:solidFill>
                <a:schemeClr val="bg1"/>
              </a:solidFill>
            </a:endParaRPr>
          </a:p>
          <a:p>
            <a:pPr algn="l"/>
            <a:r>
              <a:rPr lang="en-IN" dirty="0">
                <a:solidFill>
                  <a:schemeClr val="bg1"/>
                </a:solidFill>
              </a:rPr>
              <a:t>417		          Michael swaminathan</a:t>
            </a:r>
            <a:endParaRPr lang="en-IN" dirty="0">
              <a:solidFill>
                <a:schemeClr val="bg1"/>
              </a:solidFill>
            </a:endParaRPr>
          </a:p>
          <a:p>
            <a:pPr algn="l"/>
            <a:r>
              <a:rPr lang="en-IN" dirty="0">
                <a:solidFill>
                  <a:schemeClr val="bg1"/>
                </a:solidFill>
              </a:rPr>
              <a:t>410		          Uttkarsh khot</a:t>
            </a:r>
            <a:endParaRPr lang="en-IN" dirty="0">
              <a:solidFill>
                <a:schemeClr val="bg1"/>
              </a:solidFill>
            </a:endParaRPr>
          </a:p>
          <a:p>
            <a:pPr algn="l"/>
            <a:r>
              <a:rPr lang="en-IN" dirty="0">
                <a:solidFill>
                  <a:schemeClr val="bg1"/>
                </a:solidFill>
              </a:rPr>
              <a:t>429			</a:t>
            </a:r>
            <a:r>
              <a:rPr lang="en-IN" dirty="0" err="1">
                <a:solidFill>
                  <a:schemeClr val="bg1"/>
                </a:solidFill>
              </a:rPr>
              <a:t>Nikhil dhupadal</a:t>
            </a:r>
            <a:endParaRPr lang="en-IN" dirty="0">
              <a:solidFill>
                <a:schemeClr val="bg1"/>
              </a:solidFill>
            </a:endParaRPr>
          </a:p>
          <a:p>
            <a:pPr algn="l"/>
            <a:r>
              <a:rPr lang="en-IN" dirty="0">
                <a:solidFill>
                  <a:schemeClr val="bg1"/>
                </a:solidFill>
              </a:rPr>
              <a:t>421			Prasannakumar Roogi</a:t>
            </a:r>
            <a:endParaRPr lang="en-IN" dirty="0">
              <a:solidFill>
                <a:schemeClr val="bg1"/>
              </a:solidFill>
            </a:endParaRPr>
          </a:p>
          <a:p>
            <a:pPr algn="l"/>
            <a:r>
              <a:rPr lang="en-IN" dirty="0">
                <a:solidFill>
                  <a:schemeClr val="bg1"/>
                </a:solidFill>
              </a:rPr>
              <a:t>406                                     Naveen</a:t>
            </a:r>
            <a:endParaRPr lang="en-IN" dirty="0">
              <a:solidFill>
                <a:schemeClr val="bg1"/>
              </a:solidFill>
            </a:endParaRPr>
          </a:p>
          <a:p>
            <a:pPr algn="l"/>
            <a:endParaRPr lang="en-IN" b="1" dirty="0">
              <a:solidFill>
                <a:schemeClr val="bg1"/>
              </a:solidFill>
            </a:endParaRPr>
          </a:p>
        </p:txBody>
      </p:sp>
      <p:grpSp>
        <p:nvGrpSpPr>
          <p:cNvPr id="28" name="Group 27"/>
          <p:cNvGrpSpPr>
            <a:grpSpLocks noGrp="1" noRot="1" noChangeAspect="1" noMove="1" noResize="1" noUngrp="1"/>
          </p:cNvGrpSpPr>
          <p:nvPr/>
        </p:nvGrpSpPr>
        <p:grpSpPr>
          <a:xfrm>
            <a:off x="4864100" y="-4763"/>
            <a:ext cx="5014912" cy="6862763"/>
            <a:chOff x="2928938" y="-4763"/>
            <a:chExt cx="5014912" cy="6862763"/>
          </a:xfrm>
        </p:grpSpPr>
        <p:sp>
          <p:nvSpPr>
            <p:cNvPr id="29"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0"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1"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2"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3"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4"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t>Quaries</a:t>
            </a:r>
            <a:endParaRPr lang="en-IN" altLang="en-US"/>
          </a:p>
        </p:txBody>
      </p:sp>
      <p:pic>
        <p:nvPicPr>
          <p:cNvPr id="4" name="Content Placeholder 3" descr="1"/>
          <p:cNvPicPr>
            <a:picLocks noChangeAspect="1"/>
          </p:cNvPicPr>
          <p:nvPr>
            <p:ph sz="half" idx="1"/>
          </p:nvPr>
        </p:nvPicPr>
        <p:blipFill>
          <a:blip r:embed="rId1"/>
          <a:stretch>
            <a:fillRect/>
          </a:stretch>
        </p:blipFill>
        <p:spPr>
          <a:xfrm>
            <a:off x="0" y="1997710"/>
            <a:ext cx="5786120" cy="4585970"/>
          </a:xfrm>
          <a:prstGeom prst="rect">
            <a:avLst/>
          </a:prstGeom>
        </p:spPr>
      </p:pic>
      <p:pic>
        <p:nvPicPr>
          <p:cNvPr id="6" name="Content Placeholder 5" descr="2"/>
          <p:cNvPicPr>
            <a:picLocks noChangeAspect="1"/>
          </p:cNvPicPr>
          <p:nvPr>
            <p:ph sz="half" idx="2"/>
          </p:nvPr>
        </p:nvPicPr>
        <p:blipFill>
          <a:blip r:embed="rId2"/>
          <a:stretch>
            <a:fillRect/>
          </a:stretch>
        </p:blipFill>
        <p:spPr>
          <a:xfrm>
            <a:off x="6131560" y="1997710"/>
            <a:ext cx="5999480" cy="45859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pic>
        <p:nvPicPr>
          <p:cNvPr id="4" name="Content Placeholder 3" descr="3"/>
          <p:cNvPicPr>
            <a:picLocks noChangeAspect="1"/>
          </p:cNvPicPr>
          <p:nvPr>
            <p:ph sz="half" idx="1"/>
          </p:nvPr>
        </p:nvPicPr>
        <p:blipFill>
          <a:blip r:embed="rId1"/>
          <a:stretch>
            <a:fillRect/>
          </a:stretch>
        </p:blipFill>
        <p:spPr>
          <a:xfrm>
            <a:off x="122555" y="2065655"/>
            <a:ext cx="6353810" cy="4580890"/>
          </a:xfrm>
          <a:prstGeom prst="rect">
            <a:avLst/>
          </a:prstGeom>
        </p:spPr>
      </p:pic>
      <p:pic>
        <p:nvPicPr>
          <p:cNvPr id="6" name="Content Placeholder 5" descr="4"/>
          <p:cNvPicPr>
            <a:picLocks noChangeAspect="1"/>
          </p:cNvPicPr>
          <p:nvPr>
            <p:ph sz="half" idx="2"/>
          </p:nvPr>
        </p:nvPicPr>
        <p:blipFill>
          <a:blip r:embed="rId2"/>
          <a:stretch>
            <a:fillRect/>
          </a:stretch>
        </p:blipFill>
        <p:spPr>
          <a:xfrm>
            <a:off x="6477000" y="2065655"/>
            <a:ext cx="5654040" cy="45808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7"/>
          <p:cNvPicPr>
            <a:picLocks noChangeAspect="1"/>
          </p:cNvPicPr>
          <p:nvPr>
            <p:ph sz="half" idx="1"/>
          </p:nvPr>
        </p:nvPicPr>
        <p:blipFill>
          <a:blip r:embed="rId1"/>
          <a:stretch>
            <a:fillRect/>
          </a:stretch>
        </p:blipFill>
        <p:spPr>
          <a:xfrm>
            <a:off x="0" y="2242185"/>
            <a:ext cx="6186170" cy="4377690"/>
          </a:xfrm>
          <a:prstGeom prst="rect">
            <a:avLst/>
          </a:prstGeom>
        </p:spPr>
      </p:pic>
      <p:pic>
        <p:nvPicPr>
          <p:cNvPr id="6" name="Content Placeholder 5" descr="8"/>
          <p:cNvPicPr>
            <a:picLocks noChangeAspect="1"/>
          </p:cNvPicPr>
          <p:nvPr>
            <p:ph sz="half" idx="2"/>
          </p:nvPr>
        </p:nvPicPr>
        <p:blipFill>
          <a:blip r:embed="rId2"/>
          <a:stretch>
            <a:fillRect/>
          </a:stretch>
        </p:blipFill>
        <p:spPr>
          <a:xfrm>
            <a:off x="6186170" y="2242820"/>
            <a:ext cx="5915025" cy="43764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9"/>
          <p:cNvPicPr>
            <a:picLocks noChangeAspect="1"/>
          </p:cNvPicPr>
          <p:nvPr>
            <p:ph sz="half" idx="1"/>
          </p:nvPr>
        </p:nvPicPr>
        <p:blipFill>
          <a:blip r:embed="rId1"/>
          <a:stretch>
            <a:fillRect/>
          </a:stretch>
        </p:blipFill>
        <p:spPr>
          <a:xfrm>
            <a:off x="74295" y="2204720"/>
            <a:ext cx="6061710" cy="4554855"/>
          </a:xfrm>
          <a:prstGeom prst="rect">
            <a:avLst/>
          </a:prstGeom>
        </p:spPr>
      </p:pic>
      <p:pic>
        <p:nvPicPr>
          <p:cNvPr id="6" name="Content Placeholder 5" descr="10"/>
          <p:cNvPicPr>
            <a:picLocks noChangeAspect="1"/>
          </p:cNvPicPr>
          <p:nvPr>
            <p:ph sz="half" idx="2"/>
          </p:nvPr>
        </p:nvPicPr>
        <p:blipFill>
          <a:blip r:embed="rId2"/>
          <a:stretch>
            <a:fillRect/>
          </a:stretch>
        </p:blipFill>
        <p:spPr>
          <a:xfrm>
            <a:off x="6201410" y="2204085"/>
            <a:ext cx="5859145" cy="45554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6"/>
          <p:cNvPicPr>
            <a:picLocks noChangeAspect="1"/>
          </p:cNvPicPr>
          <p:nvPr>
            <p:ph sz="half" idx="1"/>
          </p:nvPr>
        </p:nvPicPr>
        <p:blipFill>
          <a:blip r:embed="rId1"/>
          <a:stretch>
            <a:fillRect/>
          </a:stretch>
        </p:blipFill>
        <p:spPr>
          <a:xfrm>
            <a:off x="64135" y="2159635"/>
            <a:ext cx="5989320" cy="4495800"/>
          </a:xfrm>
          <a:prstGeom prst="rect">
            <a:avLst/>
          </a:prstGeom>
        </p:spPr>
      </p:pic>
      <p:pic>
        <p:nvPicPr>
          <p:cNvPr id="6" name="Content Placeholder 5" descr="5"/>
          <p:cNvPicPr>
            <a:picLocks noChangeAspect="1"/>
          </p:cNvPicPr>
          <p:nvPr>
            <p:ph sz="half" idx="2"/>
          </p:nvPr>
        </p:nvPicPr>
        <p:blipFill>
          <a:blip r:embed="rId2"/>
          <a:stretch>
            <a:fillRect/>
          </a:stretch>
        </p:blipFill>
        <p:spPr>
          <a:xfrm>
            <a:off x="6053455" y="2044700"/>
            <a:ext cx="5904230" cy="46107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11"/>
          <p:cNvPicPr>
            <a:picLocks noChangeAspect="1"/>
          </p:cNvPicPr>
          <p:nvPr>
            <p:ph sz="half" idx="1"/>
          </p:nvPr>
        </p:nvPicPr>
        <p:blipFill>
          <a:blip r:embed="rId1"/>
          <a:stretch>
            <a:fillRect/>
          </a:stretch>
        </p:blipFill>
        <p:spPr>
          <a:xfrm>
            <a:off x="74295" y="2437765"/>
            <a:ext cx="6304915" cy="4293870"/>
          </a:xfrm>
          <a:prstGeom prst="rect">
            <a:avLst/>
          </a:prstGeom>
        </p:spPr>
      </p:pic>
      <p:pic>
        <p:nvPicPr>
          <p:cNvPr id="6" name="Content Placeholder 5" descr="12"/>
          <p:cNvPicPr>
            <a:picLocks noChangeAspect="1"/>
          </p:cNvPicPr>
          <p:nvPr>
            <p:ph sz="half" idx="2"/>
          </p:nvPr>
        </p:nvPicPr>
        <p:blipFill>
          <a:blip r:embed="rId2"/>
          <a:stretch>
            <a:fillRect/>
          </a:stretch>
        </p:blipFill>
        <p:spPr>
          <a:xfrm>
            <a:off x="6379845" y="2323465"/>
            <a:ext cx="5659755" cy="44081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13"/>
          <p:cNvPicPr>
            <a:picLocks noChangeAspect="1"/>
          </p:cNvPicPr>
          <p:nvPr>
            <p:ph sz="half" idx="1"/>
          </p:nvPr>
        </p:nvPicPr>
        <p:blipFill>
          <a:blip r:embed="rId1"/>
          <a:stretch>
            <a:fillRect/>
          </a:stretch>
        </p:blipFill>
        <p:spPr>
          <a:xfrm>
            <a:off x="84455" y="2438400"/>
            <a:ext cx="6294755" cy="4219575"/>
          </a:xfrm>
          <a:prstGeom prst="rect">
            <a:avLst/>
          </a:prstGeom>
        </p:spPr>
      </p:pic>
      <p:pic>
        <p:nvPicPr>
          <p:cNvPr id="6" name="Content Placeholder 5" descr="14"/>
          <p:cNvPicPr>
            <a:picLocks noChangeAspect="1"/>
          </p:cNvPicPr>
          <p:nvPr>
            <p:ph sz="half" idx="2"/>
          </p:nvPr>
        </p:nvPicPr>
        <p:blipFill>
          <a:blip r:embed="rId2"/>
          <a:stretch>
            <a:fillRect/>
          </a:stretch>
        </p:blipFill>
        <p:spPr>
          <a:xfrm>
            <a:off x="6378575" y="2350135"/>
            <a:ext cx="5691505" cy="43757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15"/>
          <p:cNvPicPr>
            <a:picLocks noChangeAspect="1"/>
          </p:cNvPicPr>
          <p:nvPr>
            <p:ph sz="half" idx="1"/>
          </p:nvPr>
        </p:nvPicPr>
        <p:blipFill>
          <a:blip r:embed="rId1"/>
          <a:stretch>
            <a:fillRect/>
          </a:stretch>
        </p:blipFill>
        <p:spPr>
          <a:xfrm>
            <a:off x="105410" y="2437765"/>
            <a:ext cx="6273800" cy="4080510"/>
          </a:xfrm>
          <a:prstGeom prst="rect">
            <a:avLst/>
          </a:prstGeom>
        </p:spPr>
      </p:pic>
      <p:pic>
        <p:nvPicPr>
          <p:cNvPr id="6" name="Content Placeholder 5" descr="16"/>
          <p:cNvPicPr>
            <a:picLocks noChangeAspect="1"/>
          </p:cNvPicPr>
          <p:nvPr>
            <p:ph sz="half" idx="2"/>
          </p:nvPr>
        </p:nvPicPr>
        <p:blipFill>
          <a:blip r:embed="rId2"/>
          <a:stretch>
            <a:fillRect/>
          </a:stretch>
        </p:blipFill>
        <p:spPr>
          <a:xfrm>
            <a:off x="6379210" y="2439035"/>
            <a:ext cx="5741670" cy="39928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17"/>
          <p:cNvPicPr>
            <a:picLocks noChangeAspect="1"/>
          </p:cNvPicPr>
          <p:nvPr>
            <p:ph sz="half" idx="1"/>
          </p:nvPr>
        </p:nvPicPr>
        <p:blipFill>
          <a:blip r:embed="rId1"/>
          <a:stretch>
            <a:fillRect/>
          </a:stretch>
        </p:blipFill>
        <p:spPr>
          <a:xfrm>
            <a:off x="0" y="2350135"/>
            <a:ext cx="6379210" cy="4293870"/>
          </a:xfrm>
          <a:prstGeom prst="rect">
            <a:avLst/>
          </a:prstGeom>
        </p:spPr>
      </p:pic>
      <p:pic>
        <p:nvPicPr>
          <p:cNvPr id="6" name="Content Placeholder 5" descr="18"/>
          <p:cNvPicPr>
            <a:picLocks noChangeAspect="1"/>
          </p:cNvPicPr>
          <p:nvPr>
            <p:ph sz="half" idx="2"/>
          </p:nvPr>
        </p:nvPicPr>
        <p:blipFill>
          <a:blip r:embed="rId2"/>
          <a:stretch>
            <a:fillRect/>
          </a:stretch>
        </p:blipFill>
        <p:spPr>
          <a:xfrm>
            <a:off x="6379210" y="2515870"/>
            <a:ext cx="5721350" cy="42932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19"/>
          <p:cNvPicPr>
            <a:picLocks noChangeAspect="1"/>
          </p:cNvPicPr>
          <p:nvPr>
            <p:ph sz="half" idx="1"/>
          </p:nvPr>
        </p:nvPicPr>
        <p:blipFill>
          <a:blip r:embed="rId1"/>
          <a:stretch>
            <a:fillRect/>
          </a:stretch>
        </p:blipFill>
        <p:spPr>
          <a:xfrm>
            <a:off x="0" y="2192020"/>
            <a:ext cx="6379210" cy="4144645"/>
          </a:xfrm>
          <a:prstGeom prst="rect">
            <a:avLst/>
          </a:prstGeom>
        </p:spPr>
      </p:pic>
      <p:pic>
        <p:nvPicPr>
          <p:cNvPr id="3" name="Content Placeholder 2" descr="23"/>
          <p:cNvPicPr>
            <a:picLocks noChangeAspect="1"/>
          </p:cNvPicPr>
          <p:nvPr>
            <p:ph sz="half" idx="2"/>
          </p:nvPr>
        </p:nvPicPr>
        <p:blipFill>
          <a:blip r:embed="rId2"/>
          <a:stretch>
            <a:fillRect/>
          </a:stretch>
        </p:blipFill>
        <p:spPr>
          <a:xfrm>
            <a:off x="6607810" y="2192655"/>
            <a:ext cx="5583555" cy="41446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9651049" cy="381000"/>
          </a:xfrm>
        </p:spPr>
        <p:txBody>
          <a:bodyPr>
            <a:normAutofit fontScale="90000"/>
          </a:bodyPr>
          <a:lstStyle/>
          <a:p>
            <a:r>
              <a:rPr lang="en-IN"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1066801"/>
            <a:ext cx="10018713" cy="4724399"/>
          </a:xfrm>
        </p:spPr>
        <p:txBody>
          <a:bodyPr>
            <a:noAutofit/>
          </a:bodyPr>
          <a:lstStyle/>
          <a:p>
            <a:pPr marL="457200" lvl="1" indent="0">
              <a:buNone/>
            </a:pPr>
            <a:endParaRPr lang="en-IN" sz="1600" b="1" dirty="0">
              <a:latin typeface="Times New Roman" panose="02020603050405020304" pitchFamily="18" charset="0"/>
              <a:cs typeface="Times New Roman" panose="02020603050405020304" pitchFamily="18" charset="0"/>
            </a:endParaRPr>
          </a:p>
          <a:p>
            <a:pPr marL="457200" lvl="1" indent="0">
              <a:buNone/>
            </a:pPr>
            <a:endParaRPr lang="en-IN"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The project aims to design and Implement the database for Food delivery system to maintain the following.</a:t>
            </a:r>
            <a:endParaRPr lang="en-IN" sz="1600" b="1" dirty="0">
              <a:latin typeface="Times New Roman" panose="02020603050405020304" pitchFamily="18" charset="0"/>
              <a:cs typeface="Times New Roman" panose="02020603050405020304" pitchFamily="18" charset="0"/>
            </a:endParaRPr>
          </a:p>
          <a:p>
            <a:pPr lvl="0"/>
            <a:r>
              <a:rPr lang="en-US" sz="1600" b="1" dirty="0">
                <a:latin typeface="Times New Roman" panose="02020603050405020304" pitchFamily="18" charset="0"/>
                <a:cs typeface="Times New Roman" panose="02020603050405020304" pitchFamily="18" charset="0"/>
              </a:rPr>
              <a:t>Each restaurant has the name and serves certain dishes of different cuisines, every restaurant has a special dish. Every restaurant is resided in different cities. The restaurant takes orders from the customer and the food is prepared and given to the delivery employee who will deliver the order. It keeps track of the orders that it handled.</a:t>
            </a:r>
            <a:endParaRPr lang="en-IN" sz="1600" b="1" dirty="0">
              <a:latin typeface="Times New Roman" panose="02020603050405020304" pitchFamily="18" charset="0"/>
              <a:cs typeface="Times New Roman" panose="02020603050405020304" pitchFamily="18" charset="0"/>
            </a:endParaRPr>
          </a:p>
          <a:p>
            <a:pPr lvl="0"/>
            <a:r>
              <a:rPr lang="en-US" sz="1600" b="1" dirty="0">
                <a:latin typeface="Times New Roman" panose="02020603050405020304" pitchFamily="18" charset="0"/>
                <a:cs typeface="Times New Roman" panose="02020603050405020304" pitchFamily="18" charset="0"/>
              </a:rPr>
              <a:t>The delivery employee will take the food from the restaurant and deliver to the given address. Each delivery employee has a salary and rating for his skills from the customers to whom he had delivered before. He handles the orders and where the food is to be delivered.</a:t>
            </a:r>
            <a:endParaRPr lang="en-IN" sz="1600" b="1" dirty="0">
              <a:latin typeface="Times New Roman" panose="02020603050405020304" pitchFamily="18" charset="0"/>
              <a:cs typeface="Times New Roman" panose="02020603050405020304" pitchFamily="18" charset="0"/>
            </a:endParaRPr>
          </a:p>
          <a:p>
            <a:pPr lvl="0"/>
            <a:r>
              <a:rPr lang="en-US" sz="1600" b="1" dirty="0">
                <a:latin typeface="Times New Roman" panose="02020603050405020304" pitchFamily="18" charset="0"/>
                <a:cs typeface="Times New Roman" panose="02020603050405020304" pitchFamily="18" charset="0"/>
              </a:rPr>
              <a:t>The customer will order from any restaurant which he likes provided he should order when the restaurant is open.</a:t>
            </a:r>
            <a:endParaRPr lang="en-IN" sz="1600" b="1" dirty="0">
              <a:latin typeface="Times New Roman" panose="02020603050405020304" pitchFamily="18" charset="0"/>
              <a:cs typeface="Times New Roman" panose="02020603050405020304" pitchFamily="18" charset="0"/>
            </a:endParaRPr>
          </a:p>
          <a:p>
            <a:pPr lvl="0"/>
            <a:r>
              <a:rPr lang="en-US" sz="1600" b="1" dirty="0">
                <a:latin typeface="Times New Roman" panose="02020603050405020304" pitchFamily="18" charset="0"/>
                <a:cs typeface="Times New Roman" panose="02020603050405020304" pitchFamily="18" charset="0"/>
              </a:rPr>
              <a:t>Every restaurant has some deals to offer on specific days. The customer can avail the offers.</a:t>
            </a:r>
            <a:endParaRPr lang="en-IN" sz="1600" b="1" dirty="0">
              <a:latin typeface="Times New Roman" panose="02020603050405020304" pitchFamily="18" charset="0"/>
              <a:cs typeface="Times New Roman" panose="02020603050405020304" pitchFamily="18" charset="0"/>
            </a:endParaRPr>
          </a:p>
          <a:p>
            <a:pPr lvl="0"/>
            <a:r>
              <a:rPr lang="en-US" sz="1600" b="1" dirty="0">
                <a:latin typeface="Times New Roman" panose="02020603050405020304" pitchFamily="18" charset="0"/>
                <a:cs typeface="Times New Roman" panose="02020603050405020304" pitchFamily="18" charset="0"/>
              </a:rPr>
              <a:t>The information of the types of dishes is to be maintained and which restaurant serves what dishes is also to be maintained. Even the information should include the dish price, its cuisine. Also certain dish is prepared at a certain time only.</a:t>
            </a:r>
            <a:endParaRPr lang="en-IN" sz="1600" b="1" dirty="0">
              <a:latin typeface="Times New Roman" panose="02020603050405020304" pitchFamily="18" charset="0"/>
              <a:cs typeface="Times New Roman" panose="02020603050405020304" pitchFamily="18" charset="0"/>
            </a:endParaRPr>
          </a:p>
          <a:p>
            <a:pPr lvl="0"/>
            <a:r>
              <a:rPr lang="en-US" sz="1600" b="1" dirty="0">
                <a:latin typeface="Times New Roman" panose="02020603050405020304" pitchFamily="18" charset="0"/>
                <a:cs typeface="Times New Roman" panose="02020603050405020304" pitchFamily="18" charset="0"/>
              </a:rPr>
              <a:t>The food delivered to the given address, who delivered the order and what was the feedback should be maintained.</a:t>
            </a:r>
            <a:endParaRPr lang="en-IN" sz="1600" b="1"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20"/>
          <p:cNvPicPr>
            <a:picLocks noChangeAspect="1"/>
          </p:cNvPicPr>
          <p:nvPr>
            <p:ph sz="half" idx="1"/>
          </p:nvPr>
        </p:nvPicPr>
        <p:blipFill>
          <a:blip r:embed="rId1"/>
          <a:stretch>
            <a:fillRect/>
          </a:stretch>
        </p:blipFill>
        <p:spPr>
          <a:xfrm>
            <a:off x="126365" y="2146935"/>
            <a:ext cx="6252845" cy="4580255"/>
          </a:xfrm>
          <a:prstGeom prst="rect">
            <a:avLst/>
          </a:prstGeom>
        </p:spPr>
      </p:pic>
      <p:pic>
        <p:nvPicPr>
          <p:cNvPr id="6" name="Content Placeholder 5" descr="21"/>
          <p:cNvPicPr>
            <a:picLocks noChangeAspect="1"/>
          </p:cNvPicPr>
          <p:nvPr>
            <p:ph sz="half" idx="2"/>
          </p:nvPr>
        </p:nvPicPr>
        <p:blipFill>
          <a:blip r:embed="rId2"/>
          <a:stretch>
            <a:fillRect/>
          </a:stretch>
        </p:blipFill>
        <p:spPr>
          <a:xfrm>
            <a:off x="6475730" y="2146935"/>
            <a:ext cx="5645785" cy="45796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descr="22"/>
          <p:cNvPicPr>
            <a:picLocks noChangeAspect="1"/>
          </p:cNvPicPr>
          <p:nvPr>
            <p:ph sz="half" idx="1"/>
          </p:nvPr>
        </p:nvPicPr>
        <p:blipFill>
          <a:blip r:embed="rId1"/>
          <a:stretch>
            <a:fillRect/>
          </a:stretch>
        </p:blipFill>
        <p:spPr>
          <a:xfrm>
            <a:off x="1483995" y="361315"/>
            <a:ext cx="9834245" cy="5148580"/>
          </a:xfrm>
          <a:prstGeom prst="rect">
            <a:avLst/>
          </a:prstGeom>
        </p:spPr>
      </p:pic>
      <p:sp>
        <p:nvSpPr>
          <p:cNvPr id="4" name="Content Placeholder 3"/>
          <p:cNvSpPr>
            <a:spLocks noGrp="1"/>
          </p:cNvSpPr>
          <p:nvPr>
            <p:ph sz="half" idx="2"/>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9874569" cy="614680"/>
          </a:xfrm>
        </p:spPr>
        <p:txBody>
          <a:bodyPr>
            <a:normAutofit fontScale="90000"/>
          </a:bodyPr>
          <a:lstStyle/>
          <a:p>
            <a:r>
              <a:rPr lang="en-IN" b="1" u="sng" dirty="0">
                <a:latin typeface="Times New Roman" panose="02020603050405020304" pitchFamily="18" charset="0"/>
                <a:cs typeface="Times New Roman" panose="02020603050405020304" pitchFamily="18" charset="0"/>
              </a:rPr>
              <a:t>Entity-Relationship Model</a:t>
            </a:r>
            <a:endParaRPr lang="en-IN" b="1" u="sng"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3120" y="1300481"/>
            <a:ext cx="10891520" cy="54235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9583739" cy="561975"/>
          </a:xfrm>
        </p:spPr>
        <p:txBody>
          <a:bodyPr>
            <a:normAutofit fontScale="90000"/>
          </a:bodyPr>
          <a:lstStyle/>
          <a:p>
            <a:r>
              <a:rPr lang="en-IN" b="1" u="sng" dirty="0">
                <a:latin typeface="Times New Roman" panose="02020603050405020304" pitchFamily="18" charset="0"/>
                <a:cs typeface="Times New Roman" panose="02020603050405020304" pitchFamily="18" charset="0"/>
              </a:rPr>
              <a:t>Relational-Schema</a:t>
            </a:r>
            <a:endParaRPr lang="en-IN" b="1" u="sng"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t="1111" b="5973"/>
          <a:stretch>
            <a:fillRect/>
          </a:stretch>
        </p:blipFill>
        <p:spPr>
          <a:xfrm>
            <a:off x="1971675" y="1352550"/>
            <a:ext cx="8401050" cy="50958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95120" y="107315"/>
            <a:ext cx="4886960" cy="708660"/>
          </a:xfrm>
        </p:spPr>
        <p:txBody>
          <a:bodyPr/>
          <a:p>
            <a:r>
              <a:rPr lang="en-IN" altLang="en-US">
                <a:solidFill>
                  <a:schemeClr val="tx1"/>
                </a:solidFill>
                <a:effectLst>
                  <a:outerShdw blurRad="38100" dist="19050" dir="2700000" algn="tl" rotWithShape="0">
                    <a:schemeClr val="dk1">
                      <a:alpha val="40000"/>
                    </a:schemeClr>
                  </a:outerShdw>
                </a:effectLst>
              </a:rPr>
              <a:t>Create statements</a:t>
            </a:r>
            <a:endParaRPr lang="en-IN" altLang="en-US">
              <a:solidFill>
                <a:schemeClr val="tx1"/>
              </a:solidFill>
              <a:effectLst>
                <a:outerShdw blurRad="38100" dist="19050" dir="2700000" algn="tl" rotWithShape="0">
                  <a:schemeClr val="dk1">
                    <a:alpha val="40000"/>
                  </a:schemeClr>
                </a:outerShdw>
              </a:effectLst>
            </a:endParaRPr>
          </a:p>
        </p:txBody>
      </p:sp>
      <p:sp>
        <p:nvSpPr>
          <p:cNvPr id="7" name="Text Box 6"/>
          <p:cNvSpPr txBox="1"/>
          <p:nvPr/>
        </p:nvSpPr>
        <p:spPr>
          <a:xfrm>
            <a:off x="5501005" y="1082040"/>
            <a:ext cx="2813050" cy="5015865"/>
          </a:xfrm>
          <a:prstGeom prst="rect">
            <a:avLst/>
          </a:prstGeom>
          <a:noFill/>
        </p:spPr>
        <p:txBody>
          <a:bodyPr wrap="square" rtlCol="0" anchor="t">
            <a:spAutoFit/>
          </a:bodyPr>
          <a:p>
            <a:r>
              <a:rPr lang="en-US" sz="1000"/>
              <a:t>drop table customer1;</a:t>
            </a:r>
            <a:endParaRPr lang="en-US" sz="1000"/>
          </a:p>
          <a:p>
            <a:r>
              <a:rPr lang="en-US" sz="1000"/>
              <a:t>drop table customer;</a:t>
            </a:r>
            <a:endParaRPr lang="en-US" sz="1000"/>
          </a:p>
          <a:p>
            <a:r>
              <a:rPr lang="en-US" sz="1000"/>
              <a:t>drop table delivery_employee;</a:t>
            </a:r>
            <a:endParaRPr lang="en-US" sz="1000"/>
          </a:p>
          <a:p>
            <a:r>
              <a:rPr lang="en-US" sz="1000"/>
              <a:t>drop table menu;</a:t>
            </a:r>
            <a:endParaRPr lang="en-US" sz="1000"/>
          </a:p>
          <a:p>
            <a:r>
              <a:rPr lang="en-US" sz="1000"/>
              <a:t>drop table restaurant;</a:t>
            </a:r>
            <a:endParaRPr lang="en-US" sz="1000"/>
          </a:p>
          <a:p>
            <a:r>
              <a:rPr lang="en-US" sz="1000"/>
              <a:t>drop table offers;</a:t>
            </a:r>
            <a:endParaRPr lang="en-US" sz="1000"/>
          </a:p>
          <a:p>
            <a:endParaRPr lang="en-US" sz="1000"/>
          </a:p>
          <a:p>
            <a:r>
              <a:rPr lang="en-US" sz="1000"/>
              <a:t>create table menu(</a:t>
            </a:r>
            <a:endParaRPr lang="en-US" sz="1000"/>
          </a:p>
          <a:p>
            <a:r>
              <a:rPr lang="en-US" sz="1000"/>
              <a:t>dish_id number constraint pk_dishid primary key,</a:t>
            </a:r>
            <a:endParaRPr lang="en-US" sz="1000"/>
          </a:p>
          <a:p>
            <a:r>
              <a:rPr lang="en-US" sz="1000"/>
              <a:t>dish_name varchar2(20) constraint nn_dishname not null,</a:t>
            </a:r>
            <a:endParaRPr lang="en-US" sz="1000"/>
          </a:p>
          <a:p>
            <a:r>
              <a:rPr lang="en-US" sz="1000"/>
              <a:t>dish_cuisine varchar2(30) constraint nn_dishcuisine not null,</a:t>
            </a:r>
            <a:endParaRPr lang="en-US" sz="1000"/>
          </a:p>
          <a:p>
            <a:r>
              <a:rPr lang="en-US" sz="1000"/>
              <a:t>dish_price float constraint nn_dishprice not null,</a:t>
            </a:r>
            <a:endParaRPr lang="en-US" sz="1000"/>
          </a:p>
          <a:p>
            <a:r>
              <a:rPr lang="en-US" sz="1000"/>
              <a:t>dish_start number constraint nn_dishstart not null,</a:t>
            </a:r>
            <a:endParaRPr lang="en-US" sz="1000"/>
          </a:p>
          <a:p>
            <a:r>
              <a:rPr lang="en-US" sz="1000"/>
              <a:t>dish_end number constraint nn_dishend not null);</a:t>
            </a:r>
            <a:endParaRPr lang="en-US" sz="1000"/>
          </a:p>
          <a:p>
            <a:endParaRPr lang="en-US" sz="1000"/>
          </a:p>
          <a:p>
            <a:r>
              <a:rPr lang="en-US" sz="1000"/>
              <a:t>create table restaurant(</a:t>
            </a:r>
            <a:endParaRPr lang="en-US" sz="1000"/>
          </a:p>
          <a:p>
            <a:r>
              <a:rPr lang="en-US" sz="1000"/>
              <a:t>r_id number constraint pk_rid primary key,</a:t>
            </a:r>
            <a:endParaRPr lang="en-US" sz="1000"/>
          </a:p>
          <a:p>
            <a:r>
              <a:rPr lang="en-US" sz="1000"/>
              <a:t>r_specialty varchar2(20) constraint nn_rspecialty not null,</a:t>
            </a:r>
            <a:endParaRPr lang="en-US" sz="1000"/>
          </a:p>
          <a:p>
            <a:r>
              <a:rPr lang="en-US" sz="1000"/>
              <a:t>r_mob_no varchar2(20) constraint nn_rmob_no not null,</a:t>
            </a:r>
            <a:endParaRPr lang="en-US" sz="1000"/>
          </a:p>
          <a:p>
            <a:r>
              <a:rPr lang="en-US" sz="1000"/>
              <a:t>r_start number constraint nn_rstart not null,</a:t>
            </a:r>
            <a:endParaRPr lang="en-US" sz="1000"/>
          </a:p>
          <a:p>
            <a:r>
              <a:rPr lang="en-US" sz="1000"/>
              <a:t>r_end number constraint nn_rend not null,</a:t>
            </a:r>
            <a:endParaRPr lang="en-US" sz="1000"/>
          </a:p>
          <a:p>
            <a:r>
              <a:rPr lang="en-US" sz="1000"/>
              <a:t>r_name varchar2(20) constraint nn_rname not null,</a:t>
            </a:r>
            <a:endParaRPr lang="en-US" sz="1000"/>
          </a:p>
          <a:p>
            <a:r>
              <a:rPr lang="en-US" sz="1000"/>
              <a:t>r_ratings number constraint nn_rratings not null,</a:t>
            </a:r>
            <a:endParaRPr lang="en-US" sz="1000"/>
          </a:p>
          <a:p>
            <a:r>
              <a:rPr lang="en-US" sz="1000"/>
              <a:t>r_street varchar2(20) constraint nn_rstreet not null,</a:t>
            </a:r>
            <a:endParaRPr lang="en-US" sz="1000"/>
          </a:p>
          <a:p>
            <a:r>
              <a:rPr lang="en-US" sz="1000"/>
              <a:t>r_city varchar2(20) constraint nn_rcity not null,</a:t>
            </a:r>
            <a:endParaRPr lang="en-US" sz="1000"/>
          </a:p>
          <a:p>
            <a:r>
              <a:rPr lang="en-US" sz="1000"/>
              <a:t>r_pin_code number constraint nn_rpin_code not null);</a:t>
            </a:r>
            <a:endParaRPr lang="en-US" sz="1000"/>
          </a:p>
        </p:txBody>
      </p:sp>
      <p:sp>
        <p:nvSpPr>
          <p:cNvPr id="8" name="Text Box 7"/>
          <p:cNvSpPr txBox="1"/>
          <p:nvPr/>
        </p:nvSpPr>
        <p:spPr>
          <a:xfrm>
            <a:off x="9136380" y="1021715"/>
            <a:ext cx="2540000" cy="5631180"/>
          </a:xfrm>
          <a:prstGeom prst="rect">
            <a:avLst/>
          </a:prstGeom>
          <a:noFill/>
        </p:spPr>
        <p:txBody>
          <a:bodyPr wrap="square" rtlCol="0" anchor="t">
            <a:spAutoFit/>
          </a:bodyPr>
          <a:p>
            <a:r>
              <a:rPr lang="en-US" sz="1000"/>
              <a:t>create table orders(</a:t>
            </a:r>
            <a:endParaRPr lang="en-US" sz="1000"/>
          </a:p>
          <a:p>
            <a:r>
              <a:rPr lang="en-US" sz="1000"/>
              <a:t>order_id number constraint pk_orderid primary key,</a:t>
            </a:r>
            <a:endParaRPr lang="en-US" sz="1000"/>
          </a:p>
          <a:p>
            <a:r>
              <a:rPr lang="en-US" sz="1000"/>
              <a:t>order_quantity number constraint nn_orderquantity not null,</a:t>
            </a:r>
            <a:endParaRPr lang="en-US" sz="1000"/>
          </a:p>
          <a:p>
            <a:r>
              <a:rPr lang="en-US" sz="1000"/>
              <a:t>order_time number constraint nn_ordertime not null,</a:t>
            </a:r>
            <a:endParaRPr lang="en-US" sz="1000"/>
          </a:p>
          <a:p>
            <a:r>
              <a:rPr lang="en-US" sz="1000"/>
              <a:t>order_date date constraint nn_orderdate not null,</a:t>
            </a:r>
            <a:endParaRPr lang="en-US" sz="1000"/>
          </a:p>
          <a:p>
            <a:r>
              <a:rPr lang="en-US" sz="1000"/>
              <a:t>f_status varchar2(20) ,</a:t>
            </a:r>
            <a:endParaRPr lang="en-US" sz="1000"/>
          </a:p>
          <a:p>
            <a:r>
              <a:rPr lang="en-US" sz="1000"/>
              <a:t>f_date date constraint nn_orderfdate not null,</a:t>
            </a:r>
            <a:endParaRPr lang="en-US" sz="1000"/>
          </a:p>
          <a:p>
            <a:r>
              <a:rPr lang="en-US" sz="1000"/>
              <a:t>c_id number references customer(c_id),</a:t>
            </a:r>
            <a:endParaRPr lang="en-US" sz="1000"/>
          </a:p>
          <a:p>
            <a:r>
              <a:rPr lang="en-US" sz="1000"/>
              <a:t>r_id number references restaurant(r_id),</a:t>
            </a:r>
            <a:endParaRPr lang="en-US" sz="1000"/>
          </a:p>
          <a:p>
            <a:r>
              <a:rPr lang="en-US" sz="1000"/>
              <a:t>d_id number references delivery_employee(d_id),</a:t>
            </a:r>
            <a:endParaRPr lang="en-US" sz="1000"/>
          </a:p>
          <a:p>
            <a:r>
              <a:rPr lang="en-US" sz="1000"/>
              <a:t>dish_id number references menu(dish_id));</a:t>
            </a:r>
            <a:endParaRPr lang="en-US" sz="1000"/>
          </a:p>
          <a:p>
            <a:endParaRPr lang="en-US" sz="1000"/>
          </a:p>
          <a:p>
            <a:r>
              <a:rPr lang="en-US" sz="1000"/>
              <a:t>create table deals(</a:t>
            </a:r>
            <a:endParaRPr lang="en-US" sz="1000"/>
          </a:p>
          <a:p>
            <a:r>
              <a:rPr lang="en-US" sz="1000"/>
              <a:t>deal_code number constraint pk_validid primary key,</a:t>
            </a:r>
            <a:endParaRPr lang="en-US" sz="1000"/>
          </a:p>
          <a:p>
            <a:r>
              <a:rPr lang="en-US" sz="1000"/>
              <a:t>discount float constraint nn_validdiscount not null,</a:t>
            </a:r>
            <a:endParaRPr lang="en-US" sz="1000"/>
          </a:p>
          <a:p>
            <a:r>
              <a:rPr lang="en-US" sz="1000"/>
              <a:t>valid_day varchar2(20) constraint nn_valid_day not null,</a:t>
            </a:r>
            <a:endParaRPr lang="en-US" sz="1000"/>
          </a:p>
          <a:p>
            <a:r>
              <a:rPr lang="en-US" sz="1000"/>
              <a:t>valid_pay_method varchar2(20) );</a:t>
            </a:r>
            <a:endParaRPr lang="en-US" sz="1000"/>
          </a:p>
          <a:p>
            <a:endParaRPr lang="en-US" sz="1000"/>
          </a:p>
          <a:p>
            <a:endParaRPr lang="en-US" sz="1000"/>
          </a:p>
          <a:p>
            <a:r>
              <a:rPr lang="en-US" sz="1000"/>
              <a:t>create table served_by(</a:t>
            </a:r>
            <a:endParaRPr lang="en-US" sz="1000"/>
          </a:p>
          <a:p>
            <a:r>
              <a:rPr lang="en-US" sz="1000"/>
              <a:t>r_id number references restaurant(r_id),</a:t>
            </a:r>
            <a:endParaRPr lang="en-US" sz="1000"/>
          </a:p>
          <a:p>
            <a:r>
              <a:rPr lang="en-US" sz="1000"/>
              <a:t>d_id number references menu(dish_id));</a:t>
            </a:r>
            <a:endParaRPr lang="en-US" sz="1000"/>
          </a:p>
          <a:p>
            <a:endParaRPr lang="en-US" sz="1000"/>
          </a:p>
          <a:p>
            <a:r>
              <a:rPr lang="en-US" sz="1000"/>
              <a:t>create table offers(</a:t>
            </a:r>
            <a:endParaRPr lang="en-US" sz="1000"/>
          </a:p>
          <a:p>
            <a:r>
              <a:rPr lang="en-US" sz="1000"/>
              <a:t>r_id number references restaurant (r_id),</a:t>
            </a:r>
            <a:endParaRPr lang="en-US" sz="1000"/>
          </a:p>
          <a:p>
            <a:r>
              <a:rPr lang="en-US" sz="1000"/>
              <a:t>d_code number references deals (deal_code));</a:t>
            </a:r>
            <a:endParaRPr lang="en-US" sz="1000"/>
          </a:p>
        </p:txBody>
      </p:sp>
      <p:sp>
        <p:nvSpPr>
          <p:cNvPr id="9" name="Content Placeholder 8"/>
          <p:cNvSpPr/>
          <p:nvPr>
            <p:ph idx="1"/>
          </p:nvPr>
        </p:nvSpPr>
        <p:spPr>
          <a:xfrm flipH="1">
            <a:off x="404495" y="2667000"/>
            <a:ext cx="76200" cy="3124200"/>
          </a:xfrm>
        </p:spPr>
        <p:txBody>
          <a:bodyPr/>
          <a:p>
            <a:endParaRPr lang="en-US"/>
          </a:p>
        </p:txBody>
      </p:sp>
      <p:sp>
        <p:nvSpPr>
          <p:cNvPr id="10" name="Text Box 9"/>
          <p:cNvSpPr txBox="1"/>
          <p:nvPr/>
        </p:nvSpPr>
        <p:spPr>
          <a:xfrm>
            <a:off x="2138045" y="1005205"/>
            <a:ext cx="2540000" cy="5169535"/>
          </a:xfrm>
          <a:prstGeom prst="rect">
            <a:avLst/>
          </a:prstGeom>
          <a:noFill/>
        </p:spPr>
        <p:txBody>
          <a:bodyPr wrap="square" rtlCol="0" anchor="t">
            <a:spAutoFit/>
          </a:bodyPr>
          <a:p>
            <a:r>
              <a:rPr lang="en-US" sz="1000">
                <a:sym typeface="+mn-ea"/>
              </a:rPr>
              <a:t>create table customer (</a:t>
            </a:r>
            <a:endParaRPr lang="en-US" sz="1000"/>
          </a:p>
          <a:p>
            <a:r>
              <a:rPr lang="en-US" sz="1000">
                <a:sym typeface="+mn-ea"/>
              </a:rPr>
              <a:t>c_id number constraint pk_cid primary key,</a:t>
            </a:r>
            <a:endParaRPr lang="en-US" sz="1000"/>
          </a:p>
          <a:p>
            <a:r>
              <a:rPr lang="en-US" sz="1000">
                <a:sym typeface="+mn-ea"/>
              </a:rPr>
              <a:t>c_hno number constraint nn_c_hno not null,</a:t>
            </a:r>
            <a:endParaRPr lang="en-US" sz="1000"/>
          </a:p>
          <a:p>
            <a:r>
              <a:rPr lang="en-US" sz="1000">
                <a:sym typeface="+mn-ea"/>
              </a:rPr>
              <a:t>c_street varchar2(20) constraint nn_street not null,</a:t>
            </a:r>
            <a:endParaRPr lang="en-US" sz="1000"/>
          </a:p>
          <a:p>
            <a:r>
              <a:rPr lang="en-US" sz="1000">
                <a:sym typeface="+mn-ea"/>
              </a:rPr>
              <a:t>c_city varchar2(20) constraint nn_city not null,</a:t>
            </a:r>
            <a:endParaRPr lang="en-US" sz="1000"/>
          </a:p>
          <a:p>
            <a:r>
              <a:rPr lang="en-US" sz="1000">
                <a:sym typeface="+mn-ea"/>
              </a:rPr>
              <a:t>c_pin_code number constraint nn_pin_code not null,</a:t>
            </a:r>
            <a:endParaRPr lang="en-US" sz="1000"/>
          </a:p>
          <a:p>
            <a:r>
              <a:rPr lang="en-US" sz="1000">
                <a:sym typeface="+mn-ea"/>
              </a:rPr>
              <a:t>c_fname varchar2(20) constraint nn_fname not null,</a:t>
            </a:r>
            <a:endParaRPr lang="en-US" sz="1000"/>
          </a:p>
          <a:p>
            <a:r>
              <a:rPr lang="en-US" sz="1000">
                <a:sym typeface="+mn-ea"/>
              </a:rPr>
              <a:t>c_mname varchar2(20) constraint nn_mname not null,</a:t>
            </a:r>
            <a:endParaRPr lang="en-US" sz="1000"/>
          </a:p>
          <a:p>
            <a:r>
              <a:rPr lang="en-US" sz="1000">
                <a:sym typeface="+mn-ea"/>
              </a:rPr>
              <a:t>c_lname varchar2(20) constraint nn_lname not null,</a:t>
            </a:r>
            <a:endParaRPr lang="en-US" sz="1000"/>
          </a:p>
          <a:p>
            <a:r>
              <a:rPr lang="en-US" sz="1000">
                <a:sym typeface="+mn-ea"/>
              </a:rPr>
              <a:t>c_mob_no varchar2(20) constraint uni_mob_no unique);</a:t>
            </a:r>
            <a:endParaRPr lang="en-US" sz="1000"/>
          </a:p>
          <a:p>
            <a:endParaRPr lang="en-US" sz="1000"/>
          </a:p>
          <a:p>
            <a:r>
              <a:rPr lang="en-US" sz="1000">
                <a:sym typeface="+mn-ea"/>
              </a:rPr>
              <a:t>create table delivery_employee(</a:t>
            </a:r>
            <a:endParaRPr lang="en-US" sz="1000"/>
          </a:p>
          <a:p>
            <a:r>
              <a:rPr lang="en-US" sz="1000">
                <a:sym typeface="+mn-ea"/>
              </a:rPr>
              <a:t>d_id number constraint pk_did primary key,</a:t>
            </a:r>
            <a:endParaRPr lang="en-US" sz="1000"/>
          </a:p>
          <a:p>
            <a:r>
              <a:rPr lang="en-US" sz="1000">
                <a:sym typeface="+mn-ea"/>
              </a:rPr>
              <a:t>d_mob_no varchar2(20) constraint uni_dmob_no unique,</a:t>
            </a:r>
            <a:endParaRPr lang="en-US" sz="1000"/>
          </a:p>
          <a:p>
            <a:r>
              <a:rPr lang="en-US" sz="1000">
                <a:sym typeface="+mn-ea"/>
              </a:rPr>
              <a:t>d_start number constraint nn_start not null,</a:t>
            </a:r>
            <a:endParaRPr lang="en-US" sz="1000"/>
          </a:p>
          <a:p>
            <a:r>
              <a:rPr lang="en-US" sz="1000">
                <a:sym typeface="+mn-ea"/>
              </a:rPr>
              <a:t>d_end number constraint nn_end not null,</a:t>
            </a:r>
            <a:endParaRPr lang="en-US" sz="1000"/>
          </a:p>
          <a:p>
            <a:r>
              <a:rPr lang="en-US" sz="1000">
                <a:sym typeface="+mn-ea"/>
              </a:rPr>
              <a:t>d_salary float constraint nn_salary not null,</a:t>
            </a:r>
            <a:endParaRPr lang="en-US" sz="1000"/>
          </a:p>
          <a:p>
            <a:r>
              <a:rPr lang="en-US" sz="1000">
                <a:sym typeface="+mn-ea"/>
              </a:rPr>
              <a:t>d_ratings number constraint nn_ratings not null,</a:t>
            </a:r>
            <a:endParaRPr lang="en-US" sz="1000"/>
          </a:p>
          <a:p>
            <a:r>
              <a:rPr lang="en-US" sz="1000">
                <a:sym typeface="+mn-ea"/>
              </a:rPr>
              <a:t>d_fname varchar2(20) constraint nn_dfname not null,</a:t>
            </a:r>
            <a:endParaRPr lang="en-US" sz="1000"/>
          </a:p>
          <a:p>
            <a:r>
              <a:rPr lang="en-US" sz="1000">
                <a:sym typeface="+mn-ea"/>
              </a:rPr>
              <a:t>d_mname varchar2(20) constraint nn_dmname not null,</a:t>
            </a:r>
            <a:endParaRPr lang="en-US" sz="1000"/>
          </a:p>
          <a:p>
            <a:r>
              <a:rPr lang="en-US" sz="1000">
                <a:sym typeface="+mn-ea"/>
              </a:rPr>
              <a:t>d_lname varchar2(20) constraint nn_dlname not null);</a:t>
            </a:r>
            <a:endParaRPr lang="en-US"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7015" y="-141605"/>
            <a:ext cx="7016750" cy="1509395"/>
          </a:xfrm>
        </p:spPr>
        <p:txBody>
          <a:bodyPr/>
          <a:p>
            <a:r>
              <a:rPr lang="en-IN" altLang="en-US">
                <a:solidFill>
                  <a:schemeClr val="tx1"/>
                </a:solidFill>
                <a:effectLst>
                  <a:outerShdw blurRad="38100" dist="19050" dir="2700000" algn="tl" rotWithShape="0">
                    <a:schemeClr val="dk1">
                      <a:alpha val="40000"/>
                    </a:schemeClr>
                  </a:outerShdw>
                </a:effectLst>
              </a:rPr>
              <a:t>Insert statements</a:t>
            </a:r>
            <a:endParaRPr lang="en-IN" altLang="en-US">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flipH="1">
            <a:off x="172720" y="2667000"/>
            <a:ext cx="215900" cy="3124200"/>
          </a:xfrm>
        </p:spPr>
        <p:txBody>
          <a:bodyPr/>
          <a:p>
            <a:endParaRPr lang="en-US"/>
          </a:p>
        </p:txBody>
      </p:sp>
      <p:sp>
        <p:nvSpPr>
          <p:cNvPr id="5" name="Text Box 4"/>
          <p:cNvSpPr txBox="1"/>
          <p:nvPr/>
        </p:nvSpPr>
        <p:spPr>
          <a:xfrm>
            <a:off x="1519555" y="939800"/>
            <a:ext cx="5591810" cy="3630930"/>
          </a:xfrm>
          <a:prstGeom prst="rect">
            <a:avLst/>
          </a:prstGeom>
          <a:noFill/>
        </p:spPr>
        <p:txBody>
          <a:bodyPr wrap="square" rtlCol="0" anchor="t">
            <a:spAutoFit/>
          </a:bodyPr>
          <a:p>
            <a:r>
              <a:rPr lang="en-US" sz="1000"/>
              <a:t>insert into customer values(1120,21,'laxminagar','banahatti',587311,'daya','v','hatti',9189357645);</a:t>
            </a:r>
            <a:endParaRPr lang="en-US" sz="1000"/>
          </a:p>
          <a:p>
            <a:r>
              <a:rPr lang="en-US" sz="1000"/>
              <a:t>insert into customer values(1121,31,'vidyanagar','hubli',580031,'arun','k','naik',6753876875);</a:t>
            </a:r>
            <a:endParaRPr lang="en-US" sz="1000"/>
          </a:p>
          <a:p>
            <a:r>
              <a:rPr lang="en-US" sz="1000"/>
              <a:t>insert into customer values(1122,41,'unkal road','hubli',580031,'vanu','m','j',7890478939);</a:t>
            </a:r>
            <a:endParaRPr lang="en-US" sz="1000"/>
          </a:p>
          <a:p>
            <a:r>
              <a:rPr lang="en-US" sz="1000"/>
              <a:t>insert into customer values(1123,51,'keb road','tama khadi',587312,'relal','h','h',7893567865);</a:t>
            </a:r>
            <a:endParaRPr lang="en-US" sz="1000"/>
          </a:p>
          <a:p>
            <a:r>
              <a:rPr lang="en-US" sz="1000"/>
              <a:t>insert into customer values(1124,61,'temple road','mudhol',587335,'abhi','m','kudachi',6738978983);</a:t>
            </a:r>
            <a:endParaRPr lang="en-US" sz="1000"/>
          </a:p>
          <a:p>
            <a:r>
              <a:rPr lang="en-US" sz="1000"/>
              <a:t>insert into customer values(1125,71,'abmp road','bijapur',587385,'kiran','p','n',6748976578);</a:t>
            </a:r>
            <a:endParaRPr lang="en-US" sz="1000"/>
          </a:p>
          <a:p>
            <a:r>
              <a:rPr lang="en-US" sz="1000"/>
              <a:t>insert into customer values(1126,81,'keshav road','bagalkot',587392,'anjali','m','f',6784569890);</a:t>
            </a:r>
            <a:endParaRPr lang="en-US" sz="1000"/>
          </a:p>
          <a:p>
            <a:r>
              <a:rPr lang="en-US" sz="1000"/>
              <a:t>insert into customer values(1127,91,'ambedkar circle','rabakavi',587314,'bhargavi','r','mali',5467893456);</a:t>
            </a:r>
            <a:endParaRPr lang="en-US" sz="1000"/>
          </a:p>
          <a:p>
            <a:r>
              <a:rPr lang="en-US" sz="1000"/>
              <a:t>insert into customer values(128,101,'gandhi nagar','rampur',587315,'vinuta','k','katti',4678907890);</a:t>
            </a:r>
            <a:endParaRPr lang="en-US" sz="1000"/>
          </a:p>
          <a:p>
            <a:r>
              <a:rPr lang="en-US" sz="1000"/>
              <a:t>insert into customer values(1129,121,'laxmi nagar','banahatti',587311,'deepti','m','d',7654321234);</a:t>
            </a:r>
            <a:endParaRPr lang="en-US" sz="1000"/>
          </a:p>
          <a:p>
            <a:r>
              <a:rPr lang="en-US" sz="1000"/>
              <a:t>insert into customer values(1130,131,'vidya nagar','hubli',580031,'asha','k','gowda',5896321478);</a:t>
            </a:r>
            <a:endParaRPr lang="en-US" sz="1000"/>
          </a:p>
          <a:p>
            <a:endParaRPr lang="en-US" sz="1000"/>
          </a:p>
          <a:p>
            <a:endParaRPr lang="en-US" sz="1000"/>
          </a:p>
          <a:p>
            <a:r>
              <a:rPr lang="en-US" sz="1000"/>
              <a:t>insert into delivery_employee values(421,1234567892,10,9,10000,1,'manju','r','khot');</a:t>
            </a:r>
            <a:endParaRPr lang="en-US" sz="1000"/>
          </a:p>
          <a:p>
            <a:r>
              <a:rPr lang="en-US" sz="1000"/>
              <a:t>insert into delivery_employee values(422,2345678901,11,10,20000,2,'shasidar','m','s');</a:t>
            </a:r>
            <a:endParaRPr lang="en-US" sz="1000"/>
          </a:p>
          <a:p>
            <a:r>
              <a:rPr lang="en-US" sz="1000"/>
              <a:t>insert into delivery_employee values(423,3456789012,12,11,30000,3,'km','m','r');</a:t>
            </a:r>
            <a:endParaRPr lang="en-US" sz="1000"/>
          </a:p>
          <a:p>
            <a:r>
              <a:rPr lang="en-US" sz="1000"/>
              <a:t>insert into delivery_employee values(424,1234567893,13,12,40000,4,'prakash','b','hegde');</a:t>
            </a:r>
            <a:endParaRPr lang="en-US" sz="1000"/>
          </a:p>
          <a:p>
            <a:r>
              <a:rPr lang="en-US" sz="1000"/>
              <a:t>insert into delivery_employee values(425,0876543211,14,13,50000,5,'aruna','m','naik');</a:t>
            </a:r>
            <a:endParaRPr lang="en-US" sz="1000"/>
          </a:p>
          <a:p>
            <a:r>
              <a:rPr lang="en-US" sz="1000"/>
              <a:t>insert into delivery_employee values(426,7418529637,15,14,50000,6,'vimala','k','patil');</a:t>
            </a:r>
            <a:endParaRPr lang="en-US" sz="1000"/>
          </a:p>
          <a:p>
            <a:r>
              <a:rPr lang="en-US" sz="1000"/>
              <a:t>insert into delivery_employee values(427,7453951755,16,15,10000,7,'nameta','s','patil');</a:t>
            </a:r>
            <a:endParaRPr lang="en-US" sz="1000"/>
          </a:p>
          <a:p>
            <a:r>
              <a:rPr lang="en-US" sz="1000"/>
              <a:t>insert into delivery_employee values(428,7865585541,17,16,20000,8,'shaila','s','k');</a:t>
            </a:r>
            <a:endParaRPr lang="en-US" sz="1000"/>
          </a:p>
          <a:p>
            <a:r>
              <a:rPr lang="en-US" sz="1000"/>
              <a:t>insert into delivery_employee values(429,8526528555,18,17,40000,9,'pradeep','m','k');</a:t>
            </a:r>
            <a:endParaRPr lang="en-US" sz="1000"/>
          </a:p>
          <a:p>
            <a:r>
              <a:rPr lang="en-US" sz="1000"/>
              <a:t>insert into delivery_employee values(430,7851954528,19,18,90000,1,'vishal','s','k');</a:t>
            </a:r>
            <a:endParaRPr lang="en-US" sz="1000"/>
          </a:p>
        </p:txBody>
      </p:sp>
      <p:sp>
        <p:nvSpPr>
          <p:cNvPr id="6" name="Text Box 5"/>
          <p:cNvSpPr txBox="1"/>
          <p:nvPr/>
        </p:nvSpPr>
        <p:spPr>
          <a:xfrm>
            <a:off x="1519555" y="4638040"/>
            <a:ext cx="6445250" cy="1783715"/>
          </a:xfrm>
          <a:prstGeom prst="rect">
            <a:avLst/>
          </a:prstGeom>
          <a:noFill/>
        </p:spPr>
        <p:txBody>
          <a:bodyPr wrap="square" rtlCol="0" anchor="t">
            <a:spAutoFit/>
          </a:bodyPr>
          <a:p>
            <a:r>
              <a:rPr lang="en-US" sz="1000"/>
              <a:t>insert into menu values(111,'idli','south indian',40,1,2);</a:t>
            </a:r>
            <a:endParaRPr lang="en-US" sz="1000"/>
          </a:p>
          <a:p>
            <a:r>
              <a:rPr lang="en-US" sz="1000"/>
              <a:t>insert into menu values(112,'jeera rice ','north indian',110,2,3);</a:t>
            </a:r>
            <a:endParaRPr lang="en-US" sz="1000"/>
          </a:p>
          <a:p>
            <a:r>
              <a:rPr lang="en-US" sz="1000"/>
              <a:t>insert into menu values(113,'ni thali','north indian',340,3,4);</a:t>
            </a:r>
            <a:endParaRPr lang="en-US" sz="1000"/>
          </a:p>
          <a:p>
            <a:r>
              <a:rPr lang="en-US" sz="1000"/>
              <a:t>insert into menu values(114,'si thali','south indian',240,4,5);</a:t>
            </a:r>
            <a:endParaRPr lang="en-US" sz="1000"/>
          </a:p>
          <a:p>
            <a:r>
              <a:rPr lang="en-US" sz="1000"/>
              <a:t>insert into menu values(115,'fried rice','chinese',130,5,6);</a:t>
            </a:r>
            <a:endParaRPr lang="en-US" sz="1000"/>
          </a:p>
          <a:p>
            <a:r>
              <a:rPr lang="en-US" sz="1000"/>
              <a:t>insert into menu values(116,'puri','south indian',60,2,3);</a:t>
            </a:r>
            <a:endParaRPr lang="en-US" sz="1000"/>
          </a:p>
          <a:p>
            <a:r>
              <a:rPr lang="en-US" sz="1000"/>
              <a:t>insert into menu values(117,'idli','south indian',40,1,3);</a:t>
            </a:r>
            <a:endParaRPr lang="en-US" sz="1000"/>
          </a:p>
          <a:p>
            <a:r>
              <a:rPr lang="en-US" sz="1000"/>
              <a:t>insert into menu values(118,'egg biryani','north indian',70,8,9);</a:t>
            </a:r>
            <a:endParaRPr lang="en-US" sz="1000"/>
          </a:p>
          <a:p>
            <a:r>
              <a:rPr lang="en-US" sz="1000"/>
              <a:t>insert into menu values(119,'chicken thali','north indian',220,9,10);</a:t>
            </a:r>
            <a:endParaRPr lang="en-US" sz="1000"/>
          </a:p>
          <a:p>
            <a:r>
              <a:rPr lang="en-US" sz="1000"/>
              <a:t>insert into menu values(120,'puri','south indian',60,1,2);</a:t>
            </a:r>
            <a:endParaRPr lang="en-US" sz="1000"/>
          </a:p>
          <a:p>
            <a:r>
              <a:rPr lang="en-US" sz="1000"/>
              <a:t>insert into menu values(121,'idli','south indian',40,1,3);</a:t>
            </a:r>
            <a:endParaRPr lang="en-US" sz="1000"/>
          </a:p>
        </p:txBody>
      </p:sp>
      <p:sp>
        <p:nvSpPr>
          <p:cNvPr id="7" name="Text Box 6"/>
          <p:cNvSpPr txBox="1"/>
          <p:nvPr/>
        </p:nvSpPr>
        <p:spPr>
          <a:xfrm>
            <a:off x="7360285" y="0"/>
            <a:ext cx="4831715" cy="6862445"/>
          </a:xfrm>
          <a:prstGeom prst="rect">
            <a:avLst/>
          </a:prstGeom>
          <a:noFill/>
        </p:spPr>
        <p:txBody>
          <a:bodyPr wrap="square" rtlCol="0" anchor="t">
            <a:spAutoFit/>
          </a:bodyPr>
          <a:p>
            <a:r>
              <a:rPr lang="en-US" sz="1000"/>
              <a:t>insert into restaurant values(1001,'idli',7495196382,8,10,'vaibhav',2,'laxmi','jamakandi',587312);</a:t>
            </a:r>
            <a:endParaRPr lang="en-US" sz="1000"/>
          </a:p>
          <a:p>
            <a:r>
              <a:rPr lang="en-US" sz="1000"/>
              <a:t>insert into restaurant values(1002,'jeera rice',1478529631,9,9,'panjurli',3,'shirur park','hubli',5800321);</a:t>
            </a:r>
            <a:endParaRPr lang="en-US" sz="1000"/>
          </a:p>
          <a:p>
            <a:r>
              <a:rPr lang="en-US" sz="1000"/>
              <a:t>insert into restaurant values(1003,'puri',7896415252,10,8,'kamat',4,'kmr road','belgaum',5800312);</a:t>
            </a:r>
            <a:endParaRPr lang="en-US" sz="1000"/>
          </a:p>
          <a:p>
            <a:r>
              <a:rPr lang="en-US" sz="1000"/>
              <a:t>insert into restaurant values(1004,'pav bhaji',9876543211,10,10,'vijay',3,'vidya nagar','banahatti',5800311);</a:t>
            </a:r>
            <a:endParaRPr lang="en-US" sz="1000"/>
          </a:p>
          <a:p>
            <a:r>
              <a:rPr lang="en-US" sz="1000"/>
              <a:t>insert into restaurant values(1005,'gobi',7896541239,9,6,'president',5,'hdmc road','melanti',587311);</a:t>
            </a:r>
            <a:endParaRPr lang="en-US" sz="1000"/>
          </a:p>
          <a:p>
            <a:r>
              <a:rPr lang="en-US" sz="1000"/>
              <a:t>insert into restaurant values(1006,'puri',9874587896,8,5,'naveen',4,'unkal road','hubli',5800311);</a:t>
            </a:r>
            <a:endParaRPr lang="en-US" sz="1000"/>
          </a:p>
          <a:p>
            <a:r>
              <a:rPr lang="en-US" sz="1000"/>
              <a:t>insert into restaurant values(1007,'idli',7495196789,11,10,'ice cube',3,'hosur road','hubli',5800311);</a:t>
            </a:r>
            <a:endParaRPr lang="en-US" sz="1000"/>
          </a:p>
          <a:p>
            <a:r>
              <a:rPr lang="en-US" sz="1000"/>
              <a:t>insert into restaurant values(1008,'jeera rice',749519324,8,11,'densions',4,'hosur road','hubli',5800311);</a:t>
            </a:r>
            <a:endParaRPr lang="en-US" sz="1000"/>
          </a:p>
          <a:p>
            <a:r>
              <a:rPr lang="en-US" sz="1000"/>
              <a:t>insert into restaurant values(1009,'fried rice',7495196542,9,8,'ocean pearl',5,'sultan road','dharawad',5800312);</a:t>
            </a:r>
            <a:endParaRPr lang="en-US" sz="1000"/>
          </a:p>
          <a:p>
            <a:r>
              <a:rPr lang="en-US" sz="1000"/>
              <a:t>insert into restaurant values(1010,'idli',7495196373,8,9,'revanth',3,'sultan road','dharawad',5800312);</a:t>
            </a:r>
            <a:endParaRPr lang="en-US" sz="1000"/>
          </a:p>
          <a:p>
            <a:endParaRPr lang="en-US" sz="1000"/>
          </a:p>
          <a:p>
            <a:r>
              <a:rPr lang="en-US" sz="1000"/>
              <a:t>insert into orders values(731,1,11,'1-jan-21','good','10-may-21',1120,1001,421,111);</a:t>
            </a:r>
            <a:endParaRPr lang="en-US" sz="1000"/>
          </a:p>
          <a:p>
            <a:r>
              <a:rPr lang="en-US" sz="1000"/>
              <a:t>insert into orders values(732,2,12,'2-feb-21','bad','11-aug-21',1121,1002,422,112);</a:t>
            </a:r>
            <a:endParaRPr lang="en-US" sz="1000"/>
          </a:p>
          <a:p>
            <a:r>
              <a:rPr lang="en-US" sz="1000"/>
              <a:t>insert into orders values(733,1,1,'3-may-21','avg','12-dec-21',1122,1003,423,113);</a:t>
            </a:r>
            <a:endParaRPr lang="en-US" sz="1000"/>
          </a:p>
          <a:p>
            <a:r>
              <a:rPr lang="en-US" sz="1000"/>
              <a:t>insert into orders values(734,1,2,'4-july-21','bad','13-oct-21',1123,1004,421,114);</a:t>
            </a:r>
            <a:endParaRPr lang="en-US" sz="1000"/>
          </a:p>
          <a:p>
            <a:r>
              <a:rPr lang="en-US" sz="1000"/>
              <a:t>insert into orders values(735,2,3,'5-mar-21','good','14-oct-21',1124,1005,422,116);</a:t>
            </a:r>
            <a:endParaRPr lang="en-US" sz="1000"/>
          </a:p>
          <a:p>
            <a:r>
              <a:rPr lang="en-US" sz="1000"/>
              <a:t>insert into orders values(736,3,4,'6-jun-21','avg','15-may-21',1125,1006,423,114);</a:t>
            </a:r>
            <a:endParaRPr lang="en-US" sz="1000"/>
          </a:p>
          <a:p>
            <a:r>
              <a:rPr lang="en-US" sz="1000"/>
              <a:t>insert into orders values(737,4,5,'7-sep-21','good','16-dec-21',1126,1007,425,112);</a:t>
            </a:r>
            <a:endParaRPr lang="en-US" sz="1000"/>
          </a:p>
          <a:p>
            <a:r>
              <a:rPr lang="en-US" sz="1000"/>
              <a:t>insert into orders values(738,5,6,'8-july-21','avg','17-sep-21',1127,1008,424,115);</a:t>
            </a:r>
            <a:endParaRPr lang="en-US" sz="1000"/>
          </a:p>
          <a:p>
            <a:r>
              <a:rPr lang="en-US" sz="1000"/>
              <a:t>insert into orders values(740,2,1,'10-mar-21','good','18-oct-21',1129,1010,426,118);</a:t>
            </a:r>
            <a:endParaRPr lang="en-US" sz="1000"/>
          </a:p>
          <a:p>
            <a:endParaRPr lang="en-US" sz="1000"/>
          </a:p>
          <a:p>
            <a:endParaRPr lang="en-US" sz="1000"/>
          </a:p>
          <a:p>
            <a:r>
              <a:rPr lang="en-US" sz="1000"/>
              <a:t>insert into deals values(661,50,'10-sep-20','cod');</a:t>
            </a:r>
            <a:endParaRPr lang="en-US" sz="1000"/>
          </a:p>
          <a:p>
            <a:r>
              <a:rPr lang="en-US" sz="1000"/>
              <a:t>insert into deals values(662,20,'11-oct-20','online');</a:t>
            </a:r>
            <a:endParaRPr lang="en-US" sz="1000"/>
          </a:p>
          <a:p>
            <a:r>
              <a:rPr lang="en-US" sz="1000"/>
              <a:t>insert into deals values(663,50,'12-sep-20','both');</a:t>
            </a:r>
            <a:endParaRPr lang="en-US" sz="1000"/>
          </a:p>
          <a:p>
            <a:r>
              <a:rPr lang="en-US" sz="1000"/>
              <a:t>insert into deals values(664,40,'12-dec-20','online');</a:t>
            </a:r>
            <a:endParaRPr lang="en-US" sz="1000"/>
          </a:p>
          <a:p>
            <a:r>
              <a:rPr lang="en-US" sz="1000"/>
              <a:t>insert into deals values(665,70,'13-dec-20','cod');</a:t>
            </a:r>
            <a:endParaRPr lang="en-US" sz="1000"/>
          </a:p>
          <a:p>
            <a:r>
              <a:rPr lang="en-US" sz="1000"/>
              <a:t>insert into deals values(666,80,'14-sep-20','cod');</a:t>
            </a:r>
            <a:endParaRPr lang="en-US" sz="1000"/>
          </a:p>
          <a:p>
            <a:r>
              <a:rPr lang="en-US" sz="1000"/>
              <a:t>insert into deals values(667,60,'15-oct-20','both');</a:t>
            </a:r>
            <a:endParaRPr lang="en-US" sz="1000"/>
          </a:p>
          <a:p>
            <a:r>
              <a:rPr lang="en-US" sz="1000"/>
              <a:t>insert into deals values(668,70,'16-dec-20','cod');</a:t>
            </a:r>
            <a:endParaRPr lang="en-US" sz="1000"/>
          </a:p>
          <a:p>
            <a:r>
              <a:rPr lang="en-US" sz="1000"/>
              <a:t>insert into deals values(669,50,'16-aug-20','online');</a:t>
            </a:r>
            <a:endParaRPr lang="en-US" sz="1000"/>
          </a:p>
          <a:p>
            <a:r>
              <a:rPr lang="en-US" sz="1000"/>
              <a:t>insert into deals values(670,60,'16-sep-20','cod');</a:t>
            </a:r>
            <a:endParaRPr lang="en-US" sz="1000"/>
          </a:p>
          <a:p>
            <a:endParaRPr lang="en-US" sz="1000"/>
          </a:p>
          <a:p>
            <a:endParaRPr lang="en-US"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58415" y="1680845"/>
            <a:ext cx="7869555" cy="2725420"/>
          </a:xfrm>
        </p:spPr>
        <p:txBody>
          <a:bodyPr>
            <a:normAutofit fontScale="90000"/>
          </a:bodyPr>
          <a:p>
            <a:r>
              <a:rPr lang="en-US" sz="1110"/>
              <a:t>insert into served_by values(1001,111); </a:t>
            </a:r>
            <a:br>
              <a:rPr lang="en-US" sz="1110"/>
            </a:br>
            <a:r>
              <a:rPr lang="en-US" sz="1110"/>
              <a:t>insert into served_by values(1002,112); </a:t>
            </a:r>
            <a:br>
              <a:rPr lang="en-US" sz="1110"/>
            </a:br>
            <a:r>
              <a:rPr lang="en-US" sz="1110"/>
              <a:t>insert into served_by values(1003,113); </a:t>
            </a:r>
            <a:br>
              <a:rPr lang="en-US" sz="1110"/>
            </a:br>
            <a:r>
              <a:rPr lang="en-US" sz="1110"/>
              <a:t>insert into served_by values(1004,114); </a:t>
            </a:r>
            <a:br>
              <a:rPr lang="en-US" sz="1110"/>
            </a:br>
            <a:r>
              <a:rPr lang="en-US" sz="1110"/>
              <a:t>insert into served_by values(1005,115); </a:t>
            </a:r>
            <a:br>
              <a:rPr lang="en-US" sz="1110"/>
            </a:br>
            <a:r>
              <a:rPr lang="en-US" sz="1110"/>
              <a:t>insert into served_by values(1001,116); </a:t>
            </a:r>
            <a:br>
              <a:rPr lang="en-US" sz="1110"/>
            </a:br>
            <a:r>
              <a:rPr lang="en-US" sz="1110"/>
              <a:t>insert into served_by values(1002,117); </a:t>
            </a:r>
            <a:br>
              <a:rPr lang="en-US" sz="1110"/>
            </a:br>
            <a:r>
              <a:rPr lang="en-US" sz="1110"/>
              <a:t>insert into served_by values(1003,118); </a:t>
            </a:r>
            <a:br>
              <a:rPr lang="en-US" sz="1110"/>
            </a:br>
            <a:r>
              <a:rPr lang="en-US" sz="1110"/>
              <a:t>insert into served_by values(1004,119); </a:t>
            </a:r>
            <a:br>
              <a:rPr lang="en-US" sz="1110"/>
            </a:br>
            <a:r>
              <a:rPr lang="en-US" sz="1110"/>
              <a:t>insert into served_by values(1002,120); </a:t>
            </a:r>
            <a:br>
              <a:rPr lang="en-US" sz="1110"/>
            </a:br>
            <a:r>
              <a:rPr lang="en-US" sz="1110"/>
              <a:t> </a:t>
            </a:r>
            <a:br>
              <a:rPr lang="en-US" sz="1110"/>
            </a:br>
            <a:r>
              <a:rPr lang="en-US" sz="1110"/>
              <a:t> </a:t>
            </a:r>
            <a:br>
              <a:rPr lang="en-US" sz="1110"/>
            </a:br>
            <a:r>
              <a:rPr lang="en-US" sz="1110"/>
              <a:t>insert into offers values(1001,661);</a:t>
            </a:r>
            <a:br>
              <a:rPr lang="en-US" sz="1110"/>
            </a:br>
            <a:r>
              <a:rPr lang="en-US" sz="1110"/>
              <a:t>insert into offers values(1002,662);</a:t>
            </a:r>
            <a:br>
              <a:rPr lang="en-US" sz="1110"/>
            </a:br>
            <a:r>
              <a:rPr lang="en-US" sz="1110"/>
              <a:t>insert into offers values(1003,663);</a:t>
            </a:r>
            <a:br>
              <a:rPr lang="en-US" sz="1110"/>
            </a:br>
            <a:r>
              <a:rPr lang="en-US" sz="1110"/>
              <a:t>insert into offers values(1004,664);</a:t>
            </a:r>
            <a:br>
              <a:rPr lang="en-US" sz="1110"/>
            </a:br>
            <a:r>
              <a:rPr lang="en-US" sz="1110"/>
              <a:t>insert into offers values(1005,661);</a:t>
            </a:r>
            <a:br>
              <a:rPr lang="en-US" sz="1110"/>
            </a:br>
            <a:r>
              <a:rPr lang="en-US" sz="1110"/>
              <a:t>insert into offers values(1006,665);</a:t>
            </a:r>
            <a:br>
              <a:rPr lang="en-US" sz="1110"/>
            </a:br>
            <a:r>
              <a:rPr lang="en-US" sz="1110"/>
              <a:t>insert into offers values(1007,666);</a:t>
            </a:r>
            <a:br>
              <a:rPr lang="en-US" sz="1110"/>
            </a:br>
            <a:r>
              <a:rPr lang="en-US" sz="1110"/>
              <a:t>insert into offers values(1008,664);</a:t>
            </a:r>
            <a:br>
              <a:rPr lang="en-US" sz="1110"/>
            </a:br>
            <a:r>
              <a:rPr lang="en-US" sz="1110"/>
              <a:t>insert into offers values(1002,663);</a:t>
            </a:r>
            <a:br>
              <a:rPr lang="en-US" sz="1110"/>
            </a:br>
            <a:r>
              <a:rPr lang="en-US" sz="1110"/>
              <a:t>insert into offers values(1001,662);</a:t>
            </a:r>
            <a:br>
              <a:rPr lang="en-US" sz="1110"/>
            </a:br>
            <a:r>
              <a:rPr lang="en-US" sz="1110"/>
              <a:t>insert into offers values(1006,665);</a:t>
            </a:r>
            <a:endParaRPr lang="en-US" sz="1110"/>
          </a:p>
        </p:txBody>
      </p:sp>
      <p:sp>
        <p:nvSpPr>
          <p:cNvPr id="3" name="Content Placeholder 2"/>
          <p:cNvSpPr>
            <a:spLocks noGrp="1"/>
          </p:cNvSpPr>
          <p:nvPr>
            <p:ph idx="1"/>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8431214" cy="45719"/>
          </a:xfrm>
        </p:spPr>
        <p:txBody>
          <a:bodyPr>
            <a:normAutofit fontScale="90000"/>
          </a:bodyPr>
          <a:lstStyle/>
          <a:p>
            <a:r>
              <a:rPr lang="en-IN" b="1" u="sng" dirty="0">
                <a:latin typeface="Times New Roman" panose="02020603050405020304" pitchFamily="18" charset="0"/>
                <a:cs typeface="Times New Roman" panose="02020603050405020304" pitchFamily="18" charset="0"/>
              </a:rPr>
              <a:t>DESCRIPTION OF TABLES</a:t>
            </a:r>
            <a:endParaRPr lang="en-IN" b="1" u="sng"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76200" y="1112520"/>
            <a:ext cx="11972925" cy="5699759"/>
          </a:xfrm>
        </p:spPr>
        <p:txBody>
          <a:bodyPr>
            <a:normAutofit/>
          </a:bodyPr>
          <a:lstStyle/>
          <a:p>
            <a:pPr marL="0" indent="0">
              <a:buNone/>
            </a:pPr>
            <a:r>
              <a:rPr lang="en-IN" sz="1500" b="1" dirty="0">
                <a:latin typeface="Times New Roman" panose="02020603050405020304" pitchFamily="18" charset="0"/>
                <a:cs typeface="Times New Roman" panose="02020603050405020304" pitchFamily="18" charset="0"/>
              </a:rPr>
              <a:t>			a)customer											 b)</a:t>
            </a:r>
            <a:r>
              <a:rPr lang="en-IN" sz="1500" b="1" dirty="0" err="1">
                <a:latin typeface="Times New Roman" panose="02020603050405020304" pitchFamily="18" charset="0"/>
                <a:cs typeface="Times New Roman" panose="02020603050405020304" pitchFamily="18" charset="0"/>
              </a:rPr>
              <a:t>delivery_employee</a:t>
            </a:r>
            <a:r>
              <a:rPr lang="en-IN" sz="1500" b="1" dirty="0">
                <a:latin typeface="Times New Roman" panose="02020603050405020304" pitchFamily="18" charset="0"/>
                <a:cs typeface="Times New Roman" panose="02020603050405020304" pitchFamily="18" charset="0"/>
              </a:rPr>
              <a:t> 	</a:t>
            </a:r>
            <a:endParaRPr lang="en-IN" sz="1500" b="1" dirty="0">
              <a:latin typeface="Times New Roman" panose="02020603050405020304" pitchFamily="18" charset="0"/>
              <a:cs typeface="Times New Roman" panose="02020603050405020304" pitchFamily="18" charset="0"/>
            </a:endParaRPr>
          </a:p>
          <a:p>
            <a:pPr marL="0" indent="0">
              <a:buNone/>
            </a:pPr>
            <a:r>
              <a:rPr lang="en-IN" sz="1500" b="1" dirty="0">
                <a:latin typeface="Times New Roman" panose="02020603050405020304" pitchFamily="18" charset="0"/>
                <a:cs typeface="Times New Roman" panose="02020603050405020304" pitchFamily="18" charset="0"/>
              </a:rPr>
              <a:t>----------------------------------------------------------------------------------------------------------------------------------------------------------------------------------------				</a:t>
            </a:r>
            <a:endParaRPr lang="en-IN" sz="1500" b="1" u="sng" dirty="0">
              <a:latin typeface="Times New Roman" panose="02020603050405020304" pitchFamily="18" charset="0"/>
              <a:cs typeface="Times New Roman" panose="02020603050405020304" pitchFamily="18" charset="0"/>
            </a:endParaRPr>
          </a:p>
          <a:p>
            <a:pPr marL="0" indent="0">
              <a:buNone/>
            </a:pPr>
            <a:endParaRPr lang="en-IN" sz="1500" b="1" u="sng"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142875" y="1256982"/>
          <a:ext cx="5093335" cy="1998980"/>
        </p:xfrm>
        <a:graphic>
          <a:graphicData uri="http://schemas.openxmlformats.org/drawingml/2006/table">
            <a:tbl>
              <a:tblPr firstRow="1" firstCol="1" lastRow="1" lastCol="1" bandRow="1" bandCol="1">
                <a:tableStyleId>{5C22544A-7EE6-4342-B048-85BDC9FD1C3A}</a:tableStyleId>
              </a:tblPr>
              <a:tblGrid>
                <a:gridCol w="1144270"/>
                <a:gridCol w="1557020"/>
                <a:gridCol w="2392045"/>
              </a:tblGrid>
              <a:tr h="254000">
                <a:tc>
                  <a:txBody>
                    <a:bodyPr/>
                    <a:lstStyle/>
                    <a:p>
                      <a:pPr marL="64770">
                        <a:spcAft>
                          <a:spcPts val="0"/>
                        </a:spcAft>
                      </a:pPr>
                      <a:r>
                        <a:rPr lang="en-US" sz="1150">
                          <a:effectLst/>
                        </a:rPr>
                        <a:t>Attribute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Aft>
                          <a:spcPts val="0"/>
                        </a:spcAft>
                      </a:pPr>
                      <a:r>
                        <a:rPr lang="en-US" sz="1150">
                          <a:effectLst/>
                        </a:rPr>
                        <a:t>Type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08585">
                        <a:spcAft>
                          <a:spcPts val="0"/>
                        </a:spcAft>
                      </a:pPr>
                      <a:r>
                        <a:rPr lang="en-US" sz="1150">
                          <a:effectLst/>
                        </a:rPr>
                        <a:t>Constraints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spcBef>
                          <a:spcPts val="10"/>
                        </a:spcBef>
                        <a:spcAft>
                          <a:spcPts val="0"/>
                        </a:spcAft>
                      </a:pPr>
                      <a:r>
                        <a:rPr lang="en-US" sz="1150" u="sng">
                          <a:effectLst/>
                        </a:rPr>
                        <a:t>C_ID</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Bef>
                          <a:spcPts val="10"/>
                        </a:spcBef>
                        <a:spcAft>
                          <a:spcPts val="0"/>
                        </a:spcAft>
                      </a:pPr>
                      <a:r>
                        <a:rPr lang="en-US" sz="1150">
                          <a:effectLst/>
                        </a:rPr>
                        <a:t> 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Bef>
                          <a:spcPts val="10"/>
                        </a:spcBef>
                        <a:spcAft>
                          <a:spcPts val="0"/>
                        </a:spcAft>
                      </a:pPr>
                      <a:r>
                        <a:rPr lang="en-US" sz="1150">
                          <a:effectLst/>
                        </a:rPr>
                        <a:t>Primary key</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0">
                <a:tc>
                  <a:txBody>
                    <a:bodyPr/>
                    <a:lstStyle/>
                    <a:p>
                      <a:pPr marL="64770">
                        <a:spcBef>
                          <a:spcPts val="10"/>
                        </a:spcBef>
                        <a:spcAft>
                          <a:spcPts val="0"/>
                        </a:spcAft>
                      </a:pPr>
                      <a:r>
                        <a:rPr lang="en-US" sz="1150">
                          <a:effectLst/>
                        </a:rPr>
                        <a:t>C_HNO</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Bef>
                          <a:spcPts val="10"/>
                        </a:spcBef>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Bef>
                          <a:spcPts val="10"/>
                        </a:spcBef>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spcAft>
                          <a:spcPts val="0"/>
                        </a:spcAft>
                      </a:pPr>
                      <a:r>
                        <a:rPr lang="en-US" sz="1150">
                          <a:effectLst/>
                        </a:rPr>
                        <a:t>C_STREET</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Aft>
                          <a:spcPts val="0"/>
                        </a:spcAft>
                      </a:pPr>
                      <a:r>
                        <a:rPr lang="en-US" sz="1150" dirty="0">
                          <a:effectLst/>
                        </a:rPr>
                        <a:t>VARCHAR2(20)</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spcAft>
                          <a:spcPts val="0"/>
                        </a:spcAft>
                      </a:pPr>
                      <a:r>
                        <a:rPr lang="en-US" sz="1150">
                          <a:effectLst/>
                        </a:rPr>
                        <a:t>C_CITY</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Aft>
                          <a:spcPts val="0"/>
                        </a:spcAft>
                      </a:pPr>
                      <a:r>
                        <a:rPr lang="en-US" sz="1150">
                          <a:effectLst/>
                        </a:rPr>
                        <a:t>VARCHAR2(20)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spcAft>
                          <a:spcPts val="0"/>
                        </a:spcAft>
                      </a:pPr>
                      <a:r>
                        <a:rPr lang="en-US" sz="1150">
                          <a:effectLst/>
                        </a:rPr>
                        <a:t>C_PIN_CODE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Aft>
                          <a:spcPts val="0"/>
                        </a:spcAft>
                      </a:pPr>
                      <a:r>
                        <a:rPr lang="en-US" sz="1150" dirty="0">
                          <a:effectLst/>
                        </a:rPr>
                        <a:t>NOT NULL</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spcAft>
                          <a:spcPts val="0"/>
                        </a:spcAft>
                      </a:pPr>
                      <a:r>
                        <a:rPr lang="en-US" sz="1150">
                          <a:effectLst/>
                        </a:rPr>
                        <a:t>C_FNAME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Aft>
                          <a:spcPts val="0"/>
                        </a:spcAft>
                      </a:pPr>
                      <a:r>
                        <a:rPr lang="en-US" sz="1150">
                          <a:effectLst/>
                        </a:rPr>
                        <a:t>VARCHAR2(20)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spcAft>
                          <a:spcPts val="0"/>
                        </a:spcAft>
                      </a:pPr>
                      <a:r>
                        <a:rPr lang="en-US" sz="1150">
                          <a:effectLst/>
                        </a:rPr>
                        <a:t>C_MNAME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Aft>
                          <a:spcPts val="0"/>
                        </a:spcAft>
                      </a:pPr>
                      <a:r>
                        <a:rPr lang="en-US" sz="1150">
                          <a:effectLst/>
                        </a:rPr>
                        <a:t>VARCHAR2(20)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spcAft>
                          <a:spcPts val="0"/>
                        </a:spcAft>
                      </a:pPr>
                      <a:r>
                        <a:rPr lang="en-US" sz="1150">
                          <a:effectLst/>
                        </a:rPr>
                        <a:t>C_LNAME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Aft>
                          <a:spcPts val="0"/>
                        </a:spcAft>
                      </a:pPr>
                      <a:r>
                        <a:rPr lang="en-US" sz="1150">
                          <a:effectLst/>
                        </a:rPr>
                        <a:t>VARCHAR2(20)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spcAft>
                          <a:spcPts val="0"/>
                        </a:spcAft>
                      </a:pPr>
                      <a:r>
                        <a:rPr lang="en-US" sz="1150">
                          <a:effectLst/>
                        </a:rPr>
                        <a:t>C_MOB_NO</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Aft>
                          <a:spcPts val="0"/>
                        </a:spcAft>
                      </a:pPr>
                      <a:r>
                        <a:rPr lang="en-US" sz="1150">
                          <a:effectLst/>
                        </a:rPr>
                        <a:t>VARCHAR2(20)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Aft>
                          <a:spcPts val="0"/>
                        </a:spcAft>
                      </a:pPr>
                      <a:r>
                        <a:rPr lang="en-US" sz="1150" dirty="0">
                          <a:effectLst/>
                        </a:rPr>
                        <a:t>UNIQUE</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bl>
          </a:graphicData>
        </a:graphic>
      </p:graphicFrame>
      <p:graphicFrame>
        <p:nvGraphicFramePr>
          <p:cNvPr id="8" name="Table 7"/>
          <p:cNvGraphicFramePr>
            <a:graphicFrameLocks noGrp="1"/>
          </p:cNvGraphicFramePr>
          <p:nvPr/>
        </p:nvGraphicFramePr>
        <p:xfrm>
          <a:off x="5794851" y="1264919"/>
          <a:ext cx="5093335" cy="2004060"/>
        </p:xfrm>
        <a:graphic>
          <a:graphicData uri="http://schemas.openxmlformats.org/drawingml/2006/table">
            <a:tbl>
              <a:tblPr firstRow="1" firstCol="1" lastRow="1" lastCol="1" bandRow="1" bandCol="1">
                <a:tableStyleId>{5C22544A-7EE6-4342-B048-85BDC9FD1C3A}</a:tableStyleId>
              </a:tblPr>
              <a:tblGrid>
                <a:gridCol w="1144270"/>
                <a:gridCol w="1557020"/>
                <a:gridCol w="2392045"/>
              </a:tblGrid>
              <a:tr h="255270">
                <a:tc>
                  <a:txBody>
                    <a:bodyPr/>
                    <a:lstStyle/>
                    <a:p>
                      <a:pPr marL="64770">
                        <a:spcAft>
                          <a:spcPts val="0"/>
                        </a:spcAft>
                      </a:pPr>
                      <a:r>
                        <a:rPr lang="en-US" sz="1150">
                          <a:effectLst/>
                        </a:rPr>
                        <a:t>Attribute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Aft>
                          <a:spcPts val="0"/>
                        </a:spcAft>
                      </a:pPr>
                      <a:r>
                        <a:rPr lang="en-US" sz="1150">
                          <a:effectLst/>
                        </a:rPr>
                        <a:t>Type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08585">
                        <a:spcAft>
                          <a:spcPts val="0"/>
                        </a:spcAft>
                      </a:pPr>
                      <a:r>
                        <a:rPr lang="en-US" sz="1150">
                          <a:effectLst/>
                        </a:rPr>
                        <a:t>Constraints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4310">
                <a:tc>
                  <a:txBody>
                    <a:bodyPr/>
                    <a:lstStyle/>
                    <a:p>
                      <a:pPr marL="64770">
                        <a:spcBef>
                          <a:spcPts val="10"/>
                        </a:spcBef>
                        <a:spcAft>
                          <a:spcPts val="0"/>
                        </a:spcAft>
                      </a:pPr>
                      <a:r>
                        <a:rPr lang="en-US" sz="1150" u="sng">
                          <a:effectLst/>
                        </a:rPr>
                        <a:t>D_ID</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Bef>
                          <a:spcPts val="10"/>
                        </a:spcBef>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Bef>
                          <a:spcPts val="10"/>
                        </a:spcBef>
                        <a:spcAft>
                          <a:spcPts val="0"/>
                        </a:spcAft>
                      </a:pPr>
                      <a:r>
                        <a:rPr lang="en-US" sz="1150">
                          <a:effectLst/>
                        </a:rPr>
                        <a:t>Primary key</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4310">
                <a:tc>
                  <a:txBody>
                    <a:bodyPr/>
                    <a:lstStyle/>
                    <a:p>
                      <a:pPr marL="64770">
                        <a:spcBef>
                          <a:spcPts val="10"/>
                        </a:spcBef>
                        <a:spcAft>
                          <a:spcPts val="0"/>
                        </a:spcAft>
                      </a:pPr>
                      <a:r>
                        <a:rPr lang="en-US" sz="1150">
                          <a:effectLst/>
                        </a:rPr>
                        <a:t>D_MOB_NO</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Bef>
                          <a:spcPts val="10"/>
                        </a:spcBef>
                        <a:spcAft>
                          <a:spcPts val="0"/>
                        </a:spcAft>
                      </a:pPr>
                      <a:r>
                        <a:rPr lang="en-US" sz="1150">
                          <a:effectLst/>
                        </a:rPr>
                        <a:t>VARCHAR2(20)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Bef>
                          <a:spcPts val="10"/>
                        </a:spcBef>
                        <a:spcAft>
                          <a:spcPts val="0"/>
                        </a:spcAft>
                      </a:pPr>
                      <a:r>
                        <a:rPr lang="en-US" sz="1150">
                          <a:effectLst/>
                        </a:rPr>
                        <a:t>UNIQUE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4310">
                <a:tc>
                  <a:txBody>
                    <a:bodyPr/>
                    <a:lstStyle/>
                    <a:p>
                      <a:pPr marL="64770">
                        <a:spcBef>
                          <a:spcPts val="10"/>
                        </a:spcBef>
                        <a:spcAft>
                          <a:spcPts val="0"/>
                        </a:spcAft>
                      </a:pPr>
                      <a:r>
                        <a:rPr lang="en-US" sz="1150">
                          <a:effectLst/>
                        </a:rPr>
                        <a:t>D_START</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Bef>
                          <a:spcPts val="10"/>
                        </a:spcBef>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Bef>
                          <a:spcPts val="10"/>
                        </a:spcBef>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4310">
                <a:tc>
                  <a:txBody>
                    <a:bodyPr/>
                    <a:lstStyle/>
                    <a:p>
                      <a:pPr marL="64770">
                        <a:spcBef>
                          <a:spcPts val="10"/>
                        </a:spcBef>
                        <a:spcAft>
                          <a:spcPts val="0"/>
                        </a:spcAft>
                      </a:pPr>
                      <a:r>
                        <a:rPr lang="en-US" sz="1150">
                          <a:effectLst/>
                        </a:rPr>
                        <a:t>D_END</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Bef>
                          <a:spcPts val="10"/>
                        </a:spcBef>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Bef>
                          <a:spcPts val="10"/>
                        </a:spcBef>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4310">
                <a:tc>
                  <a:txBody>
                    <a:bodyPr/>
                    <a:lstStyle/>
                    <a:p>
                      <a:pPr marL="64770">
                        <a:spcBef>
                          <a:spcPts val="10"/>
                        </a:spcBef>
                        <a:spcAft>
                          <a:spcPts val="0"/>
                        </a:spcAft>
                      </a:pPr>
                      <a:r>
                        <a:rPr lang="en-US" sz="1150">
                          <a:effectLst/>
                        </a:rPr>
                        <a:t>D_SALARY</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Bef>
                          <a:spcPts val="10"/>
                        </a:spcBef>
                        <a:spcAft>
                          <a:spcPts val="0"/>
                        </a:spcAft>
                      </a:pPr>
                      <a:r>
                        <a:rPr lang="en-US" sz="1150">
                          <a:effectLst/>
                        </a:rPr>
                        <a:t>FLOAT</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Bef>
                          <a:spcPts val="10"/>
                        </a:spcBef>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4310">
                <a:tc>
                  <a:txBody>
                    <a:bodyPr/>
                    <a:lstStyle/>
                    <a:p>
                      <a:pPr marL="64770">
                        <a:spcBef>
                          <a:spcPts val="10"/>
                        </a:spcBef>
                        <a:spcAft>
                          <a:spcPts val="0"/>
                        </a:spcAft>
                      </a:pPr>
                      <a:r>
                        <a:rPr lang="en-US" sz="1150">
                          <a:effectLst/>
                        </a:rPr>
                        <a:t>D_RATINGS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Bef>
                          <a:spcPts val="10"/>
                        </a:spcBef>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Bef>
                          <a:spcPts val="10"/>
                        </a:spcBef>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4310">
                <a:tc>
                  <a:txBody>
                    <a:bodyPr/>
                    <a:lstStyle/>
                    <a:p>
                      <a:pPr marL="64770">
                        <a:spcBef>
                          <a:spcPts val="10"/>
                        </a:spcBef>
                        <a:spcAft>
                          <a:spcPts val="0"/>
                        </a:spcAft>
                      </a:pPr>
                      <a:r>
                        <a:rPr lang="en-US" sz="1150">
                          <a:effectLst/>
                        </a:rPr>
                        <a:t>D_FNAME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Bef>
                          <a:spcPts val="10"/>
                        </a:spcBef>
                        <a:spcAft>
                          <a:spcPts val="0"/>
                        </a:spcAft>
                      </a:pPr>
                      <a:r>
                        <a:rPr lang="en-US" sz="1150">
                          <a:effectLst/>
                        </a:rPr>
                        <a:t>VARCHAR2(20)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Bef>
                          <a:spcPts val="10"/>
                        </a:spcBef>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4310">
                <a:tc>
                  <a:txBody>
                    <a:bodyPr/>
                    <a:lstStyle/>
                    <a:p>
                      <a:pPr marL="64770">
                        <a:spcBef>
                          <a:spcPts val="10"/>
                        </a:spcBef>
                        <a:spcAft>
                          <a:spcPts val="0"/>
                        </a:spcAft>
                      </a:pPr>
                      <a:r>
                        <a:rPr lang="en-US" sz="1150">
                          <a:effectLst/>
                        </a:rPr>
                        <a:t>D_MNAME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Bef>
                          <a:spcPts val="10"/>
                        </a:spcBef>
                        <a:spcAft>
                          <a:spcPts val="0"/>
                        </a:spcAft>
                      </a:pPr>
                      <a:r>
                        <a:rPr lang="en-US" sz="1150">
                          <a:effectLst/>
                        </a:rPr>
                        <a:t>VARCHAR2(20)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Bef>
                          <a:spcPts val="10"/>
                        </a:spcBef>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4310">
                <a:tc>
                  <a:txBody>
                    <a:bodyPr/>
                    <a:lstStyle/>
                    <a:p>
                      <a:pPr marL="64770">
                        <a:spcBef>
                          <a:spcPts val="10"/>
                        </a:spcBef>
                        <a:spcAft>
                          <a:spcPts val="0"/>
                        </a:spcAft>
                      </a:pPr>
                      <a:r>
                        <a:rPr lang="en-US" sz="1150">
                          <a:effectLst/>
                        </a:rPr>
                        <a:t>D_LNAME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Bef>
                          <a:spcPts val="10"/>
                        </a:spcBef>
                        <a:spcAft>
                          <a:spcPts val="0"/>
                        </a:spcAft>
                      </a:pPr>
                      <a:r>
                        <a:rPr lang="en-US" sz="1150">
                          <a:effectLst/>
                        </a:rPr>
                        <a:t>VARCHAR2(20)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Bef>
                          <a:spcPts val="10"/>
                        </a:spcBef>
                        <a:spcAft>
                          <a:spcPts val="0"/>
                        </a:spcAft>
                      </a:pPr>
                      <a:r>
                        <a:rPr lang="en-US" sz="1150" dirty="0">
                          <a:effectLst/>
                        </a:rPr>
                        <a:t>NOT NULL</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bl>
          </a:graphicData>
        </a:graphic>
      </p:graphicFrame>
      <p:graphicFrame>
        <p:nvGraphicFramePr>
          <p:cNvPr id="12" name="Table 11"/>
          <p:cNvGraphicFramePr>
            <a:graphicFrameLocks noGrp="1"/>
          </p:cNvGraphicFramePr>
          <p:nvPr/>
        </p:nvGraphicFramePr>
        <p:xfrm>
          <a:off x="142875" y="4168458"/>
          <a:ext cx="5093335" cy="1432560"/>
        </p:xfrm>
        <a:graphic>
          <a:graphicData uri="http://schemas.openxmlformats.org/drawingml/2006/table">
            <a:tbl>
              <a:tblPr firstRow="1" firstCol="1" lastRow="1" lastCol="1" bandRow="1" bandCol="1">
                <a:tableStyleId>{5C22544A-7EE6-4342-B048-85BDC9FD1C3A}</a:tableStyleId>
              </a:tblPr>
              <a:tblGrid>
                <a:gridCol w="1144270"/>
                <a:gridCol w="1557020"/>
                <a:gridCol w="2392045"/>
              </a:tblGrid>
              <a:tr h="255270">
                <a:tc>
                  <a:txBody>
                    <a:bodyPr/>
                    <a:lstStyle/>
                    <a:p>
                      <a:pPr marL="64770">
                        <a:spcBef>
                          <a:spcPts val="10"/>
                        </a:spcBef>
                        <a:spcAft>
                          <a:spcPts val="0"/>
                        </a:spcAft>
                      </a:pPr>
                      <a:r>
                        <a:rPr lang="en-US" sz="1150">
                          <a:effectLst/>
                        </a:rPr>
                        <a:t>Attribute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Bef>
                          <a:spcPts val="10"/>
                        </a:spcBef>
                        <a:spcAft>
                          <a:spcPts val="0"/>
                        </a:spcAft>
                      </a:pPr>
                      <a:r>
                        <a:rPr lang="en-US" sz="1150">
                          <a:effectLst/>
                        </a:rPr>
                        <a:t>Type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08585">
                        <a:spcBef>
                          <a:spcPts val="10"/>
                        </a:spcBef>
                        <a:spcAft>
                          <a:spcPts val="0"/>
                        </a:spcAft>
                      </a:pPr>
                      <a:r>
                        <a:rPr lang="en-US" sz="1150" dirty="0">
                          <a:effectLst/>
                        </a:rPr>
                        <a:t>Constraints</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6675">
                        <a:spcBef>
                          <a:spcPts val="10"/>
                        </a:spcBef>
                        <a:spcAft>
                          <a:spcPts val="0"/>
                        </a:spcAft>
                      </a:pPr>
                      <a:r>
                        <a:rPr lang="en-US" sz="1150">
                          <a:effectLst/>
                        </a:rPr>
                        <a:t>DISH_ID</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Bef>
                          <a:spcPts val="10"/>
                        </a:spcBef>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Bef>
                          <a:spcPts val="10"/>
                        </a:spcBef>
                        <a:spcAft>
                          <a:spcPts val="0"/>
                        </a:spcAft>
                      </a:pPr>
                      <a:r>
                        <a:rPr lang="en-US" sz="1150">
                          <a:effectLst/>
                        </a:rPr>
                        <a:t>Primary key</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6675">
                        <a:spcBef>
                          <a:spcPts val="10"/>
                        </a:spcBef>
                        <a:spcAft>
                          <a:spcPts val="0"/>
                        </a:spcAft>
                      </a:pPr>
                      <a:r>
                        <a:rPr lang="en-US" sz="1150">
                          <a:effectLst/>
                        </a:rPr>
                        <a:t>DISH_NAME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Aft>
                          <a:spcPts val="0"/>
                        </a:spcAft>
                      </a:pPr>
                      <a:r>
                        <a:rPr lang="en-US" sz="1150">
                          <a:effectLst/>
                        </a:rPr>
                        <a:t>VARCHAR2(30)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Bef>
                          <a:spcPts val="10"/>
                        </a:spcBef>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6675">
                        <a:spcBef>
                          <a:spcPts val="10"/>
                        </a:spcBef>
                        <a:spcAft>
                          <a:spcPts val="0"/>
                        </a:spcAft>
                      </a:pPr>
                      <a:r>
                        <a:rPr lang="en-US" sz="1150">
                          <a:effectLst/>
                        </a:rPr>
                        <a:t>DISH_CUISINE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Aft>
                          <a:spcPts val="0"/>
                        </a:spcAft>
                      </a:pPr>
                      <a:r>
                        <a:rPr lang="en-US" sz="1150">
                          <a:effectLst/>
                        </a:rPr>
                        <a:t>VARCHAR2(30)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Bef>
                          <a:spcPts val="10"/>
                        </a:spcBef>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6675">
                        <a:spcBef>
                          <a:spcPts val="10"/>
                        </a:spcBef>
                        <a:spcAft>
                          <a:spcPts val="0"/>
                        </a:spcAft>
                      </a:pPr>
                      <a:r>
                        <a:rPr lang="en-US" sz="1150">
                          <a:effectLst/>
                        </a:rPr>
                        <a:t>DISH_PRICE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Bef>
                          <a:spcPts val="10"/>
                        </a:spcBef>
                        <a:spcAft>
                          <a:spcPts val="0"/>
                        </a:spcAft>
                      </a:pPr>
                      <a:r>
                        <a:rPr lang="en-US" sz="1150">
                          <a:effectLst/>
                        </a:rPr>
                        <a:t>FLOAT</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Bef>
                          <a:spcPts val="10"/>
                        </a:spcBef>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6675">
                        <a:spcBef>
                          <a:spcPts val="10"/>
                        </a:spcBef>
                        <a:spcAft>
                          <a:spcPts val="0"/>
                        </a:spcAft>
                      </a:pPr>
                      <a:r>
                        <a:rPr lang="en-US" sz="1150">
                          <a:effectLst/>
                        </a:rPr>
                        <a:t>DISH_START</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Bef>
                          <a:spcPts val="10"/>
                        </a:spcBef>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Bef>
                          <a:spcPts val="10"/>
                        </a:spcBef>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6675">
                        <a:spcBef>
                          <a:spcPts val="10"/>
                        </a:spcBef>
                        <a:spcAft>
                          <a:spcPts val="0"/>
                        </a:spcAft>
                      </a:pPr>
                      <a:r>
                        <a:rPr lang="en-US" sz="1150">
                          <a:effectLst/>
                        </a:rPr>
                        <a:t>DISH_END</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spcBef>
                          <a:spcPts val="10"/>
                        </a:spcBef>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spcBef>
                          <a:spcPts val="10"/>
                        </a:spcBef>
                        <a:spcAft>
                          <a:spcPts val="0"/>
                        </a:spcAft>
                      </a:pPr>
                      <a:r>
                        <a:rPr lang="en-US" sz="1150" dirty="0">
                          <a:effectLst/>
                        </a:rPr>
                        <a:t>NOT NULL</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bl>
          </a:graphicData>
        </a:graphic>
      </p:graphicFrame>
      <p:graphicFrame>
        <p:nvGraphicFramePr>
          <p:cNvPr id="13" name="Table 12"/>
          <p:cNvGraphicFramePr>
            <a:graphicFrameLocks noGrp="1"/>
          </p:cNvGraphicFramePr>
          <p:nvPr/>
        </p:nvGraphicFramePr>
        <p:xfrm>
          <a:off x="5794851" y="4053205"/>
          <a:ext cx="5093335" cy="2218690"/>
        </p:xfrm>
        <a:graphic>
          <a:graphicData uri="http://schemas.openxmlformats.org/drawingml/2006/table">
            <a:tbl>
              <a:tblPr firstRow="1" firstCol="1" lastRow="1" lastCol="1" bandRow="1" bandCol="1">
                <a:tableStyleId>{5C22544A-7EE6-4342-B048-85BDC9FD1C3A}</a:tableStyleId>
              </a:tblPr>
              <a:tblGrid>
                <a:gridCol w="1144270"/>
                <a:gridCol w="1557020"/>
                <a:gridCol w="2392045"/>
              </a:tblGrid>
              <a:tr h="256540">
                <a:tc>
                  <a:txBody>
                    <a:bodyPr/>
                    <a:lstStyle/>
                    <a:p>
                      <a:pPr marL="64770" algn="l">
                        <a:spcBef>
                          <a:spcPts val="15"/>
                        </a:spcBef>
                        <a:spcAft>
                          <a:spcPts val="0"/>
                        </a:spcAft>
                      </a:pPr>
                      <a:r>
                        <a:rPr lang="en-US" sz="1150">
                          <a:effectLst/>
                        </a:rPr>
                        <a:t>Attribute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spcBef>
                          <a:spcPts val="15"/>
                        </a:spcBef>
                        <a:spcAft>
                          <a:spcPts val="0"/>
                        </a:spcAft>
                      </a:pPr>
                      <a:r>
                        <a:rPr lang="en-US" sz="1150">
                          <a:effectLst/>
                        </a:rPr>
                        <a:t>Type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08585" algn="l">
                        <a:spcBef>
                          <a:spcPts val="15"/>
                        </a:spcBef>
                        <a:spcAft>
                          <a:spcPts val="0"/>
                        </a:spcAft>
                      </a:pPr>
                      <a:r>
                        <a:rPr lang="en-US" sz="1150">
                          <a:effectLst/>
                        </a:rPr>
                        <a:t>Constraints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lgn="l">
                        <a:spcAft>
                          <a:spcPts val="0"/>
                        </a:spcAft>
                      </a:pPr>
                      <a:r>
                        <a:rPr lang="en-US" sz="1150" u="sng">
                          <a:effectLst/>
                        </a:rPr>
                        <a:t>R_ID</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lgn="l">
                        <a:lnSpc>
                          <a:spcPts val="1310"/>
                        </a:lnSpc>
                        <a:spcAft>
                          <a:spcPts val="0"/>
                        </a:spcAft>
                      </a:pPr>
                      <a:r>
                        <a:rPr lang="en-US" sz="1150">
                          <a:effectLst/>
                        </a:rPr>
                        <a:t>Primary key</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lgn="l">
                        <a:spcAft>
                          <a:spcPts val="0"/>
                        </a:spcAft>
                      </a:pPr>
                      <a:r>
                        <a:rPr lang="en-US" sz="1150" u="sng">
                          <a:effectLst/>
                        </a:rPr>
                        <a:t>R_SPECIALTY</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spcAft>
                          <a:spcPts val="0"/>
                        </a:spcAft>
                      </a:pPr>
                      <a:r>
                        <a:rPr lang="en-US" sz="1150">
                          <a:effectLst/>
                        </a:rPr>
                        <a:t>VARCHAR2(30)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lgn="l">
                        <a:lnSpc>
                          <a:spcPts val="1310"/>
                        </a:lnSpc>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lgn="l">
                        <a:spcAft>
                          <a:spcPts val="0"/>
                        </a:spcAft>
                      </a:pPr>
                      <a:r>
                        <a:rPr lang="en-US" sz="1150" u="sng">
                          <a:effectLst/>
                        </a:rPr>
                        <a:t>R_MOB_NO</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spcAft>
                          <a:spcPts val="0"/>
                        </a:spcAft>
                      </a:pPr>
                      <a:r>
                        <a:rPr lang="en-US" sz="1150">
                          <a:effectLst/>
                        </a:rPr>
                        <a:t>VARCHAR2(30)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lgn="l">
                        <a:lnSpc>
                          <a:spcPts val="1310"/>
                        </a:lnSpc>
                        <a:spcAft>
                          <a:spcPts val="0"/>
                        </a:spcAft>
                      </a:pPr>
                      <a:r>
                        <a:rPr lang="en-US" sz="1150">
                          <a:effectLst/>
                        </a:rPr>
                        <a:t>UNIQUE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lgn="l">
                        <a:spcAft>
                          <a:spcPts val="0"/>
                        </a:spcAft>
                      </a:pPr>
                      <a:r>
                        <a:rPr lang="en-US" sz="1150" u="sng">
                          <a:effectLst/>
                        </a:rPr>
                        <a:t>R_START</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lgn="l">
                        <a:lnSpc>
                          <a:spcPts val="1310"/>
                        </a:lnSpc>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lgn="l">
                        <a:spcAft>
                          <a:spcPts val="0"/>
                        </a:spcAft>
                      </a:pPr>
                      <a:r>
                        <a:rPr lang="en-US" sz="1150" u="sng">
                          <a:effectLst/>
                        </a:rPr>
                        <a:t>R_END</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lgn="l">
                        <a:lnSpc>
                          <a:spcPts val="1310"/>
                        </a:lnSpc>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lgn="l">
                        <a:spcAft>
                          <a:spcPts val="0"/>
                        </a:spcAft>
                      </a:pPr>
                      <a:r>
                        <a:rPr lang="en-US" sz="1150" u="sng">
                          <a:effectLst/>
                        </a:rPr>
                        <a:t>R_NAME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spcAft>
                          <a:spcPts val="0"/>
                        </a:spcAft>
                      </a:pPr>
                      <a:r>
                        <a:rPr lang="en-US" sz="1150">
                          <a:effectLst/>
                        </a:rPr>
                        <a:t>VARCHAR2(30)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lgn="l">
                        <a:lnSpc>
                          <a:spcPts val="1310"/>
                        </a:lnSpc>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lgn="l">
                        <a:spcAft>
                          <a:spcPts val="0"/>
                        </a:spcAft>
                      </a:pPr>
                      <a:r>
                        <a:rPr lang="en-US" sz="1150" u="sng">
                          <a:effectLst/>
                        </a:rPr>
                        <a:t>R_RATINGS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lgn="l">
                        <a:lnSpc>
                          <a:spcPts val="1310"/>
                        </a:lnSpc>
                        <a:spcAft>
                          <a:spcPts val="0"/>
                        </a:spcAft>
                      </a:pPr>
                      <a:r>
                        <a:rPr lang="en-US" sz="1150" dirty="0">
                          <a:effectLst/>
                        </a:rPr>
                        <a:t>NOT NULL</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lgn="l">
                        <a:spcAft>
                          <a:spcPts val="0"/>
                        </a:spcAft>
                      </a:pPr>
                      <a:r>
                        <a:rPr lang="en-US" sz="1150" u="sng">
                          <a:effectLst/>
                        </a:rPr>
                        <a:t>R_STREET</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spcAft>
                          <a:spcPts val="0"/>
                        </a:spcAft>
                      </a:pPr>
                      <a:r>
                        <a:rPr lang="en-US" sz="1150">
                          <a:effectLst/>
                        </a:rPr>
                        <a:t>VARCHAR2(30)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lgn="l">
                        <a:lnSpc>
                          <a:spcPts val="1310"/>
                        </a:lnSpc>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lgn="l">
                        <a:spcAft>
                          <a:spcPts val="0"/>
                        </a:spcAft>
                      </a:pPr>
                      <a:r>
                        <a:rPr lang="en-US" sz="1150" u="sng">
                          <a:effectLst/>
                        </a:rPr>
                        <a:t>R_CITY</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spcAft>
                          <a:spcPts val="0"/>
                        </a:spcAft>
                      </a:pPr>
                      <a:r>
                        <a:rPr lang="en-US" sz="1150">
                          <a:effectLst/>
                        </a:rPr>
                        <a:t>VARCHAR2(30)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lgn="l">
                        <a:lnSpc>
                          <a:spcPts val="1310"/>
                        </a:lnSpc>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lgn="l">
                        <a:spcAft>
                          <a:spcPts val="0"/>
                        </a:spcAft>
                      </a:pPr>
                      <a:r>
                        <a:rPr lang="en-US" sz="1150" u="sng">
                          <a:effectLst/>
                        </a:rPr>
                        <a:t>R_PIN_CODE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lgn="l">
                        <a:lnSpc>
                          <a:spcPts val="1310"/>
                        </a:lnSpc>
                        <a:spcAft>
                          <a:spcPts val="0"/>
                        </a:spcAft>
                      </a:pPr>
                      <a:r>
                        <a:rPr lang="en-US" sz="1150" dirty="0">
                          <a:effectLst/>
                        </a:rPr>
                        <a:t>NOT NULL</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bl>
          </a:graphicData>
        </a:graphic>
      </p:graphicFrame>
      <p:sp>
        <p:nvSpPr>
          <p:cNvPr id="14" name="Rectangle 13"/>
          <p:cNvSpPr/>
          <p:nvPr/>
        </p:nvSpPr>
        <p:spPr>
          <a:xfrm>
            <a:off x="1773907" y="5745480"/>
            <a:ext cx="915635"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c)menu</a:t>
            </a:r>
            <a:endParaRPr lang="en-IN" dirty="0"/>
          </a:p>
        </p:txBody>
      </p:sp>
      <p:sp>
        <p:nvSpPr>
          <p:cNvPr id="15" name="Rectangle 14"/>
          <p:cNvSpPr/>
          <p:nvPr/>
        </p:nvSpPr>
        <p:spPr>
          <a:xfrm>
            <a:off x="7118826" y="6285865"/>
            <a:ext cx="1424429"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d)restaurant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74320" y="143827"/>
          <a:ext cx="4642485" cy="2988945"/>
        </p:xfrm>
        <a:graphic>
          <a:graphicData uri="http://schemas.openxmlformats.org/drawingml/2006/table">
            <a:tbl>
              <a:tblPr firstRow="1" firstCol="1" lastRow="1" lastCol="1" bandRow="1" bandCol="1">
                <a:tableStyleId>{5C22544A-7EE6-4342-B048-85BDC9FD1C3A}</a:tableStyleId>
              </a:tblPr>
              <a:tblGrid>
                <a:gridCol w="1609725"/>
                <a:gridCol w="1350010"/>
                <a:gridCol w="1682750"/>
              </a:tblGrid>
              <a:tr h="255270">
                <a:tc>
                  <a:txBody>
                    <a:bodyPr/>
                    <a:lstStyle/>
                    <a:p>
                      <a:pPr marL="64770" algn="l">
                        <a:spcBef>
                          <a:spcPts val="10"/>
                        </a:spcBef>
                        <a:spcAft>
                          <a:spcPts val="0"/>
                        </a:spcAft>
                      </a:pPr>
                      <a:r>
                        <a:rPr lang="en-US" sz="1150">
                          <a:effectLst/>
                        </a:rPr>
                        <a:t>Attribute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spcBef>
                          <a:spcPts val="10"/>
                        </a:spcBef>
                        <a:spcAft>
                          <a:spcPts val="0"/>
                        </a:spcAft>
                      </a:pPr>
                      <a:r>
                        <a:rPr lang="en-US" sz="1150">
                          <a:effectLst/>
                        </a:rPr>
                        <a:t>Type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108585" algn="l">
                        <a:spcBef>
                          <a:spcPts val="10"/>
                        </a:spcBef>
                        <a:spcAft>
                          <a:spcPts val="0"/>
                        </a:spcAft>
                      </a:pPr>
                      <a:r>
                        <a:rPr lang="en-US" sz="1150">
                          <a:effectLst/>
                        </a:rPr>
                        <a:t>Constraints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lgn="l">
                        <a:spcBef>
                          <a:spcPts val="10"/>
                        </a:spcBef>
                        <a:spcAft>
                          <a:spcPts val="0"/>
                        </a:spcAft>
                      </a:pPr>
                      <a:r>
                        <a:rPr lang="en-US" sz="1150" u="sng">
                          <a:effectLst/>
                        </a:rPr>
                        <a:t>ORDER_ID</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spcBef>
                          <a:spcPts val="10"/>
                        </a:spcBef>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lgn="l">
                        <a:spcBef>
                          <a:spcPts val="10"/>
                        </a:spcBef>
                        <a:spcAft>
                          <a:spcPts val="0"/>
                        </a:spcAft>
                      </a:pPr>
                      <a:r>
                        <a:rPr lang="en-US" sz="1150">
                          <a:effectLst/>
                        </a:rPr>
                        <a:t>Primary key</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6675" algn="l">
                        <a:spcBef>
                          <a:spcPts val="10"/>
                        </a:spcBef>
                        <a:spcAft>
                          <a:spcPts val="0"/>
                        </a:spcAft>
                      </a:pPr>
                      <a:r>
                        <a:rPr lang="en-US" sz="1150" u="sng">
                          <a:effectLst/>
                        </a:rPr>
                        <a:t> ORDER_QUANTITY</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spcBef>
                          <a:spcPts val="10"/>
                        </a:spcBef>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lgn="l">
                        <a:spcBef>
                          <a:spcPts val="10"/>
                        </a:spcBef>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6675" algn="l">
                        <a:spcBef>
                          <a:spcPts val="10"/>
                        </a:spcBef>
                        <a:spcAft>
                          <a:spcPts val="0"/>
                        </a:spcAft>
                      </a:pPr>
                      <a:r>
                        <a:rPr lang="en-US" sz="1150" u="sng">
                          <a:effectLst/>
                        </a:rPr>
                        <a:t> ORDER_TIME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spcBef>
                          <a:spcPts val="10"/>
                        </a:spcBef>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lgn="l">
                        <a:spcBef>
                          <a:spcPts val="10"/>
                        </a:spcBef>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lgn="l">
                        <a:spcBef>
                          <a:spcPts val="10"/>
                        </a:spcBef>
                        <a:spcAft>
                          <a:spcPts val="0"/>
                        </a:spcAft>
                      </a:pPr>
                      <a:r>
                        <a:rPr lang="en-US" sz="1150" u="sng">
                          <a:effectLst/>
                        </a:rPr>
                        <a:t>ORDER_DATE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spcBef>
                          <a:spcPts val="10"/>
                        </a:spcBef>
                        <a:spcAft>
                          <a:spcPts val="0"/>
                        </a:spcAft>
                      </a:pPr>
                      <a:r>
                        <a:rPr lang="en-US" sz="1150">
                          <a:effectLst/>
                        </a:rPr>
                        <a:t>DATE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lgn="l">
                        <a:spcBef>
                          <a:spcPts val="10"/>
                        </a:spcBef>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lgn="l">
                        <a:spcBef>
                          <a:spcPts val="10"/>
                        </a:spcBef>
                        <a:spcAft>
                          <a:spcPts val="0"/>
                        </a:spcAft>
                      </a:pPr>
                      <a:r>
                        <a:rPr lang="en-US" sz="1150" u="sng">
                          <a:effectLst/>
                        </a:rPr>
                        <a:t>F_STATUS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spcBef>
                          <a:spcPts val="10"/>
                        </a:spcBef>
                        <a:spcAft>
                          <a:spcPts val="0"/>
                        </a:spcAft>
                      </a:pPr>
                      <a:r>
                        <a:rPr lang="en-US" sz="1150">
                          <a:effectLst/>
                        </a:rPr>
                        <a:t>VARCHAR2(10)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lgn="l">
                        <a:spcBef>
                          <a:spcPts val="10"/>
                        </a:spcBef>
                        <a:spcAft>
                          <a:spcPts val="0"/>
                        </a:spcAft>
                      </a:pPr>
                      <a:r>
                        <a:rPr lang="en-US" sz="1150">
                          <a:effectLst/>
                        </a:rPr>
                        <a:t>F_STATUS = ‘Good’ or ‘average’ or ‘bad’</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lgn="l">
                        <a:spcBef>
                          <a:spcPts val="10"/>
                        </a:spcBef>
                        <a:spcAft>
                          <a:spcPts val="0"/>
                        </a:spcAft>
                      </a:pPr>
                      <a:r>
                        <a:rPr lang="en-US" sz="1150" u="sng">
                          <a:effectLst/>
                        </a:rPr>
                        <a:t>F_DATE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spcBef>
                          <a:spcPts val="10"/>
                        </a:spcBef>
                        <a:spcAft>
                          <a:spcPts val="0"/>
                        </a:spcAft>
                      </a:pPr>
                      <a:r>
                        <a:rPr lang="en-US" sz="1150">
                          <a:effectLst/>
                        </a:rPr>
                        <a:t>DATE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lgn="l">
                        <a:spcBef>
                          <a:spcPts val="10"/>
                        </a:spcBef>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lgn="l">
                        <a:spcBef>
                          <a:spcPts val="10"/>
                        </a:spcBef>
                        <a:spcAft>
                          <a:spcPts val="0"/>
                        </a:spcAft>
                      </a:pPr>
                      <a:r>
                        <a:rPr lang="en-US" sz="1150" u="sng">
                          <a:effectLst/>
                        </a:rPr>
                        <a:t>C_ID</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spcBef>
                          <a:spcPts val="10"/>
                        </a:spcBef>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lgn="l">
                        <a:spcBef>
                          <a:spcPts val="10"/>
                        </a:spcBef>
                        <a:spcAft>
                          <a:spcPts val="0"/>
                        </a:spcAft>
                      </a:pPr>
                      <a:r>
                        <a:rPr lang="en-US" sz="1150">
                          <a:effectLst/>
                        </a:rPr>
                        <a:t>Foreign key references to Customer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lgn="l">
                        <a:spcBef>
                          <a:spcPts val="10"/>
                        </a:spcBef>
                        <a:spcAft>
                          <a:spcPts val="0"/>
                        </a:spcAft>
                      </a:pPr>
                      <a:r>
                        <a:rPr lang="en-US" sz="1150" u="sng" dirty="0">
                          <a:effectLst/>
                        </a:rPr>
                        <a:t>R_ID</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spcBef>
                          <a:spcPts val="10"/>
                        </a:spcBef>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lgn="l">
                        <a:spcBef>
                          <a:spcPts val="10"/>
                        </a:spcBef>
                        <a:spcAft>
                          <a:spcPts val="0"/>
                        </a:spcAft>
                      </a:pPr>
                      <a:r>
                        <a:rPr lang="en-US" sz="1150">
                          <a:effectLst/>
                        </a:rPr>
                        <a:t>Foreign key references to Restaurant</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lgn="l">
                        <a:spcBef>
                          <a:spcPts val="10"/>
                        </a:spcBef>
                        <a:spcAft>
                          <a:spcPts val="0"/>
                        </a:spcAft>
                      </a:pPr>
                      <a:r>
                        <a:rPr lang="en-US" sz="1150" u="sng">
                          <a:effectLst/>
                        </a:rPr>
                        <a:t>D_ID</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spcBef>
                          <a:spcPts val="10"/>
                        </a:spcBef>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lgn="l">
                        <a:spcBef>
                          <a:spcPts val="10"/>
                        </a:spcBef>
                        <a:spcAft>
                          <a:spcPts val="0"/>
                        </a:spcAft>
                      </a:pPr>
                      <a:r>
                        <a:rPr lang="en-US" sz="1150">
                          <a:effectLst/>
                        </a:rPr>
                        <a:t>Foreign key references to Delivery_Employee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r h="196215">
                <a:tc>
                  <a:txBody>
                    <a:bodyPr/>
                    <a:lstStyle/>
                    <a:p>
                      <a:pPr marL="64770" algn="l">
                        <a:spcBef>
                          <a:spcPts val="10"/>
                        </a:spcBef>
                        <a:spcAft>
                          <a:spcPts val="0"/>
                        </a:spcAft>
                      </a:pPr>
                      <a:r>
                        <a:rPr lang="en-US" sz="1150" u="sng">
                          <a:effectLst/>
                        </a:rPr>
                        <a:t>DISH_ID</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6675" algn="l">
                        <a:spcBef>
                          <a:spcPts val="10"/>
                        </a:spcBef>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c>
                  <a:txBody>
                    <a:bodyPr/>
                    <a:lstStyle/>
                    <a:p>
                      <a:pPr marL="67310" algn="l">
                        <a:spcBef>
                          <a:spcPts val="10"/>
                        </a:spcBef>
                        <a:spcAft>
                          <a:spcPts val="0"/>
                        </a:spcAft>
                      </a:pPr>
                      <a:r>
                        <a:rPr lang="en-US" sz="1150" dirty="0">
                          <a:effectLst/>
                        </a:rPr>
                        <a:t>Foreign key references to Menu</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tc>
              </a:tr>
            </a:tbl>
          </a:graphicData>
        </a:graphic>
      </p:graphicFrame>
      <p:graphicFrame>
        <p:nvGraphicFramePr>
          <p:cNvPr id="5" name="Table 4"/>
          <p:cNvGraphicFramePr>
            <a:graphicFrameLocks noGrp="1"/>
          </p:cNvGraphicFramePr>
          <p:nvPr/>
        </p:nvGraphicFramePr>
        <p:xfrm>
          <a:off x="6315075" y="217170"/>
          <a:ext cx="5162550" cy="876300"/>
        </p:xfrm>
        <a:graphic>
          <a:graphicData uri="http://schemas.openxmlformats.org/drawingml/2006/table">
            <a:tbl>
              <a:tblPr firstRow="1" firstCol="1" bandRow="1">
                <a:tableStyleId>{5C22544A-7EE6-4342-B048-85BDC9FD1C3A}</a:tableStyleId>
              </a:tblPr>
              <a:tblGrid>
                <a:gridCol w="1620520"/>
                <a:gridCol w="1350010"/>
                <a:gridCol w="2192020"/>
              </a:tblGrid>
              <a:tr h="0">
                <a:tc>
                  <a:txBody>
                    <a:bodyPr/>
                    <a:lstStyle/>
                    <a:p>
                      <a:pPr algn="l">
                        <a:spcAft>
                          <a:spcPts val="0"/>
                        </a:spcAft>
                      </a:pPr>
                      <a:r>
                        <a:rPr lang="en-US" sz="1150" dirty="0">
                          <a:effectLst/>
                        </a:rPr>
                        <a:t>Attributes</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Type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Constraints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0">
                <a:tc>
                  <a:txBody>
                    <a:bodyPr/>
                    <a:lstStyle/>
                    <a:p>
                      <a:pPr algn="l">
                        <a:spcAft>
                          <a:spcPts val="0"/>
                        </a:spcAft>
                      </a:pPr>
                      <a:r>
                        <a:rPr lang="en-US" sz="1150" dirty="0">
                          <a:effectLst/>
                        </a:rPr>
                        <a:t>DEAL_CODE</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Primary Key</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0">
                <a:tc>
                  <a:txBody>
                    <a:bodyPr/>
                    <a:lstStyle/>
                    <a:p>
                      <a:pPr algn="l">
                        <a:spcAft>
                          <a:spcPts val="0"/>
                        </a:spcAft>
                      </a:pPr>
                      <a:r>
                        <a:rPr lang="en-US" sz="1150">
                          <a:effectLst/>
                        </a:rPr>
                        <a:t>DISCOUNT</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FLOAT</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0">
                <a:tc>
                  <a:txBody>
                    <a:bodyPr/>
                    <a:lstStyle/>
                    <a:p>
                      <a:pPr algn="l">
                        <a:spcAft>
                          <a:spcPts val="0"/>
                        </a:spcAft>
                      </a:pPr>
                      <a:r>
                        <a:rPr lang="en-US" sz="1150">
                          <a:effectLst/>
                        </a:rPr>
                        <a:t>VALID_DAY</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VARCHAR2(10)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NOT NULL</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0">
                <a:tc>
                  <a:txBody>
                    <a:bodyPr/>
                    <a:lstStyle/>
                    <a:p>
                      <a:pPr algn="l">
                        <a:spcAft>
                          <a:spcPts val="0"/>
                        </a:spcAft>
                      </a:pPr>
                      <a:r>
                        <a:rPr lang="en-US" sz="1150">
                          <a:effectLst/>
                        </a:rPr>
                        <a:t>VALID_PAY_METHOD</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VARCHAR2(10)</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spcAft>
                          <a:spcPts val="0"/>
                        </a:spcAft>
                      </a:pPr>
                      <a:r>
                        <a:rPr lang="en-US" sz="1150" dirty="0">
                          <a:effectLst/>
                        </a:rPr>
                        <a:t>‘COD’ or ‘ONLINE’ only</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bl>
          </a:graphicData>
        </a:graphic>
      </p:graphicFrame>
      <p:sp>
        <p:nvSpPr>
          <p:cNvPr id="6" name="Rectangle 5"/>
          <p:cNvSpPr/>
          <p:nvPr/>
        </p:nvSpPr>
        <p:spPr>
          <a:xfrm>
            <a:off x="1631865" y="3244334"/>
            <a:ext cx="1107996" cy="369332"/>
          </a:xfrm>
          <a:prstGeom prst="rect">
            <a:avLst/>
          </a:prstGeom>
        </p:spPr>
        <p:txBody>
          <a:bodyPr wrap="none">
            <a:spAutoFit/>
          </a:bodyPr>
          <a:lstStyle/>
          <a:p>
            <a:r>
              <a:rPr lang="en-US" b="1" dirty="0">
                <a:solidFill>
                  <a:srgbClr val="212121"/>
                </a:solidFill>
                <a:latin typeface="Arial" panose="020B0604020202020204" pitchFamily="34" charset="0"/>
                <a:ea typeface="Arial" panose="020B0604020202020204" pitchFamily="34" charset="0"/>
              </a:rPr>
              <a:t>e)orders</a:t>
            </a:r>
            <a:endParaRPr lang="en-IN" b="1" dirty="0"/>
          </a:p>
        </p:txBody>
      </p:sp>
      <p:sp>
        <p:nvSpPr>
          <p:cNvPr id="7" name="Rectangle 6"/>
          <p:cNvSpPr/>
          <p:nvPr/>
        </p:nvSpPr>
        <p:spPr>
          <a:xfrm>
            <a:off x="8220075" y="1268967"/>
            <a:ext cx="928459" cy="369332"/>
          </a:xfrm>
          <a:prstGeom prst="rect">
            <a:avLst/>
          </a:prstGeom>
        </p:spPr>
        <p:txBody>
          <a:bodyPr wrap="none">
            <a:spAutoFit/>
          </a:bodyPr>
          <a:lstStyle/>
          <a:p>
            <a:r>
              <a:rPr lang="en-US" b="1" dirty="0">
                <a:solidFill>
                  <a:srgbClr val="212121"/>
                </a:solidFill>
                <a:latin typeface="Arial" panose="020B0604020202020204" pitchFamily="34" charset="0"/>
                <a:ea typeface="Arial" panose="020B0604020202020204" pitchFamily="34" charset="0"/>
              </a:rPr>
              <a:t>f)deals</a:t>
            </a:r>
            <a:endParaRPr lang="en-IN" b="1" dirty="0"/>
          </a:p>
        </p:txBody>
      </p:sp>
      <p:graphicFrame>
        <p:nvGraphicFramePr>
          <p:cNvPr id="8" name="Table 7"/>
          <p:cNvGraphicFramePr>
            <a:graphicFrameLocks noGrp="1"/>
          </p:cNvGraphicFramePr>
          <p:nvPr/>
        </p:nvGraphicFramePr>
        <p:xfrm>
          <a:off x="6315075" y="4054792"/>
          <a:ext cx="5313680" cy="840105"/>
        </p:xfrm>
        <a:graphic>
          <a:graphicData uri="http://schemas.openxmlformats.org/drawingml/2006/table">
            <a:tbl>
              <a:tblPr firstRow="1" firstCol="1" bandRow="1">
                <a:tableStyleId>{5C22544A-7EE6-4342-B048-85BDC9FD1C3A}</a:tableStyleId>
              </a:tblPr>
              <a:tblGrid>
                <a:gridCol w="1668145"/>
                <a:gridCol w="1389380"/>
                <a:gridCol w="2256155"/>
              </a:tblGrid>
              <a:tr h="156845">
                <a:tc>
                  <a:txBody>
                    <a:bodyPr/>
                    <a:lstStyle/>
                    <a:p>
                      <a:pPr algn="l">
                        <a:spcAft>
                          <a:spcPts val="0"/>
                        </a:spcAft>
                      </a:pPr>
                      <a:r>
                        <a:rPr lang="en-US" sz="1150">
                          <a:effectLst/>
                        </a:rPr>
                        <a:t>Attribute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Type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Constraints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14325">
                <a:tc>
                  <a:txBody>
                    <a:bodyPr/>
                    <a:lstStyle/>
                    <a:p>
                      <a:pPr algn="l">
                        <a:spcAft>
                          <a:spcPts val="0"/>
                        </a:spcAft>
                      </a:pPr>
                      <a:r>
                        <a:rPr lang="en-US" sz="1150" dirty="0">
                          <a:effectLst/>
                        </a:rPr>
                        <a:t>R__ID</a:t>
                      </a:r>
                      <a:endParaRPr lang="en-IN" sz="1100" dirty="0">
                        <a:effectLst/>
                      </a:endParaRPr>
                    </a:p>
                    <a:p>
                      <a:pPr algn="l">
                        <a:spcAft>
                          <a:spcPts val="0"/>
                        </a:spcAft>
                      </a:pP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Foreign key references to Restaurant</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314325">
                <a:tc>
                  <a:txBody>
                    <a:bodyPr/>
                    <a:lstStyle/>
                    <a:p>
                      <a:pPr algn="l">
                        <a:spcAft>
                          <a:spcPts val="0"/>
                        </a:spcAft>
                      </a:pPr>
                      <a:r>
                        <a:rPr lang="en-US" sz="1150">
                          <a:effectLst/>
                        </a:rPr>
                        <a:t>D_CODE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l">
                        <a:spcAft>
                          <a:spcPts val="0"/>
                        </a:spcAft>
                      </a:pPr>
                      <a:r>
                        <a:rPr lang="en-US" sz="1150" dirty="0">
                          <a:effectLst/>
                        </a:rPr>
                        <a:t>Foreign key references to Deals</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bl>
          </a:graphicData>
        </a:graphic>
      </p:graphicFrame>
      <p:sp>
        <p:nvSpPr>
          <p:cNvPr id="9" name="Rectangle 8"/>
          <p:cNvSpPr/>
          <p:nvPr/>
        </p:nvSpPr>
        <p:spPr>
          <a:xfrm>
            <a:off x="7889567" y="4966692"/>
            <a:ext cx="1082348" cy="369332"/>
          </a:xfrm>
          <a:prstGeom prst="rect">
            <a:avLst/>
          </a:prstGeom>
        </p:spPr>
        <p:txBody>
          <a:bodyPr wrap="none">
            <a:spAutoFit/>
          </a:bodyPr>
          <a:lstStyle/>
          <a:p>
            <a:r>
              <a:rPr lang="en-US" b="1" dirty="0">
                <a:solidFill>
                  <a:srgbClr val="212121"/>
                </a:solidFill>
                <a:latin typeface="Arial" panose="020B0604020202020204" pitchFamily="34" charset="0"/>
                <a:ea typeface="Arial" panose="020B0604020202020204" pitchFamily="34" charset="0"/>
              </a:rPr>
              <a:t>g)Offers</a:t>
            </a:r>
            <a:endParaRPr lang="en-IN" b="1" dirty="0"/>
          </a:p>
        </p:txBody>
      </p:sp>
      <p:graphicFrame>
        <p:nvGraphicFramePr>
          <p:cNvPr id="10" name="Table 9"/>
          <p:cNvGraphicFramePr>
            <a:graphicFrameLocks noGrp="1"/>
          </p:cNvGraphicFramePr>
          <p:nvPr/>
        </p:nvGraphicFramePr>
        <p:xfrm>
          <a:off x="345990" y="4124325"/>
          <a:ext cx="5162550" cy="701040"/>
        </p:xfrm>
        <a:graphic>
          <a:graphicData uri="http://schemas.openxmlformats.org/drawingml/2006/table">
            <a:tbl>
              <a:tblPr firstRow="1" firstCol="1" bandRow="1">
                <a:tableStyleId>{5C22544A-7EE6-4342-B048-85BDC9FD1C3A}</a:tableStyleId>
              </a:tblPr>
              <a:tblGrid>
                <a:gridCol w="1620520"/>
                <a:gridCol w="1350010"/>
                <a:gridCol w="2192020"/>
              </a:tblGrid>
              <a:tr h="0">
                <a:tc>
                  <a:txBody>
                    <a:bodyPr/>
                    <a:lstStyle/>
                    <a:p>
                      <a:pPr>
                        <a:spcAft>
                          <a:spcPts val="0"/>
                        </a:spcAft>
                      </a:pPr>
                      <a:r>
                        <a:rPr lang="en-US" sz="1150">
                          <a:effectLst/>
                        </a:rPr>
                        <a:t>Attribute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pPr>
                      <a:r>
                        <a:rPr lang="en-US" sz="1150">
                          <a:effectLst/>
                        </a:rPr>
                        <a:t>Type</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pPr>
                      <a:r>
                        <a:rPr lang="en-US" sz="1150">
                          <a:effectLst/>
                        </a:rPr>
                        <a:t>Constraints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0">
                <a:tc>
                  <a:txBody>
                    <a:bodyPr/>
                    <a:lstStyle/>
                    <a:p>
                      <a:pPr>
                        <a:spcAft>
                          <a:spcPts val="0"/>
                        </a:spcAft>
                      </a:pPr>
                      <a:r>
                        <a:rPr lang="en-US" sz="1150">
                          <a:effectLst/>
                        </a:rPr>
                        <a:t>R_ID</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pPr>
                      <a:r>
                        <a:rPr lang="en-US" sz="1150" dirty="0">
                          <a:effectLst/>
                        </a:rPr>
                        <a:t>NUMBER </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pPr>
                      <a:r>
                        <a:rPr lang="en-US" sz="1150">
                          <a:effectLst/>
                        </a:rPr>
                        <a:t>Foreign key references to Restaurant</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r h="0">
                <a:tc>
                  <a:txBody>
                    <a:bodyPr/>
                    <a:lstStyle/>
                    <a:p>
                      <a:pPr>
                        <a:spcAft>
                          <a:spcPts val="0"/>
                        </a:spcAft>
                      </a:pPr>
                      <a:r>
                        <a:rPr lang="en-US" sz="1150">
                          <a:effectLst/>
                        </a:rPr>
                        <a:t>D_ID</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pPr>
                      <a:r>
                        <a:rPr lang="en-US" sz="1150">
                          <a:effectLst/>
                        </a:rPr>
                        <a:t>NUMBER</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spcAft>
                          <a:spcPts val="0"/>
                        </a:spcAft>
                      </a:pPr>
                      <a:r>
                        <a:rPr lang="en-US" sz="1150" dirty="0">
                          <a:effectLst/>
                        </a:rPr>
                        <a:t>Foreign key references to menu</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r>
            </a:tbl>
          </a:graphicData>
        </a:graphic>
      </p:graphicFrame>
      <p:sp>
        <p:nvSpPr>
          <p:cNvPr id="11" name="Rectangle 10"/>
          <p:cNvSpPr/>
          <p:nvPr/>
        </p:nvSpPr>
        <p:spPr>
          <a:xfrm>
            <a:off x="1722120" y="4966692"/>
            <a:ext cx="1544012" cy="369332"/>
          </a:xfrm>
          <a:prstGeom prst="rect">
            <a:avLst/>
          </a:prstGeom>
        </p:spPr>
        <p:txBody>
          <a:bodyPr wrap="none">
            <a:spAutoFit/>
          </a:bodyPr>
          <a:lstStyle/>
          <a:p>
            <a:r>
              <a:rPr lang="en-US" b="1" dirty="0">
                <a:solidFill>
                  <a:srgbClr val="212121"/>
                </a:solidFill>
                <a:latin typeface="Arial" panose="020B0604020202020204" pitchFamily="34" charset="0"/>
                <a:ea typeface="Arial" panose="020B0604020202020204" pitchFamily="34" charset="0"/>
              </a:rPr>
              <a:t>h)</a:t>
            </a:r>
            <a:r>
              <a:rPr lang="en-US" b="1" dirty="0" err="1">
                <a:solidFill>
                  <a:srgbClr val="212121"/>
                </a:solidFill>
                <a:latin typeface="Arial" panose="020B0604020202020204" pitchFamily="34" charset="0"/>
                <a:ea typeface="Arial" panose="020B0604020202020204" pitchFamily="34" charset="0"/>
              </a:rPr>
              <a:t>served_by</a:t>
            </a:r>
            <a:endParaRPr lang="en-IN"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12100</Words>
  <Application>WPS Presentation</Application>
  <PresentationFormat>Widescreen</PresentationFormat>
  <Paragraphs>562</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Arial</vt:lpstr>
      <vt:lpstr>Times New Roman</vt:lpstr>
      <vt:lpstr>Corbel</vt:lpstr>
      <vt:lpstr>Microsoft YaHei</vt:lpstr>
      <vt:lpstr>Arial Unicode MS</vt:lpstr>
      <vt:lpstr>Calibri</vt:lpstr>
      <vt:lpstr>Parallax</vt:lpstr>
      <vt:lpstr>FOOD DELIVERY MANAGEMENT SYSTEM</vt:lpstr>
      <vt:lpstr>PROBLEM STATEMENT</vt:lpstr>
      <vt:lpstr>Entity-Relationship Model</vt:lpstr>
      <vt:lpstr>Relational-Schema</vt:lpstr>
      <vt:lpstr>Create statements</vt:lpstr>
      <vt:lpstr>Insert statements</vt:lpstr>
      <vt:lpstr>insert into served_by values(1001,111);  insert into served_by values(1002,112);  insert into served_by values(1003,113);  insert into served_by values(1004,114);  insert into served_by values(1005,115);  insert into served_by values(1001,116);  insert into served_by values(1002,117);  insert into served_by values(1003,118);  insert into served_by values(1004,119);  insert into served_by values(1002,120);      insert into offers values(1001,661); insert into offers values(1002,662); insert into offers values(1003,663); insert into offers values(1004,664); insert into offers values(1005,661); insert into offers values(1006,665); insert into offers values(1007,666); insert into offers values(1008,664); insert into offers values(1002,663); insert into offers values(1001,662); insert into offers values(1006,665);</vt:lpstr>
      <vt:lpstr>DESCRIPTION OF TABLES</vt:lpstr>
      <vt:lpstr>PowerPoint 演示文稿</vt:lpstr>
      <vt:lpstr>Quaries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DELIVERY MANAGEMENT SYSTEM</dc:title>
  <dc:creator>Narayan Kulkarni</dc:creator>
  <cp:lastModifiedBy>pbroo</cp:lastModifiedBy>
  <cp:revision>12</cp:revision>
  <dcterms:created xsi:type="dcterms:W3CDTF">2020-05-09T03:14:00Z</dcterms:created>
  <dcterms:modified xsi:type="dcterms:W3CDTF">2022-01-18T09:01:01Z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A0B5CBFB5AF14D57B569753BB2FED7E8</vt:lpwstr>
  </property>
  <property fmtid="{D5CDD505-2E9C-101B-9397-08002B2CF9AE}" pid="3" name="KSOProductBuildVer">
    <vt:lpwstr>1033-11.2.0.10443</vt:lpwstr>
  </property>
</Properties>
</file>