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352" r:id="rId3"/>
    <p:sldId id="257" r:id="rId4"/>
    <p:sldId id="259" r:id="rId5"/>
    <p:sldId id="344" r:id="rId6"/>
    <p:sldId id="260" r:id="rId7"/>
    <p:sldId id="261" r:id="rId8"/>
    <p:sldId id="262" r:id="rId9"/>
    <p:sldId id="327" r:id="rId10"/>
    <p:sldId id="263" r:id="rId11"/>
    <p:sldId id="264" r:id="rId12"/>
    <p:sldId id="325" r:id="rId13"/>
    <p:sldId id="326" r:id="rId14"/>
    <p:sldId id="345" r:id="rId15"/>
    <p:sldId id="346" r:id="rId16"/>
    <p:sldId id="265" r:id="rId17"/>
    <p:sldId id="328" r:id="rId18"/>
    <p:sldId id="266" r:id="rId19"/>
    <p:sldId id="329" r:id="rId20"/>
    <p:sldId id="273" r:id="rId21"/>
    <p:sldId id="330" r:id="rId22"/>
    <p:sldId id="331" r:id="rId23"/>
    <p:sldId id="332" r:id="rId24"/>
    <p:sldId id="333" r:id="rId25"/>
    <p:sldId id="334" r:id="rId26"/>
    <p:sldId id="267" r:id="rId27"/>
    <p:sldId id="347" r:id="rId28"/>
    <p:sldId id="350" r:id="rId29"/>
    <p:sldId id="336" r:id="rId30"/>
    <p:sldId id="348" r:id="rId31"/>
    <p:sldId id="351" r:id="rId32"/>
    <p:sldId id="349" r:id="rId33"/>
    <p:sldId id="343" r:id="rId34"/>
    <p:sldId id="277" r:id="rId35"/>
    <p:sldId id="278" r:id="rId36"/>
    <p:sldId id="353" r:id="rId37"/>
    <p:sldId id="320" r:id="rId38"/>
  </p:sldIdLst>
  <p:sldSz cx="9144000" cy="5143500" type="screen16x9"/>
  <p:notesSz cx="6858000" cy="9144000"/>
  <p:embeddedFontLst>
    <p:embeddedFont>
      <p:font typeface="Inter" panose="020B0604020202020204" charset="0"/>
      <p:regular r:id="rId40"/>
      <p:bold r:id="rId41"/>
    </p:embeddedFont>
    <p:embeddedFont>
      <p:font typeface="Inter ExtraBold" panose="020B0604020202020204" charset="0"/>
      <p:bold r:id="rId42"/>
    </p:embeddedFont>
    <p:embeddedFont>
      <p:font typeface="Inter Medium" panose="020B0604020202020204" charset="0"/>
      <p:regular r:id="rId43"/>
      <p:bold r:id="rId44"/>
    </p:embeddedFont>
    <p:embeddedFont>
      <p:font typeface="Inter SemiBold"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02971-3E09-42A0-A2E6-987D6C8B1981}" v="227" dt="2022-05-23T14:19:50.538"/>
    <p1510:client id="{E8E0713F-DB2D-4BAD-8399-AEEAA1C53C81}" v="1865" dt="2022-05-24T11:43:06.189"/>
  </p1510:revLst>
</p1510:revInfo>
</file>

<file path=ppt/tableStyles.xml><?xml version="1.0" encoding="utf-8"?>
<a:tblStyleLst xmlns:a="http://schemas.openxmlformats.org/drawingml/2006/main" def="{70A481F3-F445-458C-8D20-EC1E9A1A1A5A}">
  <a:tblStyle styleId="{70A481F3-F445-458C-8D20-EC1E9A1A1A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32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dhupadal1@gmail.com" userId="861c1ca0a83e8b2a" providerId="LiveId" clId="{99CDBDDA-A4E2-41D4-AED2-D0C90C06BF92}"/>
    <pc:docChg chg="custSel modSld">
      <pc:chgData name="nikhildhupadal1@gmail.com" userId="861c1ca0a83e8b2a" providerId="LiveId" clId="{99CDBDDA-A4E2-41D4-AED2-D0C90C06BF92}" dt="2022-05-24T12:42:46.035" v="4" actId="1076"/>
      <pc:docMkLst>
        <pc:docMk/>
      </pc:docMkLst>
      <pc:sldChg chg="modSp mod">
        <pc:chgData name="nikhildhupadal1@gmail.com" userId="861c1ca0a83e8b2a" providerId="LiveId" clId="{99CDBDDA-A4E2-41D4-AED2-D0C90C06BF92}" dt="2022-05-24T12:42:46.035" v="4" actId="1076"/>
        <pc:sldMkLst>
          <pc:docMk/>
          <pc:sldMk cId="0" sldId="256"/>
        </pc:sldMkLst>
        <pc:spChg chg="mod">
          <ac:chgData name="nikhildhupadal1@gmail.com" userId="861c1ca0a83e8b2a" providerId="LiveId" clId="{99CDBDDA-A4E2-41D4-AED2-D0C90C06BF92}" dt="2022-05-24T12:32:08.687" v="1" actId="27636"/>
          <ac:spMkLst>
            <pc:docMk/>
            <pc:sldMk cId="0" sldId="256"/>
            <ac:spMk id="55" creationId="{00000000-0000-0000-0000-000000000000}"/>
          </ac:spMkLst>
        </pc:spChg>
        <pc:graphicFrameChg chg="mod">
          <ac:chgData name="nikhildhupadal1@gmail.com" userId="861c1ca0a83e8b2a" providerId="LiveId" clId="{99CDBDDA-A4E2-41D4-AED2-D0C90C06BF92}" dt="2022-05-24T12:42:46.035" v="4" actId="1076"/>
          <ac:graphicFrameMkLst>
            <pc:docMk/>
            <pc:sldMk cId="0" sldId="256"/>
            <ac:graphicFrameMk id="58" creationId="{00000000-0000-0000-0000-000000000000}"/>
          </ac:graphicFrameMkLst>
        </pc:graphicFrameChg>
        <pc:picChg chg="mod">
          <ac:chgData name="nikhildhupadal1@gmail.com" userId="861c1ca0a83e8b2a" providerId="LiveId" clId="{99CDBDDA-A4E2-41D4-AED2-D0C90C06BF92}" dt="2022-05-24T12:42:39.560" v="3" actId="1076"/>
          <ac:picMkLst>
            <pc:docMk/>
            <pc:sldMk cId="0" sldId="256"/>
            <ac:picMk id="2" creationId="{FB41D9A6-E228-E03B-68C7-3B3A4977BC9B}"/>
          </ac:picMkLst>
        </pc:picChg>
      </pc:sldChg>
      <pc:sldChg chg="modSp mod">
        <pc:chgData name="nikhildhupadal1@gmail.com" userId="861c1ca0a83e8b2a" providerId="LiveId" clId="{99CDBDDA-A4E2-41D4-AED2-D0C90C06BF92}" dt="2022-05-24T12:31:59.929" v="0" actId="20577"/>
        <pc:sldMkLst>
          <pc:docMk/>
          <pc:sldMk cId="4000400686" sldId="345"/>
        </pc:sldMkLst>
        <pc:spChg chg="mod">
          <ac:chgData name="nikhildhupadal1@gmail.com" userId="861c1ca0a83e8b2a" providerId="LiveId" clId="{99CDBDDA-A4E2-41D4-AED2-D0C90C06BF92}" dt="2022-05-24T12:31:59.929" v="0" actId="20577"/>
          <ac:spMkLst>
            <pc:docMk/>
            <pc:sldMk cId="4000400686" sldId="345"/>
            <ac:spMk id="3" creationId="{74C5EB67-843F-528E-5AE1-7E38C8F38D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26e780a2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26e780a2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55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26e780a2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26e780a2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92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526e780a2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526e780a2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526e780a2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526e780a2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33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526e780a2_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526e780a2_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526e780a2_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526e780a2_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20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526e780a2_6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526e780a2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526e780a2_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526e780a2_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526e780a2_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526e780a2_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124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526e780a2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526e780a2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8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7bdcd8df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7bdcd8df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526e780a2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526e780a2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96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526e780a2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526e780a2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614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539b3ce95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539b3ce95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539b3ce95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539b3ce95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2539b3ce95_1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2539b3ce95_1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547898b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547898b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526e780a2_4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526e780a2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526e780a2_4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526e780a2_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526e780a2_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526e780a2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26e780a2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26e780a2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1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526e780a2_4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526e780a2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26e780a2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26e780a2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9" name="Google Shape;49;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0" name="Google Shape;40;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15000"/>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433200" y="4755700"/>
            <a:ext cx="2277600" cy="2856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 sz="1100">
                <a:solidFill>
                  <a:srgbClr val="888888"/>
                </a:solidFill>
                <a:latin typeface="Inter"/>
                <a:ea typeface="Inter"/>
                <a:cs typeface="Inter"/>
                <a:sym typeface="Inter"/>
              </a:rPr>
              <a:t>EDA 2022-2023 Course Project</a:t>
            </a:r>
            <a:endParaRPr sz="1100">
              <a:solidFill>
                <a:srgbClr val="888888"/>
              </a:solidFill>
              <a:latin typeface="Inter"/>
              <a:ea typeface="Inter"/>
              <a:cs typeface="Inter"/>
              <a:sym typeface="Inte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5868650" y="241150"/>
            <a:ext cx="2635200" cy="7491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l" rtl="0">
              <a:lnSpc>
                <a:spcPct val="100000"/>
              </a:lnSpc>
              <a:spcBef>
                <a:spcPts val="0"/>
              </a:spcBef>
              <a:spcAft>
                <a:spcPts val="0"/>
              </a:spcAft>
              <a:buClr>
                <a:srgbClr val="000000"/>
              </a:buClr>
              <a:buSzPct val="123558"/>
              <a:buFont typeface="Arial"/>
              <a:buNone/>
            </a:pPr>
            <a:r>
              <a:rPr lang="en" sz="2358" b="1">
                <a:latin typeface="Inter"/>
                <a:ea typeface="Inter"/>
                <a:cs typeface="Inter"/>
                <a:sym typeface="Inter"/>
              </a:rPr>
              <a:t>EDA</a:t>
            </a:r>
            <a:r>
              <a:rPr lang="en" sz="2358" b="1" u="none" strike="noStrike" cap="none">
                <a:solidFill>
                  <a:srgbClr val="000000"/>
                </a:solidFill>
                <a:latin typeface="Inter"/>
                <a:ea typeface="Inter"/>
                <a:cs typeface="Inter"/>
                <a:sym typeface="Inter"/>
              </a:rPr>
              <a:t> Course Project</a:t>
            </a:r>
            <a:endParaRPr sz="2358" b="1">
              <a:latin typeface="Inter"/>
              <a:ea typeface="Inter"/>
              <a:cs typeface="Inter"/>
              <a:sym typeface="Inter"/>
            </a:endParaRPr>
          </a:p>
          <a:p>
            <a:pPr marL="0" marR="0" lvl="0" indent="0" algn="l" rtl="0">
              <a:lnSpc>
                <a:spcPct val="100000"/>
              </a:lnSpc>
              <a:spcBef>
                <a:spcPts val="0"/>
              </a:spcBef>
              <a:spcAft>
                <a:spcPts val="0"/>
              </a:spcAft>
              <a:buClr>
                <a:srgbClr val="000000"/>
              </a:buClr>
              <a:buSzPct val="169918"/>
              <a:buFont typeface="Arial"/>
              <a:buNone/>
            </a:pPr>
            <a:r>
              <a:rPr lang="en" sz="1714" b="1" u="none" strike="noStrike" cap="none">
                <a:solidFill>
                  <a:srgbClr val="000000"/>
                </a:solidFill>
                <a:latin typeface="Inter"/>
                <a:ea typeface="Inter"/>
                <a:cs typeface="Inter"/>
                <a:sym typeface="Inter"/>
              </a:rPr>
              <a:t>  </a:t>
            </a:r>
            <a:endParaRPr sz="4357" b="1" u="none" strike="noStrike" cap="none">
              <a:solidFill>
                <a:srgbClr val="000000"/>
              </a:solidFill>
              <a:latin typeface="Inter"/>
              <a:ea typeface="Inter"/>
              <a:cs typeface="Inter"/>
              <a:sym typeface="Inter"/>
            </a:endParaRPr>
          </a:p>
        </p:txBody>
      </p:sp>
      <p:sp>
        <p:nvSpPr>
          <p:cNvPr id="56" name="Google Shape;56;p13"/>
          <p:cNvSpPr txBox="1"/>
          <p:nvPr/>
        </p:nvSpPr>
        <p:spPr>
          <a:xfrm>
            <a:off x="3041250" y="4572125"/>
            <a:ext cx="3061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200" i="0" u="none" strike="noStrike" cap="none">
                <a:solidFill>
                  <a:srgbClr val="000000"/>
                </a:solidFill>
                <a:latin typeface="Inter Medium"/>
                <a:ea typeface="Inter Medium"/>
                <a:cs typeface="Inter Medium"/>
                <a:sym typeface="Inter Medium"/>
              </a:rPr>
              <a:t>KLE Technological University, Hubballi</a:t>
            </a:r>
            <a:endParaRPr sz="1200" i="0" u="none" strike="noStrike" cap="none">
              <a:solidFill>
                <a:srgbClr val="000000"/>
              </a:solidFill>
              <a:latin typeface="Inter Medium"/>
              <a:ea typeface="Inter Medium"/>
              <a:cs typeface="Inter Medium"/>
              <a:sym typeface="Inter Medium"/>
            </a:endParaRPr>
          </a:p>
        </p:txBody>
      </p:sp>
      <p:pic>
        <p:nvPicPr>
          <p:cNvPr id="57" name="Google Shape;57;p13" descr="kle tech logo"/>
          <p:cNvPicPr preferRelativeResize="0"/>
          <p:nvPr/>
        </p:nvPicPr>
        <p:blipFill rotWithShape="1">
          <a:blip r:embed="rId3">
            <a:alphaModFix/>
          </a:blip>
          <a:srcRect/>
          <a:stretch/>
        </p:blipFill>
        <p:spPr>
          <a:xfrm>
            <a:off x="1327113" y="241138"/>
            <a:ext cx="2635174" cy="654635"/>
          </a:xfrm>
          <a:prstGeom prst="rect">
            <a:avLst/>
          </a:prstGeom>
          <a:noFill/>
          <a:ln>
            <a:noFill/>
          </a:ln>
        </p:spPr>
      </p:pic>
      <p:graphicFrame>
        <p:nvGraphicFramePr>
          <p:cNvPr id="58" name="Google Shape;58;p13"/>
          <p:cNvGraphicFramePr/>
          <p:nvPr>
            <p:extLst>
              <p:ext uri="{D42A27DB-BD31-4B8C-83A1-F6EECF244321}">
                <p14:modId xmlns:p14="http://schemas.microsoft.com/office/powerpoint/2010/main" val="3440414897"/>
              </p:ext>
            </p:extLst>
          </p:nvPr>
        </p:nvGraphicFramePr>
        <p:xfrm>
          <a:off x="4340622" y="2854100"/>
          <a:ext cx="6811584" cy="2570965"/>
        </p:xfrm>
        <a:graphic>
          <a:graphicData uri="http://schemas.openxmlformats.org/drawingml/2006/table">
            <a:tbl>
              <a:tblPr>
                <a:noFill/>
                <a:tableStyleId>{70A481F3-F445-458C-8D20-EC1E9A1A1A5A}</a:tableStyleId>
              </a:tblPr>
              <a:tblGrid>
                <a:gridCol w="5266739">
                  <a:extLst>
                    <a:ext uri="{9D8B030D-6E8A-4147-A177-3AD203B41FA5}">
                      <a16:colId xmlns:a16="http://schemas.microsoft.com/office/drawing/2014/main" val="20000"/>
                    </a:ext>
                  </a:extLst>
                </a:gridCol>
                <a:gridCol w="1544845">
                  <a:extLst>
                    <a:ext uri="{9D8B030D-6E8A-4147-A177-3AD203B41FA5}">
                      <a16:colId xmlns:a16="http://schemas.microsoft.com/office/drawing/2014/main" val="20001"/>
                    </a:ext>
                  </a:extLst>
                </a:gridCol>
              </a:tblGrid>
              <a:tr h="799607">
                <a:tc>
                  <a:txBody>
                    <a:bodyPr/>
                    <a:lstStyle/>
                    <a:p>
                      <a:pPr lvl="0" algn="l">
                        <a:lnSpc>
                          <a:spcPct val="100000"/>
                        </a:lnSpc>
                        <a:spcBef>
                          <a:spcPts val="0"/>
                        </a:spcBef>
                        <a:spcAft>
                          <a:spcPts val="0"/>
                        </a:spcAft>
                        <a:buNone/>
                      </a:pPr>
                      <a:r>
                        <a:rPr lang="en" sz="1500" b="0" i="0" u="none" strike="noStrike" noProof="0" dirty="0">
                          <a:latin typeface="Inter SemiBold"/>
                        </a:rPr>
                        <a:t>NIKHIL DHUPADAL  -  429  -   01FE20BCS213</a:t>
                      </a:r>
                      <a:endParaRPr lang="en-US" dirty="0">
                        <a:latin typeface="Inter SemiBold"/>
                      </a:endParaRPr>
                    </a:p>
                    <a:p>
                      <a:pPr lvl="0" algn="l">
                        <a:lnSpc>
                          <a:spcPct val="100000"/>
                        </a:lnSpc>
                        <a:spcBef>
                          <a:spcPts val="0"/>
                        </a:spcBef>
                        <a:spcAft>
                          <a:spcPts val="0"/>
                        </a:spcAft>
                        <a:buNone/>
                      </a:pPr>
                      <a:r>
                        <a:rPr lang="en" sz="1500" b="0" i="0" u="none" strike="noStrike" noProof="0" dirty="0">
                          <a:latin typeface="Inter SemiBold"/>
                        </a:rPr>
                        <a:t>PRASANNA ROOGI  -  421   -   01FE20BCS205</a:t>
                      </a:r>
                      <a:endParaRPr lang="en" dirty="0">
                        <a:latin typeface="Inter SemiBold"/>
                      </a:endParaRPr>
                    </a:p>
                    <a:p>
                      <a:pPr lvl="0" algn="l">
                        <a:lnSpc>
                          <a:spcPct val="100000"/>
                        </a:lnSpc>
                        <a:spcBef>
                          <a:spcPts val="0"/>
                        </a:spcBef>
                        <a:spcAft>
                          <a:spcPts val="0"/>
                        </a:spcAft>
                        <a:buNone/>
                      </a:pPr>
                      <a:r>
                        <a:rPr lang="en" sz="1500" b="0" i="0" u="none" strike="noStrike" noProof="0" dirty="0">
                          <a:latin typeface="Inter SemiBold"/>
                        </a:rPr>
                        <a:t>ASHWINI JANNU      -  424  -   01FE20BCS208</a:t>
                      </a:r>
                      <a:endParaRPr lang="en" dirty="0">
                        <a:latin typeface="Inter SemiBold"/>
                      </a:endParaRPr>
                    </a:p>
                    <a:p>
                      <a:pPr lvl="0" algn="l">
                        <a:lnSpc>
                          <a:spcPct val="100000"/>
                        </a:lnSpc>
                        <a:spcBef>
                          <a:spcPts val="0"/>
                        </a:spcBef>
                        <a:spcAft>
                          <a:spcPts val="0"/>
                        </a:spcAft>
                        <a:buNone/>
                      </a:pPr>
                      <a:r>
                        <a:rPr lang="en" sz="1500" b="0" i="0" u="none" strike="noStrike" noProof="0" dirty="0">
                          <a:latin typeface="Inter SemiBold"/>
                        </a:rPr>
                        <a:t>ACHYUT PADAKI      -  411   -   01FE20BCS195</a:t>
                      </a:r>
                      <a:endParaRPr lang="en" dirty="0">
                        <a:latin typeface="Inter SemiBold"/>
                      </a:endParaRPr>
                    </a:p>
                    <a:p>
                      <a:pPr marL="0" lvl="0" indent="0" algn="l">
                        <a:lnSpc>
                          <a:spcPct val="60000"/>
                        </a:lnSpc>
                        <a:spcBef>
                          <a:spcPts val="0"/>
                        </a:spcBef>
                        <a:spcAft>
                          <a:spcPts val="0"/>
                        </a:spcAft>
                        <a:buSzPts val="1900"/>
                        <a:buFont typeface="Arial"/>
                        <a:buNone/>
                      </a:pPr>
                      <a:endParaRPr lang="en" sz="1500" b="1" dirty="0">
                        <a:solidFill>
                          <a:srgbClr val="000000"/>
                        </a:solidFill>
                        <a:latin typeface="Inter"/>
                        <a:ea typeface="Inter"/>
                        <a:cs typeface="Inter"/>
                        <a:sym typeface="Inter"/>
                      </a:endParaRPr>
                    </a:p>
                  </a:txBody>
                  <a:tcPr marL="91425" marR="91425" marT="91425" marB="91425">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a:txBody>
                    <a:bodyPr/>
                    <a:lstStyle/>
                    <a:p>
                      <a:pPr marL="0" lvl="0" indent="0" algn="l" rtl="0">
                        <a:lnSpc>
                          <a:spcPct val="60000"/>
                        </a:lnSpc>
                        <a:spcBef>
                          <a:spcPts val="0"/>
                        </a:spcBef>
                        <a:spcAft>
                          <a:spcPts val="0"/>
                        </a:spcAft>
                        <a:buNone/>
                      </a:pPr>
                      <a:endParaRPr lang="en" b="1" dirty="0">
                        <a:latin typeface="Inter"/>
                        <a:ea typeface="Inter"/>
                        <a:cs typeface="Inter"/>
                        <a:sym typeface="Inter"/>
                      </a:endParaRPr>
                    </a:p>
                  </a:txBody>
                  <a:tcPr marL="91425" marR="91425" marT="91425" marB="91425">
                    <a:lnL w="9525" cap="flat" cmpd="sng">
                      <a:solidFill>
                        <a:srgbClr val="FFFFFF">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60000"/>
                        </a:lnSpc>
                        <a:spcBef>
                          <a:spcPts val="0"/>
                        </a:spcBef>
                        <a:spcAft>
                          <a:spcPts val="0"/>
                        </a:spcAft>
                        <a:buClr>
                          <a:srgbClr val="000000"/>
                        </a:buClr>
                        <a:buSzPts val="1900"/>
                        <a:buFont typeface="Arial"/>
                        <a:buNone/>
                      </a:pPr>
                      <a:endParaRPr lang="en" sz="1500" b="1" dirty="0">
                        <a:solidFill>
                          <a:srgbClr val="000000"/>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60000"/>
                        </a:lnSpc>
                        <a:spcBef>
                          <a:spcPts val="0"/>
                        </a:spcBef>
                        <a:spcAft>
                          <a:spcPts val="0"/>
                        </a:spcAft>
                        <a:buNone/>
                      </a:pPr>
                      <a:endParaRPr lang="en" b="1" dirty="0">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60000"/>
                        </a:lnSpc>
                        <a:spcBef>
                          <a:spcPts val="0"/>
                        </a:spcBef>
                        <a:spcAft>
                          <a:spcPts val="0"/>
                        </a:spcAft>
                        <a:buClr>
                          <a:srgbClr val="000000"/>
                        </a:buClr>
                        <a:buSzPts val="1900"/>
                        <a:buFont typeface="Arial"/>
                        <a:buNone/>
                      </a:pPr>
                      <a:endParaRPr lang="en" sz="1500" b="1" dirty="0">
                        <a:solidFill>
                          <a:srgbClr val="000000"/>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60000"/>
                        </a:lnSpc>
                        <a:spcBef>
                          <a:spcPts val="0"/>
                        </a:spcBef>
                        <a:spcAft>
                          <a:spcPts val="0"/>
                        </a:spcAft>
                        <a:buNone/>
                      </a:pPr>
                      <a:endParaRPr lang="en" b="1" dirty="0">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60000"/>
                        </a:lnSpc>
                        <a:spcBef>
                          <a:spcPts val="0"/>
                        </a:spcBef>
                        <a:spcAft>
                          <a:spcPts val="0"/>
                        </a:spcAft>
                        <a:buClr>
                          <a:srgbClr val="000000"/>
                        </a:buClr>
                        <a:buSzPts val="1900"/>
                        <a:buFont typeface="Arial"/>
                        <a:buNone/>
                      </a:pPr>
                      <a:endParaRPr lang="en" sz="1500" b="1" dirty="0">
                        <a:solidFill>
                          <a:srgbClr val="000000"/>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60000"/>
                        </a:lnSpc>
                        <a:spcBef>
                          <a:spcPts val="0"/>
                        </a:spcBef>
                        <a:spcAft>
                          <a:spcPts val="0"/>
                        </a:spcAft>
                        <a:buNone/>
                      </a:pPr>
                      <a:endParaRPr lang="en" b="1" dirty="0">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60000"/>
                        </a:lnSpc>
                        <a:spcBef>
                          <a:spcPts val="0"/>
                        </a:spcBef>
                        <a:spcAft>
                          <a:spcPts val="0"/>
                        </a:spcAft>
                        <a:buClr>
                          <a:srgbClr val="000000"/>
                        </a:buClr>
                        <a:buSzPts val="1900"/>
                        <a:buFont typeface="Arial"/>
                        <a:buNone/>
                      </a:pPr>
                      <a:endParaRPr lang="en" sz="1500" b="1" dirty="0">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60000"/>
                        </a:lnSpc>
                        <a:spcBef>
                          <a:spcPts val="0"/>
                        </a:spcBef>
                        <a:spcAft>
                          <a:spcPts val="0"/>
                        </a:spcAft>
                        <a:buNone/>
                      </a:pPr>
                      <a:endParaRPr lang="en" b="1" dirty="0">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9" name="Google Shape;59;p13"/>
          <p:cNvSpPr txBox="1"/>
          <p:nvPr/>
        </p:nvSpPr>
        <p:spPr>
          <a:xfrm>
            <a:off x="1103175" y="990125"/>
            <a:ext cx="7493400" cy="477000"/>
          </a:xfrm>
          <a:prstGeom prst="rect">
            <a:avLst/>
          </a:prstGeom>
          <a:noFill/>
          <a:ln>
            <a:noFill/>
          </a:ln>
        </p:spPr>
        <p:txBody>
          <a:bodyPr spcFirstLastPara="1" wrap="square" lIns="91425" tIns="91425" rIns="91425" bIns="91425" anchor="t" anchorCtr="0">
            <a:spAutoFit/>
          </a:bodyPr>
          <a:lstStyle/>
          <a:p>
            <a:pPr algn="ctr"/>
            <a:r>
              <a:rPr lang="en" sz="1900" b="1" dirty="0">
                <a:latin typeface="Inter"/>
                <a:ea typeface="Inter"/>
                <a:cs typeface="Inter"/>
              </a:rPr>
              <a:t>TITLE:-US ENVIRONMENTAL PROTECTION AGENCY(EPA)</a:t>
            </a:r>
          </a:p>
        </p:txBody>
      </p:sp>
      <p:sp>
        <p:nvSpPr>
          <p:cNvPr id="60" name="Google Shape;60;p13"/>
          <p:cNvSpPr txBox="1"/>
          <p:nvPr/>
        </p:nvSpPr>
        <p:spPr>
          <a:xfrm>
            <a:off x="1175350" y="2711625"/>
            <a:ext cx="11028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a:p>
        </p:txBody>
      </p:sp>
      <p:sp>
        <p:nvSpPr>
          <p:cNvPr id="61" name="Google Shape;61;p13"/>
          <p:cNvSpPr txBox="1"/>
          <p:nvPr/>
        </p:nvSpPr>
        <p:spPr>
          <a:xfrm rot="-5400000">
            <a:off x="-1495100" y="2394000"/>
            <a:ext cx="4402200" cy="355500"/>
          </a:xfrm>
          <a:prstGeom prst="rect">
            <a:avLst/>
          </a:prstGeom>
          <a:noFill/>
          <a:ln>
            <a:noFill/>
          </a:ln>
        </p:spPr>
        <p:txBody>
          <a:bodyPr spcFirstLastPara="1" wrap="square" lIns="91425" tIns="91425" rIns="91425" bIns="91425" anchor="t" anchorCtr="0">
            <a:spAutoFit/>
          </a:bodyPr>
          <a:lstStyle/>
          <a:p>
            <a:pPr marL="0" lvl="0" indent="0" algn="ctr" rtl="0">
              <a:lnSpc>
                <a:spcPct val="50000"/>
              </a:lnSpc>
              <a:spcBef>
                <a:spcPts val="0"/>
              </a:spcBef>
              <a:spcAft>
                <a:spcPts val="0"/>
              </a:spcAft>
              <a:buClr>
                <a:schemeClr val="dk1"/>
              </a:buClr>
              <a:buSzPts val="2914"/>
              <a:buFont typeface="Arial"/>
              <a:buNone/>
            </a:pPr>
            <a:r>
              <a:rPr lang="en" sz="2221" b="1">
                <a:solidFill>
                  <a:srgbClr val="999999"/>
                </a:solidFill>
                <a:latin typeface="Inter"/>
                <a:ea typeface="Inter"/>
                <a:cs typeface="Inter"/>
                <a:sym typeface="Inter"/>
              </a:rPr>
              <a:t>Exploratory Data Analysis</a:t>
            </a:r>
            <a:endParaRPr sz="1300" b="1">
              <a:solidFill>
                <a:srgbClr val="999999"/>
              </a:solidFill>
              <a:latin typeface="Inter"/>
              <a:ea typeface="Inter"/>
              <a:cs typeface="Inter"/>
              <a:sym typeface="Inter"/>
            </a:endParaRPr>
          </a:p>
        </p:txBody>
      </p:sp>
      <p:sp>
        <p:nvSpPr>
          <p:cNvPr id="62" name="Google Shape;62;p13"/>
          <p:cNvSpPr txBox="1"/>
          <p:nvPr/>
        </p:nvSpPr>
        <p:spPr>
          <a:xfrm>
            <a:off x="3492750" y="1427821"/>
            <a:ext cx="2158500" cy="538579"/>
          </a:xfrm>
          <a:prstGeom prst="rect">
            <a:avLst/>
          </a:prstGeom>
          <a:noFill/>
          <a:ln>
            <a:noFill/>
          </a:ln>
        </p:spPr>
        <p:txBody>
          <a:bodyPr spcFirstLastPara="1" wrap="square" lIns="91425" tIns="91425" rIns="91425" bIns="91425" anchor="b" anchorCtr="0">
            <a:spAutoFit/>
          </a:bodyPr>
          <a:lstStyle/>
          <a:p>
            <a:pPr>
              <a:buClr>
                <a:schemeClr val="dk1"/>
              </a:buClr>
              <a:buSzPts val="2914"/>
            </a:pPr>
            <a:r>
              <a:rPr lang="en" sz="2300" dirty="0">
                <a:solidFill>
                  <a:srgbClr val="434343"/>
                </a:solidFill>
                <a:latin typeface="Inter SemiBold"/>
                <a:ea typeface="Inter SemiBold"/>
                <a:cs typeface="Inter SemiBold"/>
                <a:sym typeface="Inter SemiBold"/>
              </a:rPr>
              <a:t>D1 - Team 8 </a:t>
            </a:r>
            <a:endParaRPr dirty="0">
              <a:solidFill>
                <a:srgbClr val="434343"/>
              </a:solidFill>
            </a:endParaRPr>
          </a:p>
        </p:txBody>
      </p:sp>
      <p:sp>
        <p:nvSpPr>
          <p:cNvPr id="63" name="Google Shape;63;p13"/>
          <p:cNvSpPr txBox="1"/>
          <p:nvPr/>
        </p:nvSpPr>
        <p:spPr>
          <a:xfrm rot="5400000" flipH="1">
            <a:off x="7310175" y="3285725"/>
            <a:ext cx="2217300" cy="355500"/>
          </a:xfrm>
          <a:prstGeom prst="rect">
            <a:avLst/>
          </a:prstGeom>
          <a:noFill/>
          <a:ln>
            <a:noFill/>
          </a:ln>
        </p:spPr>
        <p:txBody>
          <a:bodyPr spcFirstLastPara="1" wrap="square" lIns="91425" tIns="91425" rIns="91425" bIns="91425" anchor="t" anchorCtr="0">
            <a:spAutoFit/>
          </a:bodyPr>
          <a:lstStyle/>
          <a:p>
            <a:pPr marL="0" lvl="0" indent="0" algn="ctr" rtl="0">
              <a:lnSpc>
                <a:spcPct val="50000"/>
              </a:lnSpc>
              <a:spcBef>
                <a:spcPts val="0"/>
              </a:spcBef>
              <a:spcAft>
                <a:spcPts val="0"/>
              </a:spcAft>
              <a:buClr>
                <a:schemeClr val="dk1"/>
              </a:buClr>
              <a:buSzPts val="2914"/>
              <a:buFont typeface="Arial"/>
              <a:buNone/>
            </a:pPr>
            <a:endParaRPr lang="en" sz="2200" b="1" dirty="0">
              <a:solidFill>
                <a:srgbClr val="999999"/>
              </a:solidFill>
              <a:latin typeface="Inter"/>
              <a:ea typeface="Inter"/>
              <a:cs typeface="Inter"/>
            </a:endParaRPr>
          </a:p>
        </p:txBody>
      </p:sp>
      <p:pic>
        <p:nvPicPr>
          <p:cNvPr id="2" name="Picture 3" descr="Logo&#10;&#10;Description automatically generated">
            <a:extLst>
              <a:ext uri="{FF2B5EF4-FFF2-40B4-BE49-F238E27FC236}">
                <a16:creationId xmlns:a16="http://schemas.microsoft.com/office/drawing/2014/main" id="{FB41D9A6-E228-E03B-68C7-3B3A4977BC9B}"/>
              </a:ext>
            </a:extLst>
          </p:cNvPr>
          <p:cNvPicPr>
            <a:picLocks noChangeAspect="1"/>
          </p:cNvPicPr>
          <p:nvPr/>
        </p:nvPicPr>
        <p:blipFill>
          <a:blip r:embed="rId4"/>
          <a:stretch>
            <a:fillRect/>
          </a:stretch>
        </p:blipFill>
        <p:spPr>
          <a:xfrm>
            <a:off x="906550" y="2063778"/>
            <a:ext cx="2743200" cy="18224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20"/>
          <p:cNvGraphicFramePr/>
          <p:nvPr>
            <p:extLst>
              <p:ext uri="{D42A27DB-BD31-4B8C-83A1-F6EECF244321}">
                <p14:modId xmlns:p14="http://schemas.microsoft.com/office/powerpoint/2010/main" val="1405191199"/>
              </p:ext>
            </p:extLst>
          </p:nvPr>
        </p:nvGraphicFramePr>
        <p:xfrm>
          <a:off x="366450" y="957245"/>
          <a:ext cx="8411050" cy="3861635"/>
        </p:xfrm>
        <a:graphic>
          <a:graphicData uri="http://schemas.openxmlformats.org/drawingml/2006/table">
            <a:tbl>
              <a:tblPr>
                <a:noFill/>
                <a:tableStyleId>{70A481F3-F445-458C-8D20-EC1E9A1A1A5A}</a:tableStyleId>
              </a:tblPr>
              <a:tblGrid>
                <a:gridCol w="827925">
                  <a:extLst>
                    <a:ext uri="{9D8B030D-6E8A-4147-A177-3AD203B41FA5}">
                      <a16:colId xmlns:a16="http://schemas.microsoft.com/office/drawing/2014/main" val="20000"/>
                    </a:ext>
                  </a:extLst>
                </a:gridCol>
                <a:gridCol w="3443275">
                  <a:extLst>
                    <a:ext uri="{9D8B030D-6E8A-4147-A177-3AD203B41FA5}">
                      <a16:colId xmlns:a16="http://schemas.microsoft.com/office/drawing/2014/main" val="20001"/>
                    </a:ext>
                  </a:extLst>
                </a:gridCol>
                <a:gridCol w="413985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8597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12</a:t>
                      </a:r>
                      <a:endParaRPr lang="en"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b="1" dirty="0">
                          <a:solidFill>
                            <a:schemeClr val="dk1"/>
                          </a:solidFill>
                          <a:latin typeface="Inter"/>
                          <a:ea typeface="Inter"/>
                          <a:cs typeface="Inter"/>
                        </a:rPr>
                        <a:t>           Less Than HS ED Fraction </a:t>
                      </a: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dk1"/>
                          </a:solidFill>
                          <a:latin typeface="Inter"/>
                          <a:ea typeface="Inter"/>
                          <a:cs typeface="Inter"/>
                        </a:rPr>
                        <a:t>Percent Of households Where people either doesn't speak proper English</a:t>
                      </a: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0603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13</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600" b="1" dirty="0">
                          <a:solidFill>
                            <a:schemeClr val="dk1"/>
                          </a:solidFill>
                          <a:latin typeface="Inter"/>
                          <a:ea typeface="Inter"/>
                        </a:rPr>
                        <a:t>  Date </a:t>
                      </a: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On particular date all the parameters are measured .That date is taken in the given dataset.</a:t>
                      </a:r>
                      <a:endParaRPr lang="en-US" dirty="0"/>
                    </a:p>
                    <a:p>
                      <a:pPr marL="0" lvl="0" indent="0" algn="l">
                        <a:spcBef>
                          <a:spcPts val="0"/>
                        </a:spcBef>
                        <a:spcAft>
                          <a:spcPts val="0"/>
                        </a:spcAft>
                        <a:buNone/>
                      </a:pP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3411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14</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b="1" dirty="0">
                          <a:solidFill>
                            <a:schemeClr val="dk1"/>
                          </a:solidFill>
                          <a:latin typeface="Inter"/>
                          <a:ea typeface="Inter"/>
                          <a:cs typeface="Inter"/>
                        </a:rPr>
                        <a:t>         </a:t>
                      </a:r>
                      <a:r>
                        <a:rPr lang="en" sz="1600" b="0" i="0" u="none" strike="noStrike" noProof="0" dirty="0"/>
                        <a:t>T</a:t>
                      </a:r>
                      <a:r>
                        <a:rPr lang="en" sz="1600" b="0" i="0" u="none" strike="noStrike" noProof="0" dirty="0">
                          <a:latin typeface="Inter SemiBold"/>
                        </a:rPr>
                        <a:t>EMPERATURE_CELSIUS:</a:t>
                      </a:r>
                      <a:endParaRPr lang="en" sz="1600" b="1" dirty="0">
                        <a:solidFill>
                          <a:schemeClr val="dk1"/>
                        </a:solidFill>
                        <a:latin typeface="Inter SemiBold"/>
                        <a:ea typeface="Inter"/>
                      </a:endParaRPr>
                    </a:p>
                    <a:p>
                      <a:pPr marL="0" lvl="0" indent="0" algn="l">
                        <a:spcBef>
                          <a:spcPts val="0"/>
                        </a:spcBef>
                        <a:spcAft>
                          <a:spcPts val="0"/>
                        </a:spcAft>
                        <a:buNone/>
                      </a:pP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On each day average temperature is measured and that is taken here.</a:t>
                      </a:r>
                      <a:endParaRPr lang="en-US" dirty="0"/>
                    </a:p>
                    <a:p>
                      <a:pPr marL="0" lvl="0" indent="0" algn="l">
                        <a:spcBef>
                          <a:spcPts val="0"/>
                        </a:spcBef>
                        <a:spcAft>
                          <a:spcPts val="0"/>
                        </a:spcAft>
                        <a:buNone/>
                      </a:pP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9" name="Google Shape;109;p20"/>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1"/>
          <p:cNvGraphicFramePr/>
          <p:nvPr>
            <p:extLst>
              <p:ext uri="{D42A27DB-BD31-4B8C-83A1-F6EECF244321}">
                <p14:modId xmlns:p14="http://schemas.microsoft.com/office/powerpoint/2010/main" val="2060016212"/>
              </p:ext>
            </p:extLst>
          </p:nvPr>
        </p:nvGraphicFramePr>
        <p:xfrm>
          <a:off x="366450" y="957245"/>
          <a:ext cx="8411050" cy="5379345"/>
        </p:xfrm>
        <a:graphic>
          <a:graphicData uri="http://schemas.openxmlformats.org/drawingml/2006/table">
            <a:tbl>
              <a:tblPr>
                <a:noFill/>
                <a:tableStyleId>{70A481F3-F445-458C-8D20-EC1E9A1A1A5A}</a:tableStyleId>
              </a:tblPr>
              <a:tblGrid>
                <a:gridCol w="827925">
                  <a:extLst>
                    <a:ext uri="{9D8B030D-6E8A-4147-A177-3AD203B41FA5}">
                      <a16:colId xmlns:a16="http://schemas.microsoft.com/office/drawing/2014/main" val="20000"/>
                    </a:ext>
                  </a:extLst>
                </a:gridCol>
                <a:gridCol w="3443275">
                  <a:extLst>
                    <a:ext uri="{9D8B030D-6E8A-4147-A177-3AD203B41FA5}">
                      <a16:colId xmlns:a16="http://schemas.microsoft.com/office/drawing/2014/main" val="20001"/>
                    </a:ext>
                  </a:extLst>
                </a:gridCol>
                <a:gridCol w="413985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8597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15</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b="1" dirty="0">
                          <a:solidFill>
                            <a:schemeClr val="dk1"/>
                          </a:solidFill>
                          <a:latin typeface="Inter"/>
                          <a:ea typeface="Inter"/>
                          <a:cs typeface="Inter"/>
                        </a:rPr>
                        <a:t>         </a:t>
                      </a:r>
                      <a:r>
                        <a:rPr lang="en" sz="1600" b="0" i="0" u="none" strike="noStrike" noProof="0" dirty="0">
                          <a:latin typeface="Inter SemiBold"/>
                        </a:rPr>
                        <a:t>WIND DIRECTION</a:t>
                      </a:r>
                      <a:endParaRPr lang="en" sz="1600" b="1" dirty="0">
                        <a:solidFill>
                          <a:schemeClr val="dk1"/>
                        </a:solidFill>
                        <a:latin typeface="Inter SemiBold"/>
                        <a:ea typeface="Inter"/>
                      </a:endParaRPr>
                    </a:p>
                    <a:p>
                      <a:pPr marL="0" lvl="0" indent="0" algn="l">
                        <a:spcBef>
                          <a:spcPts val="0"/>
                        </a:spcBef>
                        <a:spcAft>
                          <a:spcPts val="0"/>
                        </a:spcAft>
                        <a:buSzPts val="1100"/>
                        <a:buFont typeface="Arial"/>
                        <a:buNone/>
                      </a:pP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l">
                        <a:lnSpc>
                          <a:spcPct val="100000"/>
                        </a:lnSpc>
                        <a:spcBef>
                          <a:spcPts val="0"/>
                        </a:spcBef>
                        <a:spcAft>
                          <a:spcPts val="0"/>
                        </a:spcAft>
                        <a:buNone/>
                      </a:pPr>
                      <a:r>
                        <a:rPr lang="en" sz="1600" b="0" i="0" u="none" strike="noStrike" noProof="0" dirty="0"/>
                        <a:t>Wind direction is generally reported by the direction from which it originates.</a:t>
                      </a:r>
                      <a:endParaRPr lang="en-US" dirty="0"/>
                    </a:p>
                    <a:p>
                      <a:pPr marL="0" lvl="0" indent="0" algn="l">
                        <a:spcBef>
                          <a:spcPts val="0"/>
                        </a:spcBef>
                        <a:spcAft>
                          <a:spcPts val="0"/>
                        </a:spcAft>
                        <a:buSzPts val="1100"/>
                        <a:buFont typeface="Arial"/>
                        <a:buNone/>
                      </a:pP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0603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16</a:t>
                      </a: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r>
                        <a:rPr lang="en" sz="1600" b="1" dirty="0">
                          <a:solidFill>
                            <a:schemeClr val="dk1"/>
                          </a:solidFill>
                          <a:latin typeface="Inter"/>
                          <a:ea typeface="Inter"/>
                          <a:cs typeface="Inter"/>
                        </a:rPr>
                        <a:t>17</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600" b="0" i="0" u="none" strike="noStrike" noProof="0" dirty="0">
                          <a:latin typeface="Inter SemiBold"/>
                        </a:rPr>
                        <a:t> WIND_SPEEDS_METER_PE     R_SECOND</a:t>
                      </a:r>
                    </a:p>
                    <a:p>
                      <a:pPr marL="457200" lvl="0" indent="0" algn="l">
                        <a:spcBef>
                          <a:spcPts val="0"/>
                        </a:spcBef>
                        <a:spcAft>
                          <a:spcPts val="0"/>
                        </a:spcAft>
                        <a:buNone/>
                      </a:pPr>
                      <a:endParaRPr lang="en" sz="1600" b="0" i="0" u="none" strike="noStrike" noProof="0" dirty="0">
                        <a:latin typeface="Inter SemiBold"/>
                      </a:endParaRPr>
                    </a:p>
                    <a:p>
                      <a:pPr marL="457200" lvl="0" indent="0" algn="l">
                        <a:spcBef>
                          <a:spcPts val="0"/>
                        </a:spcBef>
                        <a:spcAft>
                          <a:spcPts val="0"/>
                        </a:spcAft>
                        <a:buNone/>
                      </a:pPr>
                      <a:endParaRPr lang="en" sz="1600" b="0" i="0" u="none" strike="noStrike" noProof="0" dirty="0">
                        <a:latin typeface="Inter SemiBold"/>
                      </a:endParaRPr>
                    </a:p>
                    <a:p>
                      <a:pPr marL="457200" lvl="0" indent="0" algn="l">
                        <a:spcBef>
                          <a:spcPts val="0"/>
                        </a:spcBef>
                        <a:spcAft>
                          <a:spcPts val="0"/>
                        </a:spcAft>
                        <a:buNone/>
                      </a:pPr>
                      <a:endParaRPr lang="en" sz="1600" b="0" i="0" u="none" strike="noStrike" noProof="0" dirty="0">
                        <a:latin typeface="Inter SemiBold"/>
                      </a:endParaRPr>
                    </a:p>
                    <a:p>
                      <a:pPr lvl="0" algn="l">
                        <a:lnSpc>
                          <a:spcPct val="100000"/>
                        </a:lnSpc>
                        <a:spcBef>
                          <a:spcPts val="0"/>
                        </a:spcBef>
                        <a:spcAft>
                          <a:spcPts val="0"/>
                        </a:spcAft>
                        <a:buNone/>
                      </a:pPr>
                      <a:r>
                        <a:rPr lang="en" sz="1600" b="0" i="0" u="none" strike="noStrike" noProof="0" dirty="0">
                          <a:latin typeface="Inter SemiBold"/>
                        </a:rPr>
                        <a:t>          PM2.5_UG_PER_CUBIC</a:t>
                      </a:r>
                      <a:endParaRPr lang="en" dirty="0">
                        <a:latin typeface="Inter SemiBold"/>
                      </a:endParaRPr>
                    </a:p>
                    <a:p>
                      <a:pPr lvl="0" algn="l">
                        <a:lnSpc>
                          <a:spcPct val="100000"/>
                        </a:lnSpc>
                        <a:spcBef>
                          <a:spcPts val="0"/>
                        </a:spcBef>
                        <a:spcAft>
                          <a:spcPts val="0"/>
                        </a:spcAft>
                        <a:buNone/>
                      </a:pPr>
                      <a:r>
                        <a:rPr lang="en" sz="1600" b="0" i="0" u="none" strike="noStrike" noProof="0" dirty="0">
                          <a:latin typeface="Inter SemiBold"/>
                        </a:rPr>
                        <a:t>          _METER:</a:t>
                      </a:r>
                      <a:endParaRPr lang="en" dirty="0">
                        <a:latin typeface="Inter SemiBold"/>
                      </a:endParaRPr>
                    </a:p>
                    <a:p>
                      <a:pPr marL="457200" lvl="0" indent="0" algn="l">
                        <a:spcBef>
                          <a:spcPts val="0"/>
                        </a:spcBef>
                        <a:spcAft>
                          <a:spcPts val="0"/>
                        </a:spcAft>
                        <a:buNone/>
                      </a:pPr>
                      <a:endParaRPr lang="en" sz="1600" b="0" i="0" u="none" strike="noStrike" noProof="0" dirty="0">
                        <a:latin typeface="Inter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In meteorology, wind speed, or wind flow speed, is a fundamental atmospheric quantity caused by air moving from high to low pressure, usually due to changes in temperature. </a:t>
                      </a:r>
                      <a:endParaRPr lang="en-US"/>
                    </a:p>
                    <a:p>
                      <a:pPr marL="0" lvl="0" indent="0" algn="just">
                        <a:spcBef>
                          <a:spcPts val="0"/>
                        </a:spcBef>
                        <a:spcAft>
                          <a:spcPts val="0"/>
                        </a:spcAft>
                        <a:buNone/>
                      </a:pPr>
                      <a:r>
                        <a:rPr lang="en" sz="1600" dirty="0">
                          <a:solidFill>
                            <a:schemeClr val="dk1"/>
                          </a:solidFill>
                          <a:latin typeface="Inter"/>
                          <a:ea typeface="Inter"/>
                          <a:cs typeface="Inter"/>
                        </a:rPr>
                        <a:t>Generally 2.5 micrometers and smaller .It is a mixture of solid particles and liquid droplets found in air. </a:t>
                      </a:r>
                      <a:r>
                        <a:rPr lang="en" sz="1600" b="0" i="0" u="none" strike="noStrike" noProof="0" dirty="0"/>
                        <a:t>If the level goes to or above 35 </a:t>
                      </a:r>
                      <a:r>
                        <a:rPr lang="en" sz="1600" b="0" i="0" u="none" strike="noStrike" noProof="0" dirty="0" err="1"/>
                        <a:t>μg</a:t>
                      </a:r>
                      <a:r>
                        <a:rPr lang="en" sz="1600" b="0" i="0" u="none" strike="noStrike" noProof="0" dirty="0"/>
                        <a:t>/m3 during a 24-hour period, the air is considered unhealthy</a:t>
                      </a: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34110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5" name="Google Shape;115;p21"/>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1"/>
          <p:cNvGraphicFramePr/>
          <p:nvPr>
            <p:extLst>
              <p:ext uri="{D42A27DB-BD31-4B8C-83A1-F6EECF244321}">
                <p14:modId xmlns:p14="http://schemas.microsoft.com/office/powerpoint/2010/main" val="2757212979"/>
              </p:ext>
            </p:extLst>
          </p:nvPr>
        </p:nvGraphicFramePr>
        <p:xfrm>
          <a:off x="366450" y="957245"/>
          <a:ext cx="8411050" cy="5379345"/>
        </p:xfrm>
        <a:graphic>
          <a:graphicData uri="http://schemas.openxmlformats.org/drawingml/2006/table">
            <a:tbl>
              <a:tblPr>
                <a:noFill/>
                <a:tableStyleId>{70A481F3-F445-458C-8D20-EC1E9A1A1A5A}</a:tableStyleId>
              </a:tblPr>
              <a:tblGrid>
                <a:gridCol w="827925">
                  <a:extLst>
                    <a:ext uri="{9D8B030D-6E8A-4147-A177-3AD203B41FA5}">
                      <a16:colId xmlns:a16="http://schemas.microsoft.com/office/drawing/2014/main" val="20000"/>
                    </a:ext>
                  </a:extLst>
                </a:gridCol>
                <a:gridCol w="3443275">
                  <a:extLst>
                    <a:ext uri="{9D8B030D-6E8A-4147-A177-3AD203B41FA5}">
                      <a16:colId xmlns:a16="http://schemas.microsoft.com/office/drawing/2014/main" val="20001"/>
                    </a:ext>
                  </a:extLst>
                </a:gridCol>
                <a:gridCol w="413985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8597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18</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b="1" dirty="0">
                          <a:solidFill>
                            <a:schemeClr val="dk1"/>
                          </a:solidFill>
                          <a:latin typeface="Inter"/>
                          <a:ea typeface="Inter"/>
                          <a:cs typeface="Inter"/>
                        </a:rPr>
                        <a:t>          </a:t>
                      </a:r>
                      <a:r>
                        <a:rPr lang="en-GB" sz="1600" b="0" i="0" u="none" strike="noStrike" noProof="0" dirty="0">
                          <a:latin typeface="Arial"/>
                        </a:rPr>
                        <a:t>RELATIVE_HUMIDITY</a:t>
                      </a:r>
                      <a:endParaRPr lang="en" sz="1600" b="0" i="0" u="none" strike="noStrike" noProof="0" dirty="0">
                        <a:latin typeface="Inter SemiBold"/>
                      </a:endParaRPr>
                    </a:p>
                    <a:p>
                      <a:pPr marL="0" lvl="0" indent="0" algn="l">
                        <a:spcBef>
                          <a:spcPts val="0"/>
                        </a:spcBef>
                        <a:spcAft>
                          <a:spcPts val="0"/>
                        </a:spcAft>
                        <a:buSzPts val="1100"/>
                        <a:buFont typeface="Arial"/>
                        <a:buNone/>
                      </a:pP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GB" sz="1600" b="0" i="0" u="none" strike="noStrike" noProof="0" dirty="0"/>
                        <a:t>It is the amt of moisture in the air at a certain  temperature compared to what the air can hold at that temper</a:t>
                      </a:r>
                      <a:endParaRPr lang="en" sz="1600" b="0" i="0" u="none" strike="noStrike" noProof="0" dirty="0"/>
                    </a:p>
                    <a:p>
                      <a:pPr lvl="0" algn="just">
                        <a:lnSpc>
                          <a:spcPct val="100000"/>
                        </a:lnSpc>
                        <a:spcBef>
                          <a:spcPts val="0"/>
                        </a:spcBef>
                        <a:spcAft>
                          <a:spcPts val="0"/>
                        </a:spcAft>
                        <a:buNone/>
                      </a:pPr>
                      <a:endParaRPr lang="en" sz="1600" b="0" i="0" u="none" strike="noStrike" noProof="0" dirty="0">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0603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19</a:t>
                      </a: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endParaRPr lang="en" sz="1600" b="1" dirty="0">
                        <a:solidFill>
                          <a:schemeClr val="dk1"/>
                        </a:solidFill>
                        <a:latin typeface="Inter"/>
                        <a:ea typeface="Inter"/>
                        <a:cs typeface="Inter"/>
                      </a:endParaRPr>
                    </a:p>
                    <a:p>
                      <a:pPr marL="0" lvl="0" indent="0" algn="ctr">
                        <a:spcBef>
                          <a:spcPts val="0"/>
                        </a:spcBef>
                        <a:spcAft>
                          <a:spcPts val="0"/>
                        </a:spcAft>
                        <a:buNone/>
                      </a:pPr>
                      <a:r>
                        <a:rPr lang="en" sz="1600" b="1" dirty="0">
                          <a:solidFill>
                            <a:schemeClr val="dk1"/>
                          </a:solidFill>
                          <a:latin typeface="Inter"/>
                          <a:ea typeface="Inter"/>
                          <a:cs typeface="Inter"/>
                        </a:rPr>
                        <a:t>20</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600" b="1" dirty="0">
                          <a:solidFill>
                            <a:schemeClr val="dk1"/>
                          </a:solidFill>
                          <a:latin typeface="Inter SemiBold"/>
                          <a:ea typeface="Inter"/>
                          <a:cs typeface="Inter"/>
                        </a:rPr>
                        <a:t>   </a:t>
                      </a:r>
                      <a:r>
                        <a:rPr lang="en-GB" sz="1600" b="0" i="0" u="none" strike="noStrike" noProof="0" dirty="0">
                          <a:latin typeface="Arial"/>
                        </a:rPr>
                        <a:t>NO2_PPB</a:t>
                      </a:r>
                      <a:endParaRPr lang="en" sz="1600" b="0" i="0" u="none" strike="noStrike" noProof="0" dirty="0">
                        <a:latin typeface="Inter SemiBold"/>
                      </a:endParaRPr>
                    </a:p>
                    <a:p>
                      <a:pPr marL="457200" lvl="0" indent="0" algn="l">
                        <a:spcBef>
                          <a:spcPts val="0"/>
                        </a:spcBef>
                        <a:spcAft>
                          <a:spcPts val="0"/>
                        </a:spcAft>
                        <a:buNone/>
                      </a:pPr>
                      <a:endParaRPr lang="en" sz="1600" b="0" i="0" u="none" strike="noStrike" noProof="0" dirty="0">
                        <a:latin typeface="Inter SemiBold"/>
                      </a:endParaRPr>
                    </a:p>
                    <a:p>
                      <a:pPr marL="457200" lvl="0" indent="0" algn="l">
                        <a:spcBef>
                          <a:spcPts val="0"/>
                        </a:spcBef>
                        <a:spcAft>
                          <a:spcPts val="0"/>
                        </a:spcAft>
                        <a:buNone/>
                      </a:pPr>
                      <a:endParaRPr lang="en" sz="1600" b="0" i="0" u="none" strike="noStrike" noProof="0" dirty="0">
                        <a:latin typeface="Inter SemiBold"/>
                      </a:endParaRPr>
                    </a:p>
                    <a:p>
                      <a:pPr lvl="0" algn="l">
                        <a:lnSpc>
                          <a:spcPct val="100000"/>
                        </a:lnSpc>
                        <a:spcBef>
                          <a:spcPts val="0"/>
                        </a:spcBef>
                        <a:spcAft>
                          <a:spcPts val="0"/>
                        </a:spcAft>
                        <a:buNone/>
                      </a:pPr>
                      <a:endParaRPr lang="en" sz="1600" b="0" i="0" u="none" strike="noStrike" noProof="0" dirty="0">
                        <a:latin typeface="Inter SemiBold"/>
                      </a:endParaRPr>
                    </a:p>
                    <a:p>
                      <a:pPr marL="457200" lvl="0" indent="0" algn="l">
                        <a:spcBef>
                          <a:spcPts val="0"/>
                        </a:spcBef>
                        <a:spcAft>
                          <a:spcPts val="0"/>
                        </a:spcAft>
                        <a:buNone/>
                      </a:pPr>
                      <a:endParaRPr lang="en" sz="1600" b="0" i="0" u="none" strike="noStrike" noProof="0" dirty="0">
                        <a:latin typeface="Inter SemiBold"/>
                      </a:endParaRPr>
                    </a:p>
                    <a:p>
                      <a:pPr lvl="0" algn="l">
                        <a:lnSpc>
                          <a:spcPct val="100000"/>
                        </a:lnSpc>
                        <a:spcBef>
                          <a:spcPts val="0"/>
                        </a:spcBef>
                        <a:spcAft>
                          <a:spcPts val="0"/>
                        </a:spcAft>
                        <a:buNone/>
                      </a:pPr>
                      <a:r>
                        <a:rPr lang="en" sz="1600" b="0" i="0" u="none" strike="noStrike" noProof="0" dirty="0"/>
                        <a:t>           CO_PPM :</a:t>
                      </a:r>
                      <a:endParaRPr lang="en" dirty="0"/>
                    </a:p>
                    <a:p>
                      <a:pPr marL="457200" lvl="0" indent="0" algn="l">
                        <a:spcBef>
                          <a:spcPts val="0"/>
                        </a:spcBef>
                        <a:spcAft>
                          <a:spcPts val="0"/>
                        </a:spcAft>
                        <a:buNone/>
                      </a:pPr>
                      <a:endParaRPr lang="en" sz="1600" b="0" i="0" u="none" strike="noStrike" noProof="0" dirty="0">
                        <a:latin typeface="Inter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GB" sz="1600" b="0" i="0" u="none" strike="noStrike" noProof="0" dirty="0">
                          <a:latin typeface="Arial"/>
                        </a:rPr>
                        <a:t>In 2010, EPA set the new one-hour average standard for NO2 at a level of 100 parts per billion (ppb).</a:t>
                      </a:r>
                      <a:endParaRPr lang="en" sz="1600" b="0" i="0" u="none" strike="noStrike" noProof="0" dirty="0"/>
                    </a:p>
                    <a:p>
                      <a:pPr lvl="0" algn="l">
                        <a:lnSpc>
                          <a:spcPct val="100000"/>
                        </a:lnSpc>
                        <a:spcBef>
                          <a:spcPts val="0"/>
                        </a:spcBef>
                        <a:spcAft>
                          <a:spcPts val="0"/>
                        </a:spcAft>
                        <a:buNone/>
                      </a:pPr>
                      <a:endParaRPr lang="en" sz="1600" b="0" i="0" u="none" strike="noStrike" noProof="0" dirty="0">
                        <a:sym typeface="Inter"/>
                      </a:endParaRPr>
                    </a:p>
                    <a:p>
                      <a:pPr lvl="0" algn="l">
                        <a:lnSpc>
                          <a:spcPct val="100000"/>
                        </a:lnSpc>
                        <a:spcBef>
                          <a:spcPts val="0"/>
                        </a:spcBef>
                        <a:spcAft>
                          <a:spcPts val="0"/>
                        </a:spcAft>
                        <a:buNone/>
                      </a:pPr>
                      <a:endParaRPr lang="en" sz="1600" b="0" i="0" u="none" strike="noStrike" noProof="0" dirty="0"/>
                    </a:p>
                    <a:p>
                      <a:pPr lvl="0" algn="just">
                        <a:lnSpc>
                          <a:spcPct val="100000"/>
                        </a:lnSpc>
                        <a:spcBef>
                          <a:spcPts val="0"/>
                        </a:spcBef>
                        <a:spcAft>
                          <a:spcPts val="0"/>
                        </a:spcAft>
                        <a:buNone/>
                      </a:pPr>
                      <a:r>
                        <a:rPr lang="en" sz="1600" b="0" i="0" u="none" strike="noStrike" noProof="0" dirty="0">
                          <a:latin typeface="Arial"/>
                        </a:rPr>
                        <a:t>EPA set the new 8-hour average standard for CO concentration at a level of 9PPM parts per billion (ppb).</a:t>
                      </a:r>
                      <a:endParaRPr lang="en" dirty="0"/>
                    </a:p>
                    <a:p>
                      <a:pPr lvl="0" algn="l">
                        <a:lnSpc>
                          <a:spcPct val="100000"/>
                        </a:lnSpc>
                        <a:spcBef>
                          <a:spcPts val="0"/>
                        </a:spcBef>
                        <a:spcAft>
                          <a:spcPts val="0"/>
                        </a:spcAft>
                        <a:buNone/>
                      </a:pPr>
                      <a:endParaRPr lang="en" sz="1600" b="0" i="0" u="none" strike="noStrike" noProof="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34110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5" name="Google Shape;115;p21"/>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extLst>
      <p:ext uri="{BB962C8B-B14F-4D97-AF65-F5344CB8AC3E}">
        <p14:creationId xmlns:p14="http://schemas.microsoft.com/office/powerpoint/2010/main" val="159247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1"/>
          <p:cNvGraphicFramePr/>
          <p:nvPr>
            <p:extLst>
              <p:ext uri="{D42A27DB-BD31-4B8C-83A1-F6EECF244321}">
                <p14:modId xmlns:p14="http://schemas.microsoft.com/office/powerpoint/2010/main" val="1261655997"/>
              </p:ext>
            </p:extLst>
          </p:nvPr>
        </p:nvGraphicFramePr>
        <p:xfrm>
          <a:off x="366450" y="957245"/>
          <a:ext cx="8411050" cy="4952675"/>
        </p:xfrm>
        <a:graphic>
          <a:graphicData uri="http://schemas.openxmlformats.org/drawingml/2006/table">
            <a:tbl>
              <a:tblPr>
                <a:noFill/>
                <a:tableStyleId>{70A481F3-F445-458C-8D20-EC1E9A1A1A5A}</a:tableStyleId>
              </a:tblPr>
              <a:tblGrid>
                <a:gridCol w="827925">
                  <a:extLst>
                    <a:ext uri="{9D8B030D-6E8A-4147-A177-3AD203B41FA5}">
                      <a16:colId xmlns:a16="http://schemas.microsoft.com/office/drawing/2014/main" val="20000"/>
                    </a:ext>
                  </a:extLst>
                </a:gridCol>
                <a:gridCol w="3443275">
                  <a:extLst>
                    <a:ext uri="{9D8B030D-6E8A-4147-A177-3AD203B41FA5}">
                      <a16:colId xmlns:a16="http://schemas.microsoft.com/office/drawing/2014/main" val="20001"/>
                    </a:ext>
                  </a:extLst>
                </a:gridCol>
                <a:gridCol w="413985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1341100">
                <a:tc>
                  <a:txBody>
                    <a:bodyPr/>
                    <a:lstStyle/>
                    <a:p>
                      <a:pPr marL="0" lvl="0" indent="0" algn="l" rtl="0">
                        <a:spcBef>
                          <a:spcPts val="0"/>
                        </a:spcBef>
                        <a:spcAft>
                          <a:spcPts val="0"/>
                        </a:spcAft>
                        <a:buNone/>
                      </a:pPr>
                      <a:r>
                        <a:rPr lang="en-US" dirty="0"/>
                        <a:t>21</a:t>
                      </a:r>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r>
                        <a:rPr lang="en-US" dirty="0"/>
                        <a:t>22</a:t>
                      </a:r>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l">
                        <a:lnSpc>
                          <a:spcPct val="100000"/>
                        </a:lnSpc>
                        <a:spcBef>
                          <a:spcPts val="0"/>
                        </a:spcBef>
                        <a:spcAft>
                          <a:spcPts val="0"/>
                        </a:spcAft>
                        <a:buNone/>
                      </a:pPr>
                      <a:r>
                        <a:rPr lang="en-US" sz="1400" b="0" i="0" u="none" strike="noStrike" noProof="0" dirty="0">
                          <a:latin typeface="Arial"/>
                        </a:rPr>
                        <a:t>SO2_PPB</a:t>
                      </a:r>
                      <a:endParaRPr lang="en-US" dirty="0"/>
                    </a:p>
                    <a:p>
                      <a:pPr marL="0" lvl="0" indent="0" algn="l">
                        <a:spcBef>
                          <a:spcPts val="0"/>
                        </a:spcBef>
                        <a:spcAft>
                          <a:spcPts val="0"/>
                        </a:spcAft>
                        <a:buNone/>
                      </a:pPr>
                      <a:endParaRPr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r>
                        <a:rPr lang="en-GB" sz="1400" b="0" i="0" u="none" strike="noStrike" noProof="0" dirty="0"/>
                        <a:t>LINGUISTICALLY_ISOLATED_FRACTION</a:t>
                      </a: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endParaRPr lang="en-GB" sz="1400" b="0" i="0" u="none" strike="noStrike" noProof="0" dirty="0">
                        <a:latin typeface="Arial"/>
                      </a:endParaRPr>
                    </a:p>
                    <a:p>
                      <a:pPr marL="0" lvl="0" indent="0" algn="l">
                        <a:spcBef>
                          <a:spcPts val="0"/>
                        </a:spcBef>
                        <a:spcAft>
                          <a:spcPts val="0"/>
                        </a:spcAft>
                        <a:buNone/>
                      </a:pPr>
                      <a:endParaRPr lang="en-GB" dirty="0"/>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US" sz="1400" b="0" i="0" u="none" strike="noStrike" noProof="0" dirty="0">
                          <a:latin typeface="Arial"/>
                        </a:rPr>
                        <a:t>In 2010, EPA set the new 24-hours average standard for SO2 concentration at a level of 20 parts per billion (ppb).</a:t>
                      </a:r>
                      <a:endParaRPr lang="en-US" dirty="0"/>
                    </a:p>
                    <a:p>
                      <a:pPr marL="0" lvl="0" indent="0" algn="just">
                        <a:spcBef>
                          <a:spcPts val="0"/>
                        </a:spcBef>
                        <a:spcAft>
                          <a:spcPts val="0"/>
                        </a:spcAft>
                        <a:buNone/>
                      </a:pPr>
                      <a:endParaRPr dirty="0"/>
                    </a:p>
                    <a:p>
                      <a:pPr marL="0" lvl="0" indent="0" algn="l">
                        <a:spcBef>
                          <a:spcPts val="0"/>
                        </a:spcBef>
                        <a:spcAft>
                          <a:spcPts val="0"/>
                        </a:spcAft>
                        <a:buNone/>
                      </a:pPr>
                      <a:endParaRPr lang="en-GB" dirty="0"/>
                    </a:p>
                    <a:p>
                      <a:pPr lvl="0" algn="just">
                        <a:lnSpc>
                          <a:spcPct val="100000"/>
                        </a:lnSpc>
                        <a:spcBef>
                          <a:spcPts val="0"/>
                        </a:spcBef>
                        <a:spcAft>
                          <a:spcPts val="0"/>
                        </a:spcAft>
                        <a:buNone/>
                      </a:pPr>
                      <a:r>
                        <a:rPr lang="en-GB" sz="1400" b="0" i="0" u="none" strike="noStrike" noProof="0" dirty="0"/>
                        <a:t>Percent of households where people either doesn’t speak English or doesn’t speak proper English</a:t>
                      </a: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endParaRPr lang="en-GB" sz="1400" b="0" i="0" u="none" strike="noStrike" noProof="0" dirty="0">
                        <a:latin typeface="Arial"/>
                      </a:endParaRPr>
                    </a:p>
                    <a:p>
                      <a:pPr marL="0" lvl="0" indent="0" algn="l">
                        <a:spcBef>
                          <a:spcPts val="0"/>
                        </a:spcBef>
                        <a:spcAft>
                          <a:spcPts val="0"/>
                        </a:spcAft>
                        <a:buNone/>
                      </a:pPr>
                      <a:endParaRPr lang="en-GB" dirty="0"/>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5" name="Google Shape;115;p21"/>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extLst>
      <p:ext uri="{BB962C8B-B14F-4D97-AF65-F5344CB8AC3E}">
        <p14:creationId xmlns:p14="http://schemas.microsoft.com/office/powerpoint/2010/main" val="142860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0BCF-3D42-2F45-DB77-ED5669D81192}"/>
              </a:ext>
            </a:extLst>
          </p:cNvPr>
          <p:cNvSpPr>
            <a:spLocks noGrp="1"/>
          </p:cNvSpPr>
          <p:nvPr>
            <p:ph type="title"/>
          </p:nvPr>
        </p:nvSpPr>
        <p:spPr/>
        <p:txBody>
          <a:bodyPr>
            <a:normAutofit fontScale="90000"/>
          </a:bodyPr>
          <a:lstStyle/>
          <a:p>
            <a:r>
              <a:rPr lang="en-GB" dirty="0"/>
              <a:t>AQI(Air Quality Index)</a:t>
            </a:r>
          </a:p>
        </p:txBody>
      </p:sp>
      <p:sp>
        <p:nvSpPr>
          <p:cNvPr id="3" name="Text Placeholder 2">
            <a:extLst>
              <a:ext uri="{FF2B5EF4-FFF2-40B4-BE49-F238E27FC236}">
                <a16:creationId xmlns:a16="http://schemas.microsoft.com/office/drawing/2014/main" id="{74C5EB67-843F-528E-5AE1-7E38C8F38DE2}"/>
              </a:ext>
            </a:extLst>
          </p:cNvPr>
          <p:cNvSpPr>
            <a:spLocks noGrp="1"/>
          </p:cNvSpPr>
          <p:nvPr>
            <p:ph type="body" idx="1"/>
          </p:nvPr>
        </p:nvSpPr>
        <p:spPr/>
        <p:txBody>
          <a:bodyPr/>
          <a:lstStyle/>
          <a:p>
            <a:pPr algn="just"/>
            <a:r>
              <a:rPr lang="en-GB" dirty="0"/>
              <a:t>We need to add Air Quality Index as an attribute in order to say whether the air is clean or polluted.</a:t>
            </a:r>
            <a:endParaRPr lang="en-US" dirty="0"/>
          </a:p>
          <a:p>
            <a:pPr>
              <a:lnSpc>
                <a:spcPct val="114999"/>
              </a:lnSpc>
            </a:pPr>
            <a:r>
              <a:rPr lang="en-GB" dirty="0"/>
              <a:t>Ip=[IHi- ILo/BPHi-BPLo](Cp-BPLo)+ILo</a:t>
            </a:r>
            <a:br>
              <a:rPr lang="en-GB" dirty="0"/>
            </a:br>
            <a:r>
              <a:rPr lang="en-GB" b="1" dirty="0"/>
              <a:t>Ip</a:t>
            </a:r>
            <a:r>
              <a:rPr lang="en-GB" dirty="0"/>
              <a:t> = index of pollutant p</a:t>
            </a:r>
            <a:br>
              <a:rPr lang="en-GB" dirty="0"/>
            </a:br>
            <a:r>
              <a:rPr lang="en-GB" b="1" dirty="0"/>
              <a:t>Cp</a:t>
            </a:r>
            <a:r>
              <a:rPr lang="en-GB" dirty="0"/>
              <a:t> = truncated concentration of pollutant p</a:t>
            </a:r>
            <a:br>
              <a:rPr lang="en-GB" dirty="0"/>
            </a:br>
            <a:r>
              <a:rPr lang="en-GB" b="1" dirty="0"/>
              <a:t>BPHi </a:t>
            </a:r>
            <a:r>
              <a:rPr lang="en-GB" dirty="0"/>
              <a:t>= concentration breakpoint i.e. greater than or equal to Cp</a:t>
            </a:r>
            <a:br>
              <a:rPr lang="en-GB" dirty="0"/>
            </a:br>
            <a:r>
              <a:rPr lang="en-GB" b="1" dirty="0"/>
              <a:t>BPLo</a:t>
            </a:r>
            <a:r>
              <a:rPr lang="en-GB" dirty="0"/>
              <a:t> = concentration breakpoint i.e. less than or equal to Cp</a:t>
            </a:r>
            <a:br>
              <a:rPr lang="en-GB" dirty="0"/>
            </a:br>
            <a:r>
              <a:rPr lang="en-GB" b="1" dirty="0"/>
              <a:t>IHi </a:t>
            </a:r>
            <a:r>
              <a:rPr lang="en-GB" dirty="0"/>
              <a:t>= AQI value corresponding to BPHi</a:t>
            </a:r>
            <a:br>
              <a:rPr lang="en-GB" dirty="0"/>
            </a:br>
            <a:r>
              <a:rPr lang="en-GB" b="1" dirty="0"/>
              <a:t>ILo </a:t>
            </a:r>
            <a:r>
              <a:rPr lang="en-GB" dirty="0"/>
              <a:t>= AQI value corresponding to BPLo</a:t>
            </a:r>
          </a:p>
          <a:p>
            <a:pPr algn="just">
              <a:lnSpc>
                <a:spcPct val="114999"/>
              </a:lnSpc>
            </a:pPr>
            <a:endParaRPr lang="en-GB" dirty="0"/>
          </a:p>
        </p:txBody>
      </p:sp>
    </p:spTree>
    <p:extLst>
      <p:ext uri="{BB962C8B-B14F-4D97-AF65-F5344CB8AC3E}">
        <p14:creationId xmlns:p14="http://schemas.microsoft.com/office/powerpoint/2010/main" val="400040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9CB468-CA59-C595-F257-4E4743B3A2AD}"/>
              </a:ext>
            </a:extLst>
          </p:cNvPr>
          <p:cNvSpPr>
            <a:spLocks noGrp="1"/>
          </p:cNvSpPr>
          <p:nvPr>
            <p:ph type="body" idx="1"/>
          </p:nvPr>
        </p:nvSpPr>
        <p:spPr>
          <a:xfrm>
            <a:off x="197400" y="342850"/>
            <a:ext cx="8520600" cy="3416400"/>
          </a:xfrm>
        </p:spPr>
        <p:txBody>
          <a:bodyPr>
            <a:normAutofit/>
          </a:bodyPr>
          <a:lstStyle/>
          <a:p>
            <a:pPr algn="just"/>
            <a:r>
              <a:rPr lang="en-GB" b="1" dirty="0"/>
              <a:t>For example:</a:t>
            </a:r>
            <a:r>
              <a:rPr lang="en-GB" dirty="0"/>
              <a:t> Let’s say you want to calculate AQI for carbon monoxide and the truncated concentration (Cp) of CO is 11.0 ppm, then IHi = 150, ILo = 101, BPHi = 12.4, BPLo = 9.5 as per US-EPA range.</a:t>
            </a:r>
            <a:br>
              <a:rPr lang="en-GB" dirty="0"/>
            </a:br>
            <a:r>
              <a:rPr lang="en-GB" dirty="0"/>
              <a:t>Putting all the values in the equation and solving,</a:t>
            </a:r>
            <a:br>
              <a:rPr lang="en-GB" dirty="0"/>
            </a:br>
            <a:r>
              <a:rPr lang="en-GB" b="1" dirty="0"/>
              <a:t>Ip</a:t>
            </a:r>
            <a:r>
              <a:rPr lang="en-GB" dirty="0"/>
              <a:t> = [(150-101) / (12.4-9.5)] (11.0-9.5) + 101 = 126.34</a:t>
            </a:r>
            <a:endParaRPr lang="en-US" dirty="0"/>
          </a:p>
          <a:p>
            <a:pPr algn="just">
              <a:lnSpc>
                <a:spcPct val="114999"/>
              </a:lnSpc>
            </a:pPr>
            <a:endParaRPr lang="en-GB" dirty="0"/>
          </a:p>
          <a:p>
            <a:pPr algn="just">
              <a:lnSpc>
                <a:spcPct val="114999"/>
              </a:lnSpc>
            </a:pPr>
            <a:endParaRPr lang="en-GB" dirty="0"/>
          </a:p>
          <a:p>
            <a:pPr marL="114300" indent="0">
              <a:lnSpc>
                <a:spcPct val="114999"/>
              </a:lnSpc>
              <a:buNone/>
            </a:pPr>
            <a:r>
              <a:rPr lang="en" b="1" i="1" u="sng" dirty="0"/>
              <a:t>2019</a:t>
            </a:r>
            <a:r>
              <a:rPr lang="en" dirty="0"/>
              <a:t>                                                          </a:t>
            </a:r>
            <a:r>
              <a:rPr lang="en" b="1" i="1" u="sng" dirty="0"/>
              <a:t> 2020</a:t>
            </a:r>
          </a:p>
          <a:p>
            <a:pPr>
              <a:lnSpc>
                <a:spcPct val="114999"/>
              </a:lnSpc>
            </a:pPr>
            <a:r>
              <a:rPr lang="en" dirty="0"/>
              <a:t>Total number of tuples = 129470         Total number of tuples = 133418</a:t>
            </a:r>
            <a:endParaRPr lang="en-US" dirty="0"/>
          </a:p>
          <a:p>
            <a:pPr>
              <a:lnSpc>
                <a:spcPct val="114999"/>
              </a:lnSpc>
            </a:pPr>
            <a:r>
              <a:rPr lang="en" dirty="0"/>
              <a:t>Total number of attributes = 22            Total number of attributes = 22</a:t>
            </a:r>
            <a:endParaRPr lang="en-US" dirty="0"/>
          </a:p>
          <a:p>
            <a:pPr marL="114300" indent="0" algn="just">
              <a:lnSpc>
                <a:spcPct val="114999"/>
              </a:lnSpc>
              <a:buNone/>
            </a:pPr>
            <a:endParaRPr lang="en-GB" b="1" i="1" u="sng" dirty="0"/>
          </a:p>
          <a:p>
            <a:pPr algn="just">
              <a:lnSpc>
                <a:spcPct val="114999"/>
              </a:lnSpc>
            </a:pPr>
            <a:endParaRPr lang="en-GB" b="1" i="1" u="sng" dirty="0"/>
          </a:p>
        </p:txBody>
      </p:sp>
    </p:spTree>
    <p:extLst>
      <p:ext uri="{BB962C8B-B14F-4D97-AF65-F5344CB8AC3E}">
        <p14:creationId xmlns:p14="http://schemas.microsoft.com/office/powerpoint/2010/main" val="246798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286550" y="916950"/>
            <a:ext cx="8324100" cy="48548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 sz="1700" dirty="0">
              <a:latin typeface="Inter"/>
              <a:ea typeface="Inter"/>
              <a:cs typeface="Inter"/>
            </a:endParaRPr>
          </a:p>
        </p:txBody>
      </p:sp>
      <p:sp>
        <p:nvSpPr>
          <p:cNvPr id="122" name="Google Shape;122;p22"/>
          <p:cNvSpPr txBox="1"/>
          <p:nvPr/>
        </p:nvSpPr>
        <p:spPr>
          <a:xfrm>
            <a:off x="389284" y="181950"/>
            <a:ext cx="5675767" cy="600134"/>
          </a:xfrm>
          <a:prstGeom prst="rect">
            <a:avLst/>
          </a:prstGeom>
          <a:noFill/>
          <a:ln>
            <a:noFill/>
          </a:ln>
        </p:spPr>
        <p:txBody>
          <a:bodyPr spcFirstLastPara="1" wrap="square" lIns="91425" tIns="91425" rIns="91425" bIns="91425" anchor="t" anchorCtr="0">
            <a:spAutoFit/>
          </a:bodyPr>
          <a:lstStyle/>
          <a:p>
            <a:r>
              <a:rPr lang="en" sz="2700" dirty="0">
                <a:latin typeface="Inter ExtraBold"/>
                <a:ea typeface="Inter ExtraBold"/>
                <a:cs typeface="Inter ExtraBold"/>
                <a:sym typeface="Inter ExtraBold"/>
              </a:rPr>
              <a:t>DATASET DESCRIPTION 2019</a:t>
            </a:r>
            <a:endParaRPr sz="2700" dirty="0">
              <a:latin typeface="Inter ExtraBold"/>
              <a:ea typeface="Inter ExtraBold"/>
              <a:cs typeface="Inter ExtraBold"/>
              <a:sym typeface="Inter ExtraBold"/>
            </a:endParaRPr>
          </a:p>
        </p:txBody>
      </p:sp>
      <p:pic>
        <p:nvPicPr>
          <p:cNvPr id="2" name="Picture 2" descr="Table&#10;&#10;Description automatically generated">
            <a:extLst>
              <a:ext uri="{FF2B5EF4-FFF2-40B4-BE49-F238E27FC236}">
                <a16:creationId xmlns:a16="http://schemas.microsoft.com/office/drawing/2014/main" id="{1A38B26E-3582-E8A6-BAFD-23664E1399E7}"/>
              </a:ext>
            </a:extLst>
          </p:cNvPr>
          <p:cNvPicPr>
            <a:picLocks noChangeAspect="1"/>
          </p:cNvPicPr>
          <p:nvPr/>
        </p:nvPicPr>
        <p:blipFill>
          <a:blip r:embed="rId3"/>
          <a:stretch>
            <a:fillRect/>
          </a:stretch>
        </p:blipFill>
        <p:spPr>
          <a:xfrm>
            <a:off x="1045226" y="1803947"/>
            <a:ext cx="7514881" cy="2823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2" name="Google Shape;122;p22"/>
          <p:cNvSpPr txBox="1"/>
          <p:nvPr/>
        </p:nvSpPr>
        <p:spPr>
          <a:xfrm>
            <a:off x="410850" y="181950"/>
            <a:ext cx="6150220" cy="600300"/>
          </a:xfrm>
          <a:prstGeom prst="rect">
            <a:avLst/>
          </a:prstGeom>
          <a:noFill/>
          <a:ln>
            <a:noFill/>
          </a:ln>
        </p:spPr>
        <p:txBody>
          <a:bodyPr spcFirstLastPara="1" wrap="square" lIns="91425" tIns="91425" rIns="91425" bIns="91425" anchor="t" anchorCtr="0">
            <a:spAutoFit/>
          </a:bodyPr>
          <a:lstStyle/>
          <a:p>
            <a:r>
              <a:rPr lang="en" sz="2700" dirty="0">
                <a:latin typeface="Inter ExtraBold"/>
                <a:ea typeface="Inter ExtraBold"/>
                <a:cs typeface="Inter ExtraBold"/>
                <a:sym typeface="Inter ExtraBold"/>
              </a:rPr>
              <a:t>DATASET DESCRIPTION 2020</a:t>
            </a:r>
            <a:endParaRPr sz="2700" dirty="0">
              <a:latin typeface="Inter ExtraBold"/>
              <a:ea typeface="Inter ExtraBold"/>
              <a:cs typeface="Inter ExtraBold"/>
              <a:sym typeface="Inter ExtraBold"/>
            </a:endParaRPr>
          </a:p>
        </p:txBody>
      </p:sp>
      <p:pic>
        <p:nvPicPr>
          <p:cNvPr id="2" name="Picture 2" descr="Table&#10;&#10;Description automatically generated">
            <a:extLst>
              <a:ext uri="{FF2B5EF4-FFF2-40B4-BE49-F238E27FC236}">
                <a16:creationId xmlns:a16="http://schemas.microsoft.com/office/drawing/2014/main" id="{6B0BF522-4E22-1C7D-3F15-E51AF497FF4A}"/>
              </a:ext>
            </a:extLst>
          </p:cNvPr>
          <p:cNvPicPr>
            <a:picLocks noChangeAspect="1"/>
          </p:cNvPicPr>
          <p:nvPr/>
        </p:nvPicPr>
        <p:blipFill>
          <a:blip r:embed="rId3"/>
          <a:stretch>
            <a:fillRect/>
          </a:stretch>
        </p:blipFill>
        <p:spPr>
          <a:xfrm>
            <a:off x="1313762" y="1723811"/>
            <a:ext cx="6371880" cy="2831992"/>
          </a:xfrm>
          <a:prstGeom prst="rect">
            <a:avLst/>
          </a:prstGeom>
        </p:spPr>
      </p:pic>
    </p:spTree>
    <p:extLst>
      <p:ext uri="{BB962C8B-B14F-4D97-AF65-F5344CB8AC3E}">
        <p14:creationId xmlns:p14="http://schemas.microsoft.com/office/powerpoint/2010/main" val="348870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56600" y="156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PRE PROCESSING - AN OVERVIEW(2019)</a:t>
            </a:r>
            <a:endParaRPr b="1" dirty="0">
              <a:latin typeface="Inter"/>
              <a:ea typeface="Inter"/>
              <a:cs typeface="Inter"/>
              <a:sym typeface="Inter"/>
            </a:endParaRPr>
          </a:p>
        </p:txBody>
      </p:sp>
      <p:sp>
        <p:nvSpPr>
          <p:cNvPr id="128" name="Google Shape;128;p23"/>
          <p:cNvSpPr txBox="1">
            <a:spLocks noGrp="1"/>
          </p:cNvSpPr>
          <p:nvPr>
            <p:ph type="body" idx="1"/>
          </p:nvPr>
        </p:nvSpPr>
        <p:spPr>
          <a:xfrm>
            <a:off x="0" y="640700"/>
            <a:ext cx="8520600" cy="398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r>
              <a:rPr lang="en" sz="1695">
                <a:latin typeface="Inter"/>
                <a:ea typeface="Inter"/>
                <a:cs typeface="Inter"/>
                <a:sym typeface="Inter"/>
              </a:rPr>
              <a:t>Number of NaN values in each attributes which needs to be preprocessed.</a:t>
            </a:r>
            <a:endParaRPr sz="1695">
              <a:latin typeface="Inter"/>
              <a:ea typeface="Inter"/>
              <a:cs typeface="Inter"/>
              <a:sym typeface="Inter"/>
            </a:endParaRPr>
          </a:p>
          <a:p>
            <a:pPr marL="457200" lvl="0" indent="0" algn="l" rtl="0">
              <a:lnSpc>
                <a:spcPct val="95000"/>
              </a:lnSpc>
              <a:spcBef>
                <a:spcPts val="0"/>
              </a:spcBef>
              <a:spcAft>
                <a:spcPts val="0"/>
              </a:spcAft>
              <a:buSzPts val="852"/>
              <a:buNone/>
            </a:pPr>
            <a:endParaRPr sz="1695"/>
          </a:p>
        </p:txBody>
      </p:sp>
      <p:pic>
        <p:nvPicPr>
          <p:cNvPr id="2" name="Picture 2" descr="Chart&#10;&#10;Description automatically generated">
            <a:extLst>
              <a:ext uri="{FF2B5EF4-FFF2-40B4-BE49-F238E27FC236}">
                <a16:creationId xmlns:a16="http://schemas.microsoft.com/office/drawing/2014/main" id="{B6382405-BAAD-B61A-F930-E015EF64A1C2}"/>
              </a:ext>
            </a:extLst>
          </p:cNvPr>
          <p:cNvPicPr>
            <a:picLocks noChangeAspect="1"/>
          </p:cNvPicPr>
          <p:nvPr/>
        </p:nvPicPr>
        <p:blipFill>
          <a:blip r:embed="rId3"/>
          <a:stretch>
            <a:fillRect/>
          </a:stretch>
        </p:blipFill>
        <p:spPr>
          <a:xfrm>
            <a:off x="1465244" y="1526414"/>
            <a:ext cx="5848578" cy="27998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56600" y="156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PRE PROCESSING - AN OVERVIEW(2020)</a:t>
            </a:r>
            <a:endParaRPr b="1" dirty="0">
              <a:latin typeface="Inter"/>
              <a:ea typeface="Inter"/>
              <a:cs typeface="Inter"/>
              <a:sym typeface="Inter"/>
            </a:endParaRPr>
          </a:p>
        </p:txBody>
      </p:sp>
      <p:sp>
        <p:nvSpPr>
          <p:cNvPr id="128" name="Google Shape;128;p23"/>
          <p:cNvSpPr txBox="1">
            <a:spLocks noGrp="1"/>
          </p:cNvSpPr>
          <p:nvPr>
            <p:ph type="body" idx="1"/>
          </p:nvPr>
        </p:nvSpPr>
        <p:spPr>
          <a:xfrm>
            <a:off x="0" y="640700"/>
            <a:ext cx="8520600" cy="398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r>
              <a:rPr lang="en" sz="1695">
                <a:latin typeface="Inter"/>
                <a:ea typeface="Inter"/>
                <a:cs typeface="Inter"/>
                <a:sym typeface="Inter"/>
              </a:rPr>
              <a:t>Number of NaN values in each attributes which needs to be preprocessed.</a:t>
            </a:r>
            <a:endParaRPr sz="1695">
              <a:latin typeface="Inter"/>
              <a:ea typeface="Inter"/>
              <a:cs typeface="Inter"/>
              <a:sym typeface="Inter"/>
            </a:endParaRPr>
          </a:p>
          <a:p>
            <a:pPr marL="457200" lvl="0" indent="0" algn="l" rtl="0">
              <a:lnSpc>
                <a:spcPct val="95000"/>
              </a:lnSpc>
              <a:spcBef>
                <a:spcPts val="0"/>
              </a:spcBef>
              <a:spcAft>
                <a:spcPts val="0"/>
              </a:spcAft>
              <a:buSzPts val="852"/>
              <a:buNone/>
            </a:pPr>
            <a:endParaRPr sz="1695"/>
          </a:p>
        </p:txBody>
      </p:sp>
      <p:sp>
        <p:nvSpPr>
          <p:cNvPr id="2" name="TextBox 1">
            <a:extLst>
              <a:ext uri="{FF2B5EF4-FFF2-40B4-BE49-F238E27FC236}">
                <a16:creationId xmlns:a16="http://schemas.microsoft.com/office/drawing/2014/main" id="{4A4565D8-9C71-FF92-15C5-889FE1C28136}"/>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4" name="Picture 4" descr="Chart, bar chart&#10;&#10;Description automatically generated">
            <a:extLst>
              <a:ext uri="{FF2B5EF4-FFF2-40B4-BE49-F238E27FC236}">
                <a16:creationId xmlns:a16="http://schemas.microsoft.com/office/drawing/2014/main" id="{599B9A9E-B724-CDD8-0772-131D280FD422}"/>
              </a:ext>
            </a:extLst>
          </p:cNvPr>
          <p:cNvPicPr>
            <a:picLocks noChangeAspect="1"/>
          </p:cNvPicPr>
          <p:nvPr/>
        </p:nvPicPr>
        <p:blipFill>
          <a:blip r:embed="rId3"/>
          <a:stretch>
            <a:fillRect/>
          </a:stretch>
        </p:blipFill>
        <p:spPr>
          <a:xfrm>
            <a:off x="483705" y="1077934"/>
            <a:ext cx="8292547" cy="3733066"/>
          </a:xfrm>
          <a:prstGeom prst="rect">
            <a:avLst/>
          </a:prstGeom>
        </p:spPr>
      </p:pic>
    </p:spTree>
    <p:extLst>
      <p:ext uri="{BB962C8B-B14F-4D97-AF65-F5344CB8AC3E}">
        <p14:creationId xmlns:p14="http://schemas.microsoft.com/office/powerpoint/2010/main" val="24618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9DBE-10B6-6FB4-52CF-F4EB52CC98F1}"/>
              </a:ext>
            </a:extLst>
          </p:cNvPr>
          <p:cNvSpPr>
            <a:spLocks noGrp="1"/>
          </p:cNvSpPr>
          <p:nvPr>
            <p:ph type="title"/>
          </p:nvPr>
        </p:nvSpPr>
        <p:spPr/>
        <p:txBody>
          <a:bodyPr>
            <a:normAutofit fontScale="90000"/>
          </a:bodyPr>
          <a:lstStyle/>
          <a:p>
            <a:r>
              <a:rPr lang="en-GB" b="1" dirty="0"/>
              <a:t>Contents:-</a:t>
            </a:r>
          </a:p>
        </p:txBody>
      </p:sp>
      <p:sp>
        <p:nvSpPr>
          <p:cNvPr id="3" name="Text Placeholder 2">
            <a:extLst>
              <a:ext uri="{FF2B5EF4-FFF2-40B4-BE49-F238E27FC236}">
                <a16:creationId xmlns:a16="http://schemas.microsoft.com/office/drawing/2014/main" id="{A2CC1605-2CC3-6106-5B19-5AAA65052B73}"/>
              </a:ext>
            </a:extLst>
          </p:cNvPr>
          <p:cNvSpPr>
            <a:spLocks noGrp="1"/>
          </p:cNvSpPr>
          <p:nvPr>
            <p:ph type="body" idx="1"/>
          </p:nvPr>
        </p:nvSpPr>
        <p:spPr/>
        <p:txBody>
          <a:bodyPr/>
          <a:lstStyle/>
          <a:p>
            <a:r>
              <a:rPr lang="en-GB" dirty="0"/>
              <a:t>1)Domain Understanding (Continued)</a:t>
            </a:r>
          </a:p>
          <a:p>
            <a:pPr>
              <a:lnSpc>
                <a:spcPct val="114999"/>
              </a:lnSpc>
            </a:pPr>
            <a:r>
              <a:rPr lang="en-GB" dirty="0"/>
              <a:t>2)Standard Limits Prescribed by EPA</a:t>
            </a:r>
          </a:p>
          <a:p>
            <a:pPr>
              <a:lnSpc>
                <a:spcPct val="114999"/>
              </a:lnSpc>
            </a:pPr>
            <a:r>
              <a:rPr lang="en-GB" dirty="0"/>
              <a:t>3)Understanding Dataset(Continued)</a:t>
            </a:r>
          </a:p>
          <a:p>
            <a:pPr>
              <a:lnSpc>
                <a:spcPct val="114999"/>
              </a:lnSpc>
            </a:pPr>
            <a:r>
              <a:rPr lang="en-GB" dirty="0"/>
              <a:t>4)AQI(Air Quality Index)</a:t>
            </a:r>
          </a:p>
          <a:p>
            <a:pPr>
              <a:lnSpc>
                <a:spcPct val="114999"/>
              </a:lnSpc>
            </a:pPr>
            <a:r>
              <a:rPr lang="en-GB" dirty="0"/>
              <a:t>5)Dataset Description (Continued)</a:t>
            </a:r>
          </a:p>
          <a:p>
            <a:pPr>
              <a:lnSpc>
                <a:spcPct val="114999"/>
              </a:lnSpc>
            </a:pPr>
            <a:r>
              <a:rPr lang="en-GB" dirty="0"/>
              <a:t>6)Pre-processing Overview(Continued)</a:t>
            </a:r>
          </a:p>
          <a:p>
            <a:pPr>
              <a:lnSpc>
                <a:spcPct val="114999"/>
              </a:lnSpc>
            </a:pPr>
            <a:r>
              <a:rPr lang="en-GB" dirty="0"/>
              <a:t>7)Filling the null values</a:t>
            </a:r>
          </a:p>
          <a:p>
            <a:pPr>
              <a:lnSpc>
                <a:spcPct val="114999"/>
              </a:lnSpc>
            </a:pPr>
            <a:r>
              <a:rPr lang="en-GB" dirty="0"/>
              <a:t>8)Plotting graphs(Continued)</a:t>
            </a:r>
          </a:p>
          <a:p>
            <a:pPr>
              <a:lnSpc>
                <a:spcPct val="114999"/>
              </a:lnSpc>
            </a:pPr>
            <a:r>
              <a:rPr lang="en-GB" dirty="0"/>
              <a:t>9)Conclusion </a:t>
            </a:r>
          </a:p>
        </p:txBody>
      </p:sp>
    </p:spTree>
    <p:extLst>
      <p:ext uri="{BB962C8B-B14F-4D97-AF65-F5344CB8AC3E}">
        <p14:creationId xmlns:p14="http://schemas.microsoft.com/office/powerpoint/2010/main" val="324339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body" idx="1"/>
          </p:nvPr>
        </p:nvSpPr>
        <p:spPr>
          <a:xfrm>
            <a:off x="565800" y="1066525"/>
            <a:ext cx="8012400" cy="3416400"/>
          </a:xfrm>
          <a:prstGeom prst="rect">
            <a:avLst/>
          </a:prstGeom>
        </p:spPr>
        <p:txBody>
          <a:bodyPr spcFirstLastPara="1" wrap="square" lIns="91425" tIns="91425" rIns="91425" bIns="91425" anchor="t" anchorCtr="0">
            <a:noAutofit/>
          </a:bodyPr>
          <a:lstStyle/>
          <a:p>
            <a:pPr marL="0" indent="0">
              <a:buNone/>
            </a:pPr>
            <a:r>
              <a:rPr lang="en" sz="2200" b="1" dirty="0">
                <a:solidFill>
                  <a:schemeClr val="dk1"/>
                </a:solidFill>
                <a:latin typeface="Inter"/>
                <a:ea typeface="Inter"/>
                <a:cs typeface="Inter"/>
                <a:sym typeface="Inter"/>
              </a:rPr>
              <a:t>Preprocessing the data in which </a:t>
            </a:r>
            <a:endParaRPr sz="2200" b="1">
              <a:solidFill>
                <a:schemeClr val="dk1"/>
              </a:solidFill>
              <a:latin typeface="Inter"/>
              <a:ea typeface="Inter"/>
              <a:cs typeface="Inter"/>
              <a:sym typeface="Inter"/>
            </a:endParaRPr>
          </a:p>
          <a:p>
            <a:pPr marL="457200" lvl="0" indent="-355600" algn="just" rtl="0">
              <a:spcBef>
                <a:spcPts val="0"/>
              </a:spcBef>
              <a:spcAft>
                <a:spcPts val="0"/>
              </a:spcAft>
              <a:buClr>
                <a:schemeClr val="dk1"/>
              </a:buClr>
              <a:buSzPts val="2000"/>
              <a:buFont typeface="Inter"/>
              <a:buChar char="●"/>
            </a:pPr>
            <a:r>
              <a:rPr lang="en" sz="2000" dirty="0">
                <a:solidFill>
                  <a:schemeClr val="dk1"/>
                </a:solidFill>
                <a:latin typeface="Inter"/>
                <a:ea typeface="Inter"/>
                <a:cs typeface="Inter"/>
                <a:sym typeface="Inter"/>
              </a:rPr>
              <a:t>NULL values in the data set needs to be filled with proper values or the tuple should be discarded.</a:t>
            </a:r>
            <a:endParaRPr sz="2000" dirty="0">
              <a:solidFill>
                <a:schemeClr val="dk1"/>
              </a:solidFill>
              <a:latin typeface="Inter"/>
              <a:ea typeface="Inter"/>
              <a:cs typeface="Inter"/>
            </a:endParaRPr>
          </a:p>
          <a:p>
            <a:pPr marL="457200" lvl="0" indent="-355600" algn="just" rtl="0">
              <a:spcBef>
                <a:spcPts val="0"/>
              </a:spcBef>
              <a:spcAft>
                <a:spcPts val="0"/>
              </a:spcAft>
              <a:buClr>
                <a:schemeClr val="dk1"/>
              </a:buClr>
              <a:buSzPts val="2000"/>
              <a:buFont typeface="Inter"/>
              <a:buChar char="●"/>
            </a:pPr>
            <a:r>
              <a:rPr lang="en" sz="2000" dirty="0">
                <a:solidFill>
                  <a:schemeClr val="dk1"/>
                </a:solidFill>
                <a:latin typeface="Inter"/>
                <a:ea typeface="Inter"/>
                <a:cs typeface="Inter"/>
                <a:sym typeface="Inter"/>
              </a:rPr>
              <a:t>Some data values are outliers which need to be removed or corrected.</a:t>
            </a:r>
            <a:endParaRPr sz="2000" dirty="0">
              <a:solidFill>
                <a:schemeClr val="dk1"/>
              </a:solidFill>
              <a:latin typeface="Inter"/>
              <a:ea typeface="Inter"/>
              <a:cs typeface="Inter"/>
            </a:endParaRPr>
          </a:p>
          <a:p>
            <a:pPr marL="457200" lvl="0" indent="0" algn="l" rtl="0">
              <a:spcBef>
                <a:spcPts val="0"/>
              </a:spcBef>
              <a:spcAft>
                <a:spcPts val="0"/>
              </a:spcAft>
              <a:buClr>
                <a:srgbClr val="595959"/>
              </a:buClr>
              <a:buNone/>
            </a:pPr>
            <a:endParaRPr sz="2100">
              <a:latin typeface="Inter"/>
              <a:ea typeface="Inter"/>
              <a:cs typeface="Inter"/>
              <a:sym typeface="Inter"/>
            </a:endParaRPr>
          </a:p>
          <a:p>
            <a:pPr marL="457200" lvl="0" indent="0" algn="l" rtl="0">
              <a:spcBef>
                <a:spcPts val="0"/>
              </a:spcBef>
              <a:spcAft>
                <a:spcPts val="0"/>
              </a:spcAft>
              <a:buNone/>
            </a:pPr>
            <a:endParaRPr>
              <a:latin typeface="Inter"/>
              <a:ea typeface="Inter"/>
              <a:cs typeface="Inter"/>
              <a:sym typeface="Inter"/>
            </a:endParaRPr>
          </a:p>
        </p:txBody>
      </p:sp>
      <p:sp>
        <p:nvSpPr>
          <p:cNvPr id="179" name="Google Shape;179;p30"/>
          <p:cNvSpPr txBox="1">
            <a:spLocks noGrp="1"/>
          </p:cNvSpPr>
          <p:nvPr>
            <p:ph type="title"/>
          </p:nvPr>
        </p:nvSpPr>
        <p:spPr>
          <a:xfrm>
            <a:off x="483625" y="38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FURTHER APPROACH </a:t>
            </a:r>
            <a:endParaRPr b="1">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C556-8866-4ACA-35B3-2D604D9DF7AD}"/>
              </a:ext>
            </a:extLst>
          </p:cNvPr>
          <p:cNvSpPr>
            <a:spLocks noGrp="1"/>
          </p:cNvSpPr>
          <p:nvPr>
            <p:ph type="title"/>
          </p:nvPr>
        </p:nvSpPr>
        <p:spPr/>
        <p:txBody>
          <a:bodyPr>
            <a:normAutofit fontScale="90000"/>
          </a:bodyPr>
          <a:lstStyle/>
          <a:p>
            <a:r>
              <a:rPr lang="en-GB" dirty="0"/>
              <a:t>Skewness of each attribute</a:t>
            </a:r>
          </a:p>
        </p:txBody>
      </p:sp>
      <p:sp>
        <p:nvSpPr>
          <p:cNvPr id="3" name="Text Placeholder 2">
            <a:extLst>
              <a:ext uri="{FF2B5EF4-FFF2-40B4-BE49-F238E27FC236}">
                <a16:creationId xmlns:a16="http://schemas.microsoft.com/office/drawing/2014/main" id="{23B55FE9-8584-E6E8-40F8-FF9C8A1FC1DE}"/>
              </a:ext>
            </a:extLst>
          </p:cNvPr>
          <p:cNvSpPr>
            <a:spLocks noGrp="1"/>
          </p:cNvSpPr>
          <p:nvPr>
            <p:ph type="body" idx="1"/>
          </p:nvPr>
        </p:nvSpPr>
        <p:spPr/>
        <p:txBody>
          <a:bodyPr/>
          <a:lstStyle/>
          <a:p>
            <a:r>
              <a:rPr lang="en-GB" dirty="0"/>
              <a:t>              2019                                                                      2020</a:t>
            </a:r>
          </a:p>
        </p:txBody>
      </p:sp>
      <p:pic>
        <p:nvPicPr>
          <p:cNvPr id="4" name="Picture 4">
            <a:extLst>
              <a:ext uri="{FF2B5EF4-FFF2-40B4-BE49-F238E27FC236}">
                <a16:creationId xmlns:a16="http://schemas.microsoft.com/office/drawing/2014/main" id="{410F9ED4-3E62-658C-2890-1F08C9CA62B8}"/>
              </a:ext>
            </a:extLst>
          </p:cNvPr>
          <p:cNvPicPr>
            <a:picLocks noChangeAspect="1"/>
          </p:cNvPicPr>
          <p:nvPr/>
        </p:nvPicPr>
        <p:blipFill>
          <a:blip r:embed="rId2"/>
          <a:stretch>
            <a:fillRect/>
          </a:stretch>
        </p:blipFill>
        <p:spPr>
          <a:xfrm>
            <a:off x="5720508" y="1645051"/>
            <a:ext cx="2743200" cy="2493751"/>
          </a:xfrm>
          <a:prstGeom prst="rect">
            <a:avLst/>
          </a:prstGeom>
        </p:spPr>
      </p:pic>
      <p:pic>
        <p:nvPicPr>
          <p:cNvPr id="5" name="Picture 5" descr="Text&#10;&#10;Description automatically generated">
            <a:extLst>
              <a:ext uri="{FF2B5EF4-FFF2-40B4-BE49-F238E27FC236}">
                <a16:creationId xmlns:a16="http://schemas.microsoft.com/office/drawing/2014/main" id="{920E200F-8C66-F4EE-B95C-B24715572877}"/>
              </a:ext>
            </a:extLst>
          </p:cNvPr>
          <p:cNvPicPr>
            <a:picLocks noChangeAspect="1"/>
          </p:cNvPicPr>
          <p:nvPr/>
        </p:nvPicPr>
        <p:blipFill>
          <a:blip r:embed="rId3"/>
          <a:stretch>
            <a:fillRect/>
          </a:stretch>
        </p:blipFill>
        <p:spPr>
          <a:xfrm>
            <a:off x="914400" y="1647393"/>
            <a:ext cx="2743200" cy="2489071"/>
          </a:xfrm>
          <a:prstGeom prst="rect">
            <a:avLst/>
          </a:prstGeom>
        </p:spPr>
      </p:pic>
    </p:spTree>
    <p:extLst>
      <p:ext uri="{BB962C8B-B14F-4D97-AF65-F5344CB8AC3E}">
        <p14:creationId xmlns:p14="http://schemas.microsoft.com/office/powerpoint/2010/main" val="338312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FDD-D165-1FEE-7611-A9D2DE811984}"/>
              </a:ext>
            </a:extLst>
          </p:cNvPr>
          <p:cNvSpPr>
            <a:spLocks noGrp="1"/>
          </p:cNvSpPr>
          <p:nvPr>
            <p:ph type="title"/>
          </p:nvPr>
        </p:nvSpPr>
        <p:spPr/>
        <p:txBody>
          <a:bodyPr>
            <a:normAutofit fontScale="90000"/>
          </a:bodyPr>
          <a:lstStyle/>
          <a:p>
            <a:r>
              <a:rPr lang="en-GB" dirty="0"/>
              <a:t>Filling the missing values</a:t>
            </a:r>
          </a:p>
        </p:txBody>
      </p:sp>
      <p:sp>
        <p:nvSpPr>
          <p:cNvPr id="3" name="Text Placeholder 2">
            <a:extLst>
              <a:ext uri="{FF2B5EF4-FFF2-40B4-BE49-F238E27FC236}">
                <a16:creationId xmlns:a16="http://schemas.microsoft.com/office/drawing/2014/main" id="{FA5273EE-464B-4488-BE5A-673D8AC713EF}"/>
              </a:ext>
            </a:extLst>
          </p:cNvPr>
          <p:cNvSpPr>
            <a:spLocks noGrp="1"/>
          </p:cNvSpPr>
          <p:nvPr>
            <p:ph type="body" idx="1"/>
          </p:nvPr>
        </p:nvSpPr>
        <p:spPr/>
        <p:txBody>
          <a:bodyPr/>
          <a:lstStyle/>
          <a:p>
            <a:pPr algn="just"/>
            <a:r>
              <a:rPr lang="en-GB" dirty="0"/>
              <a:t>In both the datasets more than 90% of values in column LEAD_UG_PER_CUBIC_METER &amp;  BENZENE_PPBC are missing</a:t>
            </a:r>
            <a:endParaRPr lang="en-US"/>
          </a:p>
          <a:p>
            <a:pPr algn="just">
              <a:lnSpc>
                <a:spcPct val="114999"/>
              </a:lnSpc>
            </a:pPr>
            <a:r>
              <a:rPr lang="en-GB" dirty="0"/>
              <a:t>Hence we can drop it as most of values are null .</a:t>
            </a:r>
          </a:p>
          <a:p>
            <a:pPr algn="just">
              <a:lnSpc>
                <a:spcPct val="114999"/>
              </a:lnSpc>
            </a:pPr>
            <a:r>
              <a:rPr lang="en-GB" dirty="0"/>
              <a:t>SKEWNESS OF EACH ATTRIBUTE IS CHECKED</a:t>
            </a:r>
          </a:p>
          <a:p>
            <a:pPr algn="just">
              <a:lnSpc>
                <a:spcPct val="114999"/>
              </a:lnSpc>
            </a:pPr>
            <a:r>
              <a:rPr lang="en-GB" dirty="0"/>
              <a:t>There exists skewness for each attribute , so the missing values are filled with the median.</a:t>
            </a:r>
          </a:p>
          <a:p>
            <a:pPr algn="just">
              <a:lnSpc>
                <a:spcPct val="114999"/>
              </a:lnSpc>
            </a:pPr>
            <a:endParaRPr lang="en-GB" dirty="0"/>
          </a:p>
        </p:txBody>
      </p:sp>
    </p:spTree>
    <p:extLst>
      <p:ext uri="{BB962C8B-B14F-4D97-AF65-F5344CB8AC3E}">
        <p14:creationId xmlns:p14="http://schemas.microsoft.com/office/powerpoint/2010/main" val="226545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4AAF-E8AF-FA56-5D72-384F9B0F0F8D}"/>
              </a:ext>
            </a:extLst>
          </p:cNvPr>
          <p:cNvSpPr>
            <a:spLocks noGrp="1"/>
          </p:cNvSpPr>
          <p:nvPr>
            <p:ph type="title"/>
          </p:nvPr>
        </p:nvSpPr>
        <p:spPr/>
        <p:txBody>
          <a:bodyPr>
            <a:normAutofit fontScale="90000"/>
          </a:bodyPr>
          <a:lstStyle/>
          <a:p>
            <a:r>
              <a:rPr lang="en-GB" dirty="0"/>
              <a:t>Correlation(2019)</a:t>
            </a:r>
          </a:p>
        </p:txBody>
      </p:sp>
      <p:pic>
        <p:nvPicPr>
          <p:cNvPr id="4" name="Picture 4" descr="Timeline&#10;&#10;Description automatically generated">
            <a:extLst>
              <a:ext uri="{FF2B5EF4-FFF2-40B4-BE49-F238E27FC236}">
                <a16:creationId xmlns:a16="http://schemas.microsoft.com/office/drawing/2014/main" id="{ECD98CBF-5E81-ED4A-3BFF-4B5F7ED87AE3}"/>
              </a:ext>
            </a:extLst>
          </p:cNvPr>
          <p:cNvPicPr>
            <a:picLocks noChangeAspect="1"/>
          </p:cNvPicPr>
          <p:nvPr/>
        </p:nvPicPr>
        <p:blipFill>
          <a:blip r:embed="rId2"/>
          <a:stretch>
            <a:fillRect/>
          </a:stretch>
        </p:blipFill>
        <p:spPr>
          <a:xfrm>
            <a:off x="1024570" y="1107592"/>
            <a:ext cx="6585331" cy="3513587"/>
          </a:xfrm>
          <a:prstGeom prst="rect">
            <a:avLst/>
          </a:prstGeom>
        </p:spPr>
      </p:pic>
    </p:spTree>
    <p:extLst>
      <p:ext uri="{BB962C8B-B14F-4D97-AF65-F5344CB8AC3E}">
        <p14:creationId xmlns:p14="http://schemas.microsoft.com/office/powerpoint/2010/main" val="1196919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4AAF-E8AF-FA56-5D72-384F9B0F0F8D}"/>
              </a:ext>
            </a:extLst>
          </p:cNvPr>
          <p:cNvSpPr>
            <a:spLocks noGrp="1"/>
          </p:cNvSpPr>
          <p:nvPr>
            <p:ph type="title"/>
          </p:nvPr>
        </p:nvSpPr>
        <p:spPr/>
        <p:txBody>
          <a:bodyPr>
            <a:normAutofit fontScale="90000"/>
          </a:bodyPr>
          <a:lstStyle/>
          <a:p>
            <a:r>
              <a:rPr lang="en-GB" dirty="0"/>
              <a:t>Correlation(2020)</a:t>
            </a:r>
          </a:p>
        </p:txBody>
      </p:sp>
      <p:pic>
        <p:nvPicPr>
          <p:cNvPr id="5" name="Picture 5" descr="Chart, timeline&#10;&#10;Description automatically generated">
            <a:extLst>
              <a:ext uri="{FF2B5EF4-FFF2-40B4-BE49-F238E27FC236}">
                <a16:creationId xmlns:a16="http://schemas.microsoft.com/office/drawing/2014/main" id="{71344528-999D-5E49-BFA6-C0FC1D07AB70}"/>
              </a:ext>
            </a:extLst>
          </p:cNvPr>
          <p:cNvPicPr>
            <a:picLocks noChangeAspect="1"/>
          </p:cNvPicPr>
          <p:nvPr/>
        </p:nvPicPr>
        <p:blipFill>
          <a:blip r:embed="rId2"/>
          <a:stretch>
            <a:fillRect/>
          </a:stretch>
        </p:blipFill>
        <p:spPr>
          <a:xfrm>
            <a:off x="1162279" y="1186293"/>
            <a:ext cx="6647302" cy="3349298"/>
          </a:xfrm>
          <a:prstGeom prst="rect">
            <a:avLst/>
          </a:prstGeom>
        </p:spPr>
      </p:pic>
      <p:sp>
        <p:nvSpPr>
          <p:cNvPr id="6" name="TextBox 5">
            <a:extLst>
              <a:ext uri="{FF2B5EF4-FFF2-40B4-BE49-F238E27FC236}">
                <a16:creationId xmlns:a16="http://schemas.microsoft.com/office/drawing/2014/main" id="{9CC1D6C1-5375-348C-E5CA-C35F69F02C01}"/>
              </a:ext>
            </a:extLst>
          </p:cNvPr>
          <p:cNvSpPr txBox="1"/>
          <p:nvPr/>
        </p:nvSpPr>
        <p:spPr>
          <a:xfrm>
            <a:off x="3200399"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146819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87748-5AE9-BE98-D7B3-75C80F8EDF95}"/>
              </a:ext>
            </a:extLst>
          </p:cNvPr>
          <p:cNvSpPr>
            <a:spLocks noGrp="1"/>
          </p:cNvSpPr>
          <p:nvPr>
            <p:ph type="body" idx="1"/>
          </p:nvPr>
        </p:nvSpPr>
        <p:spPr/>
        <p:txBody>
          <a:bodyPr/>
          <a:lstStyle/>
          <a:p>
            <a:pPr algn="just"/>
            <a:r>
              <a:rPr lang="en-GB" dirty="0"/>
              <a:t># Co-Relation=1 indicates it is perfectly co-related</a:t>
            </a:r>
            <a:endParaRPr lang="en-US"/>
          </a:p>
          <a:p>
            <a:pPr algn="just">
              <a:lnSpc>
                <a:spcPct val="114999"/>
              </a:lnSpc>
            </a:pPr>
            <a:r>
              <a:rPr lang="en-GB" dirty="0"/>
              <a:t>#Co-Relation=-1 indicates it is negatively co-related</a:t>
            </a:r>
          </a:p>
          <a:p>
            <a:pPr algn="just">
              <a:lnSpc>
                <a:spcPct val="114999"/>
              </a:lnSpc>
            </a:pPr>
            <a:r>
              <a:rPr lang="en-GB" dirty="0"/>
              <a:t>#Co-Relation is negative means it is negatively co-related</a:t>
            </a:r>
          </a:p>
          <a:p>
            <a:pPr algn="just">
              <a:lnSpc>
                <a:spcPct val="114999"/>
              </a:lnSpc>
            </a:pPr>
            <a:r>
              <a:rPr lang="en-GB" dirty="0"/>
              <a:t>#Co-Relation is positive means it is positively co-related</a:t>
            </a:r>
          </a:p>
          <a:p>
            <a:pPr>
              <a:lnSpc>
                <a:spcPct val="114999"/>
              </a:lnSpc>
            </a:pPr>
            <a:endParaRPr lang="en-GB" dirty="0"/>
          </a:p>
        </p:txBody>
      </p:sp>
    </p:spTree>
    <p:extLst>
      <p:ext uri="{BB962C8B-B14F-4D97-AF65-F5344CB8AC3E}">
        <p14:creationId xmlns:p14="http://schemas.microsoft.com/office/powerpoint/2010/main" val="4043313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indent="0">
              <a:buNone/>
            </a:pPr>
            <a:r>
              <a:rPr lang="en" b="1" dirty="0">
                <a:latin typeface="Inter"/>
                <a:ea typeface="Inter"/>
                <a:cs typeface="Inter"/>
                <a:sym typeface="Inter"/>
              </a:rPr>
              <a:t> AQI PM2.5 across each Core Based Statistical Areas(CBSA)-Top 10 </a:t>
            </a:r>
            <a:endParaRPr lang="en" dirty="0">
              <a:latin typeface="Inter"/>
              <a:ea typeface="Inter"/>
              <a:cs typeface="Inter"/>
            </a:endParaRPr>
          </a:p>
          <a:p>
            <a:pPr marL="0" lvl="0" indent="0" algn="l" rtl="0">
              <a:spcBef>
                <a:spcPts val="0"/>
              </a:spcBef>
              <a:spcAft>
                <a:spcPts val="0"/>
              </a:spcAft>
              <a:buNone/>
            </a:pPr>
            <a:endParaRPr>
              <a:latin typeface="Inter"/>
              <a:ea typeface="Inter"/>
              <a:cs typeface="Inter"/>
              <a:sym typeface="Inter"/>
            </a:endParaRPr>
          </a:p>
        </p:txBody>
      </p:sp>
      <p:sp>
        <p:nvSpPr>
          <p:cNvPr id="138" name="Google Shape;138;p24"/>
          <p:cNvSpPr txBox="1">
            <a:spLocks noGrp="1"/>
          </p:cNvSpPr>
          <p:nvPr>
            <p:ph type="title"/>
          </p:nvPr>
        </p:nvSpPr>
        <p:spPr>
          <a:xfrm>
            <a:off x="311700" y="321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DATASET ANALYSIS </a:t>
            </a:r>
            <a:endParaRPr b="1" dirty="0">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p:txBody>
      </p:sp>
      <p:pic>
        <p:nvPicPr>
          <p:cNvPr id="3" name="Picture 3" descr="Chart, line chart&#10;&#10;Description automatically generated">
            <a:extLst>
              <a:ext uri="{FF2B5EF4-FFF2-40B4-BE49-F238E27FC236}">
                <a16:creationId xmlns:a16="http://schemas.microsoft.com/office/drawing/2014/main" id="{F36A4C55-A4AD-751D-DC66-27995DCC021C}"/>
              </a:ext>
            </a:extLst>
          </p:cNvPr>
          <p:cNvPicPr>
            <a:picLocks noChangeAspect="1"/>
          </p:cNvPicPr>
          <p:nvPr/>
        </p:nvPicPr>
        <p:blipFill>
          <a:blip r:embed="rId3"/>
          <a:stretch>
            <a:fillRect/>
          </a:stretch>
        </p:blipFill>
        <p:spPr>
          <a:xfrm>
            <a:off x="0" y="1245439"/>
            <a:ext cx="8943975" cy="39003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indent="0">
              <a:buNone/>
            </a:pPr>
            <a:r>
              <a:rPr lang="en" b="1" dirty="0">
                <a:latin typeface="Inter"/>
                <a:ea typeface="Inter"/>
                <a:cs typeface="Inter"/>
                <a:sym typeface="Inter"/>
              </a:rPr>
              <a:t> AQI PM2.5 across each Core Based Statistical Areas(CBSA)-Least 10 </a:t>
            </a:r>
            <a:endParaRPr lang="en" dirty="0">
              <a:latin typeface="Inter"/>
              <a:ea typeface="Inter"/>
              <a:cs typeface="Inter"/>
            </a:endParaRPr>
          </a:p>
          <a:p>
            <a:pPr marL="0" lvl="0" indent="0" algn="l" rtl="0">
              <a:spcBef>
                <a:spcPts val="0"/>
              </a:spcBef>
              <a:spcAft>
                <a:spcPts val="0"/>
              </a:spcAft>
              <a:buNone/>
            </a:pPr>
            <a:endParaRPr>
              <a:latin typeface="Inter"/>
              <a:ea typeface="Inter"/>
              <a:cs typeface="Inter"/>
              <a:sym typeface="Inter"/>
            </a:endParaRPr>
          </a:p>
        </p:txBody>
      </p:sp>
      <p:sp>
        <p:nvSpPr>
          <p:cNvPr id="138" name="Google Shape;138;p24"/>
          <p:cNvSpPr txBox="1">
            <a:spLocks noGrp="1"/>
          </p:cNvSpPr>
          <p:nvPr>
            <p:ph type="title"/>
          </p:nvPr>
        </p:nvSpPr>
        <p:spPr>
          <a:xfrm>
            <a:off x="311700" y="321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DATASET ANALYSIS </a:t>
            </a:r>
            <a:endParaRPr b="1" dirty="0">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p:txBody>
      </p:sp>
      <p:pic>
        <p:nvPicPr>
          <p:cNvPr id="2" name="Picture 3" descr="Chart, line chart&#10;&#10;Description automatically generated">
            <a:extLst>
              <a:ext uri="{FF2B5EF4-FFF2-40B4-BE49-F238E27FC236}">
                <a16:creationId xmlns:a16="http://schemas.microsoft.com/office/drawing/2014/main" id="{E8A5C8F4-B4DE-B43A-EC3D-49FC6446F83B}"/>
              </a:ext>
            </a:extLst>
          </p:cNvPr>
          <p:cNvPicPr>
            <a:picLocks noChangeAspect="1"/>
          </p:cNvPicPr>
          <p:nvPr/>
        </p:nvPicPr>
        <p:blipFill>
          <a:blip r:embed="rId3"/>
          <a:stretch>
            <a:fillRect/>
          </a:stretch>
        </p:blipFill>
        <p:spPr>
          <a:xfrm>
            <a:off x="123825" y="1316914"/>
            <a:ext cx="8896350" cy="3824122"/>
          </a:xfrm>
          <a:prstGeom prst="rect">
            <a:avLst/>
          </a:prstGeom>
        </p:spPr>
      </p:pic>
    </p:spTree>
    <p:extLst>
      <p:ext uri="{BB962C8B-B14F-4D97-AF65-F5344CB8AC3E}">
        <p14:creationId xmlns:p14="http://schemas.microsoft.com/office/powerpoint/2010/main" val="31359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5723-4C8F-62AA-642D-438798350023}"/>
              </a:ext>
            </a:extLst>
          </p:cNvPr>
          <p:cNvSpPr>
            <a:spLocks noGrp="1"/>
          </p:cNvSpPr>
          <p:nvPr>
            <p:ph type="title"/>
          </p:nvPr>
        </p:nvSpPr>
        <p:spPr/>
        <p:txBody>
          <a:bodyPr>
            <a:normAutofit fontScale="90000"/>
          </a:bodyPr>
          <a:lstStyle/>
          <a:p>
            <a:r>
              <a:rPr lang="en-GB" dirty="0"/>
              <a:t>Inference </a:t>
            </a:r>
            <a:br>
              <a:rPr lang="en-GB" dirty="0"/>
            </a:br>
            <a:endParaRPr lang="en-GB"/>
          </a:p>
        </p:txBody>
      </p:sp>
      <p:sp>
        <p:nvSpPr>
          <p:cNvPr id="3" name="Text Placeholder 2">
            <a:extLst>
              <a:ext uri="{FF2B5EF4-FFF2-40B4-BE49-F238E27FC236}">
                <a16:creationId xmlns:a16="http://schemas.microsoft.com/office/drawing/2014/main" id="{C4279A8C-2FC2-353B-200E-CF391EAA660A}"/>
              </a:ext>
            </a:extLst>
          </p:cNvPr>
          <p:cNvSpPr>
            <a:spLocks noGrp="1"/>
          </p:cNvSpPr>
          <p:nvPr>
            <p:ph type="body" idx="1"/>
          </p:nvPr>
        </p:nvSpPr>
        <p:spPr/>
        <p:txBody>
          <a:bodyPr/>
          <a:lstStyle/>
          <a:p>
            <a:r>
              <a:rPr lang="en-GB" dirty="0"/>
              <a:t>As we can infer from the graph that Visalia-Porterville of California records  maximum AQI_PM2.5</a:t>
            </a:r>
          </a:p>
          <a:p>
            <a:pPr>
              <a:lnSpc>
                <a:spcPct val="114999"/>
              </a:lnSpc>
            </a:pPr>
            <a:r>
              <a:rPr lang="en-GB" dirty="0"/>
              <a:t>There is increase in AQI_PM2.5 from 2019 to 2020</a:t>
            </a:r>
          </a:p>
          <a:p>
            <a:pPr>
              <a:lnSpc>
                <a:spcPct val="114999"/>
              </a:lnSpc>
            </a:pPr>
            <a:r>
              <a:rPr lang="en-GB" dirty="0"/>
              <a:t>Helena of Montana least AQI_PM2.5</a:t>
            </a:r>
          </a:p>
          <a:p>
            <a:pPr>
              <a:lnSpc>
                <a:spcPct val="114999"/>
              </a:lnSpc>
            </a:pPr>
            <a:endParaRPr lang="en-GB" dirty="0"/>
          </a:p>
          <a:p>
            <a:pPr>
              <a:lnSpc>
                <a:spcPct val="114999"/>
              </a:lnSpc>
            </a:pPr>
            <a:endParaRPr lang="en-GB" dirty="0"/>
          </a:p>
          <a:p>
            <a:pPr>
              <a:lnSpc>
                <a:spcPct val="114999"/>
              </a:lnSpc>
            </a:pPr>
            <a:endParaRPr lang="en-GB" dirty="0"/>
          </a:p>
        </p:txBody>
      </p:sp>
    </p:spTree>
    <p:extLst>
      <p:ext uri="{BB962C8B-B14F-4D97-AF65-F5344CB8AC3E}">
        <p14:creationId xmlns:p14="http://schemas.microsoft.com/office/powerpoint/2010/main" val="2587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311700" y="894575"/>
            <a:ext cx="5001300" cy="3833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endParaRPr lang="en" sz="2000" b="1" dirty="0">
              <a:latin typeface="Inter"/>
              <a:ea typeface="Inter"/>
              <a:cs typeface="Inter"/>
            </a:endParaRPr>
          </a:p>
          <a:p>
            <a:pPr marL="0" lvl="0" indent="0" algn="l" rtl="0">
              <a:lnSpc>
                <a:spcPct val="95000"/>
              </a:lnSpc>
              <a:spcBef>
                <a:spcPts val="0"/>
              </a:spcBef>
              <a:spcAft>
                <a:spcPts val="0"/>
              </a:spcAft>
              <a:buNone/>
            </a:pPr>
            <a:endParaRPr sz="2000" b="1"/>
          </a:p>
          <a:p>
            <a:pPr marL="457200" lvl="0" indent="0" algn="l" rtl="0">
              <a:lnSpc>
                <a:spcPct val="95000"/>
              </a:lnSpc>
              <a:spcBef>
                <a:spcPts val="0"/>
              </a:spcBef>
              <a:spcAft>
                <a:spcPts val="0"/>
              </a:spcAft>
              <a:buNone/>
            </a:pPr>
            <a:endParaRPr sz="1700"/>
          </a:p>
        </p:txBody>
      </p:sp>
      <p:sp>
        <p:nvSpPr>
          <p:cNvPr id="166" name="Google Shape;166;p28"/>
          <p:cNvSpPr txBox="1"/>
          <p:nvPr/>
        </p:nvSpPr>
        <p:spPr>
          <a:xfrm>
            <a:off x="3951900" y="1548000"/>
            <a:ext cx="4880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1800">
              <a:solidFill>
                <a:schemeClr val="dk1"/>
              </a:solidFill>
              <a:latin typeface="Inter"/>
              <a:ea typeface="Inter"/>
              <a:cs typeface="Inter"/>
            </a:endParaRPr>
          </a:p>
          <a:p>
            <a:pPr marL="0" lvl="0" indent="0" algn="l" rtl="0">
              <a:spcBef>
                <a:spcPts val="0"/>
              </a:spcBef>
              <a:spcAft>
                <a:spcPts val="0"/>
              </a:spcAft>
              <a:buNone/>
            </a:pPr>
            <a:endParaRPr sz="1800">
              <a:solidFill>
                <a:schemeClr val="dk1"/>
              </a:solidFill>
              <a:latin typeface="Inter"/>
              <a:ea typeface="Inter"/>
              <a:cs typeface="Inter"/>
              <a:sym typeface="Inter"/>
            </a:endParaRPr>
          </a:p>
        </p:txBody>
      </p:sp>
      <p:sp>
        <p:nvSpPr>
          <p:cNvPr id="167" name="Google Shape;167;p28"/>
          <p:cNvSpPr txBox="1">
            <a:spLocks noGrp="1"/>
          </p:cNvSpPr>
          <p:nvPr>
            <p:ph type="title"/>
          </p:nvPr>
        </p:nvSpPr>
        <p:spPr>
          <a:xfrm>
            <a:off x="311700" y="321875"/>
            <a:ext cx="8520600" cy="572700"/>
          </a:xfrm>
          <a:prstGeom prst="rect">
            <a:avLst/>
          </a:prstGeom>
        </p:spPr>
        <p:txBody>
          <a:bodyPr spcFirstLastPara="1" wrap="square" lIns="91425" tIns="91425" rIns="91425" bIns="91425" anchor="t" anchorCtr="0">
            <a:normAutofit/>
          </a:bodyPr>
          <a:lstStyle/>
          <a:p>
            <a:r>
              <a:rPr lang="en" sz="1800" b="1" dirty="0">
                <a:ea typeface="Inter"/>
              </a:rPr>
              <a:t>AQI Ozone across each Core Based Statistical Areas(CBSA)-Top 10</a:t>
            </a:r>
            <a:endParaRPr lang="en-US" sz="1800" dirty="0"/>
          </a:p>
        </p:txBody>
      </p:sp>
      <p:pic>
        <p:nvPicPr>
          <p:cNvPr id="2" name="Picture 3" descr="Chart, bar chart&#10;&#10;Description automatically generated">
            <a:extLst>
              <a:ext uri="{FF2B5EF4-FFF2-40B4-BE49-F238E27FC236}">
                <a16:creationId xmlns:a16="http://schemas.microsoft.com/office/drawing/2014/main" id="{6986B2F6-35BE-4E0C-F84A-F2F0E747C597}"/>
              </a:ext>
            </a:extLst>
          </p:cNvPr>
          <p:cNvPicPr>
            <a:picLocks noChangeAspect="1"/>
          </p:cNvPicPr>
          <p:nvPr/>
        </p:nvPicPr>
        <p:blipFill>
          <a:blip r:embed="rId3"/>
          <a:stretch>
            <a:fillRect/>
          </a:stretch>
        </p:blipFill>
        <p:spPr>
          <a:xfrm>
            <a:off x="38100" y="785489"/>
            <a:ext cx="9105900" cy="4344047"/>
          </a:xfrm>
          <a:prstGeom prst="rect">
            <a:avLst/>
          </a:prstGeom>
        </p:spPr>
      </p:pic>
    </p:spTree>
    <p:extLst>
      <p:ext uri="{BB962C8B-B14F-4D97-AF65-F5344CB8AC3E}">
        <p14:creationId xmlns:p14="http://schemas.microsoft.com/office/powerpoint/2010/main" val="170817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p:nvPr/>
        </p:nvSpPr>
        <p:spPr>
          <a:xfrm>
            <a:off x="51471" y="1152475"/>
            <a:ext cx="9044209" cy="2027910"/>
          </a:xfrm>
          <a:prstGeom prst="rect">
            <a:avLst/>
          </a:prstGeom>
          <a:noFill/>
          <a:ln>
            <a:noFill/>
          </a:ln>
        </p:spPr>
        <p:txBody>
          <a:bodyPr spcFirstLastPara="1" wrap="square" lIns="91425" tIns="91425" rIns="91425" bIns="91425" anchor="t" anchorCtr="0">
            <a:normAutofit fontScale="85000" lnSpcReduction="20000"/>
          </a:bodyPr>
          <a:lstStyle/>
          <a:p>
            <a:pPr marL="457200" indent="-349250" algn="just">
              <a:lnSpc>
                <a:spcPct val="115000"/>
              </a:lnSpc>
              <a:buSzPct val="100000"/>
              <a:buFont typeface="Inter"/>
              <a:buChar char="●"/>
            </a:pPr>
            <a:r>
              <a:rPr lang="en" sz="2200" dirty="0">
                <a:solidFill>
                  <a:srgbClr val="000000"/>
                </a:solidFill>
                <a:latin typeface="Inter"/>
                <a:ea typeface="Inter"/>
                <a:cs typeface="Inter"/>
                <a:sym typeface="Inter"/>
              </a:rPr>
              <a:t>The data focuses on the </a:t>
            </a:r>
            <a:r>
              <a:rPr lang="en" sz="2200" dirty="0">
                <a:latin typeface="Inter"/>
                <a:ea typeface="Inter"/>
                <a:cs typeface="Inter"/>
                <a:sym typeface="Inter"/>
              </a:rPr>
              <a:t>daily air quality </a:t>
            </a:r>
            <a:r>
              <a:rPr lang="en-GB" sz="2200" dirty="0">
                <a:latin typeface="Inter"/>
                <a:ea typeface="Inter"/>
                <a:cs typeface="Inter"/>
              </a:rPr>
              <a:t>Measurements in US  based on different parameters collected by environmental protection agency in the year 2019 and 2020.</a:t>
            </a:r>
            <a:endParaRPr lang="en" sz="2200" dirty="0">
              <a:solidFill>
                <a:srgbClr val="000000"/>
              </a:solidFill>
              <a:latin typeface="Inter"/>
              <a:ea typeface="Inter"/>
              <a:cs typeface="Inter"/>
            </a:endParaRPr>
          </a:p>
          <a:p>
            <a:pPr marL="457200" indent="-336550" algn="just">
              <a:lnSpc>
                <a:spcPct val="115000"/>
              </a:lnSpc>
              <a:buSzPct val="89473"/>
              <a:buFont typeface="Inter"/>
              <a:buChar char="●"/>
            </a:pPr>
            <a:r>
              <a:rPr lang="en" sz="2200" dirty="0">
                <a:solidFill>
                  <a:srgbClr val="000000"/>
                </a:solidFill>
                <a:latin typeface="Inter"/>
                <a:ea typeface="Inter"/>
                <a:cs typeface="Inter"/>
                <a:sym typeface="Inter"/>
              </a:rPr>
              <a:t>Data </a:t>
            </a:r>
            <a:r>
              <a:rPr lang="en" sz="2200" dirty="0">
                <a:latin typeface="Inter"/>
                <a:ea typeface="Inter"/>
                <a:cs typeface="Inter"/>
                <a:sym typeface="Inter"/>
              </a:rPr>
              <a:t>focuses on different attributes which play a vital role in deciding the air quality of different states.</a:t>
            </a:r>
            <a:endParaRPr lang="en" sz="2200" dirty="0">
              <a:solidFill>
                <a:srgbClr val="000000"/>
              </a:solidFill>
              <a:latin typeface="Inter"/>
              <a:ea typeface="Inter"/>
              <a:cs typeface="Inter"/>
            </a:endParaRPr>
          </a:p>
          <a:p>
            <a:pPr marL="0" lvl="0" indent="0" algn="just" rtl="0">
              <a:lnSpc>
                <a:spcPct val="115000"/>
              </a:lnSpc>
              <a:spcBef>
                <a:spcPts val="0"/>
              </a:spcBef>
              <a:spcAft>
                <a:spcPts val="0"/>
              </a:spcAft>
              <a:buNone/>
            </a:pPr>
            <a:endParaRPr sz="1800">
              <a:solidFill>
                <a:srgbClr val="595959"/>
              </a:solidFill>
              <a:latin typeface="Inter"/>
              <a:ea typeface="Inter"/>
              <a:cs typeface="Inter"/>
            </a:endParaRPr>
          </a:p>
          <a:p>
            <a:pPr algn="just">
              <a:lnSpc>
                <a:spcPct val="115000"/>
              </a:lnSpc>
            </a:pPr>
            <a:r>
              <a:rPr lang="en" sz="1800" dirty="0">
                <a:solidFill>
                  <a:srgbClr val="595959"/>
                </a:solidFill>
                <a:latin typeface="Inter"/>
                <a:ea typeface="Inter"/>
                <a:cs typeface="Inter"/>
                <a:sym typeface="Inter"/>
              </a:rPr>
              <a:t>                </a:t>
            </a:r>
            <a:endParaRPr sz="1800">
              <a:solidFill>
                <a:srgbClr val="595959"/>
              </a:solidFill>
              <a:latin typeface="Inter"/>
              <a:ea typeface="Inter"/>
              <a:cs typeface="Inter"/>
            </a:endParaRPr>
          </a:p>
          <a:p>
            <a:pPr marL="0" lvl="0" indent="0" algn="just" rtl="0">
              <a:lnSpc>
                <a:spcPct val="115000"/>
              </a:lnSpc>
              <a:spcBef>
                <a:spcPts val="0"/>
              </a:spcBef>
              <a:spcAft>
                <a:spcPts val="0"/>
              </a:spcAft>
              <a:buNone/>
            </a:pPr>
            <a:endParaRPr sz="1800">
              <a:solidFill>
                <a:srgbClr val="595959"/>
              </a:solidFill>
              <a:latin typeface="Inter"/>
              <a:ea typeface="Inter"/>
              <a:cs typeface="Inter"/>
            </a:endParaRPr>
          </a:p>
        </p:txBody>
      </p:sp>
      <p:sp>
        <p:nvSpPr>
          <p:cNvPr id="70" name="Google Shape;70;p14"/>
          <p:cNvSpPr txBox="1"/>
          <p:nvPr/>
        </p:nvSpPr>
        <p:spPr>
          <a:xfrm>
            <a:off x="7149325" y="4355500"/>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4"/>
          <p:cNvSpPr txBox="1"/>
          <p:nvPr/>
        </p:nvSpPr>
        <p:spPr>
          <a:xfrm>
            <a:off x="6050675" y="3802900"/>
            <a:ext cx="25743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lang="en" i="1" dirty="0">
              <a:latin typeface="Inter"/>
              <a:ea typeface="Inter"/>
              <a:cs typeface="Inter"/>
            </a:endParaRPr>
          </a:p>
        </p:txBody>
      </p:sp>
      <p:sp>
        <p:nvSpPr>
          <p:cNvPr id="72" name="Google Shape;7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latin typeface="Inter"/>
                <a:ea typeface="Inter"/>
                <a:cs typeface="Inter"/>
                <a:sym typeface="Inter"/>
              </a:rPr>
              <a:t>DOMAIN UNDERSTANDING </a:t>
            </a:r>
            <a:endParaRPr b="1">
              <a:latin typeface="Inter"/>
              <a:ea typeface="Inter"/>
              <a:cs typeface="Inter"/>
              <a:sym typeface="Inter"/>
            </a:endParaRPr>
          </a:p>
          <a:p>
            <a:pPr marL="0" lvl="0" indent="0" algn="l" rtl="0">
              <a:spcBef>
                <a:spcPts val="0"/>
              </a:spcBef>
              <a:spcAft>
                <a:spcPts val="0"/>
              </a:spcAft>
              <a:buNone/>
            </a:pPr>
            <a:endParaRPr/>
          </a:p>
        </p:txBody>
      </p:sp>
      <p:sp>
        <p:nvSpPr>
          <p:cNvPr id="2" name="Google Shape;77;p15">
            <a:extLst>
              <a:ext uri="{FF2B5EF4-FFF2-40B4-BE49-F238E27FC236}">
                <a16:creationId xmlns:a16="http://schemas.microsoft.com/office/drawing/2014/main" id="{522B887A-6024-45CD-E6F7-C93765C7864D}"/>
              </a:ext>
            </a:extLst>
          </p:cNvPr>
          <p:cNvSpPr txBox="1">
            <a:spLocks noGrp="1"/>
          </p:cNvSpPr>
          <p:nvPr>
            <p:ph type="body" idx="1"/>
          </p:nvPr>
        </p:nvSpPr>
        <p:spPr>
          <a:xfrm>
            <a:off x="54939" y="2769823"/>
            <a:ext cx="8894921" cy="1577664"/>
          </a:xfrm>
          <a:prstGeom prst="rect">
            <a:avLst/>
          </a:prstGeom>
        </p:spPr>
        <p:txBody>
          <a:bodyPr spcFirstLastPara="1" wrap="square" lIns="91425" tIns="91425" rIns="91425" bIns="91425" anchor="t" anchorCtr="0">
            <a:normAutofit fontScale="92500" lnSpcReduction="20000"/>
          </a:bodyPr>
          <a:lstStyle/>
          <a:p>
            <a:pPr indent="-352425" algn="just">
              <a:lnSpc>
                <a:spcPct val="95000"/>
              </a:lnSpc>
              <a:buClr>
                <a:schemeClr val="dk1"/>
              </a:buClr>
              <a:buSzPts val="1950"/>
              <a:buFont typeface="Inter"/>
              <a:buChar char="●"/>
            </a:pPr>
            <a:r>
              <a:rPr lang="en" sz="1950" dirty="0">
                <a:solidFill>
                  <a:schemeClr val="dk1"/>
                </a:solidFill>
                <a:latin typeface="Inter"/>
                <a:ea typeface="Inter"/>
                <a:cs typeface="Inter"/>
              </a:rPr>
              <a:t>Air quality generally decides how clean or polluted the air is.</a:t>
            </a:r>
            <a:endParaRPr lang="en-US"/>
          </a:p>
          <a:p>
            <a:pPr marL="457200" lvl="0" indent="0" algn="just" rtl="0">
              <a:lnSpc>
                <a:spcPct val="95000"/>
              </a:lnSpc>
              <a:spcBef>
                <a:spcPts val="0"/>
              </a:spcBef>
              <a:spcAft>
                <a:spcPts val="0"/>
              </a:spcAft>
              <a:buSzPts val="1018"/>
              <a:buNone/>
            </a:pPr>
            <a:endParaRPr sz="1950">
              <a:solidFill>
                <a:schemeClr val="dk1"/>
              </a:solidFill>
              <a:latin typeface="Inter"/>
              <a:ea typeface="Inter"/>
              <a:cs typeface="Inter"/>
            </a:endParaRPr>
          </a:p>
          <a:p>
            <a:pPr indent="-352425" algn="just">
              <a:lnSpc>
                <a:spcPct val="95000"/>
              </a:lnSpc>
              <a:buClr>
                <a:schemeClr val="dk1"/>
              </a:buClr>
              <a:buSzPts val="1950"/>
              <a:buFont typeface="Inter"/>
              <a:buChar char="●"/>
            </a:pPr>
            <a:r>
              <a:rPr lang="en" sz="1950" dirty="0">
                <a:solidFill>
                  <a:schemeClr val="dk1"/>
                </a:solidFill>
                <a:latin typeface="Inter"/>
                <a:ea typeface="Inter"/>
                <a:cs typeface="Inter"/>
              </a:rPr>
              <a:t>Air quality is measured through Air Quality Index.</a:t>
            </a:r>
          </a:p>
          <a:p>
            <a:pPr indent="-352425" algn="just">
              <a:lnSpc>
                <a:spcPct val="95000"/>
              </a:lnSpc>
              <a:buClr>
                <a:srgbClr val="000000"/>
              </a:buClr>
              <a:buSzPts val="1950"/>
              <a:buFont typeface="Inter"/>
              <a:buChar char="●"/>
            </a:pPr>
            <a:endParaRPr lang="en" sz="1950" dirty="0">
              <a:solidFill>
                <a:schemeClr val="dk1"/>
              </a:solidFill>
              <a:latin typeface="Inter"/>
              <a:ea typeface="Inter"/>
              <a:cs typeface="Inter"/>
            </a:endParaRPr>
          </a:p>
          <a:p>
            <a:pPr indent="-352425" algn="just">
              <a:lnSpc>
                <a:spcPct val="95000"/>
              </a:lnSpc>
              <a:buClr>
                <a:srgbClr val="000000"/>
              </a:buClr>
              <a:buSzPts val="1950"/>
              <a:buFont typeface="Inter"/>
              <a:buChar char="●"/>
            </a:pPr>
            <a:r>
              <a:rPr lang="en" sz="1950" dirty="0">
                <a:solidFill>
                  <a:schemeClr val="dk1"/>
                </a:solidFill>
                <a:latin typeface="Inter"/>
                <a:ea typeface="Inter"/>
                <a:cs typeface="Inter"/>
              </a:rPr>
              <a:t>EPA agency have set up certain air quality monitoring sites across different states.</a:t>
            </a:r>
          </a:p>
          <a:p>
            <a:pPr marL="0" lvl="0" indent="0" algn="just" rtl="0">
              <a:lnSpc>
                <a:spcPct val="95000"/>
              </a:lnSpc>
              <a:spcBef>
                <a:spcPts val="0"/>
              </a:spcBef>
              <a:spcAft>
                <a:spcPts val="0"/>
              </a:spcAft>
              <a:buSzPts val="1018"/>
              <a:buNone/>
            </a:pPr>
            <a:endParaRPr sz="1950">
              <a:solidFill>
                <a:schemeClr val="dk1"/>
              </a:solidFill>
              <a:latin typeface="Inter"/>
              <a:ea typeface="Inter"/>
              <a:cs typeface="Inter"/>
            </a:endParaRPr>
          </a:p>
          <a:p>
            <a:pPr marL="0" indent="0" algn="just">
              <a:lnSpc>
                <a:spcPct val="95000"/>
              </a:lnSpc>
              <a:buSzPts val="1018"/>
              <a:buNone/>
            </a:pPr>
            <a:endParaRPr lang="en-GB" sz="1650">
              <a:solidFill>
                <a:schemeClr val="dk1"/>
              </a:solidFill>
              <a:latin typeface="Inter"/>
              <a:ea typeface="Inter"/>
              <a:cs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311700" y="894575"/>
            <a:ext cx="5001300" cy="3833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endParaRPr lang="en" sz="2000" b="1" dirty="0">
              <a:latin typeface="Inter"/>
              <a:ea typeface="Inter"/>
              <a:cs typeface="Inter"/>
            </a:endParaRPr>
          </a:p>
          <a:p>
            <a:pPr marL="0" lvl="0" indent="0" algn="l" rtl="0">
              <a:lnSpc>
                <a:spcPct val="95000"/>
              </a:lnSpc>
              <a:spcBef>
                <a:spcPts val="0"/>
              </a:spcBef>
              <a:spcAft>
                <a:spcPts val="0"/>
              </a:spcAft>
              <a:buNone/>
            </a:pPr>
            <a:endParaRPr sz="2000" b="1"/>
          </a:p>
          <a:p>
            <a:pPr marL="457200" lvl="0" indent="0" algn="l" rtl="0">
              <a:lnSpc>
                <a:spcPct val="95000"/>
              </a:lnSpc>
              <a:spcBef>
                <a:spcPts val="0"/>
              </a:spcBef>
              <a:spcAft>
                <a:spcPts val="0"/>
              </a:spcAft>
              <a:buNone/>
            </a:pPr>
            <a:endParaRPr sz="1700"/>
          </a:p>
        </p:txBody>
      </p:sp>
      <p:sp>
        <p:nvSpPr>
          <p:cNvPr id="166" name="Google Shape;166;p28"/>
          <p:cNvSpPr txBox="1"/>
          <p:nvPr/>
        </p:nvSpPr>
        <p:spPr>
          <a:xfrm>
            <a:off x="3951900" y="1548000"/>
            <a:ext cx="4880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1800">
              <a:solidFill>
                <a:schemeClr val="dk1"/>
              </a:solidFill>
              <a:latin typeface="Inter"/>
              <a:ea typeface="Inter"/>
              <a:cs typeface="Inter"/>
            </a:endParaRPr>
          </a:p>
          <a:p>
            <a:pPr marL="0" lvl="0" indent="0" algn="l" rtl="0">
              <a:spcBef>
                <a:spcPts val="0"/>
              </a:spcBef>
              <a:spcAft>
                <a:spcPts val="0"/>
              </a:spcAft>
              <a:buNone/>
            </a:pPr>
            <a:endParaRPr sz="1800">
              <a:solidFill>
                <a:schemeClr val="dk1"/>
              </a:solidFill>
              <a:latin typeface="Inter"/>
              <a:ea typeface="Inter"/>
              <a:cs typeface="Inter"/>
              <a:sym typeface="Inter"/>
            </a:endParaRPr>
          </a:p>
        </p:txBody>
      </p:sp>
      <p:sp>
        <p:nvSpPr>
          <p:cNvPr id="167" name="Google Shape;167;p28"/>
          <p:cNvSpPr txBox="1">
            <a:spLocks noGrp="1"/>
          </p:cNvSpPr>
          <p:nvPr>
            <p:ph type="title"/>
          </p:nvPr>
        </p:nvSpPr>
        <p:spPr>
          <a:xfrm>
            <a:off x="311700" y="321875"/>
            <a:ext cx="8520600" cy="572700"/>
          </a:xfrm>
          <a:prstGeom prst="rect">
            <a:avLst/>
          </a:prstGeom>
        </p:spPr>
        <p:txBody>
          <a:bodyPr spcFirstLastPara="1" wrap="square" lIns="91425" tIns="91425" rIns="91425" bIns="91425" anchor="t" anchorCtr="0">
            <a:normAutofit/>
          </a:bodyPr>
          <a:lstStyle/>
          <a:p>
            <a:r>
              <a:rPr lang="en" sz="1800" b="1" dirty="0">
                <a:ea typeface="Inter"/>
              </a:rPr>
              <a:t>Concentration Of NO2 across each state:-</a:t>
            </a:r>
          </a:p>
        </p:txBody>
      </p:sp>
      <p:pic>
        <p:nvPicPr>
          <p:cNvPr id="3" name="Picture 3" descr="Chart, bar chart&#10;&#10;Description automatically generated">
            <a:extLst>
              <a:ext uri="{FF2B5EF4-FFF2-40B4-BE49-F238E27FC236}">
                <a16:creationId xmlns:a16="http://schemas.microsoft.com/office/drawing/2014/main" id="{A5D0DE4E-4BA7-C9AE-A2AD-6C4C213E7A84}"/>
              </a:ext>
            </a:extLst>
          </p:cNvPr>
          <p:cNvPicPr>
            <a:picLocks noChangeAspect="1"/>
          </p:cNvPicPr>
          <p:nvPr/>
        </p:nvPicPr>
        <p:blipFill>
          <a:blip r:embed="rId3"/>
          <a:stretch>
            <a:fillRect/>
          </a:stretch>
        </p:blipFill>
        <p:spPr>
          <a:xfrm>
            <a:off x="0" y="695779"/>
            <a:ext cx="9058275" cy="4637768"/>
          </a:xfrm>
          <a:prstGeom prst="rect">
            <a:avLst/>
          </a:prstGeom>
        </p:spPr>
      </p:pic>
    </p:spTree>
    <p:extLst>
      <p:ext uri="{BB962C8B-B14F-4D97-AF65-F5344CB8AC3E}">
        <p14:creationId xmlns:p14="http://schemas.microsoft.com/office/powerpoint/2010/main" val="1033050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6D35-E4AE-7D8C-BD9E-5E6EE0466548}"/>
              </a:ext>
            </a:extLst>
          </p:cNvPr>
          <p:cNvSpPr>
            <a:spLocks noGrp="1"/>
          </p:cNvSpPr>
          <p:nvPr>
            <p:ph type="title"/>
          </p:nvPr>
        </p:nvSpPr>
        <p:spPr/>
        <p:txBody>
          <a:bodyPr>
            <a:normAutofit fontScale="90000"/>
          </a:bodyPr>
          <a:lstStyle/>
          <a:p>
            <a:r>
              <a:rPr lang="en-GB" dirty="0"/>
              <a:t>Inference:-</a:t>
            </a:r>
          </a:p>
        </p:txBody>
      </p:sp>
      <p:sp>
        <p:nvSpPr>
          <p:cNvPr id="3" name="Text Placeholder 2">
            <a:extLst>
              <a:ext uri="{FF2B5EF4-FFF2-40B4-BE49-F238E27FC236}">
                <a16:creationId xmlns:a16="http://schemas.microsoft.com/office/drawing/2014/main" id="{B34D8F6C-AC4C-1431-FCFA-245764E89239}"/>
              </a:ext>
            </a:extLst>
          </p:cNvPr>
          <p:cNvSpPr>
            <a:spLocks noGrp="1"/>
          </p:cNvSpPr>
          <p:nvPr>
            <p:ph type="body" idx="1"/>
          </p:nvPr>
        </p:nvSpPr>
        <p:spPr/>
        <p:txBody>
          <a:bodyPr/>
          <a:lstStyle/>
          <a:p>
            <a:pPr algn="just">
              <a:lnSpc>
                <a:spcPct val="114999"/>
              </a:lnSpc>
            </a:pPr>
            <a:r>
              <a:rPr lang="en" b="1" dirty="0"/>
              <a:t>WHY IS NO2 CONCENTRATION MORE IN CALIFORNIA?</a:t>
            </a:r>
            <a:endParaRPr lang="en-US" dirty="0"/>
          </a:p>
          <a:p>
            <a:pPr algn="just">
              <a:lnSpc>
                <a:spcPct val="114999"/>
              </a:lnSpc>
            </a:pPr>
            <a:r>
              <a:rPr lang="en" dirty="0"/>
              <a:t>      First off, there are a lot of people with a lot of cars in this region. Secondly, the cities like Los Angeles are situated in basin, which makes it harder for airborne chemicals to escape.</a:t>
            </a:r>
            <a:endParaRPr lang="en-GB" dirty="0"/>
          </a:p>
        </p:txBody>
      </p:sp>
    </p:spTree>
    <p:extLst>
      <p:ext uri="{BB962C8B-B14F-4D97-AF65-F5344CB8AC3E}">
        <p14:creationId xmlns:p14="http://schemas.microsoft.com/office/powerpoint/2010/main" val="2367637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311700" y="894575"/>
            <a:ext cx="5001300" cy="3833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endParaRPr lang="en" sz="2000" b="1" dirty="0">
              <a:latin typeface="Inter"/>
              <a:ea typeface="Inter"/>
              <a:cs typeface="Inter"/>
            </a:endParaRPr>
          </a:p>
          <a:p>
            <a:pPr marL="0" lvl="0" indent="0" algn="l" rtl="0">
              <a:lnSpc>
                <a:spcPct val="95000"/>
              </a:lnSpc>
              <a:spcBef>
                <a:spcPts val="0"/>
              </a:spcBef>
              <a:spcAft>
                <a:spcPts val="0"/>
              </a:spcAft>
              <a:buNone/>
            </a:pPr>
            <a:endParaRPr sz="2000" b="1"/>
          </a:p>
          <a:p>
            <a:pPr marL="457200" lvl="0" indent="0" algn="l" rtl="0">
              <a:lnSpc>
                <a:spcPct val="95000"/>
              </a:lnSpc>
              <a:spcBef>
                <a:spcPts val="0"/>
              </a:spcBef>
              <a:spcAft>
                <a:spcPts val="0"/>
              </a:spcAft>
              <a:buNone/>
            </a:pPr>
            <a:endParaRPr sz="1700"/>
          </a:p>
        </p:txBody>
      </p:sp>
      <p:sp>
        <p:nvSpPr>
          <p:cNvPr id="166" name="Google Shape;166;p28"/>
          <p:cNvSpPr txBox="1"/>
          <p:nvPr/>
        </p:nvSpPr>
        <p:spPr>
          <a:xfrm>
            <a:off x="3951900" y="1548000"/>
            <a:ext cx="4880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1800">
              <a:solidFill>
                <a:schemeClr val="dk1"/>
              </a:solidFill>
              <a:latin typeface="Inter"/>
              <a:ea typeface="Inter"/>
              <a:cs typeface="Inter"/>
            </a:endParaRPr>
          </a:p>
          <a:p>
            <a:pPr marL="0" lvl="0" indent="0" algn="l" rtl="0">
              <a:spcBef>
                <a:spcPts val="0"/>
              </a:spcBef>
              <a:spcAft>
                <a:spcPts val="0"/>
              </a:spcAft>
              <a:buNone/>
            </a:pPr>
            <a:endParaRPr sz="1800">
              <a:solidFill>
                <a:schemeClr val="dk1"/>
              </a:solidFill>
              <a:latin typeface="Inter"/>
              <a:ea typeface="Inter"/>
              <a:cs typeface="Inter"/>
              <a:sym typeface="Inter"/>
            </a:endParaRPr>
          </a:p>
        </p:txBody>
      </p:sp>
      <p:sp>
        <p:nvSpPr>
          <p:cNvPr id="167" name="Google Shape;167;p28"/>
          <p:cNvSpPr txBox="1">
            <a:spLocks noGrp="1"/>
          </p:cNvSpPr>
          <p:nvPr>
            <p:ph type="title"/>
          </p:nvPr>
        </p:nvSpPr>
        <p:spPr>
          <a:xfrm>
            <a:off x="311700" y="321875"/>
            <a:ext cx="8520600" cy="572700"/>
          </a:xfrm>
          <a:prstGeom prst="rect">
            <a:avLst/>
          </a:prstGeom>
        </p:spPr>
        <p:txBody>
          <a:bodyPr spcFirstLastPara="1" wrap="square" lIns="91425" tIns="91425" rIns="91425" bIns="91425" anchor="t" anchorCtr="0">
            <a:normAutofit/>
          </a:bodyPr>
          <a:lstStyle/>
          <a:p>
            <a:r>
              <a:rPr lang="en" sz="1800" b="1" dirty="0">
                <a:ea typeface="Inter"/>
              </a:rPr>
              <a:t>Low income fraction across each state:-</a:t>
            </a:r>
          </a:p>
        </p:txBody>
      </p:sp>
      <p:pic>
        <p:nvPicPr>
          <p:cNvPr id="2" name="Picture 3" descr="Chart, bar chart&#10;&#10;Description automatically generated">
            <a:extLst>
              <a:ext uri="{FF2B5EF4-FFF2-40B4-BE49-F238E27FC236}">
                <a16:creationId xmlns:a16="http://schemas.microsoft.com/office/drawing/2014/main" id="{14FA4B23-9F7C-CF66-6FA3-08B483EE00ED}"/>
              </a:ext>
            </a:extLst>
          </p:cNvPr>
          <p:cNvPicPr>
            <a:picLocks noChangeAspect="1"/>
          </p:cNvPicPr>
          <p:nvPr/>
        </p:nvPicPr>
        <p:blipFill>
          <a:blip r:embed="rId3"/>
          <a:stretch>
            <a:fillRect/>
          </a:stretch>
        </p:blipFill>
        <p:spPr>
          <a:xfrm>
            <a:off x="123825" y="701604"/>
            <a:ext cx="8867775" cy="4397516"/>
          </a:xfrm>
          <a:prstGeom prst="rect">
            <a:avLst/>
          </a:prstGeom>
        </p:spPr>
      </p:pic>
    </p:spTree>
    <p:extLst>
      <p:ext uri="{BB962C8B-B14F-4D97-AF65-F5344CB8AC3E}">
        <p14:creationId xmlns:p14="http://schemas.microsoft.com/office/powerpoint/2010/main" val="2804696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AB51-2907-1BE2-A1A8-3B25CAD0153E}"/>
              </a:ext>
            </a:extLst>
          </p:cNvPr>
          <p:cNvSpPr>
            <a:spLocks noGrp="1"/>
          </p:cNvSpPr>
          <p:nvPr>
            <p:ph type="title"/>
          </p:nvPr>
        </p:nvSpPr>
        <p:spPr/>
        <p:txBody>
          <a:bodyPr>
            <a:normAutofit fontScale="90000"/>
          </a:bodyPr>
          <a:lstStyle/>
          <a:p>
            <a:r>
              <a:rPr lang="en-GB" b="1" i="1" dirty="0"/>
              <a:t>Inference:-</a:t>
            </a:r>
          </a:p>
        </p:txBody>
      </p:sp>
      <p:sp>
        <p:nvSpPr>
          <p:cNvPr id="3" name="Text Placeholder 2">
            <a:extLst>
              <a:ext uri="{FF2B5EF4-FFF2-40B4-BE49-F238E27FC236}">
                <a16:creationId xmlns:a16="http://schemas.microsoft.com/office/drawing/2014/main" id="{F1EB578B-B577-DD91-2081-B971FD20B60A}"/>
              </a:ext>
            </a:extLst>
          </p:cNvPr>
          <p:cNvSpPr>
            <a:spLocks noGrp="1"/>
          </p:cNvSpPr>
          <p:nvPr>
            <p:ph type="body" idx="1"/>
          </p:nvPr>
        </p:nvSpPr>
        <p:spPr/>
        <p:txBody>
          <a:bodyPr>
            <a:normAutofit lnSpcReduction="10000"/>
          </a:bodyPr>
          <a:lstStyle/>
          <a:p>
            <a:r>
              <a:rPr lang="en-GB" dirty="0"/>
              <a:t>California have the sixth largest economy in the world. </a:t>
            </a:r>
            <a:endParaRPr lang="en-US" dirty="0"/>
          </a:p>
          <a:p>
            <a:pPr>
              <a:lnSpc>
                <a:spcPct val="114999"/>
              </a:lnSpc>
            </a:pPr>
            <a:r>
              <a:rPr lang="en-GB" dirty="0"/>
              <a:t>California has some top industries in the field of agriculture , technology, transportation.</a:t>
            </a:r>
          </a:p>
          <a:p>
            <a:pPr>
              <a:lnSpc>
                <a:spcPct val="114999"/>
              </a:lnSpc>
            </a:pPr>
            <a:r>
              <a:rPr lang="en-GB" dirty="0"/>
              <a:t>It also has major sector of education, finance and healthcare.</a:t>
            </a:r>
          </a:p>
          <a:p>
            <a:pPr marL="114300" indent="0">
              <a:lnSpc>
                <a:spcPct val="114999"/>
              </a:lnSpc>
              <a:buNone/>
            </a:pPr>
            <a:r>
              <a:rPr lang="en-GB" b="1" dirty="0"/>
              <a:t>How low income fraction affects the air quality?</a:t>
            </a:r>
          </a:p>
          <a:p>
            <a:pPr marL="114300" indent="0">
              <a:lnSpc>
                <a:spcPct val="114999"/>
              </a:lnSpc>
              <a:buNone/>
            </a:pPr>
            <a:r>
              <a:rPr lang="en-GB" dirty="0"/>
              <a:t>Low income fraction =</a:t>
            </a:r>
            <a:r>
              <a:rPr lang="en-GB" u="sng" dirty="0"/>
              <a:t>household income </a:t>
            </a:r>
          </a:p>
          <a:p>
            <a:pPr marL="114300" indent="0">
              <a:lnSpc>
                <a:spcPct val="114999"/>
              </a:lnSpc>
              <a:buNone/>
            </a:pPr>
            <a:r>
              <a:rPr lang="en-GB" dirty="0"/>
              <a:t>                                       Poverty level</a:t>
            </a:r>
          </a:p>
          <a:p>
            <a:pPr marL="114300" indent="0" algn="just">
              <a:lnSpc>
                <a:spcPct val="114999"/>
              </a:lnSpc>
              <a:buNone/>
            </a:pPr>
            <a:r>
              <a:rPr lang="en-GB" dirty="0"/>
              <a:t>If household income is more, then low income fraction is also more.</a:t>
            </a:r>
          </a:p>
          <a:p>
            <a:pPr marL="114300" indent="0" algn="just">
              <a:lnSpc>
                <a:spcPct val="114999"/>
              </a:lnSpc>
              <a:buNone/>
            </a:pPr>
            <a:r>
              <a:rPr lang="en-GB" dirty="0"/>
              <a:t>Generally, people tends to live luxurious  life if household income is more, they use appliances such as AC's , refrigerators etc. which tends to affect the air quality.</a:t>
            </a:r>
          </a:p>
        </p:txBody>
      </p:sp>
    </p:spTree>
    <p:extLst>
      <p:ext uri="{BB962C8B-B14F-4D97-AF65-F5344CB8AC3E}">
        <p14:creationId xmlns:p14="http://schemas.microsoft.com/office/powerpoint/2010/main" val="3411376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469300" y="33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QUESTIONS TO PONDER </a:t>
            </a:r>
            <a:endParaRPr b="1">
              <a:latin typeface="Inter"/>
              <a:ea typeface="Inter"/>
              <a:cs typeface="Inter"/>
              <a:sym typeface="Inter"/>
            </a:endParaRPr>
          </a:p>
          <a:p>
            <a:pPr marL="0" lvl="0" indent="0" algn="l" rtl="0">
              <a:spcBef>
                <a:spcPts val="0"/>
              </a:spcBef>
              <a:spcAft>
                <a:spcPts val="0"/>
              </a:spcAft>
              <a:buNone/>
            </a:pPr>
            <a:endParaRPr b="1">
              <a:latin typeface="Inter"/>
              <a:ea typeface="Inter"/>
              <a:cs typeface="Inter"/>
              <a:sym typeface="Inter"/>
            </a:endParaRPr>
          </a:p>
        </p:txBody>
      </p:sp>
      <p:sp>
        <p:nvSpPr>
          <p:cNvPr id="203" name="Google Shape;203;p34"/>
          <p:cNvSpPr txBox="1">
            <a:spLocks noGrp="1"/>
          </p:cNvSpPr>
          <p:nvPr>
            <p:ph type="body" idx="1"/>
          </p:nvPr>
        </p:nvSpPr>
        <p:spPr>
          <a:xfrm>
            <a:off x="194264" y="1017725"/>
            <a:ext cx="8780320" cy="3631747"/>
          </a:xfrm>
          <a:prstGeom prst="rect">
            <a:avLst/>
          </a:prstGeom>
        </p:spPr>
        <p:txBody>
          <a:bodyPr spcFirstLastPara="1" wrap="square" lIns="91425" tIns="91425" rIns="91425" bIns="91425" anchor="t" anchorCtr="0">
            <a:noAutofit/>
          </a:bodyPr>
          <a:lstStyle/>
          <a:p>
            <a:pPr>
              <a:buClr>
                <a:schemeClr val="dk1"/>
              </a:buClr>
              <a:buFont typeface="Inter"/>
              <a:buAutoNum type="arabicPeriod"/>
            </a:pPr>
            <a:r>
              <a:rPr lang="en" dirty="0">
                <a:solidFill>
                  <a:schemeClr val="dk1"/>
                </a:solidFill>
                <a:latin typeface="Inter"/>
                <a:ea typeface="Inter"/>
                <a:cs typeface="Inter"/>
                <a:sym typeface="Inter"/>
              </a:rPr>
              <a:t>How can we say that air is polluted?</a:t>
            </a:r>
            <a:endParaRPr dirty="0">
              <a:solidFill>
                <a:schemeClr val="dk1"/>
              </a:solidFill>
              <a:latin typeface="Inter"/>
              <a:ea typeface="Inter"/>
              <a:cs typeface="Inter"/>
              <a:sym typeface="Inter"/>
            </a:endParaRPr>
          </a:p>
          <a:p>
            <a:pPr indent="0" algn="just">
              <a:buNone/>
            </a:pPr>
            <a:r>
              <a:rPr lang="en-GB" dirty="0">
                <a:solidFill>
                  <a:schemeClr val="dk1"/>
                </a:solidFill>
                <a:latin typeface="Inter"/>
                <a:ea typeface="Inter"/>
                <a:cs typeface="Inter"/>
              </a:rPr>
              <a:t>By considering different pollutants from the given data for each pollutants the limit is set by the EPA</a:t>
            </a:r>
            <a:r>
              <a:rPr lang="en-GB" dirty="0">
                <a:solidFill>
                  <a:schemeClr val="dk1"/>
                </a:solidFill>
                <a:latin typeface="Inter"/>
                <a:ea typeface="Inter"/>
                <a:cs typeface="Inter"/>
                <a:sym typeface="Inter"/>
              </a:rPr>
              <a:t> , if the limit exceeds then we can conclude that the air is polluted.</a:t>
            </a:r>
            <a:endParaRPr lang="en" dirty="0">
              <a:solidFill>
                <a:schemeClr val="dk1"/>
              </a:solidFill>
              <a:latin typeface="Inter"/>
              <a:ea typeface="Inter"/>
              <a:cs typeface="Inter"/>
            </a:endParaRPr>
          </a:p>
          <a:p>
            <a:pPr marL="0" indent="0">
              <a:buClr>
                <a:srgbClr val="595959"/>
              </a:buClr>
              <a:buNone/>
            </a:pPr>
            <a:endParaRPr lang="en">
              <a:solidFill>
                <a:schemeClr val="dk1"/>
              </a:solidFill>
              <a:latin typeface="Inter"/>
              <a:ea typeface="Inter"/>
              <a:cs typeface="Inter"/>
              <a:sym typeface="Inter"/>
            </a:endParaRPr>
          </a:p>
          <a:p>
            <a:pPr marL="114300" indent="0">
              <a:lnSpc>
                <a:spcPct val="114999"/>
              </a:lnSpc>
              <a:buFont typeface="Inter"/>
              <a:buNone/>
            </a:pPr>
            <a:r>
              <a:rPr lang="en" dirty="0">
                <a:solidFill>
                  <a:schemeClr val="dk1"/>
                </a:solidFill>
                <a:latin typeface="Inter"/>
                <a:ea typeface="Inter"/>
                <a:cs typeface="Inter"/>
                <a:sym typeface="Inter"/>
              </a:rPr>
              <a:t>2. What are the main sources of NO2 ? </a:t>
            </a:r>
            <a:endParaRPr dirty="0">
              <a:solidFill>
                <a:schemeClr val="dk1"/>
              </a:solidFill>
              <a:latin typeface="Inter"/>
              <a:ea typeface="Inter"/>
              <a:cs typeface="Inter"/>
            </a:endParaRPr>
          </a:p>
          <a:p>
            <a:pPr algn="just">
              <a:lnSpc>
                <a:spcPct val="114999"/>
              </a:lnSpc>
              <a:buNone/>
            </a:pPr>
            <a:r>
              <a:rPr lang="en-US" dirty="0">
                <a:ea typeface="Inter"/>
              </a:rPr>
              <a:t>     Main sources of NO2 are from emissions of  cars, trucks , buses and powerplants .Mainly levels are higher near heavily travelled roadways.</a:t>
            </a:r>
            <a:endParaRPr lang="en-US" dirty="0"/>
          </a:p>
          <a:p>
            <a:pPr algn="just">
              <a:lnSpc>
                <a:spcPct val="114999"/>
              </a:lnSpc>
              <a:buNone/>
            </a:pPr>
            <a:r>
              <a:rPr lang="en-US" dirty="0">
                <a:ea typeface="Inter"/>
              </a:rPr>
              <a:t>      IN US all states have proper roadways hence NO2 is more mainly in large urban regions such as Chicago , and Los Angeles.</a:t>
            </a:r>
            <a:endParaRPr lang="en-GB" dirty="0"/>
          </a:p>
          <a:p>
            <a:pPr marL="457200" lvl="0" indent="0" algn="l">
              <a:lnSpc>
                <a:spcPct val="114999"/>
              </a:lnSpc>
              <a:spcBef>
                <a:spcPts val="0"/>
              </a:spcBef>
              <a:spcAft>
                <a:spcPts val="0"/>
              </a:spcAft>
              <a:buNone/>
            </a:pPr>
            <a:endParaRPr dirty="0">
              <a:solidFill>
                <a:schemeClr val="dk1"/>
              </a:solidFill>
              <a:latin typeface="Inter"/>
              <a:ea typeface="Inter"/>
              <a:cs typeface="Inter"/>
            </a:endParaRPr>
          </a:p>
          <a:p>
            <a:pPr marL="0" lvl="0" indent="457200" algn="l" rtl="0">
              <a:spcBef>
                <a:spcPts val="0"/>
              </a:spcBef>
              <a:spcAft>
                <a:spcPts val="0"/>
              </a:spcAft>
              <a:buNone/>
            </a:pPr>
            <a:endParaRPr lang="en" dirty="0">
              <a:solidFill>
                <a:schemeClr val="dk1"/>
              </a:solidFill>
              <a:latin typeface="Inter"/>
              <a:ea typeface="Inter"/>
              <a:cs typeface="Inter"/>
            </a:endParaRPr>
          </a:p>
          <a:p>
            <a:pPr marL="0" lvl="0" indent="0" algn="l" rtl="0">
              <a:spcBef>
                <a:spcPts val="0"/>
              </a:spcBef>
              <a:spcAft>
                <a:spcPts val="0"/>
              </a:spcAft>
              <a:buNone/>
            </a:pPr>
            <a:endParaRPr>
              <a:latin typeface="Inter"/>
              <a:ea typeface="Inter"/>
              <a:cs typeface="Inter"/>
              <a:sym typeface="Inter"/>
            </a:endParaRPr>
          </a:p>
          <a:p>
            <a:pPr marL="0" lvl="0" indent="0" algn="l" rtl="0">
              <a:spcBef>
                <a:spcPts val="0"/>
              </a:spcBef>
              <a:spcAft>
                <a:spcPts val="0"/>
              </a:spcAft>
              <a:buNone/>
            </a:pPr>
            <a:endParaRPr sz="1500">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body" idx="1"/>
          </p:nvPr>
        </p:nvSpPr>
        <p:spPr>
          <a:xfrm>
            <a:off x="469300" y="903100"/>
            <a:ext cx="8580631" cy="3665700"/>
          </a:xfrm>
          <a:prstGeom prst="rect">
            <a:avLst/>
          </a:prstGeom>
        </p:spPr>
        <p:txBody>
          <a:bodyPr spcFirstLastPara="1" wrap="square" lIns="91425" tIns="91425" rIns="91425" bIns="91425" anchor="t" anchorCtr="0">
            <a:noAutofit/>
          </a:bodyPr>
          <a:lstStyle/>
          <a:p>
            <a:pPr>
              <a:lnSpc>
                <a:spcPct val="114999"/>
              </a:lnSpc>
              <a:buNone/>
            </a:pPr>
            <a:r>
              <a:rPr lang="en" b="1" dirty="0">
                <a:ea typeface="Inter"/>
              </a:rPr>
              <a:t>WHY IS NO2 CONCENTRATION MORE IN CALIFORNIA?</a:t>
            </a:r>
            <a:endParaRPr lang="en-US" b="1" dirty="0"/>
          </a:p>
          <a:p>
            <a:pPr>
              <a:lnSpc>
                <a:spcPct val="114999"/>
              </a:lnSpc>
              <a:buNone/>
            </a:pPr>
            <a:r>
              <a:rPr lang="en" dirty="0">
                <a:ea typeface="Inter"/>
              </a:rPr>
              <a:t>      First off, there are a lot of people with a lot of cars in this region. Secondly, the cities like Los Angeles are situated in basin, which makes it harder for airborne chemicals to escape.</a:t>
            </a:r>
            <a:endParaRPr lang="en" dirty="0"/>
          </a:p>
          <a:p>
            <a:pPr>
              <a:lnSpc>
                <a:spcPct val="114999"/>
              </a:lnSpc>
              <a:buNone/>
            </a:pPr>
            <a:r>
              <a:rPr lang="en" b="1" dirty="0">
                <a:ea typeface="Inter"/>
              </a:rPr>
              <a:t>WHY IS SO2 CONC MORE IN NORTH DAKOTA?</a:t>
            </a:r>
            <a:endParaRPr lang="en" b="1" dirty="0"/>
          </a:p>
          <a:p>
            <a:pPr algn="just">
              <a:lnSpc>
                <a:spcPct val="114999"/>
              </a:lnSpc>
              <a:buNone/>
            </a:pPr>
            <a:r>
              <a:rPr lang="en" dirty="0">
                <a:ea typeface="Inter"/>
              </a:rPr>
              <a:t>     The city of north Dakota is known for production of crude oil and natural gas which is a main source for SO2.</a:t>
            </a:r>
            <a:endParaRPr lang="en" dirty="0"/>
          </a:p>
          <a:p>
            <a:pPr marL="0" indent="0" algn="just">
              <a:lnSpc>
                <a:spcPct val="114999"/>
              </a:lnSpc>
              <a:buNone/>
            </a:pPr>
            <a:r>
              <a:rPr lang="en" dirty="0">
                <a:solidFill>
                  <a:srgbClr val="595959"/>
                </a:solidFill>
                <a:latin typeface="Inter"/>
                <a:ea typeface="Inter"/>
                <a:cs typeface="Inter"/>
              </a:rPr>
              <a:t>       Comparatively,NO2 is more impactful than SO2,hence NO2 is  considered as most important source for air pollution.</a:t>
            </a:r>
          </a:p>
          <a:p>
            <a:pPr marL="0" lvl="0" indent="0" algn="just" rtl="0">
              <a:spcBef>
                <a:spcPts val="0"/>
              </a:spcBef>
              <a:spcAft>
                <a:spcPts val="0"/>
              </a:spcAft>
              <a:buNone/>
            </a:pPr>
            <a:endParaRPr>
              <a:solidFill>
                <a:schemeClr val="dk1"/>
              </a:solidFill>
              <a:latin typeface="Inter"/>
              <a:ea typeface="Inter"/>
              <a:cs typeface="Inter"/>
            </a:endParaRPr>
          </a:p>
          <a:p>
            <a:pPr marL="0" lvl="0" indent="457200" algn="l" rtl="0">
              <a:spcBef>
                <a:spcPts val="0"/>
              </a:spcBef>
              <a:spcAft>
                <a:spcPts val="0"/>
              </a:spcAft>
              <a:buNone/>
            </a:pPr>
            <a:endParaRPr lang="en" dirty="0">
              <a:solidFill>
                <a:schemeClr val="dk1"/>
              </a:solidFill>
              <a:latin typeface="Inter"/>
              <a:ea typeface="Inter"/>
              <a:cs typeface="Inter"/>
            </a:endParaRPr>
          </a:p>
          <a:p>
            <a:pPr marL="0" lvl="0" indent="0" algn="l" rtl="0">
              <a:spcBef>
                <a:spcPts val="0"/>
              </a:spcBef>
              <a:spcAft>
                <a:spcPts val="0"/>
              </a:spcAft>
              <a:buNone/>
            </a:pPr>
            <a:endParaRPr>
              <a:latin typeface="Inter"/>
              <a:ea typeface="Inter"/>
              <a:cs typeface="Inter"/>
              <a:sym typeface="Inter"/>
            </a:endParaRPr>
          </a:p>
          <a:p>
            <a:pPr marL="0" lvl="0" indent="457200" algn="l" rtl="0">
              <a:spcBef>
                <a:spcPts val="0"/>
              </a:spcBef>
              <a:spcAft>
                <a:spcPts val="0"/>
              </a:spcAft>
              <a:buNone/>
            </a:pPr>
            <a:endParaRPr>
              <a:latin typeface="Inter"/>
              <a:ea typeface="Inter"/>
              <a:cs typeface="Inter"/>
              <a:sym typeface="Inter"/>
            </a:endParaRPr>
          </a:p>
        </p:txBody>
      </p:sp>
      <p:sp>
        <p:nvSpPr>
          <p:cNvPr id="209" name="Google Shape;209;p35"/>
          <p:cNvSpPr txBox="1">
            <a:spLocks noGrp="1"/>
          </p:cNvSpPr>
          <p:nvPr>
            <p:ph type="title"/>
          </p:nvPr>
        </p:nvSpPr>
        <p:spPr>
          <a:xfrm>
            <a:off x="469300" y="330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QUESTIONS TO PONDER </a:t>
            </a:r>
            <a:endParaRPr b="1">
              <a:latin typeface="Inter"/>
              <a:ea typeface="Inter"/>
              <a:cs typeface="Inter"/>
              <a:sym typeface="Inter"/>
            </a:endParaRPr>
          </a:p>
          <a:p>
            <a:pPr marL="0" lvl="0" indent="0" algn="l" rtl="0">
              <a:spcBef>
                <a:spcPts val="0"/>
              </a:spcBef>
              <a:spcAft>
                <a:spcPts val="0"/>
              </a:spcAft>
              <a:buNone/>
            </a:pPr>
            <a:endParaRPr b="1">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9CB0-F791-2ADE-AE03-781D23A62DF3}"/>
              </a:ext>
            </a:extLst>
          </p:cNvPr>
          <p:cNvSpPr>
            <a:spLocks noGrp="1"/>
          </p:cNvSpPr>
          <p:nvPr>
            <p:ph type="title"/>
          </p:nvPr>
        </p:nvSpPr>
        <p:spPr/>
        <p:txBody>
          <a:bodyPr>
            <a:normAutofit fontScale="90000"/>
          </a:bodyPr>
          <a:lstStyle/>
          <a:p>
            <a:r>
              <a:rPr lang="en-GB" dirty="0"/>
              <a:t>Conclusion</a:t>
            </a:r>
          </a:p>
        </p:txBody>
      </p:sp>
      <p:sp>
        <p:nvSpPr>
          <p:cNvPr id="3" name="Text Placeholder 2">
            <a:extLst>
              <a:ext uri="{FF2B5EF4-FFF2-40B4-BE49-F238E27FC236}">
                <a16:creationId xmlns:a16="http://schemas.microsoft.com/office/drawing/2014/main" id="{9AAC1D07-E469-EBF4-ACBD-23B6D6C52008}"/>
              </a:ext>
            </a:extLst>
          </p:cNvPr>
          <p:cNvSpPr>
            <a:spLocks noGrp="1"/>
          </p:cNvSpPr>
          <p:nvPr>
            <p:ph type="body" idx="1"/>
          </p:nvPr>
        </p:nvSpPr>
        <p:spPr/>
        <p:txBody>
          <a:bodyPr/>
          <a:lstStyle/>
          <a:p>
            <a:pPr algn="just"/>
            <a:r>
              <a:rPr lang="en-GB" dirty="0"/>
              <a:t>Pressures on the environment will continue to increase. Increase in Global population, rising income, and agricultural and industrial expansion will inevitably produce ecological, economic and human health consequences.</a:t>
            </a:r>
            <a:endParaRPr lang="en-US"/>
          </a:p>
          <a:p>
            <a:pPr algn="just">
              <a:lnSpc>
                <a:spcPct val="114999"/>
              </a:lnSpc>
            </a:pPr>
            <a:r>
              <a:rPr lang="en-GB" dirty="0"/>
              <a:t>Projects that are most relevant to understanding and resolving these issues are considered by EPA(Environmental Protection Agency).</a:t>
            </a:r>
          </a:p>
          <a:p>
            <a:pPr algn="just">
              <a:lnSpc>
                <a:spcPct val="114999"/>
              </a:lnSpc>
            </a:pPr>
            <a:r>
              <a:rPr lang="en-GB" dirty="0"/>
              <a:t>The AQI of Gases of each state is calculated and compared in our analysis, which can be referred by states to improve their state Air Quality by reducing the particular gas which affects the Air Quality.</a:t>
            </a:r>
          </a:p>
          <a:p>
            <a:pPr algn="just">
              <a:lnSpc>
                <a:spcPct val="114999"/>
              </a:lnSpc>
            </a:pPr>
            <a:r>
              <a:rPr lang="en-GB" dirty="0"/>
              <a:t>Even though the EPA has set up certain policies it is in the hands of citizens to maintain the Air Quality of their states.</a:t>
            </a:r>
          </a:p>
          <a:p>
            <a:pPr algn="just">
              <a:lnSpc>
                <a:spcPct val="114999"/>
              </a:lnSpc>
            </a:pPr>
            <a:endParaRPr lang="en-GB" dirty="0"/>
          </a:p>
        </p:txBody>
      </p:sp>
    </p:spTree>
    <p:extLst>
      <p:ext uri="{BB962C8B-B14F-4D97-AF65-F5344CB8AC3E}">
        <p14:creationId xmlns:p14="http://schemas.microsoft.com/office/powerpoint/2010/main" val="334683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7"/>
          <p:cNvSpPr txBox="1"/>
          <p:nvPr/>
        </p:nvSpPr>
        <p:spPr>
          <a:xfrm>
            <a:off x="1418400" y="543925"/>
            <a:ext cx="6905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400">
                <a:solidFill>
                  <a:schemeClr val="dk2"/>
                </a:solidFill>
                <a:latin typeface="Inter ExtraBold"/>
                <a:ea typeface="Inter ExtraBold"/>
                <a:cs typeface="Inter ExtraBold"/>
                <a:sym typeface="Inter ExtraBold"/>
              </a:rPr>
              <a:t>THANK YOU</a:t>
            </a:r>
            <a:endParaRPr sz="5400">
              <a:solidFill>
                <a:schemeClr val="dk2"/>
              </a:solidFill>
              <a:latin typeface="Inter ExtraBold"/>
              <a:ea typeface="Inter ExtraBold"/>
              <a:cs typeface="Inter ExtraBold"/>
              <a:sym typeface="Inter ExtraBold"/>
            </a:endParaRPr>
          </a:p>
        </p:txBody>
      </p:sp>
      <p:sp>
        <p:nvSpPr>
          <p:cNvPr id="506" name="Google Shape;506;p77"/>
          <p:cNvSpPr txBox="1"/>
          <p:nvPr/>
        </p:nvSpPr>
        <p:spPr>
          <a:xfrm>
            <a:off x="7110500" y="4384175"/>
            <a:ext cx="1771500" cy="509400"/>
          </a:xfrm>
          <a:prstGeom prst="rect">
            <a:avLst/>
          </a:prstGeom>
          <a:noFill/>
          <a:ln>
            <a:noFill/>
          </a:ln>
        </p:spPr>
        <p:txBody>
          <a:bodyPr spcFirstLastPara="1" wrap="square" lIns="91425" tIns="91425" rIns="91425" bIns="91425" anchor="b" anchorCtr="0">
            <a:spAutoFit/>
          </a:bodyPr>
          <a:lstStyle/>
          <a:p>
            <a:pPr>
              <a:buClr>
                <a:schemeClr val="dk1"/>
              </a:buClr>
              <a:buSzPts val="2914"/>
            </a:pPr>
            <a:r>
              <a:rPr lang="en" sz="1900" b="1" dirty="0">
                <a:solidFill>
                  <a:srgbClr val="434343"/>
                </a:solidFill>
                <a:latin typeface="Inter"/>
                <a:ea typeface="Inter"/>
                <a:cs typeface="Inter"/>
                <a:sym typeface="Inter"/>
              </a:rPr>
              <a:t>D1 Team </a:t>
            </a:r>
            <a:r>
              <a:rPr lang="en" sz="2100" b="1" dirty="0">
                <a:solidFill>
                  <a:srgbClr val="434343"/>
                </a:solidFill>
                <a:latin typeface="Inter"/>
                <a:ea typeface="Inter"/>
                <a:cs typeface="Inter"/>
                <a:sym typeface="Inter"/>
              </a:rPr>
              <a:t>8</a:t>
            </a:r>
            <a:r>
              <a:rPr lang="en" sz="2100" dirty="0">
                <a:solidFill>
                  <a:srgbClr val="434343"/>
                </a:solidFill>
                <a:latin typeface="Inter SemiBold"/>
                <a:ea typeface="Inter SemiBold"/>
                <a:cs typeface="Inter"/>
                <a:sym typeface="Inter SemiBold"/>
              </a:rPr>
              <a:t> </a:t>
            </a:r>
            <a:endParaRPr sz="1200" dirty="0">
              <a:solidFill>
                <a:srgbClr val="434343"/>
              </a:solidFill>
            </a:endParaRPr>
          </a:p>
        </p:txBody>
      </p:sp>
      <p:sp>
        <p:nvSpPr>
          <p:cNvPr id="507" name="Google Shape;507;p77"/>
          <p:cNvSpPr txBox="1"/>
          <p:nvPr/>
        </p:nvSpPr>
        <p:spPr>
          <a:xfrm rot="-5400000">
            <a:off x="-1495100" y="2394000"/>
            <a:ext cx="4402200" cy="355500"/>
          </a:xfrm>
          <a:prstGeom prst="rect">
            <a:avLst/>
          </a:prstGeom>
          <a:noFill/>
          <a:ln>
            <a:noFill/>
          </a:ln>
        </p:spPr>
        <p:txBody>
          <a:bodyPr spcFirstLastPara="1" wrap="square" lIns="91425" tIns="91425" rIns="91425" bIns="91425" anchor="t" anchorCtr="0">
            <a:spAutoFit/>
          </a:bodyPr>
          <a:lstStyle/>
          <a:p>
            <a:pPr marL="0" lvl="0" indent="0" algn="ctr" rtl="0">
              <a:lnSpc>
                <a:spcPct val="50000"/>
              </a:lnSpc>
              <a:spcBef>
                <a:spcPts val="0"/>
              </a:spcBef>
              <a:spcAft>
                <a:spcPts val="0"/>
              </a:spcAft>
              <a:buClr>
                <a:schemeClr val="dk1"/>
              </a:buClr>
              <a:buSzPts val="2914"/>
              <a:buFont typeface="Arial"/>
              <a:buNone/>
            </a:pPr>
            <a:r>
              <a:rPr lang="en" sz="2221" b="1">
                <a:solidFill>
                  <a:srgbClr val="999999"/>
                </a:solidFill>
                <a:latin typeface="Inter"/>
                <a:ea typeface="Inter"/>
                <a:cs typeface="Inter"/>
                <a:sym typeface="Inter"/>
              </a:rPr>
              <a:t>Exploratory Data Analysis</a:t>
            </a:r>
            <a:endParaRPr sz="1300" b="1">
              <a:solidFill>
                <a:srgbClr val="999999"/>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311700" y="1152475"/>
            <a:ext cx="8520600" cy="3425925"/>
          </a:xfrm>
          <a:prstGeom prst="rect">
            <a:avLst/>
          </a:prstGeom>
        </p:spPr>
        <p:txBody>
          <a:bodyPr spcFirstLastPara="1" wrap="square" lIns="91425" tIns="91425" rIns="91425" bIns="91425" anchor="t" anchorCtr="0">
            <a:normAutofit/>
          </a:bodyPr>
          <a:lstStyle/>
          <a:p>
            <a:pPr indent="-368300" algn="just">
              <a:lnSpc>
                <a:spcPct val="95000"/>
              </a:lnSpc>
              <a:buClr>
                <a:schemeClr val="dk1"/>
              </a:buClr>
              <a:buSzPts val="2200"/>
            </a:pPr>
            <a:r>
              <a:rPr lang="en" sz="2150" dirty="0">
                <a:solidFill>
                  <a:schemeClr val="dk1"/>
                </a:solidFill>
                <a:latin typeface="Inter"/>
                <a:ea typeface="Inter"/>
                <a:cs typeface="Inter"/>
              </a:rPr>
              <a:t>Air Quality Index has been measured through different  pollutants. For each pollutants the limit has been set.</a:t>
            </a:r>
            <a:endParaRPr lang="en-US">
              <a:solidFill>
                <a:schemeClr val="dk1"/>
              </a:solidFill>
            </a:endParaRPr>
          </a:p>
          <a:p>
            <a:pPr marL="457200" lvl="0" indent="-368300" algn="just">
              <a:lnSpc>
                <a:spcPct val="95000"/>
              </a:lnSpc>
              <a:spcBef>
                <a:spcPts val="0"/>
              </a:spcBef>
              <a:spcAft>
                <a:spcPts val="0"/>
              </a:spcAft>
              <a:buClr>
                <a:srgbClr val="000000"/>
              </a:buClr>
              <a:buSzPts val="2200"/>
            </a:pPr>
            <a:endParaRPr lang="en" sz="2150" dirty="0">
              <a:solidFill>
                <a:schemeClr val="dk1"/>
              </a:solidFill>
              <a:latin typeface="Inter"/>
              <a:ea typeface="Inter"/>
              <a:cs typeface="Inter"/>
            </a:endParaRPr>
          </a:p>
          <a:p>
            <a:pPr indent="-368300" algn="just">
              <a:lnSpc>
                <a:spcPct val="95000"/>
              </a:lnSpc>
              <a:buClr>
                <a:srgbClr val="000000"/>
              </a:buClr>
              <a:buSzPts val="2200"/>
            </a:pPr>
            <a:r>
              <a:rPr lang="en" sz="2150" dirty="0">
                <a:solidFill>
                  <a:schemeClr val="dk1"/>
                </a:solidFill>
                <a:latin typeface="Inter"/>
                <a:ea typeface="Inter"/>
                <a:cs typeface="Inter"/>
              </a:rPr>
              <a:t>Above the prescribed limit the air is generally considered as polluted air.</a:t>
            </a:r>
          </a:p>
          <a:p>
            <a:pPr marL="457200" lvl="0" indent="-368300" algn="just">
              <a:lnSpc>
                <a:spcPct val="95000"/>
              </a:lnSpc>
              <a:spcBef>
                <a:spcPts val="0"/>
              </a:spcBef>
              <a:spcAft>
                <a:spcPts val="0"/>
              </a:spcAft>
              <a:buClr>
                <a:srgbClr val="000000"/>
              </a:buClr>
              <a:buSzPts val="2200"/>
            </a:pPr>
            <a:endParaRPr lang="en" sz="2150" dirty="0">
              <a:solidFill>
                <a:schemeClr val="dk1"/>
              </a:solidFill>
              <a:latin typeface="Inter"/>
              <a:ea typeface="Inter"/>
            </a:endParaRPr>
          </a:p>
          <a:p>
            <a:pPr indent="0" algn="just">
              <a:lnSpc>
                <a:spcPct val="95000"/>
              </a:lnSpc>
              <a:buClr>
                <a:srgbClr val="595959"/>
              </a:buClr>
              <a:buNone/>
            </a:pPr>
            <a:endParaRPr lang="en" sz="2150">
              <a:solidFill>
                <a:srgbClr val="000000"/>
              </a:solidFill>
              <a:latin typeface="Inter"/>
              <a:ea typeface="Inter"/>
            </a:endParaRPr>
          </a:p>
          <a:p>
            <a:pPr indent="-355600" algn="just">
              <a:buClr>
                <a:srgbClr val="000000"/>
              </a:buClr>
              <a:buSzPts val="2000"/>
              <a:buFont typeface="Inter"/>
              <a:buChar char="●"/>
            </a:pPr>
            <a:endParaRPr lang="en" sz="2000">
              <a:solidFill>
                <a:srgbClr val="000000"/>
              </a:solidFill>
              <a:latin typeface="Inter"/>
              <a:ea typeface="Inter"/>
            </a:endParaRPr>
          </a:p>
          <a:p>
            <a:pPr indent="0" algn="just">
              <a:buClr>
                <a:srgbClr val="595959"/>
              </a:buClr>
              <a:buNone/>
            </a:pPr>
            <a:endParaRPr lang="en-GB" sz="2000">
              <a:solidFill>
                <a:srgbClr val="595959"/>
              </a:solidFill>
              <a:ea typeface="Inter"/>
            </a:endParaRPr>
          </a:p>
        </p:txBody>
      </p:sp>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latin typeface="Inter"/>
                <a:ea typeface="Inter"/>
                <a:cs typeface="Inter"/>
                <a:sym typeface="Inter"/>
              </a:rPr>
              <a:t>DOMAIN UNDERSTANDING </a:t>
            </a:r>
            <a:endParaRPr b="1" dirty="0">
              <a:latin typeface="Inter"/>
              <a:ea typeface="Inter"/>
              <a:cs typeface="Inter"/>
              <a:sym typeface="Inte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AF2515-0874-063D-FCFC-310676A8690A}"/>
              </a:ext>
            </a:extLst>
          </p:cNvPr>
          <p:cNvGraphicFramePr>
            <a:graphicFrameLocks noGrp="1"/>
          </p:cNvGraphicFramePr>
          <p:nvPr>
            <p:extLst>
              <p:ext uri="{D42A27DB-BD31-4B8C-83A1-F6EECF244321}">
                <p14:modId xmlns:p14="http://schemas.microsoft.com/office/powerpoint/2010/main" val="2497805573"/>
              </p:ext>
            </p:extLst>
          </p:nvPr>
        </p:nvGraphicFramePr>
        <p:xfrm>
          <a:off x="554934" y="662608"/>
          <a:ext cx="6574286" cy="3028568"/>
        </p:xfrm>
        <a:graphic>
          <a:graphicData uri="http://schemas.openxmlformats.org/drawingml/2006/table">
            <a:tbl>
              <a:tblPr firstRow="1" bandRow="1">
                <a:tableStyleId>{70A481F3-F445-458C-8D20-EC1E9A1A1A5A}</a:tableStyleId>
              </a:tblPr>
              <a:tblGrid>
                <a:gridCol w="3287143">
                  <a:extLst>
                    <a:ext uri="{9D8B030D-6E8A-4147-A177-3AD203B41FA5}">
                      <a16:colId xmlns:a16="http://schemas.microsoft.com/office/drawing/2014/main" val="924084004"/>
                    </a:ext>
                  </a:extLst>
                </a:gridCol>
                <a:gridCol w="3287143">
                  <a:extLst>
                    <a:ext uri="{9D8B030D-6E8A-4147-A177-3AD203B41FA5}">
                      <a16:colId xmlns:a16="http://schemas.microsoft.com/office/drawing/2014/main" val="3419872006"/>
                    </a:ext>
                  </a:extLst>
                </a:gridCol>
              </a:tblGrid>
              <a:tr h="378571">
                <a:tc>
                  <a:txBody>
                    <a:bodyPr/>
                    <a:lstStyle/>
                    <a:p>
                      <a:pPr lvl="0">
                        <a:buNone/>
                      </a:pPr>
                      <a:r>
                        <a:rPr lang="en-GB" sz="1400" b="0" i="0" u="none" strike="noStrike" noProof="0" dirty="0">
                          <a:latin typeface="Arial"/>
                        </a:rPr>
                        <a:t>      Gas    </a:t>
                      </a:r>
                      <a:endParaRPr lang="en-US"/>
                    </a:p>
                  </a:txBody>
                  <a:tcPr/>
                </a:tc>
                <a:tc>
                  <a:txBody>
                    <a:bodyPr/>
                    <a:lstStyle/>
                    <a:p>
                      <a:pPr lvl="0">
                        <a:buNone/>
                      </a:pPr>
                      <a:r>
                        <a:rPr lang="en-GB" sz="1400" b="0" i="0" u="none" strike="noStrike" noProof="0" dirty="0">
                          <a:latin typeface="Arial"/>
                        </a:rPr>
                        <a:t>Prescribed limit(24 hr) </a:t>
                      </a:r>
                      <a:endParaRPr lang="en-US" dirty="0"/>
                    </a:p>
                  </a:txBody>
                  <a:tcPr/>
                </a:tc>
                <a:extLst>
                  <a:ext uri="{0D108BD9-81ED-4DB2-BD59-A6C34878D82A}">
                    <a16:rowId xmlns:a16="http://schemas.microsoft.com/office/drawing/2014/main" val="872333304"/>
                  </a:ext>
                </a:extLst>
              </a:tr>
              <a:tr h="378571">
                <a:tc>
                  <a:txBody>
                    <a:bodyPr/>
                    <a:lstStyle/>
                    <a:p>
                      <a:pPr lvl="0">
                        <a:buNone/>
                      </a:pPr>
                      <a:r>
                        <a:rPr lang="en-GB" sz="1400" b="0" i="0" u="none" strike="noStrike" noProof="0" dirty="0">
                          <a:latin typeface="Arial"/>
                        </a:rPr>
                        <a:t>1)PM2.5_UG_PER_CUBIC_METER</a:t>
                      </a:r>
                      <a:endParaRPr lang="en-US" dirty="0"/>
                    </a:p>
                  </a:txBody>
                  <a:tcPr/>
                </a:tc>
                <a:tc>
                  <a:txBody>
                    <a:bodyPr/>
                    <a:lstStyle/>
                    <a:p>
                      <a:pPr lvl="0">
                        <a:buNone/>
                      </a:pPr>
                      <a:r>
                        <a:rPr lang="en-GB" sz="1400" b="0" i="0" u="none" strike="noStrike" noProof="0" dirty="0">
                          <a:latin typeface="Arial"/>
                        </a:rPr>
                        <a:t>35 microgram per cubic meter</a:t>
                      </a:r>
                      <a:endParaRPr lang="en-US" dirty="0" err="1"/>
                    </a:p>
                  </a:txBody>
                  <a:tcPr/>
                </a:tc>
                <a:extLst>
                  <a:ext uri="{0D108BD9-81ED-4DB2-BD59-A6C34878D82A}">
                    <a16:rowId xmlns:a16="http://schemas.microsoft.com/office/drawing/2014/main" val="2815685888"/>
                  </a:ext>
                </a:extLst>
              </a:tr>
              <a:tr h="378571">
                <a:tc>
                  <a:txBody>
                    <a:bodyPr/>
                    <a:lstStyle/>
                    <a:p>
                      <a:pPr lvl="0">
                        <a:buNone/>
                      </a:pPr>
                      <a:r>
                        <a:rPr lang="en-GB" sz="1400" b="0" i="0" u="none" strike="noStrike" noProof="0" dirty="0">
                          <a:latin typeface="Arial"/>
                        </a:rPr>
                        <a:t>2)NO2_PPB</a:t>
                      </a:r>
                      <a:endParaRPr lang="en-US" dirty="0"/>
                    </a:p>
                  </a:txBody>
                  <a:tcPr/>
                </a:tc>
                <a:tc>
                  <a:txBody>
                    <a:bodyPr/>
                    <a:lstStyle/>
                    <a:p>
                      <a:pPr lvl="0">
                        <a:buNone/>
                      </a:pPr>
                      <a:r>
                        <a:rPr lang="en-GB" sz="1400" b="0" i="0" u="none" strike="noStrike" noProof="0" dirty="0">
                          <a:latin typeface="Arial"/>
                        </a:rPr>
                        <a:t>100 PPB </a:t>
                      </a:r>
                      <a:endParaRPr lang="en-US" dirty="0"/>
                    </a:p>
                  </a:txBody>
                  <a:tcPr/>
                </a:tc>
                <a:extLst>
                  <a:ext uri="{0D108BD9-81ED-4DB2-BD59-A6C34878D82A}">
                    <a16:rowId xmlns:a16="http://schemas.microsoft.com/office/drawing/2014/main" val="2351736910"/>
                  </a:ext>
                </a:extLst>
              </a:tr>
              <a:tr h="378571">
                <a:tc>
                  <a:txBody>
                    <a:bodyPr/>
                    <a:lstStyle/>
                    <a:p>
                      <a:pPr lvl="0">
                        <a:buNone/>
                      </a:pPr>
                      <a:r>
                        <a:rPr lang="en-GB" sz="1400" b="0" i="0" u="none" strike="noStrike" noProof="0" dirty="0">
                          <a:latin typeface="Arial"/>
                        </a:rPr>
                        <a:t>3CO_PPM</a:t>
                      </a:r>
                      <a:endParaRPr lang="en-US" dirty="0"/>
                    </a:p>
                  </a:txBody>
                  <a:tcPr/>
                </a:tc>
                <a:tc>
                  <a:txBody>
                    <a:bodyPr/>
                    <a:lstStyle/>
                    <a:p>
                      <a:pPr lvl="0">
                        <a:buNone/>
                      </a:pPr>
                      <a:r>
                        <a:rPr lang="en-GB" sz="1400" b="0" i="0" u="none" strike="noStrike" noProof="0" dirty="0">
                          <a:latin typeface="Arial"/>
                        </a:rPr>
                        <a:t>9 PPM</a:t>
                      </a:r>
                      <a:endParaRPr lang="en-US" dirty="0"/>
                    </a:p>
                  </a:txBody>
                  <a:tcPr/>
                </a:tc>
                <a:extLst>
                  <a:ext uri="{0D108BD9-81ED-4DB2-BD59-A6C34878D82A}">
                    <a16:rowId xmlns:a16="http://schemas.microsoft.com/office/drawing/2014/main" val="721544470"/>
                  </a:ext>
                </a:extLst>
              </a:tr>
              <a:tr h="378571">
                <a:tc>
                  <a:txBody>
                    <a:bodyPr/>
                    <a:lstStyle/>
                    <a:p>
                      <a:pPr lvl="0">
                        <a:buNone/>
                      </a:pPr>
                      <a:r>
                        <a:rPr lang="en-GB" sz="1400" b="0" i="0" u="none" strike="noStrike" noProof="0" dirty="0">
                          <a:latin typeface="Arial"/>
                        </a:rPr>
                        <a:t>4)SO2_PPB</a:t>
                      </a:r>
                      <a:endParaRPr lang="en-US" dirty="0"/>
                    </a:p>
                  </a:txBody>
                  <a:tcPr/>
                </a:tc>
                <a:tc>
                  <a:txBody>
                    <a:bodyPr/>
                    <a:lstStyle/>
                    <a:p>
                      <a:pPr lvl="0">
                        <a:buNone/>
                      </a:pPr>
                      <a:r>
                        <a:rPr lang="en-GB" sz="1400" b="0" i="0" u="none" strike="noStrike" noProof="0" dirty="0">
                          <a:latin typeface="Arial"/>
                        </a:rPr>
                        <a:t>20 PPB</a:t>
                      </a:r>
                      <a:endParaRPr lang="en-US" dirty="0"/>
                    </a:p>
                  </a:txBody>
                  <a:tcPr/>
                </a:tc>
                <a:extLst>
                  <a:ext uri="{0D108BD9-81ED-4DB2-BD59-A6C34878D82A}">
                    <a16:rowId xmlns:a16="http://schemas.microsoft.com/office/drawing/2014/main" val="3409728791"/>
                  </a:ext>
                </a:extLst>
              </a:tr>
              <a:tr h="378571">
                <a:tc>
                  <a:txBody>
                    <a:bodyPr/>
                    <a:lstStyle/>
                    <a:p>
                      <a:pPr lvl="0">
                        <a:buNone/>
                      </a:pPr>
                      <a:r>
                        <a:rPr lang="en-GB" sz="1400" b="0" i="0" u="none" strike="noStrike" noProof="0" dirty="0">
                          <a:latin typeface="Arial"/>
                        </a:rPr>
                        <a:t>5)LEAD_UG_PER_CUBIC_METER</a:t>
                      </a:r>
                      <a:endParaRPr lang="en-US" dirty="0"/>
                    </a:p>
                  </a:txBody>
                  <a:tcPr/>
                </a:tc>
                <a:tc>
                  <a:txBody>
                    <a:bodyPr/>
                    <a:lstStyle/>
                    <a:p>
                      <a:pPr lvl="0">
                        <a:buNone/>
                      </a:pPr>
                      <a:r>
                        <a:rPr lang="en-GB" sz="1400" b="0" i="0" u="none" strike="noStrike" noProof="0" dirty="0">
                          <a:latin typeface="Arial"/>
                        </a:rPr>
                        <a:t>0.15 microgram per cubic meter</a:t>
                      </a:r>
                      <a:endParaRPr lang="en-US" dirty="0" err="1"/>
                    </a:p>
                  </a:txBody>
                  <a:tcPr/>
                </a:tc>
                <a:extLst>
                  <a:ext uri="{0D108BD9-81ED-4DB2-BD59-A6C34878D82A}">
                    <a16:rowId xmlns:a16="http://schemas.microsoft.com/office/drawing/2014/main" val="3724242952"/>
                  </a:ext>
                </a:extLst>
              </a:tr>
              <a:tr h="378571">
                <a:tc>
                  <a:txBody>
                    <a:bodyPr/>
                    <a:lstStyle/>
                    <a:p>
                      <a:pPr lvl="0">
                        <a:buNone/>
                      </a:pPr>
                      <a:r>
                        <a:rPr lang="en-GB" sz="1400" b="0" i="0" u="none" strike="noStrike" noProof="0" dirty="0">
                          <a:latin typeface="Arial"/>
                        </a:rPr>
                        <a:t>6)OZONE_PPM</a:t>
                      </a:r>
                      <a:endParaRPr lang="en-US" dirty="0"/>
                    </a:p>
                  </a:txBody>
                  <a:tcPr/>
                </a:tc>
                <a:tc>
                  <a:txBody>
                    <a:bodyPr/>
                    <a:lstStyle/>
                    <a:p>
                      <a:pPr lvl="0">
                        <a:buNone/>
                      </a:pPr>
                      <a:r>
                        <a:rPr lang="en-GB" sz="1400" b="0" i="0" u="none" strike="noStrike" noProof="0" dirty="0">
                          <a:latin typeface="Arial"/>
                        </a:rPr>
                        <a:t>0.07 PPM</a:t>
                      </a:r>
                      <a:endParaRPr lang="en-US" dirty="0"/>
                    </a:p>
                  </a:txBody>
                  <a:tcPr/>
                </a:tc>
                <a:extLst>
                  <a:ext uri="{0D108BD9-81ED-4DB2-BD59-A6C34878D82A}">
                    <a16:rowId xmlns:a16="http://schemas.microsoft.com/office/drawing/2014/main" val="3910519560"/>
                  </a:ext>
                </a:extLst>
              </a:tr>
              <a:tr h="378571">
                <a:tc>
                  <a:txBody>
                    <a:bodyPr/>
                    <a:lstStyle/>
                    <a:p>
                      <a:pPr lvl="0">
                        <a:buNone/>
                      </a:pPr>
                      <a:r>
                        <a:rPr lang="en-GB" sz="1400" b="0" i="0" u="none" strike="noStrike" noProof="0" dirty="0">
                          <a:latin typeface="Arial"/>
                        </a:rPr>
                        <a:t>7)BENZENE_PPBC</a:t>
                      </a:r>
                      <a:endParaRPr lang="en-US" dirty="0"/>
                    </a:p>
                  </a:txBody>
                  <a:tcPr/>
                </a:tc>
                <a:tc>
                  <a:txBody>
                    <a:bodyPr/>
                    <a:lstStyle/>
                    <a:p>
                      <a:pPr lvl="0">
                        <a:buNone/>
                      </a:pPr>
                      <a:r>
                        <a:rPr lang="en-GB" sz="1400" b="0" i="0" u="none" strike="noStrike" noProof="0" dirty="0">
                          <a:latin typeface="Arial"/>
                        </a:rPr>
                        <a:t>1 PPM</a:t>
                      </a:r>
                      <a:endParaRPr lang="en-US" dirty="0"/>
                    </a:p>
                  </a:txBody>
                  <a:tcPr/>
                </a:tc>
                <a:extLst>
                  <a:ext uri="{0D108BD9-81ED-4DB2-BD59-A6C34878D82A}">
                    <a16:rowId xmlns:a16="http://schemas.microsoft.com/office/drawing/2014/main" val="149029140"/>
                  </a:ext>
                </a:extLst>
              </a:tr>
            </a:tbl>
          </a:graphicData>
        </a:graphic>
      </p:graphicFrame>
      <p:sp>
        <p:nvSpPr>
          <p:cNvPr id="3" name="TextBox 2">
            <a:extLst>
              <a:ext uri="{FF2B5EF4-FFF2-40B4-BE49-F238E27FC236}">
                <a16:creationId xmlns:a16="http://schemas.microsoft.com/office/drawing/2014/main" id="{72481BC2-DEA0-D10B-783E-51D66B8D5E70}"/>
              </a:ext>
            </a:extLst>
          </p:cNvPr>
          <p:cNvSpPr txBox="1"/>
          <p:nvPr/>
        </p:nvSpPr>
        <p:spPr>
          <a:xfrm>
            <a:off x="485775" y="228600"/>
            <a:ext cx="38290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i="1" dirty="0"/>
              <a:t>Standard Limits Prescribed by EPA:-</a:t>
            </a:r>
          </a:p>
        </p:txBody>
      </p:sp>
    </p:spTree>
    <p:extLst>
      <p:ext uri="{BB962C8B-B14F-4D97-AF65-F5344CB8AC3E}">
        <p14:creationId xmlns:p14="http://schemas.microsoft.com/office/powerpoint/2010/main" val="326074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Google Shape;90;p17"/>
          <p:cNvGraphicFramePr/>
          <p:nvPr>
            <p:extLst>
              <p:ext uri="{D42A27DB-BD31-4B8C-83A1-F6EECF244321}">
                <p14:modId xmlns:p14="http://schemas.microsoft.com/office/powerpoint/2010/main" val="1786973339"/>
              </p:ext>
            </p:extLst>
          </p:nvPr>
        </p:nvGraphicFramePr>
        <p:xfrm>
          <a:off x="366450" y="957245"/>
          <a:ext cx="8321048" cy="5039084"/>
        </p:xfrm>
        <a:graphic>
          <a:graphicData uri="http://schemas.openxmlformats.org/drawingml/2006/table">
            <a:tbl>
              <a:tblPr>
                <a:noFill/>
                <a:tableStyleId>{70A481F3-F445-458C-8D20-EC1E9A1A1A5A}</a:tableStyleId>
              </a:tblPr>
              <a:tblGrid>
                <a:gridCol w="788874">
                  <a:extLst>
                    <a:ext uri="{9D8B030D-6E8A-4147-A177-3AD203B41FA5}">
                      <a16:colId xmlns:a16="http://schemas.microsoft.com/office/drawing/2014/main" val="20000"/>
                    </a:ext>
                  </a:extLst>
                </a:gridCol>
                <a:gridCol w="2816066">
                  <a:extLst>
                    <a:ext uri="{9D8B030D-6E8A-4147-A177-3AD203B41FA5}">
                      <a16:colId xmlns:a16="http://schemas.microsoft.com/office/drawing/2014/main" val="20001"/>
                    </a:ext>
                  </a:extLst>
                </a:gridCol>
                <a:gridCol w="4716108">
                  <a:extLst>
                    <a:ext uri="{9D8B030D-6E8A-4147-A177-3AD203B41FA5}">
                      <a16:colId xmlns:a16="http://schemas.microsoft.com/office/drawing/2014/main" val="20002"/>
                    </a:ext>
                  </a:extLst>
                </a:gridCol>
              </a:tblGrid>
              <a:tr h="373743">
                <a:tc>
                  <a:txBody>
                    <a:bodyPr/>
                    <a:lstStyle/>
                    <a:p>
                      <a:pPr marL="0" lvl="0" indent="0" algn="ctr" rtl="0">
                        <a:spcBef>
                          <a:spcPts val="0"/>
                        </a:spcBef>
                        <a:spcAft>
                          <a:spcPts val="0"/>
                        </a:spcAft>
                        <a:buNone/>
                      </a:pPr>
                      <a:endParaRPr sz="2000" b="1">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rPr>
                        <a:t>       </a:t>
                      </a:r>
                      <a:r>
                        <a:rPr lang="en" sz="2000" b="1" dirty="0">
                          <a:solidFill>
                            <a:schemeClr val="lt1"/>
                          </a:solidFill>
                          <a:latin typeface="Inter"/>
                          <a:ea typeface="Inter"/>
                          <a:cs typeface="Inter"/>
                          <a:sym typeface="Inter"/>
                        </a:rPr>
                        <a:t> 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1044563">
                <a:tc>
                  <a:txBody>
                    <a:bodyPr/>
                    <a:lstStyle/>
                    <a:p>
                      <a:pPr marL="457200" lvl="0" indent="0" algn="l" rtl="0">
                        <a:spcBef>
                          <a:spcPts val="0"/>
                        </a:spcBef>
                        <a:spcAft>
                          <a:spcPts val="0"/>
                        </a:spcAft>
                        <a:buNone/>
                      </a:pPr>
                      <a:r>
                        <a:rPr lang="en" sz="1600" b="1" dirty="0">
                          <a:solidFill>
                            <a:schemeClr val="dk1"/>
                          </a:solidFill>
                          <a:latin typeface="Inter"/>
                          <a:ea typeface="Inter"/>
                          <a:cs typeface="Inter"/>
                          <a:sym typeface="Inter"/>
                        </a:rPr>
                        <a:t>1</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600" b="1" dirty="0">
                          <a:solidFill>
                            <a:schemeClr val="dk1"/>
                          </a:solidFill>
                          <a:latin typeface="Inter"/>
                          <a:ea typeface="Inter"/>
                        </a:rPr>
                        <a:t>AQS_ID</a:t>
                      </a:r>
                    </a:p>
                    <a:p>
                      <a:pPr marL="457200" lvl="0" indent="0" algn="l">
                        <a:spcBef>
                          <a:spcPts val="0"/>
                        </a:spcBef>
                        <a:spcAft>
                          <a:spcPts val="0"/>
                        </a:spcAft>
                        <a:buNone/>
                      </a:pPr>
                      <a:r>
                        <a:rPr lang="en" sz="1600" b="1" dirty="0">
                          <a:solidFill>
                            <a:schemeClr val="dk1"/>
                          </a:solidFill>
                          <a:latin typeface="Inter"/>
                          <a:ea typeface="Inter"/>
                        </a:rPr>
                        <a:t>(Air Quality System id)</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Site ID is a numeric  identifier (ID) that uniquely identifies each air monitoring site within a county or tribal area • </a:t>
                      </a:r>
                      <a:endParaRPr lang="en-US"/>
                    </a:p>
                    <a:p>
                      <a:pPr lvl="0" algn="just">
                        <a:lnSpc>
                          <a:spcPct val="100000"/>
                        </a:lnSpc>
                        <a:spcBef>
                          <a:spcPts val="0"/>
                        </a:spcBef>
                        <a:spcAft>
                          <a:spcPts val="0"/>
                        </a:spcAft>
                        <a:buNone/>
                      </a:pPr>
                      <a:r>
                        <a:rPr lang="en" sz="1600" b="0" i="0" u="none" strike="noStrike" noProof="0" dirty="0">
                          <a:latin typeface="Arial"/>
                        </a:rPr>
                        <a:t>EG:01-003-0010</a:t>
                      </a:r>
                      <a:endParaRPr lang="en" dirty="0"/>
                    </a:p>
                    <a:p>
                      <a:pPr lvl="0" algn="just">
                        <a:lnSpc>
                          <a:spcPct val="100000"/>
                        </a:lnSpc>
                        <a:spcBef>
                          <a:spcPts val="0"/>
                        </a:spcBef>
                        <a:spcAft>
                          <a:spcPts val="0"/>
                        </a:spcAft>
                        <a:buNone/>
                      </a:pPr>
                      <a:r>
                        <a:rPr lang="en" sz="1600" b="0" i="0" u="none" strike="noStrike" noProof="0" dirty="0">
                          <a:latin typeface="Arial"/>
                        </a:rPr>
                        <a:t>STATE-COUNTY-SITEID</a:t>
                      </a:r>
                      <a:endParaRPr lang="en"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590807">
                <a:tc>
                  <a:txBody>
                    <a:bodyPr/>
                    <a:lstStyle/>
                    <a:p>
                      <a:pPr marL="457200" lvl="0" indent="0" algn="l" rtl="0">
                        <a:spcBef>
                          <a:spcPts val="0"/>
                        </a:spcBef>
                        <a:spcAft>
                          <a:spcPts val="0"/>
                        </a:spcAft>
                        <a:buNone/>
                      </a:pPr>
                      <a:r>
                        <a:rPr lang="en" sz="1600" b="1" dirty="0">
                          <a:solidFill>
                            <a:schemeClr val="dk1"/>
                          </a:solidFill>
                          <a:latin typeface="Inter"/>
                          <a:ea typeface="Inter"/>
                          <a:cs typeface="Inter"/>
                          <a:sym typeface="Inter"/>
                        </a:rPr>
                        <a:t>2</a:t>
                      </a:r>
                      <a:endParaRPr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600" b="1" dirty="0">
                          <a:solidFill>
                            <a:schemeClr val="dk1"/>
                          </a:solidFill>
                          <a:latin typeface="Inter"/>
                          <a:ea typeface="Inter"/>
                        </a:rPr>
                        <a:t>Latitude</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The monitoring site's angular distance north or south of the equator measured in decimal degrees. The associated sign specifies the direction of measurement, a positive number indicating north and negative indicating south. EPA Locational Data Policy (LDP) requires that coordinates be provided for all sites.</a:t>
                      </a:r>
                      <a:endParaRPr lang="en-US" dirty="0"/>
                    </a:p>
                    <a:p>
                      <a:pPr marL="457200" lvl="0" indent="0" algn="just">
                        <a:spcBef>
                          <a:spcPts val="0"/>
                        </a:spcBef>
                        <a:spcAft>
                          <a:spcPts val="0"/>
                        </a:spcAft>
                        <a:buNone/>
                      </a:pPr>
                      <a:endParaRPr lang="en" sz="1600"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015814">
                <a:tc>
                  <a:txBody>
                    <a:bodyPr/>
                    <a:lstStyle/>
                    <a:p>
                      <a:pPr marL="0" lvl="0" indent="0" algn="ctr" rtl="0">
                        <a:spcBef>
                          <a:spcPts val="0"/>
                        </a:spcBef>
                        <a:spcAft>
                          <a:spcPts val="0"/>
                        </a:spcAft>
                        <a:buNone/>
                      </a:pPr>
                      <a:r>
                        <a:rPr lang="en" sz="1600" b="1" dirty="0">
                          <a:solidFill>
                            <a:schemeClr val="dk1"/>
                          </a:solidFill>
                          <a:latin typeface="Inter"/>
                          <a:ea typeface="Inter"/>
                          <a:cs typeface="Inter"/>
                        </a:rPr>
                        <a:t>       </a:t>
                      </a:r>
                      <a:endParaRPr sz="1600" b="1">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Clr>
                          <a:schemeClr val="dk1"/>
                        </a:buClr>
                        <a:buSzPts val="1100"/>
                        <a:buFont typeface="Arial"/>
                        <a:buNone/>
                      </a:pPr>
                      <a:endParaRPr lang="en" sz="1500" dirty="0">
                        <a:solidFill>
                          <a:srgbClr val="000000"/>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1" name="Google Shape;91;p17"/>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96" name="Google Shape;96;p18"/>
          <p:cNvGraphicFramePr/>
          <p:nvPr>
            <p:extLst>
              <p:ext uri="{D42A27DB-BD31-4B8C-83A1-F6EECF244321}">
                <p14:modId xmlns:p14="http://schemas.microsoft.com/office/powerpoint/2010/main" val="326866822"/>
              </p:ext>
            </p:extLst>
          </p:nvPr>
        </p:nvGraphicFramePr>
        <p:xfrm>
          <a:off x="366450" y="957245"/>
          <a:ext cx="8411049" cy="4677740"/>
        </p:xfrm>
        <a:graphic>
          <a:graphicData uri="http://schemas.openxmlformats.org/drawingml/2006/table">
            <a:tbl>
              <a:tblPr>
                <a:noFill/>
                <a:tableStyleId>{70A481F3-F445-458C-8D20-EC1E9A1A1A5A}</a:tableStyleId>
              </a:tblPr>
              <a:tblGrid>
                <a:gridCol w="784325">
                  <a:extLst>
                    <a:ext uri="{9D8B030D-6E8A-4147-A177-3AD203B41FA5}">
                      <a16:colId xmlns:a16="http://schemas.microsoft.com/office/drawing/2014/main" val="20000"/>
                    </a:ext>
                  </a:extLst>
                </a:gridCol>
                <a:gridCol w="3018299">
                  <a:extLst>
                    <a:ext uri="{9D8B030D-6E8A-4147-A177-3AD203B41FA5}">
                      <a16:colId xmlns:a16="http://schemas.microsoft.com/office/drawing/2014/main" val="20001"/>
                    </a:ext>
                  </a:extLst>
                </a:gridCol>
                <a:gridCol w="4608425">
                  <a:extLst>
                    <a:ext uri="{9D8B030D-6E8A-4147-A177-3AD203B41FA5}">
                      <a16:colId xmlns:a16="http://schemas.microsoft.com/office/drawing/2014/main" val="20002"/>
                    </a:ext>
                  </a:extLst>
                </a:gridCol>
              </a:tblGrid>
              <a:tr h="514825">
                <a:tc>
                  <a:txBody>
                    <a:bodyPr/>
                    <a:lstStyle/>
                    <a:p>
                      <a:pPr marL="0" lvl="0" indent="0" algn="l"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rPr>
                        <a:t>       </a:t>
                      </a:r>
                      <a:r>
                        <a:rPr lang="en" sz="2000" b="1" dirty="0">
                          <a:solidFill>
                            <a:schemeClr val="lt1"/>
                          </a:solidFill>
                          <a:latin typeface="Inter"/>
                          <a:ea typeface="Inter"/>
                          <a:cs typeface="Inter"/>
                          <a:sym typeface="Inter"/>
                        </a:rPr>
                        <a:t> 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829750">
                <a:tc>
                  <a:txBody>
                    <a:bodyPr/>
                    <a:lstStyle/>
                    <a:p>
                      <a:pPr marL="0" lvl="0" indent="0" algn="ctr" rtl="0">
                        <a:spcBef>
                          <a:spcPts val="0"/>
                        </a:spcBef>
                        <a:spcAft>
                          <a:spcPts val="0"/>
                        </a:spcAft>
                        <a:buNone/>
                      </a:pPr>
                      <a:r>
                        <a:rPr lang="en" sz="1700" b="1" dirty="0">
                          <a:solidFill>
                            <a:schemeClr val="dk1"/>
                          </a:solidFill>
                          <a:latin typeface="Inter"/>
                          <a:ea typeface="Inter"/>
                          <a:cs typeface="Inter"/>
                        </a:rPr>
                        <a:t>3</a:t>
                      </a:r>
                      <a:endParaRPr lang="en" sz="17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700" b="1" dirty="0">
                          <a:solidFill>
                            <a:schemeClr val="dk1"/>
                          </a:solidFill>
                          <a:latin typeface="Inter"/>
                          <a:ea typeface="Inter"/>
                          <a:cs typeface="Inter"/>
                        </a:rPr>
                        <a:t>        Longitude</a:t>
                      </a: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The monitoring site's angular distance east or west of the prime meridian at Greenwich, UK, measured in decimal degrees. The associated sign specifies the direction of measurement, a positive number indicating east and negative indicating west.</a:t>
                      </a: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222700">
                <a:tc>
                  <a:txBody>
                    <a:bodyPr/>
                    <a:lstStyle/>
                    <a:p>
                      <a:pPr marL="0" lvl="0" indent="0" algn="ctr" rtl="0">
                        <a:spcBef>
                          <a:spcPts val="0"/>
                        </a:spcBef>
                        <a:spcAft>
                          <a:spcPts val="0"/>
                        </a:spcAft>
                        <a:buNone/>
                      </a:pPr>
                      <a:r>
                        <a:rPr lang="en" sz="1700" b="1" dirty="0">
                          <a:solidFill>
                            <a:schemeClr val="dk1"/>
                          </a:solidFill>
                          <a:latin typeface="Inter"/>
                          <a:ea typeface="Inter"/>
                          <a:cs typeface="Inter"/>
                        </a:rPr>
                        <a:t>4</a:t>
                      </a:r>
                      <a:endParaRPr lang="en" sz="17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l" rtl="0">
                        <a:spcBef>
                          <a:spcPts val="0"/>
                        </a:spcBef>
                        <a:spcAft>
                          <a:spcPts val="0"/>
                        </a:spcAft>
                        <a:buNone/>
                      </a:pPr>
                      <a:r>
                        <a:rPr lang="en" sz="1700" b="1" dirty="0">
                          <a:solidFill>
                            <a:schemeClr val="dk1"/>
                          </a:solidFill>
                          <a:latin typeface="Inter"/>
                          <a:ea typeface="Inter"/>
                          <a:cs typeface="Inter"/>
                        </a:rPr>
                        <a:t> </a:t>
                      </a:r>
                      <a:r>
                        <a:rPr lang="en" sz="1600" b="1" dirty="0">
                          <a:solidFill>
                            <a:schemeClr val="dk1"/>
                          </a:solidFill>
                          <a:latin typeface="Inter"/>
                          <a:ea typeface="Inter"/>
                          <a:cs typeface="Inter"/>
                        </a:rPr>
                        <a:t>County</a:t>
                      </a: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In the US, a county is an administrative or political subdivision of a state that consists of a geographic region with specific boundaries and usually some level of governmental authority</a:t>
                      </a: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294325">
                <a:tc>
                  <a:txBody>
                    <a:bodyPr/>
                    <a:lstStyle/>
                    <a:p>
                      <a:pPr marL="0" lvl="0" indent="0" algn="ctr" rtl="0">
                        <a:spcBef>
                          <a:spcPts val="0"/>
                        </a:spcBef>
                        <a:spcAft>
                          <a:spcPts val="0"/>
                        </a:spcAft>
                        <a:buNone/>
                      </a:pPr>
                      <a:r>
                        <a:rPr lang="en" sz="1700" b="1" dirty="0">
                          <a:solidFill>
                            <a:schemeClr val="dk1"/>
                          </a:solidFill>
                          <a:latin typeface="Inter"/>
                          <a:ea typeface="Inter"/>
                          <a:cs typeface="Inter"/>
                        </a:rPr>
                        <a:t>5</a:t>
                      </a:r>
                      <a:endParaRPr lang="en" sz="17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700" b="1" dirty="0">
                          <a:solidFill>
                            <a:schemeClr val="dk1"/>
                          </a:solidFill>
                          <a:latin typeface="Inter"/>
                          <a:ea typeface="Inter"/>
                          <a:cs typeface="Inter"/>
                        </a:rPr>
                        <a:t>        State</a:t>
                      </a: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The United States of America is a federal  republic consisting of 50 states</a:t>
                      </a:r>
                      <a:endParaRPr lang="en-US" dirty="0"/>
                    </a:p>
                    <a:p>
                      <a:pPr marL="0" lvl="0" indent="0" algn="l">
                        <a:spcBef>
                          <a:spcPts val="0"/>
                        </a:spcBef>
                        <a:spcAft>
                          <a:spcPts val="0"/>
                        </a:spcAft>
                        <a:buNone/>
                      </a:pPr>
                      <a:br>
                        <a:rPr lang="en" sz="1600" dirty="0">
                          <a:solidFill>
                            <a:srgbClr val="000000"/>
                          </a:solidFill>
                          <a:latin typeface="Inter"/>
                          <a:ea typeface="Inter"/>
                          <a:cs typeface="Inter"/>
                          <a:sym typeface="Inter"/>
                        </a:rPr>
                      </a:br>
                      <a:endParaRPr sz="15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7" name="Google Shape;97;p18"/>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9"/>
          <p:cNvGraphicFramePr/>
          <p:nvPr>
            <p:extLst>
              <p:ext uri="{D42A27DB-BD31-4B8C-83A1-F6EECF244321}">
                <p14:modId xmlns:p14="http://schemas.microsoft.com/office/powerpoint/2010/main" val="356754179"/>
              </p:ext>
            </p:extLst>
          </p:nvPr>
        </p:nvGraphicFramePr>
        <p:xfrm>
          <a:off x="366450" y="957245"/>
          <a:ext cx="8411050" cy="3818370"/>
        </p:xfrm>
        <a:graphic>
          <a:graphicData uri="http://schemas.openxmlformats.org/drawingml/2006/table">
            <a:tbl>
              <a:tblPr>
                <a:noFill/>
                <a:tableStyleId>{70A481F3-F445-458C-8D20-EC1E9A1A1A5A}</a:tableStyleId>
              </a:tblPr>
              <a:tblGrid>
                <a:gridCol w="827950">
                  <a:extLst>
                    <a:ext uri="{9D8B030D-6E8A-4147-A177-3AD203B41FA5}">
                      <a16:colId xmlns:a16="http://schemas.microsoft.com/office/drawing/2014/main" val="20000"/>
                    </a:ext>
                  </a:extLst>
                </a:gridCol>
                <a:gridCol w="2833000">
                  <a:extLst>
                    <a:ext uri="{9D8B030D-6E8A-4147-A177-3AD203B41FA5}">
                      <a16:colId xmlns:a16="http://schemas.microsoft.com/office/drawing/2014/main" val="20001"/>
                    </a:ext>
                  </a:extLst>
                </a:gridCol>
                <a:gridCol w="475010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8597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6</a:t>
                      </a:r>
                      <a:endParaRPr lang="en"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 sz="1600" b="1" dirty="0">
                          <a:solidFill>
                            <a:schemeClr val="dk1"/>
                          </a:solidFill>
                          <a:latin typeface="Inter"/>
                          <a:ea typeface="Inter"/>
                          <a:cs typeface="Inter"/>
                        </a:rPr>
                        <a:t> CBSA(</a:t>
                      </a:r>
                      <a:r>
                        <a:rPr lang="en" sz="1600" b="0" i="0" u="none" strike="noStrike" noProof="0" dirty="0"/>
                        <a:t>Core-based statistical area )</a:t>
                      </a:r>
                      <a:endParaRPr lang="en" sz="1600" b="1" dirty="0">
                        <a:solidFill>
                          <a:schemeClr val="dk1"/>
                        </a:solidFill>
                        <a:latin typeface="Inter"/>
                        <a:ea typeface="Inter"/>
                      </a:endParaRPr>
                    </a:p>
                    <a:p>
                      <a:pPr marL="0" lvl="0" indent="0" algn="l">
                        <a:spcBef>
                          <a:spcPts val="0"/>
                        </a:spcBef>
                        <a:spcAft>
                          <a:spcPts val="0"/>
                        </a:spcAft>
                        <a:buSzPts val="1100"/>
                        <a:buFont typeface="Arial"/>
                        <a:buNone/>
                      </a:pP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lvl="0" algn="just">
                        <a:lnSpc>
                          <a:spcPct val="100000"/>
                        </a:lnSpc>
                        <a:spcBef>
                          <a:spcPts val="0"/>
                        </a:spcBef>
                        <a:spcAft>
                          <a:spcPts val="0"/>
                        </a:spcAft>
                        <a:buNone/>
                      </a:pPr>
                      <a:r>
                        <a:rPr lang="en" sz="1600" b="0" i="0" u="none" strike="noStrike" noProof="0" dirty="0"/>
                        <a:t>The term "CBSA" refers collectively to both metropolitan statistical areas and micropolitan areas. </a:t>
                      </a:r>
                      <a:endParaRPr lang="en-US"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060300">
                <a:tc>
                  <a:txBody>
                    <a:bodyPr/>
                    <a:lstStyle/>
                    <a:p>
                      <a:pPr marL="0" lvl="0" indent="0" algn="ctr" rtl="0">
                        <a:spcBef>
                          <a:spcPts val="0"/>
                        </a:spcBef>
                        <a:spcAft>
                          <a:spcPts val="0"/>
                        </a:spcAft>
                        <a:buNone/>
                      </a:pPr>
                      <a:r>
                        <a:rPr lang="en" sz="1600" b="1" dirty="0">
                          <a:solidFill>
                            <a:schemeClr val="dk1"/>
                          </a:solidFill>
                          <a:latin typeface="Inter"/>
                          <a:ea typeface="Inter"/>
                          <a:cs typeface="Inter"/>
                        </a:rPr>
                        <a:t>7</a:t>
                      </a:r>
                      <a:endParaRPr lang="en"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0" algn="just" rtl="0">
                        <a:spcBef>
                          <a:spcPts val="0"/>
                        </a:spcBef>
                        <a:spcAft>
                          <a:spcPts val="0"/>
                        </a:spcAft>
                        <a:buNone/>
                      </a:pPr>
                      <a:r>
                        <a:rPr lang="en" sz="1600" b="1" dirty="0">
                          <a:solidFill>
                            <a:schemeClr val="dk1"/>
                          </a:solidFill>
                          <a:latin typeface="Inter"/>
                          <a:ea typeface="Inter"/>
                          <a:cs typeface="Inter"/>
                        </a:rPr>
                        <a:t>People of color fraction</a:t>
                      </a:r>
                      <a:endParaRPr lang="en" sz="1600" b="1" dirty="0">
                        <a:solidFill>
                          <a:schemeClr val="dk1"/>
                        </a:solidFill>
                        <a:latin typeface="Inter"/>
                        <a:ea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 sz="1600" u="sng" dirty="0">
                          <a:solidFill>
                            <a:schemeClr val="tx1"/>
                          </a:solidFill>
                          <a:latin typeface="Inter"/>
                          <a:ea typeface="Inter"/>
                          <a:cs typeface="Inter"/>
                        </a:rPr>
                        <a:t>Usually Black people are </a:t>
                      </a:r>
                      <a:r>
                        <a:rPr lang="en" sz="1600" u="sng" dirty="0" err="1">
                          <a:solidFill>
                            <a:schemeClr val="tx1"/>
                          </a:solidFill>
                          <a:latin typeface="Inter"/>
                          <a:ea typeface="Inter"/>
                          <a:cs typeface="Inter"/>
                        </a:rPr>
                        <a:t>refered</a:t>
                      </a:r>
                      <a:r>
                        <a:rPr lang="en" sz="1600" u="sng" dirty="0">
                          <a:solidFill>
                            <a:schemeClr val="tx1"/>
                          </a:solidFill>
                          <a:latin typeface="Inter"/>
                          <a:ea typeface="Inter"/>
                          <a:cs typeface="Inter"/>
                        </a:rPr>
                        <a:t> as people of  </a:t>
                      </a:r>
                    </a:p>
                    <a:p>
                      <a:pPr marL="0" lvl="0" indent="0" algn="just">
                        <a:spcBef>
                          <a:spcPts val="0"/>
                        </a:spcBef>
                        <a:spcAft>
                          <a:spcPts val="0"/>
                        </a:spcAft>
                        <a:buSzPts val="1100"/>
                        <a:buFont typeface="Arial"/>
                        <a:buNone/>
                      </a:pPr>
                      <a:r>
                        <a:rPr lang="en" sz="1600" u="sng" dirty="0">
                          <a:solidFill>
                            <a:schemeClr val="tx1"/>
                          </a:solidFill>
                          <a:latin typeface="Inter"/>
                          <a:ea typeface="Inter"/>
                          <a:cs typeface="Inter"/>
                        </a:rPr>
                        <a:t>Color.</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341075">
                <a:tc>
                  <a:txBody>
                    <a:bodyPr/>
                    <a:lstStyle/>
                    <a:p>
                      <a:pPr marL="0" lvl="0" indent="0" algn="ctr" rtl="0">
                        <a:spcBef>
                          <a:spcPts val="0"/>
                        </a:spcBef>
                        <a:spcAft>
                          <a:spcPts val="0"/>
                        </a:spcAft>
                        <a:buNone/>
                      </a:pPr>
                      <a:r>
                        <a:rPr lang="en" sz="1600" b="1" dirty="0">
                          <a:solidFill>
                            <a:schemeClr val="dk1"/>
                          </a:solidFill>
                          <a:latin typeface="Inter"/>
                          <a:ea typeface="Inter"/>
                          <a:cs typeface="Inter"/>
                        </a:rPr>
                        <a:t>8</a:t>
                      </a:r>
                      <a:endParaRPr lang="en" sz="1600" b="1" dirty="0">
                        <a:solidFill>
                          <a:schemeClr val="dk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None/>
                      </a:pPr>
                      <a:r>
                        <a:rPr lang="en" sz="1600" b="1" dirty="0">
                          <a:solidFill>
                            <a:schemeClr val="dk1"/>
                          </a:solidFill>
                          <a:latin typeface="Inter"/>
                          <a:ea typeface="Inter"/>
                          <a:cs typeface="Inter"/>
                        </a:rPr>
                        <a:t>        Low Income Fraction</a:t>
                      </a: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spcBef>
                          <a:spcPts val="0"/>
                        </a:spcBef>
                        <a:spcAft>
                          <a:spcPts val="0"/>
                        </a:spcAft>
                        <a:buNone/>
                      </a:pPr>
                      <a:r>
                        <a:rPr lang="en" dirty="0">
                          <a:solidFill>
                            <a:schemeClr val="dk1"/>
                          </a:solidFill>
                          <a:latin typeface="Inter"/>
                          <a:ea typeface="Inter"/>
                        </a:rPr>
                        <a:t>Percent Of individuals whose </a:t>
                      </a:r>
                      <a:r>
                        <a:rPr lang="en" dirty="0" err="1">
                          <a:solidFill>
                            <a:schemeClr val="dk1"/>
                          </a:solidFill>
                          <a:latin typeface="Inter"/>
                          <a:ea typeface="Inter"/>
                        </a:rPr>
                        <a:t>ratioof</a:t>
                      </a:r>
                      <a:r>
                        <a:rPr lang="en" dirty="0">
                          <a:solidFill>
                            <a:schemeClr val="dk1"/>
                          </a:solidFill>
                          <a:latin typeface="Inter"/>
                          <a:ea typeface="Inter"/>
                        </a:rPr>
                        <a:t> household income to poverty level in the past 12 months was less than 2(as a fraction of individuals whom it was determined)</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3" name="Google Shape;103;p19"/>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1"/>
          <p:cNvGraphicFramePr/>
          <p:nvPr>
            <p:extLst>
              <p:ext uri="{D42A27DB-BD31-4B8C-83A1-F6EECF244321}">
                <p14:modId xmlns:p14="http://schemas.microsoft.com/office/powerpoint/2010/main" val="1166124756"/>
              </p:ext>
            </p:extLst>
          </p:nvPr>
        </p:nvGraphicFramePr>
        <p:xfrm>
          <a:off x="366450" y="957245"/>
          <a:ext cx="8411050" cy="4952675"/>
        </p:xfrm>
        <a:graphic>
          <a:graphicData uri="http://schemas.openxmlformats.org/drawingml/2006/table">
            <a:tbl>
              <a:tblPr>
                <a:noFill/>
                <a:tableStyleId>{70A481F3-F445-458C-8D20-EC1E9A1A1A5A}</a:tableStyleId>
              </a:tblPr>
              <a:tblGrid>
                <a:gridCol w="827925">
                  <a:extLst>
                    <a:ext uri="{9D8B030D-6E8A-4147-A177-3AD203B41FA5}">
                      <a16:colId xmlns:a16="http://schemas.microsoft.com/office/drawing/2014/main" val="20000"/>
                    </a:ext>
                  </a:extLst>
                </a:gridCol>
                <a:gridCol w="3443275">
                  <a:extLst>
                    <a:ext uri="{9D8B030D-6E8A-4147-A177-3AD203B41FA5}">
                      <a16:colId xmlns:a16="http://schemas.microsoft.com/office/drawing/2014/main" val="20001"/>
                    </a:ext>
                  </a:extLst>
                </a:gridCol>
                <a:gridCol w="4139850">
                  <a:extLst>
                    <a:ext uri="{9D8B030D-6E8A-4147-A177-3AD203B41FA5}">
                      <a16:colId xmlns:a16="http://schemas.microsoft.com/office/drawing/2014/main" val="20002"/>
                    </a:ext>
                  </a:extLst>
                </a:gridCol>
              </a:tblGrid>
              <a:tr h="502625">
                <a:tc>
                  <a:txBody>
                    <a:bodyPr/>
                    <a:lstStyle/>
                    <a:p>
                      <a:pPr marL="0" lvl="0" indent="0" algn="ctr" rtl="0">
                        <a:spcBef>
                          <a:spcPts val="0"/>
                        </a:spcBef>
                        <a:spcAft>
                          <a:spcPts val="0"/>
                        </a:spcAft>
                        <a:buNone/>
                      </a:pPr>
                      <a:endParaRPr sz="200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ATTRIBUTES</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073763"/>
                    </a:solidFill>
                  </a:tcPr>
                </a:tc>
                <a:tc>
                  <a:txBody>
                    <a:bodyPr/>
                    <a:lstStyle/>
                    <a:p>
                      <a:pPr marL="0" lvl="0" indent="0" algn="ctr" rtl="0">
                        <a:spcBef>
                          <a:spcPts val="0"/>
                        </a:spcBef>
                        <a:spcAft>
                          <a:spcPts val="0"/>
                        </a:spcAft>
                        <a:buNone/>
                      </a:pPr>
                      <a:r>
                        <a:rPr lang="en" sz="2000" b="1" dirty="0">
                          <a:solidFill>
                            <a:schemeClr val="lt1"/>
                          </a:solidFill>
                          <a:latin typeface="Inter"/>
                          <a:ea typeface="Inter"/>
                          <a:cs typeface="Inter"/>
                          <a:sym typeface="Inter"/>
                        </a:rPr>
                        <a:t>DESCRIPTION</a:t>
                      </a:r>
                      <a:endParaRPr sz="2000" b="1" dirty="0">
                        <a:solidFill>
                          <a:schemeClr val="lt1"/>
                        </a:solidFill>
                        <a:latin typeface="Inter"/>
                        <a:ea typeface="Inter"/>
                        <a:cs typeface="Inter"/>
                        <a:sym typeface="In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1341100">
                <a:tc>
                  <a:txBody>
                    <a:bodyPr/>
                    <a:lstStyle/>
                    <a:p>
                      <a:pPr marL="0" lvl="0" indent="0" algn="l" rtl="0">
                        <a:spcBef>
                          <a:spcPts val="0"/>
                        </a:spcBef>
                        <a:spcAft>
                          <a:spcPts val="0"/>
                        </a:spcAft>
                        <a:buNone/>
                      </a:pPr>
                      <a:r>
                        <a:rPr lang="en-US" dirty="0"/>
                        <a:t>9</a:t>
                      </a:r>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r>
                        <a:rPr lang="en-US" dirty="0"/>
                        <a:t>10</a:t>
                      </a:r>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r>
                        <a:rPr lang="en-US" dirty="0"/>
                        <a:t>11</a:t>
                      </a:r>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lang="en-US" dirty="0"/>
                    </a:p>
                    <a:p>
                      <a:pPr marL="0" lvl="0" indent="0" algn="l">
                        <a:spcBef>
                          <a:spcPts val="0"/>
                        </a:spcBef>
                        <a:spcAft>
                          <a:spcPts val="0"/>
                        </a:spcAft>
                        <a:buNone/>
                      </a:pPr>
                      <a:endParaRPr dirty="0">
                        <a:sym typeface="Inter"/>
                      </a:endParaRPr>
                    </a:p>
                  </a:txBody>
                  <a:tcPr marL="91425" marR="91425" marT="91425" marB="91425">
                    <a:lnL w="9524">
                      <a:solidFill>
                        <a:srgbClr val="9E9E9E">
                          <a:alpha val="0"/>
                        </a:srgbClr>
                      </a:solidFill>
                    </a:lnL>
                    <a:lnR w="9524">
                      <a:solidFill>
                        <a:srgbClr val="9E9E9E">
                          <a:alpha val="0"/>
                        </a:srgbClr>
                      </a:solidFill>
                    </a:lnR>
                    <a:lnT w="9525" cap="flat" cmpd="sng" algn="ctr">
                      <a:solidFill>
                        <a:srgbClr val="9E9E9E">
                          <a:alpha val="0"/>
                        </a:srgbClr>
                      </a:solidFill>
                      <a:prstDash val="solid"/>
                      <a:round/>
                      <a:headEnd type="none" w="sm" len="sm"/>
                      <a:tailEnd type="none" w="sm" len="sm"/>
                    </a:lnT>
                    <a:lnB w="9524">
                      <a:solidFill>
                        <a:srgbClr val="9E9E9E">
                          <a:alpha val="0"/>
                        </a:srgbClr>
                      </a:solidFill>
                    </a:lnB>
                  </a:tcPr>
                </a:tc>
                <a:tc>
                  <a:txBody>
                    <a:bodyPr/>
                    <a:lstStyle/>
                    <a:p>
                      <a:pPr lvl="0" algn="l">
                        <a:lnSpc>
                          <a:spcPct val="100000"/>
                        </a:lnSpc>
                        <a:spcBef>
                          <a:spcPts val="0"/>
                        </a:spcBef>
                        <a:spcAft>
                          <a:spcPts val="0"/>
                        </a:spcAft>
                        <a:buNone/>
                      </a:pPr>
                      <a:r>
                        <a:rPr lang="en-US" sz="1400" b="0" i="0" u="none" strike="noStrike" noProof="0" dirty="0">
                          <a:latin typeface="Arial"/>
                        </a:rPr>
                        <a:t>OZONE_PPM</a:t>
                      </a:r>
                    </a:p>
                    <a:p>
                      <a:pPr marL="0" lvl="0" indent="0" algn="l">
                        <a:spcBef>
                          <a:spcPts val="0"/>
                        </a:spcBef>
                        <a:spcAft>
                          <a:spcPts val="0"/>
                        </a:spcAft>
                        <a:buNone/>
                      </a:pPr>
                      <a:endParaRPr lang="en-US"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r>
                        <a:rPr lang="en-GB" sz="1400" b="0" i="0" u="none" strike="noStrike" noProof="0" dirty="0">
                          <a:latin typeface="Arial"/>
                        </a:rPr>
                        <a:t>LEAD_UG_PER_CUBIC_METER</a:t>
                      </a: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r>
                        <a:rPr lang="en-GB" sz="1400" b="0" i="0" u="none" strike="noStrike" noProof="0" dirty="0">
                          <a:latin typeface="Arial"/>
                        </a:rPr>
                        <a:t>BENZENE_PPBC</a:t>
                      </a:r>
                      <a:endParaRPr lang="en-GB" dirty="0"/>
                    </a:p>
                    <a:p>
                      <a:pPr marL="0" lvl="0" indent="0" algn="l">
                        <a:spcBef>
                          <a:spcPts val="0"/>
                        </a:spcBef>
                        <a:spcAft>
                          <a:spcPts val="0"/>
                        </a:spcAft>
                        <a:buNone/>
                      </a:pPr>
                      <a:endParaRPr lang="en-GB" dirty="0">
                        <a:sym typeface="Inter"/>
                      </a:endParaRPr>
                    </a:p>
                  </a:txBody>
                  <a:tcPr marL="91425" marR="91425" marT="91425" marB="91425">
                    <a:lnL w="9524">
                      <a:solidFill>
                        <a:srgbClr val="9E9E9E">
                          <a:alpha val="0"/>
                        </a:srgbClr>
                      </a:solidFill>
                    </a:lnL>
                    <a:lnR w="9524">
                      <a:solidFill>
                        <a:srgbClr val="9E9E9E">
                          <a:alpha val="0"/>
                        </a:srgbClr>
                      </a:solidFill>
                    </a:lnR>
                    <a:lnT w="9525" cap="flat" cmpd="sng" algn="ctr">
                      <a:solidFill>
                        <a:srgbClr val="9E9E9E">
                          <a:alpha val="0"/>
                        </a:srgbClr>
                      </a:solidFill>
                      <a:prstDash val="solid"/>
                      <a:round/>
                      <a:headEnd type="none" w="sm" len="sm"/>
                      <a:tailEnd type="none" w="sm" len="sm"/>
                    </a:lnT>
                    <a:lnB w="9524">
                      <a:solidFill>
                        <a:srgbClr val="9E9E9E">
                          <a:alpha val="0"/>
                        </a:srgbClr>
                      </a:solidFill>
                    </a:lnB>
                  </a:tcPr>
                </a:tc>
                <a:tc>
                  <a:txBody>
                    <a:bodyPr/>
                    <a:lstStyle/>
                    <a:p>
                      <a:pPr lvl="0" algn="just">
                        <a:lnSpc>
                          <a:spcPct val="100000"/>
                        </a:lnSpc>
                        <a:spcBef>
                          <a:spcPts val="0"/>
                        </a:spcBef>
                        <a:spcAft>
                          <a:spcPts val="0"/>
                        </a:spcAft>
                        <a:buNone/>
                      </a:pPr>
                      <a:r>
                        <a:rPr lang="en-US" sz="1400" b="0" i="0" u="none" strike="noStrike" noProof="0" dirty="0">
                          <a:latin typeface="Arial"/>
                        </a:rPr>
                        <a:t>In 2010, EPA set the new 24-hours average standard for SO2 concentration at a level of 20 parts per billion (ppb).</a:t>
                      </a:r>
                      <a:endParaRPr lang="en-US" dirty="0"/>
                    </a:p>
                    <a:p>
                      <a:pPr marL="0" lvl="0" indent="0" algn="just">
                        <a:spcBef>
                          <a:spcPts val="0"/>
                        </a:spcBef>
                        <a:spcAft>
                          <a:spcPts val="0"/>
                        </a:spcAft>
                        <a:buNone/>
                      </a:pPr>
                      <a:endParaRPr lang="en-US" dirty="0"/>
                    </a:p>
                    <a:p>
                      <a:pPr marL="0" lvl="0" indent="0" algn="just">
                        <a:spcBef>
                          <a:spcPts val="0"/>
                        </a:spcBef>
                        <a:spcAft>
                          <a:spcPts val="0"/>
                        </a:spcAft>
                        <a:buNone/>
                      </a:pPr>
                      <a:endParaRPr lang="en-GB" dirty="0"/>
                    </a:p>
                    <a:p>
                      <a:pPr lvl="0" algn="l">
                        <a:lnSpc>
                          <a:spcPct val="100000"/>
                        </a:lnSpc>
                        <a:spcBef>
                          <a:spcPts val="0"/>
                        </a:spcBef>
                        <a:spcAft>
                          <a:spcPts val="0"/>
                        </a:spcAft>
                        <a:buNone/>
                      </a:pPr>
                      <a:r>
                        <a:rPr lang="en-GB" sz="1400" b="0" i="0" u="none" strike="noStrike" noProof="0" dirty="0">
                          <a:latin typeface="Arial"/>
                        </a:rPr>
                        <a:t>EPA set the new 3 month rolling average standard for SO2 concentration at a level 0.15 µg/m3.</a:t>
                      </a: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marL="0" lvl="0" indent="0" algn="l">
                        <a:spcBef>
                          <a:spcPts val="0"/>
                        </a:spcBef>
                        <a:spcAft>
                          <a:spcPts val="0"/>
                        </a:spcAft>
                        <a:buNone/>
                      </a:pPr>
                      <a:endParaRPr lang="en-GB" dirty="0"/>
                    </a:p>
                    <a:p>
                      <a:pPr lvl="0" algn="l">
                        <a:lnSpc>
                          <a:spcPct val="100000"/>
                        </a:lnSpc>
                        <a:spcBef>
                          <a:spcPts val="0"/>
                        </a:spcBef>
                        <a:spcAft>
                          <a:spcPts val="0"/>
                        </a:spcAft>
                        <a:buNone/>
                      </a:pPr>
                      <a:r>
                        <a:rPr lang="en-GB" sz="1400" b="0" i="0" u="none" strike="noStrike" noProof="0" dirty="0">
                          <a:latin typeface="Arial"/>
                        </a:rPr>
                        <a:t>EPA set the new 8 hour average standard for concentration at a level 1 ppm</a:t>
                      </a:r>
                      <a:endParaRPr lang="en-GB" dirty="0"/>
                    </a:p>
                    <a:p>
                      <a:pPr marL="0" lvl="0" indent="0" algn="l">
                        <a:spcBef>
                          <a:spcPts val="0"/>
                        </a:spcBef>
                        <a:spcAft>
                          <a:spcPts val="0"/>
                        </a:spcAft>
                        <a:buNone/>
                      </a:pPr>
                      <a:endParaRPr lang="en-GB" dirty="0">
                        <a:sym typeface="Inter"/>
                      </a:endParaRPr>
                    </a:p>
                  </a:txBody>
                  <a:tcPr marL="91425" marR="91425" marT="91425" marB="91425">
                    <a:lnL w="9524">
                      <a:solidFill>
                        <a:srgbClr val="9E9E9E">
                          <a:alpha val="0"/>
                        </a:srgbClr>
                      </a:solidFill>
                    </a:lnL>
                    <a:lnR w="9524">
                      <a:solidFill>
                        <a:srgbClr val="9E9E9E">
                          <a:alpha val="0"/>
                        </a:srgbClr>
                      </a:solidFill>
                    </a:lnR>
                    <a:lnT w="9525" cap="flat" cmpd="sng" algn="ctr">
                      <a:solidFill>
                        <a:srgbClr val="9E9E9E">
                          <a:alpha val="0"/>
                        </a:srgbClr>
                      </a:solidFill>
                      <a:prstDash val="solid"/>
                      <a:round/>
                      <a:headEnd type="none" w="sm" len="sm"/>
                      <a:tailEnd type="none" w="sm" len="sm"/>
                    </a:lnT>
                    <a:lnB w="9524">
                      <a:solidFill>
                        <a:srgbClr val="9E9E9E">
                          <a:alpha val="0"/>
                        </a:srgbClr>
                      </a:solidFill>
                    </a:lnB>
                  </a:tcPr>
                </a:tc>
                <a:extLst>
                  <a:ext uri="{0D108BD9-81ED-4DB2-BD59-A6C34878D82A}">
                    <a16:rowId xmlns:a16="http://schemas.microsoft.com/office/drawing/2014/main" val="10003"/>
                  </a:ext>
                </a:extLst>
              </a:tr>
            </a:tbl>
          </a:graphicData>
        </a:graphic>
      </p:graphicFrame>
      <p:sp>
        <p:nvSpPr>
          <p:cNvPr id="115" name="Google Shape;115;p21"/>
          <p:cNvSpPr txBox="1">
            <a:spLocks noGrp="1"/>
          </p:cNvSpPr>
          <p:nvPr>
            <p:ph type="title"/>
          </p:nvPr>
        </p:nvSpPr>
        <p:spPr>
          <a:xfrm>
            <a:off x="311800" y="181650"/>
            <a:ext cx="83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latin typeface="Inter"/>
                <a:ea typeface="Inter"/>
                <a:cs typeface="Inter"/>
                <a:sym typeface="Inter"/>
              </a:rPr>
              <a:t>UNDERSTANDING DATASET </a:t>
            </a:r>
            <a:endParaRPr sz="2160">
              <a:latin typeface="Inter"/>
              <a:ea typeface="Inter"/>
              <a:cs typeface="Inter"/>
              <a:sym typeface="Inter"/>
            </a:endParaRPr>
          </a:p>
        </p:txBody>
      </p:sp>
      <p:sp>
        <p:nvSpPr>
          <p:cNvPr id="2" name="TextBox 1">
            <a:extLst>
              <a:ext uri="{FF2B5EF4-FFF2-40B4-BE49-F238E27FC236}">
                <a16:creationId xmlns:a16="http://schemas.microsoft.com/office/drawing/2014/main" id="{1AD18658-2541-81A5-5A32-B13618EAF140}"/>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344040270"/>
      </p:ext>
    </p:extLst>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1982</Words>
  <Application>Microsoft Office PowerPoint</Application>
  <PresentationFormat>On-screen Show (16:9)</PresentationFormat>
  <Paragraphs>310</Paragraphs>
  <Slides>37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Inter</vt:lpstr>
      <vt:lpstr>Arial</vt:lpstr>
      <vt:lpstr>Inter Medium</vt:lpstr>
      <vt:lpstr>Inter ExtraBold</vt:lpstr>
      <vt:lpstr>Inter SemiBold</vt:lpstr>
      <vt:lpstr>Theme1</vt:lpstr>
      <vt:lpstr>PowerPoint Presentation</vt:lpstr>
      <vt:lpstr>Contents:-</vt:lpstr>
      <vt:lpstr>DOMAIN UNDERSTANDING  </vt:lpstr>
      <vt:lpstr>DOMAIN UNDERSTANDING  </vt:lpstr>
      <vt:lpstr>PowerPoint Presentation</vt:lpstr>
      <vt:lpstr>UNDERSTANDING DATASET </vt:lpstr>
      <vt:lpstr>UNDERSTANDING DATASET </vt:lpstr>
      <vt:lpstr>UNDERSTANDING DATASET </vt:lpstr>
      <vt:lpstr>UNDERSTANDING DATASET </vt:lpstr>
      <vt:lpstr>UNDERSTANDING DATASET </vt:lpstr>
      <vt:lpstr>UNDERSTANDING DATASET </vt:lpstr>
      <vt:lpstr>UNDERSTANDING DATASET </vt:lpstr>
      <vt:lpstr>UNDERSTANDING DATASET </vt:lpstr>
      <vt:lpstr>AQI(Air Quality Index)</vt:lpstr>
      <vt:lpstr>PowerPoint Presentation</vt:lpstr>
      <vt:lpstr>PowerPoint Presentation</vt:lpstr>
      <vt:lpstr>PowerPoint Presentation</vt:lpstr>
      <vt:lpstr>PRE PROCESSING - AN OVERVIEW(2019)</vt:lpstr>
      <vt:lpstr>PRE PROCESSING - AN OVERVIEW(2020)</vt:lpstr>
      <vt:lpstr>FURTHER APPROACH </vt:lpstr>
      <vt:lpstr>Skewness of each attribute</vt:lpstr>
      <vt:lpstr>Filling the missing values</vt:lpstr>
      <vt:lpstr>Correlation(2019)</vt:lpstr>
      <vt:lpstr>Correlation(2020)</vt:lpstr>
      <vt:lpstr>PowerPoint Presentation</vt:lpstr>
      <vt:lpstr>DATASET ANALYSIS  </vt:lpstr>
      <vt:lpstr>DATASET ANALYSIS  </vt:lpstr>
      <vt:lpstr>Inference  </vt:lpstr>
      <vt:lpstr>AQI Ozone across each Core Based Statistical Areas(CBSA)-Top 10</vt:lpstr>
      <vt:lpstr>Concentration Of NO2 across each state:-</vt:lpstr>
      <vt:lpstr>Inference:-</vt:lpstr>
      <vt:lpstr>Low income fraction across each state:-</vt:lpstr>
      <vt:lpstr>Inference:-</vt:lpstr>
      <vt:lpstr>QUESTIONS TO PONDER  </vt:lpstr>
      <vt:lpstr>QUESTIONS TO PONDER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nikhildhupadal1@gmail.com</cp:lastModifiedBy>
  <cp:revision>1662</cp:revision>
  <dcterms:modified xsi:type="dcterms:W3CDTF">2022-05-24T12:43:28Z</dcterms:modified>
</cp:coreProperties>
</file>