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92" r:id="rId2"/>
  </p:sldIdLst>
  <p:sldSz cx="13455650" cy="7569200"/>
  <p:notesSz cx="10693400" cy="75692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7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61D1A"/>
    <a:srgbClr val="FF6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23"/>
    <p:restoredTop sz="94682"/>
  </p:normalViewPr>
  <p:slideViewPr>
    <p:cSldViewPr>
      <p:cViewPr varScale="1">
        <p:scale>
          <a:sx n="126" d="100"/>
          <a:sy n="126" d="100"/>
        </p:scale>
        <p:origin x="664" y="200"/>
      </p:cViewPr>
      <p:guideLst>
        <p:guide orient="horz" pos="2880"/>
        <p:guide pos="27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4672F-03FA-9949-A05B-2EDB14297EA5}" type="datetimeFigureOut">
              <a:rPr lang="en-US" smtClean="0"/>
              <a:t>8/27/25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6575" y="946150"/>
            <a:ext cx="4540250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3313"/>
            <a:ext cx="8553450" cy="29797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97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97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F4DB5-4C0D-E84C-8B76-4A8042CE0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2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9174" y="2346452"/>
            <a:ext cx="11437303" cy="4065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42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8348" y="4238752"/>
            <a:ext cx="941895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76"/>
            <a:ext cx="13454851" cy="7562850"/>
          </a:xfrm>
          <a:custGeom>
            <a:avLst/>
            <a:gdLst/>
            <a:ahLst/>
            <a:cxnLst/>
            <a:rect l="l" t="t" r="r" b="b"/>
            <a:pathLst>
              <a:path w="10692765" h="7562850">
                <a:moveTo>
                  <a:pt x="10692384" y="7562850"/>
                </a:moveTo>
                <a:lnTo>
                  <a:pt x="0" y="7562850"/>
                </a:lnTo>
                <a:lnTo>
                  <a:pt x="0" y="0"/>
                </a:lnTo>
                <a:lnTo>
                  <a:pt x="10692384" y="0"/>
                </a:lnTo>
                <a:lnTo>
                  <a:pt x="10692384" y="756285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" y="0"/>
            <a:ext cx="13454851" cy="1512570"/>
          </a:xfrm>
          <a:custGeom>
            <a:avLst/>
            <a:gdLst/>
            <a:ahLst/>
            <a:cxnLst/>
            <a:rect l="l" t="t" r="r" b="b"/>
            <a:pathLst>
              <a:path w="10692765" h="1512570">
                <a:moveTo>
                  <a:pt x="0" y="1512545"/>
                </a:moveTo>
                <a:lnTo>
                  <a:pt x="0" y="0"/>
                </a:lnTo>
                <a:lnTo>
                  <a:pt x="10692384" y="0"/>
                </a:lnTo>
                <a:lnTo>
                  <a:pt x="10692384" y="1285750"/>
                </a:lnTo>
                <a:lnTo>
                  <a:pt x="0" y="1512545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78185" y="6051801"/>
            <a:ext cx="5376667" cy="1511300"/>
          </a:xfrm>
          <a:custGeom>
            <a:avLst/>
            <a:gdLst/>
            <a:ahLst/>
            <a:cxnLst/>
            <a:rect l="l" t="t" r="r" b="b"/>
            <a:pathLst>
              <a:path w="4272915" h="1511300">
                <a:moveTo>
                  <a:pt x="4272534" y="1511037"/>
                </a:moveTo>
                <a:lnTo>
                  <a:pt x="0" y="1511037"/>
                </a:lnTo>
                <a:lnTo>
                  <a:pt x="0" y="1510401"/>
                </a:lnTo>
                <a:lnTo>
                  <a:pt x="4272534" y="0"/>
                </a:lnTo>
                <a:lnTo>
                  <a:pt x="4272534" y="1511037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166"/>
            <a:ext cx="13454851" cy="1512570"/>
          </a:xfrm>
          <a:custGeom>
            <a:avLst/>
            <a:gdLst/>
            <a:ahLst/>
            <a:cxnLst/>
            <a:rect l="l" t="t" r="r" b="b"/>
            <a:pathLst>
              <a:path w="10692765" h="1512570">
                <a:moveTo>
                  <a:pt x="0" y="1512393"/>
                </a:moveTo>
                <a:lnTo>
                  <a:pt x="0" y="0"/>
                </a:lnTo>
                <a:lnTo>
                  <a:pt x="10692384" y="0"/>
                </a:lnTo>
                <a:lnTo>
                  <a:pt x="10692384" y="1285598"/>
                </a:lnTo>
                <a:lnTo>
                  <a:pt x="0" y="1512393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78185" y="6051811"/>
            <a:ext cx="5376667" cy="1511300"/>
          </a:xfrm>
          <a:custGeom>
            <a:avLst/>
            <a:gdLst/>
            <a:ahLst/>
            <a:cxnLst/>
            <a:rect l="l" t="t" r="r" b="b"/>
            <a:pathLst>
              <a:path w="4272915" h="1511300">
                <a:moveTo>
                  <a:pt x="4272534" y="1511037"/>
                </a:moveTo>
                <a:lnTo>
                  <a:pt x="0" y="1511037"/>
                </a:lnTo>
                <a:lnTo>
                  <a:pt x="0" y="1510401"/>
                </a:lnTo>
                <a:lnTo>
                  <a:pt x="4272534" y="0"/>
                </a:lnTo>
                <a:lnTo>
                  <a:pt x="4272534" y="1511037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2783" y="1740916"/>
            <a:ext cx="585320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29660" y="1740916"/>
            <a:ext cx="585320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1"/>
            <a:ext cx="13454851" cy="7568565"/>
          </a:xfrm>
          <a:custGeom>
            <a:avLst/>
            <a:gdLst/>
            <a:ahLst/>
            <a:cxnLst/>
            <a:rect l="l" t="t" r="r" b="b"/>
            <a:pathLst>
              <a:path w="10692765" h="7568565">
                <a:moveTo>
                  <a:pt x="10692384" y="7568184"/>
                </a:moveTo>
                <a:lnTo>
                  <a:pt x="0" y="7568184"/>
                </a:lnTo>
                <a:lnTo>
                  <a:pt x="0" y="0"/>
                </a:lnTo>
                <a:lnTo>
                  <a:pt x="10692384" y="0"/>
                </a:lnTo>
                <a:lnTo>
                  <a:pt x="10692384" y="756818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" y="13"/>
            <a:ext cx="13454851" cy="180975"/>
          </a:xfrm>
          <a:custGeom>
            <a:avLst/>
            <a:gdLst/>
            <a:ahLst/>
            <a:cxnLst/>
            <a:rect l="l" t="t" r="r" b="b"/>
            <a:pathLst>
              <a:path w="10692765" h="180975">
                <a:moveTo>
                  <a:pt x="10692371" y="0"/>
                </a:moveTo>
                <a:lnTo>
                  <a:pt x="0" y="0"/>
                </a:lnTo>
                <a:lnTo>
                  <a:pt x="0" y="115570"/>
                </a:lnTo>
                <a:lnTo>
                  <a:pt x="0" y="131064"/>
                </a:lnTo>
                <a:lnTo>
                  <a:pt x="0" y="180975"/>
                </a:lnTo>
                <a:lnTo>
                  <a:pt x="10692371" y="180975"/>
                </a:lnTo>
                <a:lnTo>
                  <a:pt x="10692371" y="131064"/>
                </a:lnTo>
                <a:lnTo>
                  <a:pt x="10692371" y="115570"/>
                </a:lnTo>
                <a:lnTo>
                  <a:pt x="10692371" y="0"/>
                </a:lnTo>
                <a:close/>
              </a:path>
            </a:pathLst>
          </a:custGeom>
          <a:solidFill>
            <a:srgbClr val="00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" y="180977"/>
            <a:ext cx="13454851" cy="7387590"/>
          </a:xfrm>
          <a:custGeom>
            <a:avLst/>
            <a:gdLst/>
            <a:ahLst/>
            <a:cxnLst/>
            <a:rect l="l" t="t" r="r" b="b"/>
            <a:pathLst>
              <a:path w="10692765" h="7387590">
                <a:moveTo>
                  <a:pt x="0" y="7387209"/>
                </a:moveTo>
                <a:lnTo>
                  <a:pt x="0" y="0"/>
                </a:lnTo>
                <a:lnTo>
                  <a:pt x="10692384" y="0"/>
                </a:lnTo>
                <a:lnTo>
                  <a:pt x="10692384" y="7387209"/>
                </a:lnTo>
                <a:lnTo>
                  <a:pt x="0" y="73872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" y="180973"/>
            <a:ext cx="13454851" cy="1512570"/>
          </a:xfrm>
          <a:custGeom>
            <a:avLst/>
            <a:gdLst/>
            <a:ahLst/>
            <a:cxnLst/>
            <a:rect l="l" t="t" r="r" b="b"/>
            <a:pathLst>
              <a:path w="10692765" h="1512570">
                <a:moveTo>
                  <a:pt x="0" y="1512545"/>
                </a:moveTo>
                <a:lnTo>
                  <a:pt x="0" y="0"/>
                </a:lnTo>
                <a:lnTo>
                  <a:pt x="10692384" y="0"/>
                </a:lnTo>
                <a:lnTo>
                  <a:pt x="10692384" y="1285750"/>
                </a:lnTo>
                <a:lnTo>
                  <a:pt x="0" y="1512545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701045" y="6232755"/>
            <a:ext cx="4753424" cy="1336040"/>
          </a:xfrm>
          <a:custGeom>
            <a:avLst/>
            <a:gdLst/>
            <a:ahLst/>
            <a:cxnLst/>
            <a:rect l="l" t="t" r="r" b="b"/>
            <a:pathLst>
              <a:path w="3777615" h="1336040">
                <a:moveTo>
                  <a:pt x="3777538" y="1335426"/>
                </a:moveTo>
                <a:lnTo>
                  <a:pt x="0" y="1335426"/>
                </a:lnTo>
                <a:lnTo>
                  <a:pt x="3777538" y="0"/>
                </a:lnTo>
                <a:lnTo>
                  <a:pt x="3777538" y="1335426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1"/>
            <a:ext cx="13454851" cy="7568565"/>
          </a:xfrm>
          <a:custGeom>
            <a:avLst/>
            <a:gdLst/>
            <a:ahLst/>
            <a:cxnLst/>
            <a:rect l="l" t="t" r="r" b="b"/>
            <a:pathLst>
              <a:path w="10692765" h="7568565">
                <a:moveTo>
                  <a:pt x="10692384" y="7568184"/>
                </a:moveTo>
                <a:lnTo>
                  <a:pt x="0" y="7568184"/>
                </a:lnTo>
                <a:lnTo>
                  <a:pt x="0" y="0"/>
                </a:lnTo>
                <a:lnTo>
                  <a:pt x="10692384" y="0"/>
                </a:lnTo>
                <a:lnTo>
                  <a:pt x="10692384" y="756818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2636" y="234797"/>
            <a:ext cx="6917994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2783" y="1740916"/>
            <a:ext cx="1211008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74921" y="7039356"/>
            <a:ext cx="430580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2782" y="7039356"/>
            <a:ext cx="309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88068" y="7039356"/>
            <a:ext cx="3094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575295">
        <a:defRPr>
          <a:latin typeface="+mn-lt"/>
          <a:ea typeface="+mn-ea"/>
          <a:cs typeface="+mn-cs"/>
        </a:defRPr>
      </a:lvl2pPr>
      <a:lvl3pPr marL="1150590">
        <a:defRPr>
          <a:latin typeface="+mn-lt"/>
          <a:ea typeface="+mn-ea"/>
          <a:cs typeface="+mn-cs"/>
        </a:defRPr>
      </a:lvl3pPr>
      <a:lvl4pPr marL="1725884">
        <a:defRPr>
          <a:latin typeface="+mn-lt"/>
          <a:ea typeface="+mn-ea"/>
          <a:cs typeface="+mn-cs"/>
        </a:defRPr>
      </a:lvl4pPr>
      <a:lvl5pPr marL="2301179">
        <a:defRPr>
          <a:latin typeface="+mn-lt"/>
          <a:ea typeface="+mn-ea"/>
          <a:cs typeface="+mn-cs"/>
        </a:defRPr>
      </a:lvl5pPr>
      <a:lvl6pPr marL="2876474">
        <a:defRPr>
          <a:latin typeface="+mn-lt"/>
          <a:ea typeface="+mn-ea"/>
          <a:cs typeface="+mn-cs"/>
        </a:defRPr>
      </a:lvl6pPr>
      <a:lvl7pPr marL="3451769">
        <a:defRPr>
          <a:latin typeface="+mn-lt"/>
          <a:ea typeface="+mn-ea"/>
          <a:cs typeface="+mn-cs"/>
        </a:defRPr>
      </a:lvl7pPr>
      <a:lvl8pPr marL="4027063">
        <a:defRPr>
          <a:latin typeface="+mn-lt"/>
          <a:ea typeface="+mn-ea"/>
          <a:cs typeface="+mn-cs"/>
        </a:defRPr>
      </a:lvl8pPr>
      <a:lvl9pPr marL="460235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575295">
        <a:defRPr>
          <a:latin typeface="+mn-lt"/>
          <a:ea typeface="+mn-ea"/>
          <a:cs typeface="+mn-cs"/>
        </a:defRPr>
      </a:lvl2pPr>
      <a:lvl3pPr marL="1150590">
        <a:defRPr>
          <a:latin typeface="+mn-lt"/>
          <a:ea typeface="+mn-ea"/>
          <a:cs typeface="+mn-cs"/>
        </a:defRPr>
      </a:lvl3pPr>
      <a:lvl4pPr marL="1725884">
        <a:defRPr>
          <a:latin typeface="+mn-lt"/>
          <a:ea typeface="+mn-ea"/>
          <a:cs typeface="+mn-cs"/>
        </a:defRPr>
      </a:lvl4pPr>
      <a:lvl5pPr marL="2301179">
        <a:defRPr>
          <a:latin typeface="+mn-lt"/>
          <a:ea typeface="+mn-ea"/>
          <a:cs typeface="+mn-cs"/>
        </a:defRPr>
      </a:lvl5pPr>
      <a:lvl6pPr marL="2876474">
        <a:defRPr>
          <a:latin typeface="+mn-lt"/>
          <a:ea typeface="+mn-ea"/>
          <a:cs typeface="+mn-cs"/>
        </a:defRPr>
      </a:lvl6pPr>
      <a:lvl7pPr marL="3451769">
        <a:defRPr>
          <a:latin typeface="+mn-lt"/>
          <a:ea typeface="+mn-ea"/>
          <a:cs typeface="+mn-cs"/>
        </a:defRPr>
      </a:lvl7pPr>
      <a:lvl8pPr marL="4027063">
        <a:defRPr>
          <a:latin typeface="+mn-lt"/>
          <a:ea typeface="+mn-ea"/>
          <a:cs typeface="+mn-cs"/>
        </a:defRPr>
      </a:lvl8pPr>
      <a:lvl9pPr marL="460235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B9CCE-3EDE-3D8D-E083-02A260A77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EC024F7-8804-1298-698E-ACD9D37AA9DE}"/>
              </a:ext>
            </a:extLst>
          </p:cNvPr>
          <p:cNvSpPr/>
          <p:nvPr/>
        </p:nvSpPr>
        <p:spPr>
          <a:xfrm>
            <a:off x="307771" y="407973"/>
            <a:ext cx="751983" cy="7380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A logo with a gear and arrows&#10;&#10;Description automatically generated with medium confidence">
            <a:extLst>
              <a:ext uri="{FF2B5EF4-FFF2-40B4-BE49-F238E27FC236}">
                <a16:creationId xmlns:a16="http://schemas.microsoft.com/office/drawing/2014/main" id="{959B2F55-5A9E-0C90-2A0C-7250EC7AA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71" y="411999"/>
            <a:ext cx="795896" cy="716987"/>
          </a:xfrm>
          <a:prstGeom prst="rect">
            <a:avLst/>
          </a:prstGeom>
        </p:spPr>
      </p:pic>
      <p:sp>
        <p:nvSpPr>
          <p:cNvPr id="31" name="object 4">
            <a:extLst>
              <a:ext uri="{FF2B5EF4-FFF2-40B4-BE49-F238E27FC236}">
                <a16:creationId xmlns:a16="http://schemas.microsoft.com/office/drawing/2014/main" id="{5FEC55B2-3D8B-3CE6-1FA6-60FAA2C39488}"/>
              </a:ext>
            </a:extLst>
          </p:cNvPr>
          <p:cNvSpPr/>
          <p:nvPr/>
        </p:nvSpPr>
        <p:spPr>
          <a:xfrm>
            <a:off x="5535" y="1911347"/>
            <a:ext cx="13454851" cy="215738"/>
          </a:xfrm>
          <a:custGeom>
            <a:avLst/>
            <a:gdLst/>
            <a:ahLst/>
            <a:cxnLst/>
            <a:rect l="l" t="t" r="r" b="b"/>
            <a:pathLst>
              <a:path w="10692765" h="171450">
                <a:moveTo>
                  <a:pt x="10692384" y="171450"/>
                </a:moveTo>
                <a:lnTo>
                  <a:pt x="0" y="171450"/>
                </a:lnTo>
                <a:lnTo>
                  <a:pt x="0" y="0"/>
                </a:lnTo>
                <a:lnTo>
                  <a:pt x="10692384" y="0"/>
                </a:lnTo>
                <a:lnTo>
                  <a:pt x="10692384" y="171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A7A78138-C4FD-E147-4A16-B02A1289AE24}"/>
              </a:ext>
            </a:extLst>
          </p:cNvPr>
          <p:cNvSpPr/>
          <p:nvPr/>
        </p:nvSpPr>
        <p:spPr>
          <a:xfrm>
            <a:off x="12855210" y="1913315"/>
            <a:ext cx="604865" cy="214140"/>
          </a:xfrm>
          <a:custGeom>
            <a:avLst/>
            <a:gdLst/>
            <a:ahLst/>
            <a:cxnLst/>
            <a:rect l="l" t="t" r="r" b="b"/>
            <a:pathLst>
              <a:path w="480695" h="170180">
                <a:moveTo>
                  <a:pt x="480560" y="169886"/>
                </a:moveTo>
                <a:lnTo>
                  <a:pt x="0" y="169886"/>
                </a:lnTo>
                <a:lnTo>
                  <a:pt x="480560" y="0"/>
                </a:lnTo>
                <a:lnTo>
                  <a:pt x="480560" y="169886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7">
            <a:extLst>
              <a:ext uri="{FF2B5EF4-FFF2-40B4-BE49-F238E27FC236}">
                <a16:creationId xmlns:a16="http://schemas.microsoft.com/office/drawing/2014/main" id="{6FE40A46-2115-FFE8-BF45-162C2D3AB76D}"/>
              </a:ext>
            </a:extLst>
          </p:cNvPr>
          <p:cNvSpPr/>
          <p:nvPr/>
        </p:nvSpPr>
        <p:spPr>
          <a:xfrm>
            <a:off x="245244" y="2155052"/>
            <a:ext cx="12980228" cy="3189976"/>
          </a:xfrm>
          <a:custGeom>
            <a:avLst/>
            <a:gdLst/>
            <a:ahLst/>
            <a:cxnLst/>
            <a:rect l="l" t="t" r="r" b="b"/>
            <a:pathLst>
              <a:path w="10315575" h="3848100">
                <a:moveTo>
                  <a:pt x="10274236" y="3848100"/>
                </a:moveTo>
                <a:lnTo>
                  <a:pt x="41309" y="3848100"/>
                </a:lnTo>
                <a:lnTo>
                  <a:pt x="35234" y="3846861"/>
                </a:lnTo>
                <a:lnTo>
                  <a:pt x="1208" y="3812857"/>
                </a:lnTo>
                <a:lnTo>
                  <a:pt x="0" y="3806761"/>
                </a:lnTo>
                <a:lnTo>
                  <a:pt x="0" y="3800475"/>
                </a:lnTo>
                <a:lnTo>
                  <a:pt x="0" y="41338"/>
                </a:lnTo>
                <a:lnTo>
                  <a:pt x="23564" y="6000"/>
                </a:lnTo>
                <a:lnTo>
                  <a:pt x="41309" y="0"/>
                </a:lnTo>
                <a:lnTo>
                  <a:pt x="10274236" y="0"/>
                </a:lnTo>
                <a:lnTo>
                  <a:pt x="10309574" y="23526"/>
                </a:lnTo>
                <a:lnTo>
                  <a:pt x="10315575" y="41338"/>
                </a:lnTo>
                <a:lnTo>
                  <a:pt x="10315575" y="3806761"/>
                </a:lnTo>
                <a:lnTo>
                  <a:pt x="10292048" y="3842099"/>
                </a:lnTo>
                <a:lnTo>
                  <a:pt x="10280332" y="3846861"/>
                </a:lnTo>
                <a:lnTo>
                  <a:pt x="10274236" y="3848100"/>
                </a:lnTo>
                <a:close/>
              </a:path>
            </a:pathLst>
          </a:custGeom>
          <a:solidFill>
            <a:srgbClr val="FFFFFF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2">
            <a:extLst>
              <a:ext uri="{FF2B5EF4-FFF2-40B4-BE49-F238E27FC236}">
                <a16:creationId xmlns:a16="http://schemas.microsoft.com/office/drawing/2014/main" id="{B0F67293-47C3-9104-0FBC-670FD31BA7F0}"/>
              </a:ext>
            </a:extLst>
          </p:cNvPr>
          <p:cNvSpPr txBox="1"/>
          <p:nvPr/>
        </p:nvSpPr>
        <p:spPr>
          <a:xfrm>
            <a:off x="389067" y="2201473"/>
            <a:ext cx="9259025" cy="385469"/>
          </a:xfrm>
          <a:prstGeom prst="rect">
            <a:avLst/>
          </a:prstGeom>
        </p:spPr>
        <p:txBody>
          <a:bodyPr vert="horz" wrap="square" lIns="0" tIns="15981" rIns="0" bIns="0" rtlCol="0">
            <a:spAutoFit/>
          </a:bodyPr>
          <a:lstStyle/>
          <a:p>
            <a:pPr marL="15980">
              <a:spcBef>
                <a:spcPts val="126"/>
              </a:spcBef>
            </a:pPr>
            <a:r>
              <a:rPr sz="2400" b="1" cap="all" spc="-13" dirty="0">
                <a:solidFill>
                  <a:srgbClr val="333333"/>
                </a:solidFill>
                <a:latin typeface="Arial"/>
                <a:cs typeface="Arial"/>
              </a:rPr>
              <a:t>Two</a:t>
            </a:r>
            <a:r>
              <a:rPr sz="2400" b="1" cap="all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b="1" cap="all" dirty="0">
                <a:solidFill>
                  <a:srgbClr val="333333"/>
                </a:solidFill>
                <a:latin typeface="Arial"/>
                <a:cs typeface="Arial"/>
              </a:rPr>
              <a:t>Groundbreaking</a:t>
            </a:r>
            <a:r>
              <a:rPr sz="2400" b="1" cap="all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b="1" cap="all" spc="-13" dirty="0">
                <a:solidFill>
                  <a:srgbClr val="333333"/>
                </a:solidFill>
                <a:latin typeface="Arial"/>
                <a:cs typeface="Arial"/>
              </a:rPr>
              <a:t>Technologies</a:t>
            </a:r>
            <a:endParaRPr sz="2400" cap="all" dirty="0">
              <a:latin typeface="Arial"/>
              <a:cs typeface="Arial"/>
            </a:endParaRPr>
          </a:p>
        </p:txBody>
      </p:sp>
      <p:sp>
        <p:nvSpPr>
          <p:cNvPr id="40" name="object 14">
            <a:extLst>
              <a:ext uri="{FF2B5EF4-FFF2-40B4-BE49-F238E27FC236}">
                <a16:creationId xmlns:a16="http://schemas.microsoft.com/office/drawing/2014/main" id="{DBDB05D9-0DD6-B028-6209-D9E46D6EA741}"/>
              </a:ext>
            </a:extLst>
          </p:cNvPr>
          <p:cNvSpPr/>
          <p:nvPr/>
        </p:nvSpPr>
        <p:spPr>
          <a:xfrm>
            <a:off x="389068" y="2870200"/>
            <a:ext cx="6280369" cy="1691596"/>
          </a:xfrm>
          <a:custGeom>
            <a:avLst/>
            <a:gdLst/>
            <a:ahLst/>
            <a:cxnLst/>
            <a:rect l="l" t="t" r="r" b="b"/>
            <a:pathLst>
              <a:path w="4991100" h="2657475">
                <a:moveTo>
                  <a:pt x="4958048" y="2657475"/>
                </a:moveTo>
                <a:lnTo>
                  <a:pt x="33047" y="2657475"/>
                </a:lnTo>
                <a:lnTo>
                  <a:pt x="28187" y="2656522"/>
                </a:lnTo>
                <a:lnTo>
                  <a:pt x="966" y="2629280"/>
                </a:lnTo>
                <a:lnTo>
                  <a:pt x="0" y="2624423"/>
                </a:lnTo>
                <a:lnTo>
                  <a:pt x="0" y="2619375"/>
                </a:lnTo>
                <a:lnTo>
                  <a:pt x="0" y="33051"/>
                </a:lnTo>
                <a:lnTo>
                  <a:pt x="28187" y="952"/>
                </a:lnTo>
                <a:lnTo>
                  <a:pt x="33047" y="0"/>
                </a:lnTo>
                <a:lnTo>
                  <a:pt x="4958048" y="0"/>
                </a:lnTo>
                <a:lnTo>
                  <a:pt x="4990128" y="28194"/>
                </a:lnTo>
                <a:lnTo>
                  <a:pt x="4991100" y="33051"/>
                </a:lnTo>
                <a:lnTo>
                  <a:pt x="4991100" y="2624423"/>
                </a:lnTo>
                <a:lnTo>
                  <a:pt x="4962915" y="2656522"/>
                </a:lnTo>
                <a:lnTo>
                  <a:pt x="4958048" y="2657475"/>
                </a:lnTo>
                <a:close/>
              </a:path>
            </a:pathLst>
          </a:custGeom>
          <a:solidFill>
            <a:srgbClr val="FF6A00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15">
            <a:extLst>
              <a:ext uri="{FF2B5EF4-FFF2-40B4-BE49-F238E27FC236}">
                <a16:creationId xmlns:a16="http://schemas.microsoft.com/office/drawing/2014/main" id="{339B5E68-1BE5-032E-AA1D-55A001F811B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893" y="3397558"/>
            <a:ext cx="479417" cy="35956"/>
          </a:xfrm>
          <a:prstGeom prst="rect">
            <a:avLst/>
          </a:prstGeom>
        </p:spPr>
      </p:pic>
      <p:sp>
        <p:nvSpPr>
          <p:cNvPr id="42" name="object 17">
            <a:extLst>
              <a:ext uri="{FF2B5EF4-FFF2-40B4-BE49-F238E27FC236}">
                <a16:creationId xmlns:a16="http://schemas.microsoft.com/office/drawing/2014/main" id="{54BFBECA-FABC-8373-24DB-3DD03D03C3AA}"/>
              </a:ext>
            </a:extLst>
          </p:cNvPr>
          <p:cNvSpPr txBox="1"/>
          <p:nvPr/>
        </p:nvSpPr>
        <p:spPr>
          <a:xfrm>
            <a:off x="516913" y="3045986"/>
            <a:ext cx="5677512" cy="354691"/>
          </a:xfrm>
          <a:prstGeom prst="rect">
            <a:avLst/>
          </a:prstGeom>
        </p:spPr>
        <p:txBody>
          <a:bodyPr vert="horz" wrap="square" lIns="0" tIns="15981" rIns="0" bIns="0" rtlCol="0">
            <a:spAutoFit/>
          </a:bodyPr>
          <a:lstStyle/>
          <a:p>
            <a:pPr marL="15980">
              <a:spcBef>
                <a:spcPts val="126"/>
              </a:spcBef>
            </a:pPr>
            <a:r>
              <a:rPr lang="en-GB" sz="2200" b="1" spc="-13" dirty="0">
                <a:solidFill>
                  <a:srgbClr val="333333"/>
                </a:solidFill>
                <a:latin typeface="Arial"/>
                <a:cs typeface="Arial"/>
              </a:rPr>
              <a:t>New </a:t>
            </a:r>
            <a:r>
              <a:rPr sz="2200" b="1" spc="-13" dirty="0">
                <a:solidFill>
                  <a:srgbClr val="333333"/>
                </a:solidFill>
                <a:latin typeface="Arial"/>
                <a:cs typeface="Arial"/>
              </a:rPr>
              <a:t>Micro-</a:t>
            </a:r>
            <a:r>
              <a:rPr sz="2200" b="1" dirty="0">
                <a:solidFill>
                  <a:srgbClr val="333333"/>
                </a:solidFill>
                <a:latin typeface="Arial"/>
                <a:cs typeface="Arial"/>
              </a:rPr>
              <a:t>Injection</a:t>
            </a:r>
            <a:r>
              <a:rPr sz="2200" b="1" spc="-3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00" b="1" spc="-13" dirty="0">
                <a:solidFill>
                  <a:srgbClr val="333333"/>
                </a:solidFill>
                <a:latin typeface="Arial"/>
                <a:cs typeface="Arial"/>
              </a:rPr>
              <a:t>Molding</a:t>
            </a:r>
            <a:r>
              <a:rPr lang="en-GB" sz="2200" b="1" spc="-13" dirty="0">
                <a:solidFill>
                  <a:srgbClr val="333333"/>
                </a:solidFill>
                <a:latin typeface="Arial"/>
                <a:cs typeface="Arial"/>
              </a:rPr>
              <a:t> Technology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4" name="object 20">
            <a:extLst>
              <a:ext uri="{FF2B5EF4-FFF2-40B4-BE49-F238E27FC236}">
                <a16:creationId xmlns:a16="http://schemas.microsoft.com/office/drawing/2014/main" id="{2B70435F-D2F8-D5A8-8E2C-BDAC548A9282}"/>
              </a:ext>
            </a:extLst>
          </p:cNvPr>
          <p:cNvSpPr/>
          <p:nvPr/>
        </p:nvSpPr>
        <p:spPr>
          <a:xfrm>
            <a:off x="6813262" y="2870200"/>
            <a:ext cx="6268383" cy="1695418"/>
          </a:xfrm>
          <a:custGeom>
            <a:avLst/>
            <a:gdLst/>
            <a:ahLst/>
            <a:cxnLst/>
            <a:rect l="l" t="t" r="r" b="b"/>
            <a:pathLst>
              <a:path w="4981575" h="2657475">
                <a:moveTo>
                  <a:pt x="4948523" y="2657475"/>
                </a:moveTo>
                <a:lnTo>
                  <a:pt x="33051" y="2657475"/>
                </a:lnTo>
                <a:lnTo>
                  <a:pt x="28184" y="2656522"/>
                </a:lnTo>
                <a:lnTo>
                  <a:pt x="962" y="2629280"/>
                </a:lnTo>
                <a:lnTo>
                  <a:pt x="0" y="2624423"/>
                </a:lnTo>
                <a:lnTo>
                  <a:pt x="0" y="2619375"/>
                </a:lnTo>
                <a:lnTo>
                  <a:pt x="0" y="33051"/>
                </a:lnTo>
                <a:lnTo>
                  <a:pt x="28184" y="952"/>
                </a:lnTo>
                <a:lnTo>
                  <a:pt x="33051" y="0"/>
                </a:lnTo>
                <a:lnTo>
                  <a:pt x="4948523" y="0"/>
                </a:lnTo>
                <a:lnTo>
                  <a:pt x="4980622" y="28194"/>
                </a:lnTo>
                <a:lnTo>
                  <a:pt x="4981575" y="33051"/>
                </a:lnTo>
                <a:lnTo>
                  <a:pt x="4981575" y="2624423"/>
                </a:lnTo>
                <a:lnTo>
                  <a:pt x="4953381" y="2656522"/>
                </a:lnTo>
                <a:lnTo>
                  <a:pt x="4948523" y="2657475"/>
                </a:lnTo>
                <a:close/>
              </a:path>
            </a:pathLst>
          </a:custGeom>
          <a:solidFill>
            <a:srgbClr val="FF6A00">
              <a:alpha val="50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5" name="object 21">
            <a:extLst>
              <a:ext uri="{FF2B5EF4-FFF2-40B4-BE49-F238E27FC236}">
                <a16:creationId xmlns:a16="http://schemas.microsoft.com/office/drawing/2014/main" id="{BD7C061D-4AC7-F6BB-6C77-F48418C4739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7087" y="3397558"/>
            <a:ext cx="479417" cy="35956"/>
          </a:xfrm>
          <a:prstGeom prst="rect">
            <a:avLst/>
          </a:prstGeom>
        </p:spPr>
      </p:pic>
      <p:sp>
        <p:nvSpPr>
          <p:cNvPr id="80" name="object 23">
            <a:extLst>
              <a:ext uri="{FF2B5EF4-FFF2-40B4-BE49-F238E27FC236}">
                <a16:creationId xmlns:a16="http://schemas.microsoft.com/office/drawing/2014/main" id="{4455500B-C216-CD31-043C-F2ADF69F5CED}"/>
              </a:ext>
            </a:extLst>
          </p:cNvPr>
          <p:cNvSpPr txBox="1"/>
          <p:nvPr/>
        </p:nvSpPr>
        <p:spPr>
          <a:xfrm>
            <a:off x="555118" y="3472386"/>
            <a:ext cx="3585032" cy="996020"/>
          </a:xfrm>
          <a:prstGeom prst="rect">
            <a:avLst/>
          </a:prstGeom>
        </p:spPr>
        <p:txBody>
          <a:bodyPr vert="horz" wrap="square" lIns="0" tIns="54334" rIns="0" bIns="0" rtlCol="0">
            <a:spAutoFit/>
          </a:bodyPr>
          <a:lstStyle/>
          <a:p>
            <a:pPr marL="231775" indent="-215900">
              <a:lnSpc>
                <a:spcPct val="110000"/>
              </a:lnSpc>
              <a:spcBef>
                <a:spcPts val="428"/>
              </a:spcBef>
              <a:buFont typeface="Arial" panose="020B0604020202020204" pitchFamily="34" charset="0"/>
              <a:buChar char="•"/>
            </a:pPr>
            <a:r>
              <a:rPr sz="1321" spc="-13" dirty="0">
                <a:solidFill>
                  <a:srgbClr val="333333"/>
                </a:solidFill>
                <a:latin typeface="Arial"/>
                <a:cs typeface="Arial"/>
              </a:rPr>
              <a:t>Patent-</a:t>
            </a:r>
            <a:r>
              <a:rPr sz="1321" dirty="0">
                <a:solidFill>
                  <a:srgbClr val="333333"/>
                </a:solidFill>
                <a:latin typeface="Arial"/>
                <a:cs typeface="Arial"/>
              </a:rPr>
              <a:t>pending</a:t>
            </a:r>
            <a:r>
              <a:rPr sz="1321" spc="-13" dirty="0">
                <a:solidFill>
                  <a:srgbClr val="333333"/>
                </a:solidFill>
                <a:latin typeface="Arial"/>
                <a:cs typeface="Arial"/>
              </a:rPr>
              <a:t> vacuum-</a:t>
            </a:r>
            <a:r>
              <a:rPr sz="1321" dirty="0">
                <a:solidFill>
                  <a:srgbClr val="333333"/>
                </a:solidFill>
                <a:latin typeface="Arial"/>
                <a:cs typeface="Arial"/>
              </a:rPr>
              <a:t>assisted</a:t>
            </a:r>
            <a:r>
              <a:rPr sz="1321" spc="-6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21" spc="-13" dirty="0">
                <a:solidFill>
                  <a:srgbClr val="333333"/>
                </a:solidFill>
                <a:latin typeface="Arial"/>
                <a:cs typeface="Arial"/>
              </a:rPr>
              <a:t>filling</a:t>
            </a:r>
            <a:endParaRPr sz="1321" dirty="0">
              <a:latin typeface="Arial"/>
              <a:cs typeface="Arial"/>
            </a:endParaRPr>
          </a:p>
          <a:p>
            <a:pPr marL="231775" marR="6392" indent="-215900">
              <a:lnSpc>
                <a:spcPct val="110000"/>
              </a:lnSpc>
              <a:spcBef>
                <a:spcPts val="94"/>
              </a:spcBef>
              <a:buFont typeface="Arial" panose="020B0604020202020204" pitchFamily="34" charset="0"/>
              <a:buChar char="•"/>
            </a:pPr>
            <a:r>
              <a:rPr sz="1321" dirty="0">
                <a:solidFill>
                  <a:srgbClr val="333333"/>
                </a:solidFill>
                <a:latin typeface="Arial"/>
                <a:cs typeface="Arial"/>
              </a:rPr>
              <a:t>Low</a:t>
            </a:r>
            <a:r>
              <a:rPr sz="1321" spc="-1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21" dirty="0">
                <a:solidFill>
                  <a:srgbClr val="333333"/>
                </a:solidFill>
                <a:latin typeface="Arial"/>
                <a:cs typeface="Arial"/>
              </a:rPr>
              <a:t>pressure</a:t>
            </a:r>
            <a:r>
              <a:rPr sz="1321" spc="-13" dirty="0">
                <a:solidFill>
                  <a:srgbClr val="333333"/>
                </a:solidFill>
                <a:latin typeface="Arial"/>
                <a:cs typeface="Arial"/>
              </a:rPr>
              <a:t> (100-</a:t>
            </a:r>
            <a:r>
              <a:rPr sz="1321" dirty="0">
                <a:solidFill>
                  <a:srgbClr val="333333"/>
                </a:solidFill>
                <a:latin typeface="Arial"/>
                <a:cs typeface="Arial"/>
              </a:rPr>
              <a:t>150</a:t>
            </a:r>
            <a:r>
              <a:rPr sz="1321" spc="-1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21" dirty="0">
                <a:solidFill>
                  <a:srgbClr val="333333"/>
                </a:solidFill>
                <a:latin typeface="Arial"/>
                <a:cs typeface="Arial"/>
              </a:rPr>
              <a:t>vs.</a:t>
            </a:r>
            <a:r>
              <a:rPr sz="1321" spc="-1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GB" sz="1321" spc="-13" dirty="0">
                <a:solidFill>
                  <a:srgbClr val="333333"/>
                </a:solidFill>
                <a:latin typeface="Arial"/>
                <a:cs typeface="Arial"/>
              </a:rPr>
              <a:t>1,000-2,000</a:t>
            </a:r>
            <a:r>
              <a:rPr sz="1321" spc="-1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21" spc="-13" dirty="0">
                <a:solidFill>
                  <a:srgbClr val="333333"/>
                </a:solidFill>
                <a:latin typeface="Arial"/>
                <a:cs typeface="Arial"/>
              </a:rPr>
              <a:t>bar) </a:t>
            </a:r>
            <a:endParaRPr lang="en-GB" sz="1321" spc="-13" dirty="0">
              <a:solidFill>
                <a:srgbClr val="333333"/>
              </a:solidFill>
              <a:latin typeface="Arial"/>
              <a:cs typeface="Arial"/>
            </a:endParaRPr>
          </a:p>
          <a:p>
            <a:pPr marL="231775" marR="6392" indent="-215900">
              <a:lnSpc>
                <a:spcPct val="110000"/>
              </a:lnSpc>
              <a:spcBef>
                <a:spcPts val="94"/>
              </a:spcBef>
              <a:buFont typeface="Arial" panose="020B0604020202020204" pitchFamily="34" charset="0"/>
              <a:buChar char="•"/>
            </a:pPr>
            <a:r>
              <a:rPr sz="1321" dirty="0">
                <a:solidFill>
                  <a:srgbClr val="333333"/>
                </a:solidFill>
                <a:latin typeface="Arial"/>
                <a:cs typeface="Arial"/>
              </a:rPr>
              <a:t>Precise</a:t>
            </a:r>
            <a:r>
              <a:rPr sz="1321" spc="-4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21" dirty="0">
                <a:solidFill>
                  <a:srgbClr val="333333"/>
                </a:solidFill>
                <a:latin typeface="Arial"/>
                <a:cs typeface="Arial"/>
              </a:rPr>
              <a:t>thermal</a:t>
            </a:r>
            <a:r>
              <a:rPr sz="1321" spc="-4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21" dirty="0">
                <a:solidFill>
                  <a:srgbClr val="333333"/>
                </a:solidFill>
                <a:latin typeface="Arial"/>
                <a:cs typeface="Arial"/>
              </a:rPr>
              <a:t>control</a:t>
            </a:r>
            <a:r>
              <a:rPr sz="1321" spc="-4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21" spc="-13" dirty="0">
                <a:solidFill>
                  <a:srgbClr val="333333"/>
                </a:solidFill>
                <a:latin typeface="Arial"/>
                <a:cs typeface="Arial"/>
              </a:rPr>
              <a:t>(±0.1°C)</a:t>
            </a:r>
            <a:endParaRPr sz="1321" dirty="0">
              <a:latin typeface="Arial"/>
              <a:cs typeface="Arial"/>
            </a:endParaRPr>
          </a:p>
          <a:p>
            <a:pPr marL="231775" indent="-215900">
              <a:lnSpc>
                <a:spcPct val="110000"/>
              </a:lnSpc>
              <a:spcBef>
                <a:spcPts val="302"/>
              </a:spcBef>
              <a:buFont typeface="Arial" panose="020B0604020202020204" pitchFamily="34" charset="0"/>
              <a:buChar char="•"/>
            </a:pPr>
            <a:r>
              <a:rPr sz="1321" dirty="0">
                <a:solidFill>
                  <a:srgbClr val="333333"/>
                </a:solidFill>
                <a:latin typeface="Arial"/>
                <a:cs typeface="Arial"/>
              </a:rPr>
              <a:t>Zero</a:t>
            </a:r>
            <a:r>
              <a:rPr sz="1321" spc="-4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21" dirty="0">
                <a:solidFill>
                  <a:srgbClr val="333333"/>
                </a:solidFill>
                <a:latin typeface="Arial"/>
                <a:cs typeface="Arial"/>
              </a:rPr>
              <a:t>warping,</a:t>
            </a:r>
            <a:r>
              <a:rPr sz="1321" spc="-4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21" dirty="0">
                <a:solidFill>
                  <a:srgbClr val="333333"/>
                </a:solidFill>
                <a:latin typeface="Arial"/>
                <a:cs typeface="Arial"/>
              </a:rPr>
              <a:t>minimal</a:t>
            </a:r>
            <a:r>
              <a:rPr sz="1321" spc="-3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21" spc="-13" dirty="0">
                <a:solidFill>
                  <a:srgbClr val="333333"/>
                </a:solidFill>
                <a:latin typeface="Arial"/>
                <a:cs typeface="Arial"/>
              </a:rPr>
              <a:t>shrinkage</a:t>
            </a:r>
            <a:endParaRPr sz="1321" dirty="0">
              <a:latin typeface="Arial"/>
              <a:cs typeface="Arial"/>
            </a:endParaRPr>
          </a:p>
        </p:txBody>
      </p:sp>
      <p:sp>
        <p:nvSpPr>
          <p:cNvPr id="81" name="object 25">
            <a:extLst>
              <a:ext uri="{FF2B5EF4-FFF2-40B4-BE49-F238E27FC236}">
                <a16:creationId xmlns:a16="http://schemas.microsoft.com/office/drawing/2014/main" id="{BB5A021E-2215-C627-D6EC-5683A3441F68}"/>
              </a:ext>
            </a:extLst>
          </p:cNvPr>
          <p:cNvSpPr txBox="1"/>
          <p:nvPr/>
        </p:nvSpPr>
        <p:spPr>
          <a:xfrm>
            <a:off x="6935113" y="3045986"/>
            <a:ext cx="5002570" cy="354691"/>
          </a:xfrm>
          <a:prstGeom prst="rect">
            <a:avLst/>
          </a:prstGeom>
        </p:spPr>
        <p:txBody>
          <a:bodyPr vert="horz" wrap="square" lIns="0" tIns="15981" rIns="0" bIns="0" rtlCol="0">
            <a:spAutoFit/>
          </a:bodyPr>
          <a:lstStyle/>
          <a:p>
            <a:pPr marL="15980">
              <a:spcBef>
                <a:spcPts val="126"/>
              </a:spcBef>
            </a:pPr>
            <a:r>
              <a:rPr lang="en-GB" sz="2200" b="1" dirty="0">
                <a:solidFill>
                  <a:srgbClr val="333333"/>
                </a:solidFill>
                <a:latin typeface="Arial"/>
                <a:cs typeface="Arial"/>
              </a:rPr>
              <a:t>New </a:t>
            </a:r>
            <a:r>
              <a:rPr sz="2200" b="1" dirty="0">
                <a:solidFill>
                  <a:srgbClr val="333333"/>
                </a:solidFill>
                <a:latin typeface="Arial"/>
                <a:cs typeface="Arial"/>
              </a:rPr>
              <a:t>Precision </a:t>
            </a:r>
            <a:r>
              <a:rPr sz="2200" b="1" spc="-13" dirty="0">
                <a:solidFill>
                  <a:srgbClr val="333333"/>
                </a:solidFill>
                <a:latin typeface="Arial"/>
                <a:cs typeface="Arial"/>
              </a:rPr>
              <a:t>Bonding</a:t>
            </a:r>
            <a:r>
              <a:rPr lang="en-GB" sz="2200" b="1" spc="-13" dirty="0">
                <a:solidFill>
                  <a:srgbClr val="333333"/>
                </a:solidFill>
                <a:latin typeface="Arial"/>
                <a:cs typeface="Arial"/>
              </a:rPr>
              <a:t> Technology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82" name="object 27">
            <a:extLst>
              <a:ext uri="{FF2B5EF4-FFF2-40B4-BE49-F238E27FC236}">
                <a16:creationId xmlns:a16="http://schemas.microsoft.com/office/drawing/2014/main" id="{17C89341-4A73-CE40-E6FA-61C4BEA724DB}"/>
              </a:ext>
            </a:extLst>
          </p:cNvPr>
          <p:cNvSpPr txBox="1"/>
          <p:nvPr/>
        </p:nvSpPr>
        <p:spPr>
          <a:xfrm>
            <a:off x="6998451" y="3476591"/>
            <a:ext cx="3234574" cy="1022123"/>
          </a:xfrm>
          <a:prstGeom prst="rect">
            <a:avLst/>
          </a:prstGeom>
        </p:spPr>
        <p:txBody>
          <a:bodyPr vert="horz" wrap="square" lIns="0" tIns="21574" rIns="0" bIns="0" rtlCol="0">
            <a:spAutoFit/>
          </a:bodyPr>
          <a:lstStyle/>
          <a:p>
            <a:pPr marL="231775" marR="6392" indent="-215900">
              <a:lnSpc>
                <a:spcPct val="110000"/>
              </a:lnSpc>
              <a:spcBef>
                <a:spcPts val="170"/>
              </a:spcBef>
              <a:buFont typeface="Arial" panose="020B0604020202020204" pitchFamily="34" charset="0"/>
              <a:buChar char="•"/>
            </a:pPr>
            <a:r>
              <a:rPr sz="1321" spc="-13" dirty="0">
                <a:solidFill>
                  <a:srgbClr val="333333"/>
                </a:solidFill>
                <a:latin typeface="Arial"/>
                <a:cs typeface="Arial"/>
              </a:rPr>
              <a:t>Ultra-</a:t>
            </a:r>
            <a:r>
              <a:rPr sz="1321" dirty="0">
                <a:solidFill>
                  <a:srgbClr val="333333"/>
                </a:solidFill>
                <a:latin typeface="Arial"/>
                <a:cs typeface="Arial"/>
              </a:rPr>
              <a:t>precise</a:t>
            </a:r>
            <a:r>
              <a:rPr sz="1321" spc="-31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21" dirty="0">
                <a:solidFill>
                  <a:srgbClr val="333333"/>
                </a:solidFill>
                <a:latin typeface="Arial"/>
                <a:cs typeface="Arial"/>
              </a:rPr>
              <a:t>alignment</a:t>
            </a:r>
            <a:r>
              <a:rPr sz="1321" spc="-31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21" spc="-13" dirty="0">
                <a:solidFill>
                  <a:srgbClr val="333333"/>
                </a:solidFill>
                <a:latin typeface="Arial"/>
                <a:cs typeface="Arial"/>
              </a:rPr>
              <a:t>(±5μm</a:t>
            </a:r>
            <a:r>
              <a:rPr lang="en-GB" sz="1321" spc="-13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</a:p>
          <a:p>
            <a:pPr marL="231775" marR="6392" indent="-215900">
              <a:lnSpc>
                <a:spcPct val="110000"/>
              </a:lnSpc>
              <a:spcBef>
                <a:spcPts val="170"/>
              </a:spcBef>
              <a:buFont typeface="Arial" panose="020B0604020202020204" pitchFamily="34" charset="0"/>
              <a:buChar char="•"/>
            </a:pPr>
            <a:r>
              <a:rPr sz="1321" dirty="0">
                <a:solidFill>
                  <a:srgbClr val="333333"/>
                </a:solidFill>
                <a:latin typeface="Arial"/>
                <a:cs typeface="Arial"/>
              </a:rPr>
              <a:t>Irreversible</a:t>
            </a:r>
            <a:r>
              <a:rPr sz="1321" spc="-6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21" dirty="0">
                <a:solidFill>
                  <a:srgbClr val="333333"/>
                </a:solidFill>
                <a:latin typeface="Arial"/>
                <a:cs typeface="Arial"/>
              </a:rPr>
              <a:t>molecular</a:t>
            </a:r>
            <a:r>
              <a:rPr sz="1321" spc="-6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21" spc="-13" dirty="0">
                <a:solidFill>
                  <a:srgbClr val="333333"/>
                </a:solidFill>
                <a:latin typeface="Arial"/>
                <a:cs typeface="Arial"/>
              </a:rPr>
              <a:t>bonding </a:t>
            </a:r>
            <a:endParaRPr lang="en-GB" sz="1321" spc="-13" dirty="0">
              <a:solidFill>
                <a:srgbClr val="333333"/>
              </a:solidFill>
              <a:latin typeface="Arial"/>
              <a:cs typeface="Arial"/>
            </a:endParaRPr>
          </a:p>
          <a:p>
            <a:pPr marL="231775" marR="6392" indent="-215900">
              <a:lnSpc>
                <a:spcPct val="110000"/>
              </a:lnSpc>
              <a:spcBef>
                <a:spcPts val="170"/>
              </a:spcBef>
              <a:buFont typeface="Arial" panose="020B0604020202020204" pitchFamily="34" charset="0"/>
              <a:buChar char="•"/>
            </a:pPr>
            <a:r>
              <a:rPr sz="1321" dirty="0">
                <a:solidFill>
                  <a:srgbClr val="333333"/>
                </a:solidFill>
                <a:latin typeface="Arial"/>
                <a:cs typeface="Arial"/>
              </a:rPr>
              <a:t>No</a:t>
            </a:r>
            <a:r>
              <a:rPr sz="1321" spc="-4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21" dirty="0">
                <a:solidFill>
                  <a:srgbClr val="333333"/>
                </a:solidFill>
                <a:latin typeface="Arial"/>
                <a:cs typeface="Arial"/>
              </a:rPr>
              <a:t>adhesives</a:t>
            </a:r>
            <a:r>
              <a:rPr sz="1321" spc="-3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21" spc="-13" dirty="0">
                <a:solidFill>
                  <a:srgbClr val="333333"/>
                </a:solidFill>
                <a:latin typeface="Arial"/>
                <a:cs typeface="Arial"/>
              </a:rPr>
              <a:t>needed</a:t>
            </a:r>
            <a:endParaRPr sz="1321" dirty="0">
              <a:latin typeface="Arial"/>
              <a:cs typeface="Arial"/>
            </a:endParaRPr>
          </a:p>
          <a:p>
            <a:pPr marL="231775" indent="-215900">
              <a:lnSpc>
                <a:spcPct val="110000"/>
              </a:lnSpc>
              <a:spcBef>
                <a:spcPts val="302"/>
              </a:spcBef>
              <a:buFont typeface="Arial" panose="020B0604020202020204" pitchFamily="34" charset="0"/>
              <a:buChar char="•"/>
            </a:pPr>
            <a:r>
              <a:rPr sz="1321" spc="-13" dirty="0">
                <a:solidFill>
                  <a:srgbClr val="333333"/>
                </a:solidFill>
                <a:latin typeface="Arial"/>
                <a:cs typeface="Arial"/>
              </a:rPr>
              <a:t>Multi-</a:t>
            </a:r>
            <a:r>
              <a:rPr sz="1321" dirty="0">
                <a:solidFill>
                  <a:srgbClr val="333333"/>
                </a:solidFill>
                <a:latin typeface="Arial"/>
                <a:cs typeface="Arial"/>
              </a:rPr>
              <a:t>material</a:t>
            </a:r>
            <a:r>
              <a:rPr sz="1321" spc="-6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21" spc="-13" dirty="0">
                <a:solidFill>
                  <a:srgbClr val="333333"/>
                </a:solidFill>
                <a:latin typeface="Arial"/>
                <a:cs typeface="Arial"/>
              </a:rPr>
              <a:t>capability</a:t>
            </a:r>
            <a:endParaRPr sz="1321" dirty="0">
              <a:latin typeface="Arial"/>
              <a:cs typeface="Arial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309FA2-4CAA-0984-CE52-90CBFA8A91F8}"/>
              </a:ext>
            </a:extLst>
          </p:cNvPr>
          <p:cNvSpPr txBox="1"/>
          <p:nvPr/>
        </p:nvSpPr>
        <p:spPr>
          <a:xfrm>
            <a:off x="11062741" y="165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66F439-1CB9-BCD5-1C8B-CEB395F50FF7}"/>
              </a:ext>
            </a:extLst>
          </p:cNvPr>
          <p:cNvGrpSpPr/>
          <p:nvPr/>
        </p:nvGrpSpPr>
        <p:grpSpPr>
          <a:xfrm>
            <a:off x="784225" y="4982308"/>
            <a:ext cx="11430000" cy="1545492"/>
            <a:chOff x="784225" y="6103154"/>
            <a:chExt cx="11430000" cy="1310309"/>
          </a:xfrm>
        </p:grpSpPr>
        <p:sp>
          <p:nvSpPr>
            <p:cNvPr id="14" name="object 36">
              <a:extLst>
                <a:ext uri="{FF2B5EF4-FFF2-40B4-BE49-F238E27FC236}">
                  <a16:creationId xmlns:a16="http://schemas.microsoft.com/office/drawing/2014/main" id="{50EA8AC5-0CF1-75B7-7184-3835FF1AF74A}"/>
                </a:ext>
              </a:extLst>
            </p:cNvPr>
            <p:cNvSpPr/>
            <p:nvPr/>
          </p:nvSpPr>
          <p:spPr>
            <a:xfrm>
              <a:off x="784225" y="6103154"/>
              <a:ext cx="11430000" cy="1310309"/>
            </a:xfrm>
            <a:custGeom>
              <a:avLst/>
              <a:gdLst/>
              <a:ahLst/>
              <a:cxnLst/>
              <a:rect l="l" t="t" r="r" b="b"/>
              <a:pathLst>
                <a:path w="11430000" h="1181100">
                  <a:moveTo>
                    <a:pt x="11287125" y="1181100"/>
                  </a:moveTo>
                  <a:lnTo>
                    <a:pt x="142875" y="1181100"/>
                  </a:lnTo>
                  <a:lnTo>
                    <a:pt x="135855" y="1180922"/>
                  </a:lnTo>
                  <a:lnTo>
                    <a:pt x="94749" y="1172738"/>
                  </a:lnTo>
                  <a:lnTo>
                    <a:pt x="57756" y="1152947"/>
                  </a:lnTo>
                  <a:lnTo>
                    <a:pt x="28120" y="1123319"/>
                  </a:lnTo>
                  <a:lnTo>
                    <a:pt x="8348" y="1086345"/>
                  </a:lnTo>
                  <a:lnTo>
                    <a:pt x="171" y="1045224"/>
                  </a:lnTo>
                  <a:lnTo>
                    <a:pt x="0" y="1038225"/>
                  </a:lnTo>
                  <a:lnTo>
                    <a:pt x="0" y="142875"/>
                  </a:lnTo>
                  <a:lnTo>
                    <a:pt x="6150" y="101405"/>
                  </a:lnTo>
                  <a:lnTo>
                    <a:pt x="24079" y="63531"/>
                  </a:lnTo>
                  <a:lnTo>
                    <a:pt x="52234" y="32420"/>
                  </a:lnTo>
                  <a:lnTo>
                    <a:pt x="88198" y="10858"/>
                  </a:lnTo>
                  <a:lnTo>
                    <a:pt x="128870" y="702"/>
                  </a:lnTo>
                  <a:lnTo>
                    <a:pt x="142875" y="0"/>
                  </a:lnTo>
                  <a:lnTo>
                    <a:pt x="11287125" y="0"/>
                  </a:lnTo>
                  <a:lnTo>
                    <a:pt x="11328594" y="6131"/>
                  </a:lnTo>
                  <a:lnTo>
                    <a:pt x="11366468" y="24098"/>
                  </a:lnTo>
                  <a:lnTo>
                    <a:pt x="11397543" y="52244"/>
                  </a:lnTo>
                  <a:lnTo>
                    <a:pt x="11419141" y="88201"/>
                  </a:lnTo>
                  <a:lnTo>
                    <a:pt x="11429297" y="128849"/>
                  </a:lnTo>
                  <a:lnTo>
                    <a:pt x="11430000" y="142875"/>
                  </a:lnTo>
                  <a:lnTo>
                    <a:pt x="11430000" y="1038225"/>
                  </a:lnTo>
                  <a:lnTo>
                    <a:pt x="11423832" y="1079694"/>
                  </a:lnTo>
                  <a:lnTo>
                    <a:pt x="11405902" y="1117568"/>
                  </a:lnTo>
                  <a:lnTo>
                    <a:pt x="11377755" y="1148643"/>
                  </a:lnTo>
                  <a:lnTo>
                    <a:pt x="11341798" y="1170241"/>
                  </a:lnTo>
                  <a:lnTo>
                    <a:pt x="11301115" y="1180397"/>
                  </a:lnTo>
                  <a:lnTo>
                    <a:pt x="11287125" y="118110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04A0F8-E49E-8DEE-2BA1-FBF791ECEE93}"/>
                </a:ext>
              </a:extLst>
            </p:cNvPr>
            <p:cNvCxnSpPr/>
            <p:nvPr/>
          </p:nvCxnSpPr>
          <p:spPr>
            <a:xfrm>
              <a:off x="1072367" y="6908800"/>
              <a:ext cx="550058" cy="0"/>
            </a:xfrm>
            <a:prstGeom prst="line">
              <a:avLst/>
            </a:prstGeom>
            <a:ln w="38100">
              <a:solidFill>
                <a:srgbClr val="FF6A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bject 20">
            <a:extLst>
              <a:ext uri="{FF2B5EF4-FFF2-40B4-BE49-F238E27FC236}">
                <a16:creationId xmlns:a16="http://schemas.microsoft.com/office/drawing/2014/main" id="{B4520D82-AC45-3164-FA65-6583E5275674}"/>
              </a:ext>
            </a:extLst>
          </p:cNvPr>
          <p:cNvSpPr txBox="1"/>
          <p:nvPr/>
        </p:nvSpPr>
        <p:spPr>
          <a:xfrm>
            <a:off x="3197957" y="5118017"/>
            <a:ext cx="6450135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-10" dirty="0">
                <a:solidFill>
                  <a:srgbClr val="FF6A34"/>
                </a:solidFill>
                <a:latin typeface="Arial"/>
                <a:cs typeface="Arial"/>
              </a:rPr>
              <a:t>Patent-</a:t>
            </a:r>
            <a:r>
              <a:rPr sz="2400" b="1" dirty="0">
                <a:solidFill>
                  <a:srgbClr val="FF6A34"/>
                </a:solidFill>
                <a:latin typeface="Arial"/>
                <a:cs typeface="Arial"/>
              </a:rPr>
              <a:t>Pending Breakthrough</a:t>
            </a:r>
            <a:r>
              <a:rPr sz="2400" b="1" spc="5" dirty="0">
                <a:solidFill>
                  <a:srgbClr val="FF6A34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6A34"/>
                </a:solidFill>
                <a:latin typeface="Arial"/>
                <a:cs typeface="Arial"/>
              </a:rPr>
              <a:t>Technology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CF0475-5B4C-E318-94A8-5B35B877F876}"/>
              </a:ext>
            </a:extLst>
          </p:cNvPr>
          <p:cNvSpPr txBox="1"/>
          <p:nvPr/>
        </p:nvSpPr>
        <p:spPr>
          <a:xfrm>
            <a:off x="2232025" y="5686799"/>
            <a:ext cx="8001000" cy="612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630"/>
              </a:lnSpc>
            </a:pPr>
            <a:r>
              <a:rPr lang="en-GB" sz="1800" dirty="0">
                <a:solidFill>
                  <a:srgbClr val="FFFFFF"/>
                </a:solidFill>
                <a:latin typeface="Arial"/>
                <a:cs typeface="Arial"/>
              </a:rPr>
              <a:t>Vacuum-assisted</a:t>
            </a:r>
            <a:r>
              <a:rPr lang="en-GB" sz="18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1800" dirty="0">
                <a:solidFill>
                  <a:srgbClr val="FFFFFF"/>
                </a:solidFill>
                <a:latin typeface="Arial"/>
                <a:cs typeface="Arial"/>
              </a:rPr>
              <a:t>injection</a:t>
            </a:r>
            <a:r>
              <a:rPr lang="en-GB" sz="18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1800" dirty="0" err="1">
                <a:solidFill>
                  <a:srgbClr val="FFFFFF"/>
                </a:solidFill>
                <a:latin typeface="Arial"/>
                <a:cs typeface="Arial"/>
              </a:rPr>
              <a:t>molding</a:t>
            </a:r>
            <a:r>
              <a:rPr lang="en-GB" sz="18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18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lang="en-GB" sz="18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1800" b="1" dirty="0">
                <a:solidFill>
                  <a:srgbClr val="FFFFFF"/>
                </a:solidFill>
                <a:latin typeface="Arial"/>
                <a:cs typeface="Arial"/>
              </a:rPr>
              <a:t>150</a:t>
            </a:r>
            <a:r>
              <a:rPr lang="en-GB" sz="1800" b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1800" b="1" dirty="0">
                <a:solidFill>
                  <a:srgbClr val="FFFFFF"/>
                </a:solidFill>
                <a:latin typeface="Arial"/>
                <a:cs typeface="Arial"/>
              </a:rPr>
              <a:t>bar</a:t>
            </a:r>
            <a:r>
              <a:rPr lang="en-GB" sz="1800" b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1800" b="1" dirty="0">
                <a:solidFill>
                  <a:srgbClr val="FFFFFF"/>
                </a:solidFill>
                <a:latin typeface="Arial"/>
                <a:cs typeface="Arial"/>
              </a:rPr>
              <a:t>vs</a:t>
            </a:r>
            <a:r>
              <a:rPr lang="en-GB" sz="1800" b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1800" b="1" dirty="0">
                <a:solidFill>
                  <a:srgbClr val="FFFFFF"/>
                </a:solidFill>
                <a:latin typeface="Arial"/>
                <a:cs typeface="Arial"/>
              </a:rPr>
              <a:t>traditional</a:t>
            </a:r>
            <a:r>
              <a:rPr lang="en-GB" sz="1800" b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1800" b="1" dirty="0">
                <a:solidFill>
                  <a:srgbClr val="FFFFFF"/>
                </a:solidFill>
                <a:latin typeface="Arial"/>
                <a:cs typeface="Arial"/>
              </a:rPr>
              <a:t>1,500</a:t>
            </a:r>
            <a:r>
              <a:rPr lang="en-GB" sz="18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1800" b="1" spc="-25" dirty="0">
                <a:solidFill>
                  <a:srgbClr val="FFFFFF"/>
                </a:solidFill>
                <a:latin typeface="Arial"/>
                <a:cs typeface="Arial"/>
              </a:rPr>
              <a:t>bar</a:t>
            </a:r>
            <a:endParaRPr lang="en-GB" sz="1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lang="en-GB" sz="1800" dirty="0">
                <a:solidFill>
                  <a:srgbClr val="FFFFFF"/>
                </a:solidFill>
                <a:latin typeface="Arial"/>
                <a:cs typeface="Arial"/>
              </a:rPr>
              <a:t>Complete</a:t>
            </a:r>
            <a:r>
              <a:rPr lang="en-GB" sz="18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1800" dirty="0">
                <a:solidFill>
                  <a:srgbClr val="FFFFFF"/>
                </a:solidFill>
                <a:latin typeface="Arial"/>
                <a:cs typeface="Arial"/>
              </a:rPr>
              <a:t>ground-up</a:t>
            </a:r>
            <a:r>
              <a:rPr lang="en-GB" sz="18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1800" dirty="0">
                <a:solidFill>
                  <a:srgbClr val="FFFFFF"/>
                </a:solidFill>
                <a:latin typeface="Arial"/>
                <a:cs typeface="Arial"/>
              </a:rPr>
              <a:t>redesign</a:t>
            </a:r>
            <a:r>
              <a:rPr lang="en-GB" sz="18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1800" dirty="0">
                <a:solidFill>
                  <a:srgbClr val="FFFFFF"/>
                </a:solidFill>
                <a:latin typeface="Arial"/>
                <a:cs typeface="Arial"/>
              </a:rPr>
              <a:t>enabling</a:t>
            </a:r>
            <a:r>
              <a:rPr lang="en-GB" sz="18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1800" dirty="0">
                <a:solidFill>
                  <a:srgbClr val="FFFFFF"/>
                </a:solidFill>
                <a:latin typeface="Arial"/>
                <a:cs typeface="Arial"/>
              </a:rPr>
              <a:t>impossible</a:t>
            </a:r>
            <a:r>
              <a:rPr lang="en-GB" sz="18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1800" dirty="0">
                <a:solidFill>
                  <a:srgbClr val="FFFFFF"/>
                </a:solidFill>
                <a:latin typeface="Arial"/>
                <a:cs typeface="Arial"/>
              </a:rPr>
              <a:t>precision</a:t>
            </a:r>
            <a:r>
              <a:rPr lang="en-GB" sz="18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1800" spc="-10" dirty="0">
                <a:solidFill>
                  <a:srgbClr val="FFFFFF"/>
                </a:solidFill>
                <a:latin typeface="Arial"/>
                <a:cs typeface="Arial"/>
              </a:rPr>
              <a:t>manufacturing</a:t>
            </a:r>
            <a:endParaRPr lang="en-GB" sz="1800" dirty="0">
              <a:latin typeface="Arial"/>
              <a:cs typeface="Arial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8A63339C-C2F5-8266-B825-6CE99F671AFC}"/>
              </a:ext>
            </a:extLst>
          </p:cNvPr>
          <p:cNvSpPr txBox="1">
            <a:spLocks/>
          </p:cNvSpPr>
          <p:nvPr/>
        </p:nvSpPr>
        <p:spPr>
          <a:xfrm>
            <a:off x="1393824" y="279400"/>
            <a:ext cx="5545743" cy="677145"/>
          </a:xfrm>
          <a:prstGeom prst="rect">
            <a:avLst/>
          </a:prstGeom>
        </p:spPr>
        <p:txBody>
          <a:bodyPr vert="horz" wrap="square" lIns="0" tIns="243876" rIns="0" bIns="0" rtlCol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5980">
              <a:spcBef>
                <a:spcPts val="126"/>
              </a:spcBef>
            </a:pPr>
            <a:r>
              <a:rPr lang="en-GB" sz="2800" spc="-13" dirty="0"/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128881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3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29555</TotalTime>
  <Words>71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127.0.0.1:30030/_api/html/41641b8d-2670-4098-85ce-34036c955459</dc:title>
  <cp:lastModifiedBy>Aron Rachamim</cp:lastModifiedBy>
  <cp:revision>52</cp:revision>
  <cp:lastPrinted>2025-04-22T17:58:48Z</cp:lastPrinted>
  <dcterms:created xsi:type="dcterms:W3CDTF">2025-04-21T07:17:09Z</dcterms:created>
  <dcterms:modified xsi:type="dcterms:W3CDTF">2025-08-28T21:24:14Z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2025-04-21T00:00:00Z</vt:filetime>
  </property>
  <property fmtid="{D5CDD505-2E9C-101B-9397-08002B2CF9AE}" pid="3" name="Creator">
    <vt:lpwstr>Mozilla/5.0 (X11; Linux x86_64) AppleWebKit/537.36 (KHTML, like Gecko) HeadlessChrome/135.0.0.0 Safari/537.36</vt:lpwstr>
  </property>
  <property fmtid="{D5CDD505-2E9C-101B-9397-08002B2CF9AE}" pid="4" name="LastSaved">
    <vt:filetime>2025-04-21T00:00:00Z</vt:filetime>
  </property>
  <property fmtid="{D5CDD505-2E9C-101B-9397-08002B2CF9AE}" pid="5" name="Producer">
    <vt:lpwstr>3-Heights(TM) PDF Security Shell 4.8.25.2 (http://www.pdf-tools.com)</vt:lpwstr>
  </property>
</Properties>
</file>