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a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05/May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05/May/2024</a:t>
            </a:r>
          </a:p>
        </p:txBody>
      </p:sp>
      <p:sp>
        <p:nvSpPr>
          <p:cNvPr id="172" name="A Comparative Analys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Comparative Analysis</a:t>
            </a:r>
          </a:p>
        </p:txBody>
      </p:sp>
      <p:sp>
        <p:nvSpPr>
          <p:cNvPr id="173" name="Enhancing Portfolio Risk Assessment with Parallel Monte Carlo Simul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02260">
              <a:defRPr spc="-102" sz="10200"/>
            </a:lvl1pPr>
          </a:lstStyle>
          <a:p>
            <a:pPr/>
            <a:r>
              <a:t>Enhancing Portfolio Risk Assessment with Parallel Monte Carlo Simulation</a:t>
            </a:r>
          </a:p>
        </p:txBody>
      </p:sp>
      <p:sp>
        <p:nvSpPr>
          <p:cNvPr id="174" name="Nikhil Prema Chandra Rao (02105149)"/>
          <p:cNvSpPr txBox="1"/>
          <p:nvPr/>
        </p:nvSpPr>
        <p:spPr>
          <a:xfrm>
            <a:off x="1206500" y="11710456"/>
            <a:ext cx="219710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Nikhil Prema Chandra Rao (02105149)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Introduction</a:t>
            </a:r>
          </a:p>
        </p:txBody>
      </p:sp>
      <p:sp>
        <p:nvSpPr>
          <p:cNvPr id="177" name="Introduction to Monte Carlo simulation in financial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Monte Carlo simulation in financial analysis </a:t>
            </a:r>
          </a:p>
          <a:p>
            <a:pPr/>
            <a:r>
              <a:t>Challenges of portfolio risk assessment with traditional methods </a:t>
            </a:r>
          </a:p>
          <a:p>
            <a:pPr/>
            <a:r>
              <a:t>Overview of parallel Monte Carlo simulation as a solution </a:t>
            </a:r>
          </a:p>
          <a:p>
            <a:pPr/>
            <a:r>
              <a:t>Objectives of the study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Methodology</a:t>
            </a:r>
          </a:p>
        </p:txBody>
      </p:sp>
      <p:sp>
        <p:nvSpPr>
          <p:cNvPr id="180" name="Overview of Monte Carlo simulation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Monte Carlo simulation process</a:t>
            </a:r>
          </a:p>
          <a:p>
            <a:pPr/>
            <a:r>
              <a:t>Explanation of parallelization technique using concurrent futures</a:t>
            </a:r>
          </a:p>
          <a:p>
            <a:pPr/>
            <a:r>
              <a:t>Description of the validation process for parameters</a:t>
            </a:r>
          </a:p>
          <a:p>
            <a:pPr/>
            <a:r>
              <a:t>Resource monitoring approach before and after simulations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Results</a:t>
            </a:r>
          </a:p>
        </p:txBody>
      </p:sp>
      <p:sp>
        <p:nvSpPr>
          <p:cNvPr id="183" name="Table showcasing numerical results: segments, speedup, efficiency…"/>
          <p:cNvSpPr txBox="1"/>
          <p:nvPr>
            <p:ph type="body" idx="1"/>
          </p:nvPr>
        </p:nvSpPr>
        <p:spPr>
          <a:xfrm>
            <a:off x="1206499" y="361197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Table showcasing numerical results: segments, speedup, efficiency</a:t>
            </a:r>
          </a:p>
          <a:p>
            <a:pPr/>
            <a:r>
              <a:t>Graph illustrating the relationship between segments and speedup</a:t>
            </a:r>
          </a:p>
          <a:p>
            <a:pPr/>
            <a:r>
              <a:t>Discussion of findings and trends observed in the results</a:t>
            </a:r>
          </a:p>
          <a:p>
            <a:pPr/>
            <a:r>
              <a:t>Insights into the impact of parallelization on computational performance</a:t>
            </a:r>
          </a:p>
        </p:txBody>
      </p:sp>
      <p:sp>
        <p:nvSpPr>
          <p:cNvPr id="184" name="Slide Number"/>
          <p:cNvSpPr txBox="1"/>
          <p:nvPr>
            <p:ph type="sldNum" sz="quarter" idx="4294967295"/>
          </p:nvPr>
        </p:nvSpPr>
        <p:spPr>
          <a:xfrm>
            <a:off x="23676101" y="12458699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Lets check - “Code”"/>
          <p:cNvSpPr txBox="1"/>
          <p:nvPr/>
        </p:nvSpPr>
        <p:spPr>
          <a:xfrm>
            <a:off x="1206500" y="10081453"/>
            <a:ext cx="21971001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16479">
              <a:lnSpc>
                <a:spcPct val="90000"/>
              </a:lnSpc>
              <a:spcBef>
                <a:spcPts val="0"/>
              </a:spcBef>
              <a:defRPr spc="-95" sz="9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Lets check - “Code”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Conclusion</a:t>
            </a:r>
          </a:p>
        </p:txBody>
      </p:sp>
      <p:sp>
        <p:nvSpPr>
          <p:cNvPr id="188" name="Summary of key findings from the stud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key findings from the study</a:t>
            </a:r>
          </a:p>
          <a:p>
            <a:pPr/>
            <a:r>
              <a:t>Implications of the results for portfolio risk assessment in finance</a:t>
            </a:r>
          </a:p>
          <a:p>
            <a:pPr/>
            <a:r>
              <a:t>Recommendations for future research and optimization strategies</a:t>
            </a:r>
          </a:p>
          <a:p>
            <a:pPr/>
            <a:r>
              <a:t>Acknowledgment of support and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- Peter Drucker"/>
          <p:cNvSpPr txBox="1"/>
          <p:nvPr>
            <p:ph type="body" idx="21"/>
          </p:nvPr>
        </p:nvSpPr>
        <p:spPr>
          <a:xfrm>
            <a:off x="9753497" y="8661441"/>
            <a:ext cx="13728701" cy="698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101600" indent="-101600" algn="r" defTabSz="975360">
              <a:lnSpc>
                <a:spcPct val="90000"/>
              </a:lnSpc>
              <a:defRPr spc="-37" sz="372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- Peter Drucker</a:t>
            </a:r>
          </a:p>
        </p:txBody>
      </p:sp>
      <p:sp>
        <p:nvSpPr>
          <p:cNvPr id="191" name="&quot;Efficiency is doing things right; effectiveness is doing the right things.&quot;"/>
          <p:cNvSpPr txBox="1"/>
          <p:nvPr>
            <p:ph type="body" sz="half" idx="1"/>
          </p:nvPr>
        </p:nvSpPr>
        <p:spPr>
          <a:xfrm>
            <a:off x="653298" y="5569868"/>
            <a:ext cx="23598104" cy="3028032"/>
          </a:xfrm>
          <a:prstGeom prst="rect">
            <a:avLst/>
          </a:prstGeom>
        </p:spPr>
        <p:txBody>
          <a:bodyPr/>
          <a:lstStyle>
            <a:lvl1pPr marL="251459" indent="-251459" defTabSz="2414016">
              <a:defRPr spc="-92" sz="9207"/>
            </a:lvl1pPr>
          </a:lstStyle>
          <a:p>
            <a:pPr/>
            <a:r>
              <a:t>"Efficiency is doing things right; effectiveness is doing the right things."</a:t>
            </a:r>
          </a:p>
        </p:txBody>
      </p:sp>
      <p:sp>
        <p:nvSpPr>
          <p:cNvPr id="192" name="Thank You"/>
          <p:cNvSpPr txBox="1"/>
          <p:nvPr/>
        </p:nvSpPr>
        <p:spPr>
          <a:xfrm>
            <a:off x="5588000" y="11860830"/>
            <a:ext cx="1372870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101600" indent="-101600" algn="ctr" defTabSz="975360">
              <a:lnSpc>
                <a:spcPct val="90000"/>
              </a:lnSpc>
              <a:spcBef>
                <a:spcPts val="0"/>
              </a:spcBef>
              <a:defRPr spc="-37" sz="372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