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66" r:id="rId3"/>
    <p:sldId id="260" r:id="rId4"/>
    <p:sldId id="259" r:id="rId5"/>
    <p:sldId id="268" r:id="rId6"/>
    <p:sldId id="261" r:id="rId7"/>
    <p:sldId id="262" r:id="rId8"/>
    <p:sldId id="269" r:id="rId9"/>
    <p:sldId id="271" r:id="rId10"/>
    <p:sldId id="270" r:id="rId11"/>
    <p:sldId id="272" r:id="rId12"/>
    <p:sldId id="273" r:id="rId13"/>
    <p:sldId id="264" r:id="rId14"/>
    <p:sldId id="263" r:id="rId15"/>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p:cViewPr varScale="1">
        <p:scale>
          <a:sx n="70" d="100"/>
          <a:sy n="70" d="100"/>
        </p:scale>
        <p:origin x="1236" y="60"/>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A2E96F3-83F7-4847-9DF7-1C5E461F0CE7}" type="datetimeFigureOut">
              <a:rPr lang="en-US" smtClean="0"/>
              <a:pPr/>
              <a:t>6/10/2019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A4F1E-DFE9-48ED-A5DF-A4EE0C29C12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A2E96F3-83F7-4847-9DF7-1C5E461F0CE7}" type="datetimeFigureOut">
              <a:rPr lang="en-US" smtClean="0"/>
              <a:pPr/>
              <a:t>6/10/2019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A4F1E-DFE9-48ED-A5DF-A4EE0C29C12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A2E96F3-83F7-4847-9DF7-1C5E461F0CE7}" type="datetimeFigureOut">
              <a:rPr lang="en-US" smtClean="0"/>
              <a:pPr/>
              <a:t>6/10/2019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A4F1E-DFE9-48ED-A5DF-A4EE0C29C12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A2E96F3-83F7-4847-9DF7-1C5E461F0CE7}" type="datetimeFigureOut">
              <a:rPr lang="en-US" smtClean="0"/>
              <a:pPr/>
              <a:t>6/10/2019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A4F1E-DFE9-48ED-A5DF-A4EE0C29C12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2E96F3-83F7-4847-9DF7-1C5E461F0CE7}" type="datetimeFigureOut">
              <a:rPr lang="en-US" smtClean="0"/>
              <a:pPr/>
              <a:t>6/10/2019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A4F1E-DFE9-48ED-A5DF-A4EE0C29C12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A2E96F3-83F7-4847-9DF7-1C5E461F0CE7}" type="datetimeFigureOut">
              <a:rPr lang="en-US" smtClean="0"/>
              <a:pPr/>
              <a:t>6/10/2019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3A4F1E-DFE9-48ED-A5DF-A4EE0C29C12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A2E96F3-83F7-4847-9DF7-1C5E461F0CE7}" type="datetimeFigureOut">
              <a:rPr lang="en-US" smtClean="0"/>
              <a:pPr/>
              <a:t>6/10/2019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3A4F1E-DFE9-48ED-A5DF-A4EE0C29C12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A2E96F3-83F7-4847-9DF7-1C5E461F0CE7}" type="datetimeFigureOut">
              <a:rPr lang="en-US" smtClean="0"/>
              <a:pPr/>
              <a:t>6/10/2019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3A4F1E-DFE9-48ED-A5DF-A4EE0C29C12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2E96F3-83F7-4847-9DF7-1C5E461F0CE7}" type="datetimeFigureOut">
              <a:rPr lang="en-US" smtClean="0"/>
              <a:pPr/>
              <a:t>6/10/2019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3A4F1E-DFE9-48ED-A5DF-A4EE0C29C12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2E96F3-83F7-4847-9DF7-1C5E461F0CE7}" type="datetimeFigureOut">
              <a:rPr lang="en-US" smtClean="0"/>
              <a:pPr/>
              <a:t>6/10/2019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3A4F1E-DFE9-48ED-A5DF-A4EE0C29C12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2E96F3-83F7-4847-9DF7-1C5E461F0CE7}" type="datetimeFigureOut">
              <a:rPr lang="en-US" smtClean="0"/>
              <a:pPr/>
              <a:t>6/10/2019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3A4F1E-DFE9-48ED-A5DF-A4EE0C29C12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2E96F3-83F7-4847-9DF7-1C5E461F0CE7}" type="datetimeFigureOut">
              <a:rPr lang="en-US" smtClean="0"/>
              <a:pPr/>
              <a:t>6/10/2019</a:t>
            </a:fld>
            <a:endParaRPr lang="en-IN"/>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A4F1E-DFE9-48ED-A5DF-A4EE0C29C12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7652" y="2632316"/>
            <a:ext cx="8350696" cy="1470025"/>
          </a:xfrm>
        </p:spPr>
        <p:txBody>
          <a:bodyPr>
            <a:noAutofit/>
          </a:bodyPr>
          <a:lstStyle/>
          <a:p>
            <a:pPr algn="ctr"/>
            <a:r>
              <a:rPr lang="en-IN" sz="3200" b="1" dirty="0">
                <a:latin typeface="Times New Roman" pitchFamily="18" charset="0"/>
                <a:cs typeface="Times New Roman" pitchFamily="18" charset="0"/>
              </a:rPr>
              <a:t>MACHINE VISION BASED FRUIT GRADING SYSTEM </a:t>
            </a:r>
          </a:p>
        </p:txBody>
      </p:sp>
      <p:pic>
        <p:nvPicPr>
          <p:cNvPr id="5" name="Content Placeholder 7">
            <a:extLst>
              <a:ext uri="{FF2B5EF4-FFF2-40B4-BE49-F238E27FC236}">
                <a16:creationId xmlns:a16="http://schemas.microsoft.com/office/drawing/2014/main" id="{8D46CDA7-76BC-4F78-8053-1AE9EE4AD5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72480" y="332387"/>
            <a:ext cx="2088232" cy="1647494"/>
          </a:xfrm>
          <a:prstGeom prst="rect">
            <a:avLst/>
          </a:prstGeom>
        </p:spPr>
      </p:pic>
      <p:sp>
        <p:nvSpPr>
          <p:cNvPr id="7" name="Title 1">
            <a:extLst>
              <a:ext uri="{FF2B5EF4-FFF2-40B4-BE49-F238E27FC236}">
                <a16:creationId xmlns:a16="http://schemas.microsoft.com/office/drawing/2014/main" id="{20A531B9-B8D6-42C8-9028-28C0D5AA579D}"/>
              </a:ext>
            </a:extLst>
          </p:cNvPr>
          <p:cNvSpPr txBox="1">
            <a:spLocks/>
          </p:cNvSpPr>
          <p:nvPr/>
        </p:nvSpPr>
        <p:spPr>
          <a:xfrm>
            <a:off x="1889847" y="350875"/>
            <a:ext cx="7488379" cy="18179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275" dirty="0" err="1">
                <a:latin typeface="Aharoni" panose="02010803020104030203" pitchFamily="2" charset="-79"/>
                <a:cs typeface="Aharoni" panose="02010803020104030203" pitchFamily="2" charset="-79"/>
              </a:rPr>
              <a:t>Jyothy</a:t>
            </a:r>
            <a:r>
              <a:rPr lang="en-US" altLang="en-US" sz="2275" dirty="0">
                <a:latin typeface="Aharoni" panose="02010803020104030203" pitchFamily="2" charset="-79"/>
                <a:cs typeface="Aharoni" panose="02010803020104030203" pitchFamily="2" charset="-79"/>
              </a:rPr>
              <a:t> Institute of Technology </a:t>
            </a:r>
            <a:br>
              <a:rPr lang="en-US" altLang="en-US" sz="2275" dirty="0">
                <a:latin typeface="+mn-lt"/>
                <a:cs typeface="Times New Roman" pitchFamily="18" charset="0"/>
              </a:rPr>
            </a:br>
            <a:r>
              <a:rPr lang="en-US" altLang="en-US" sz="1950" dirty="0" err="1">
                <a:latin typeface="+mn-lt"/>
                <a:cs typeface="Times New Roman" pitchFamily="18" charset="0"/>
              </a:rPr>
              <a:t>Tataguni</a:t>
            </a:r>
            <a:r>
              <a:rPr lang="en-US" altLang="en-US" sz="1950" dirty="0">
                <a:latin typeface="+mn-lt"/>
                <a:cs typeface="Times New Roman" pitchFamily="18" charset="0"/>
              </a:rPr>
              <a:t>, Bengaluru-560082</a:t>
            </a:r>
            <a:br>
              <a:rPr lang="en-US" altLang="en-US" sz="2275" dirty="0">
                <a:latin typeface="+mn-lt"/>
                <a:cs typeface="Times New Roman" pitchFamily="18" charset="0"/>
              </a:rPr>
            </a:br>
            <a:r>
              <a:rPr lang="en-US" altLang="en-US" sz="2275" b="1" dirty="0">
                <a:solidFill>
                  <a:schemeClr val="accent1">
                    <a:lumMod val="50000"/>
                  </a:schemeClr>
                </a:solidFill>
                <a:latin typeface="+mn-lt"/>
                <a:cs typeface="Times New Roman" pitchFamily="18" charset="0"/>
              </a:rPr>
              <a:t>      </a:t>
            </a:r>
            <a:r>
              <a:rPr lang="en-US" altLang="en-US" sz="2275" b="1" dirty="0">
                <a:solidFill>
                  <a:schemeClr val="tx2">
                    <a:lumMod val="75000"/>
                  </a:schemeClr>
                </a:solidFill>
                <a:latin typeface="+mn-lt"/>
                <a:cs typeface="Times New Roman" pitchFamily="18" charset="0"/>
              </a:rPr>
              <a:t>Department of Information Science and Engineering</a:t>
            </a:r>
            <a:br>
              <a:rPr lang="en-US" altLang="en-US" sz="2275" b="1" dirty="0">
                <a:solidFill>
                  <a:schemeClr val="tx2">
                    <a:lumMod val="75000"/>
                  </a:schemeClr>
                </a:solidFill>
                <a:latin typeface="+mn-lt"/>
                <a:cs typeface="Times New Roman" pitchFamily="18" charset="0"/>
              </a:rPr>
            </a:br>
            <a:r>
              <a:rPr lang="en-US" altLang="en-US" sz="2275" b="1" dirty="0">
                <a:solidFill>
                  <a:schemeClr val="tx2">
                    <a:lumMod val="75000"/>
                  </a:schemeClr>
                </a:solidFill>
                <a:latin typeface="+mn-lt"/>
                <a:cs typeface="Times New Roman" pitchFamily="18" charset="0"/>
              </a:rPr>
              <a:t> </a:t>
            </a:r>
            <a:r>
              <a:rPr lang="en-US" altLang="en-US" sz="1950" b="1" dirty="0">
                <a:solidFill>
                  <a:schemeClr val="tx2">
                    <a:lumMod val="75000"/>
                  </a:schemeClr>
                </a:solidFill>
                <a:latin typeface="+mn-lt"/>
                <a:cs typeface="Times New Roman" pitchFamily="18" charset="0"/>
              </a:rPr>
              <a:t>Accredited by NBA, New Delhi </a:t>
            </a:r>
            <a:br>
              <a:rPr lang="en-US" altLang="en-US" sz="2275" dirty="0">
                <a:latin typeface="Times New Roman" pitchFamily="18" charset="0"/>
                <a:cs typeface="Times New Roman" pitchFamily="18" charset="0"/>
              </a:rPr>
            </a:br>
            <a:r>
              <a:rPr lang="en-US" altLang="en-US" sz="2275" dirty="0">
                <a:latin typeface="Times New Roman" pitchFamily="18" charset="0"/>
                <a:cs typeface="Times New Roman" pitchFamily="18" charset="0"/>
              </a:rPr>
              <a:t> </a:t>
            </a:r>
            <a:r>
              <a:rPr lang="en-US" altLang="en-US" sz="2275" b="1" dirty="0">
                <a:latin typeface="Times New Roman" pitchFamily="18" charset="0"/>
                <a:cs typeface="Times New Roman" pitchFamily="18" charset="0"/>
              </a:rPr>
              <a:t>2018-2019</a:t>
            </a:r>
          </a:p>
        </p:txBody>
      </p:sp>
      <p:sp>
        <p:nvSpPr>
          <p:cNvPr id="8" name="Rectangle 7">
            <a:extLst>
              <a:ext uri="{FF2B5EF4-FFF2-40B4-BE49-F238E27FC236}">
                <a16:creationId xmlns:a16="http://schemas.microsoft.com/office/drawing/2014/main" id="{45DB6858-458A-432F-AEAE-8198CCDA521D}"/>
              </a:ext>
            </a:extLst>
          </p:cNvPr>
          <p:cNvSpPr/>
          <p:nvPr/>
        </p:nvSpPr>
        <p:spPr>
          <a:xfrm>
            <a:off x="361309" y="5054087"/>
            <a:ext cx="3057076" cy="1323439"/>
          </a:xfrm>
          <a:prstGeom prst="rect">
            <a:avLst/>
          </a:prstGeom>
        </p:spPr>
        <p:txBody>
          <a:bodyPr wrap="square">
            <a:spAutoFit/>
          </a:bodyPr>
          <a:lstStyle/>
          <a:p>
            <a:r>
              <a:rPr lang="en-US" altLang="en-US" sz="2000" b="1" dirty="0">
                <a:solidFill>
                  <a:schemeClr val="accent2"/>
                </a:solidFill>
                <a:latin typeface="Times New Roman" panose="02020603050405020304" pitchFamily="18" charset="0"/>
                <a:cs typeface="Times New Roman" panose="02020603050405020304" pitchFamily="18" charset="0"/>
              </a:rPr>
              <a:t>Under the guidance of:</a:t>
            </a:r>
          </a:p>
          <a:p>
            <a:r>
              <a:rPr lang="en-US" altLang="en-US" sz="2000" b="1" dirty="0">
                <a:latin typeface="Times New Roman" panose="02020603050405020304" pitchFamily="18" charset="0"/>
                <a:cs typeface="Times New Roman" panose="02020603050405020304" pitchFamily="18" charset="0"/>
              </a:rPr>
              <a:t>Dr.Harshvardhan Tiwari</a:t>
            </a:r>
          </a:p>
          <a:p>
            <a:r>
              <a:rPr lang="en-US" altLang="en-US" sz="2000" dirty="0">
                <a:latin typeface="Times New Roman" panose="02020603050405020304" pitchFamily="18" charset="0"/>
                <a:cs typeface="Times New Roman" panose="02020603050405020304" pitchFamily="18" charset="0"/>
              </a:rPr>
              <a:t>Assoc.prof. &amp; Head </a:t>
            </a:r>
          </a:p>
          <a:p>
            <a:r>
              <a:rPr lang="en-US" altLang="en-US" sz="2000" dirty="0">
                <a:latin typeface="Times New Roman" panose="02020603050405020304" pitchFamily="18" charset="0"/>
                <a:cs typeface="Times New Roman" panose="02020603050405020304" pitchFamily="18" charset="0"/>
              </a:rPr>
              <a:t>Dept. of ISE,JIT.</a:t>
            </a:r>
          </a:p>
        </p:txBody>
      </p:sp>
      <p:sp>
        <p:nvSpPr>
          <p:cNvPr id="9" name="Subtitle 2">
            <a:extLst>
              <a:ext uri="{FF2B5EF4-FFF2-40B4-BE49-F238E27FC236}">
                <a16:creationId xmlns:a16="http://schemas.microsoft.com/office/drawing/2014/main" id="{F0AFCAF4-7037-40A6-A2C8-83B610994EC9}"/>
              </a:ext>
            </a:extLst>
          </p:cNvPr>
          <p:cNvSpPr txBox="1">
            <a:spLocks/>
          </p:cNvSpPr>
          <p:nvPr/>
        </p:nvSpPr>
        <p:spPr>
          <a:xfrm>
            <a:off x="5831530" y="4629680"/>
            <a:ext cx="4084765" cy="2172251"/>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nSpc>
                <a:spcPct val="100000"/>
              </a:lnSpc>
              <a:buNone/>
            </a:pPr>
            <a:r>
              <a:rPr lang="en-US" sz="1800" b="1" dirty="0">
                <a:solidFill>
                  <a:schemeClr val="accent2"/>
                </a:solidFill>
                <a:latin typeface="Times New Roman" panose="02020603050405020304" pitchFamily="18" charset="0"/>
                <a:cs typeface="Times New Roman" panose="02020603050405020304" pitchFamily="18" charset="0"/>
              </a:rPr>
              <a:t>Team Members:</a:t>
            </a:r>
          </a:p>
          <a:p>
            <a:pPr marL="0" indent="0">
              <a:lnSpc>
                <a:spcPct val="100000"/>
              </a:lnSpc>
              <a:buNone/>
            </a:pPr>
            <a:r>
              <a:rPr lang="en-US" sz="1800" b="1" dirty="0">
                <a:latin typeface="Times New Roman" panose="02020603050405020304" pitchFamily="18" charset="0"/>
                <a:cs typeface="Times New Roman" panose="02020603050405020304" pitchFamily="18" charset="0"/>
              </a:rPr>
              <a:t>Nikhil J </a:t>
            </a:r>
            <a:r>
              <a:rPr lang="en-US" sz="1800" dirty="0">
                <a:latin typeface="Times New Roman" panose="02020603050405020304" pitchFamily="18" charset="0"/>
                <a:cs typeface="Times New Roman" panose="02020603050405020304" pitchFamily="18" charset="0"/>
              </a:rPr>
              <a:t>(1JT15IS023)</a:t>
            </a:r>
          </a:p>
          <a:p>
            <a:pPr marL="0" indent="0">
              <a:lnSpc>
                <a:spcPct val="100000"/>
              </a:lnSpc>
              <a:buNone/>
            </a:pPr>
            <a:r>
              <a:rPr lang="en-US" sz="1800" b="1" dirty="0" err="1">
                <a:latin typeface="Times New Roman" panose="02020603050405020304" pitchFamily="18" charset="0"/>
                <a:cs typeface="Times New Roman" panose="02020603050405020304" pitchFamily="18" charset="0"/>
              </a:rPr>
              <a:t>Paavana</a:t>
            </a:r>
            <a:r>
              <a:rPr lang="en-US" sz="1800" b="1" dirty="0">
                <a:latin typeface="Times New Roman" panose="02020603050405020304" pitchFamily="18" charset="0"/>
                <a:cs typeface="Times New Roman" panose="02020603050405020304" pitchFamily="18" charset="0"/>
              </a:rPr>
              <a:t> G</a:t>
            </a:r>
            <a:r>
              <a:rPr lang="en-US" sz="1800" dirty="0">
                <a:latin typeface="Times New Roman" panose="02020603050405020304" pitchFamily="18" charset="0"/>
                <a:cs typeface="Times New Roman" panose="02020603050405020304" pitchFamily="18" charset="0"/>
              </a:rPr>
              <a:t>(1JT14IS031)</a:t>
            </a:r>
          </a:p>
          <a:p>
            <a:pPr marL="0" indent="0">
              <a:lnSpc>
                <a:spcPct val="100000"/>
              </a:lnSpc>
              <a:buNone/>
            </a:pPr>
            <a:r>
              <a:rPr lang="en-US" sz="1800" b="1" dirty="0" err="1">
                <a:latin typeface="Times New Roman" panose="02020603050405020304" pitchFamily="18" charset="0"/>
                <a:cs typeface="Times New Roman" panose="02020603050405020304" pitchFamily="18" charset="0"/>
              </a:rPr>
              <a:t>Puttamarigowda</a:t>
            </a:r>
            <a:r>
              <a:rPr lang="en-US" sz="1800" b="1" dirty="0">
                <a:latin typeface="Times New Roman" panose="02020603050405020304" pitchFamily="18" charset="0"/>
                <a:cs typeface="Times New Roman" panose="02020603050405020304" pitchFamily="18" charset="0"/>
              </a:rPr>
              <a:t> M S </a:t>
            </a:r>
            <a:r>
              <a:rPr lang="en-US" sz="1800" dirty="0">
                <a:latin typeface="Times New Roman" panose="02020603050405020304" pitchFamily="18" charset="0"/>
                <a:cs typeface="Times New Roman" panose="02020603050405020304" pitchFamily="18" charset="0"/>
              </a:rPr>
              <a:t>(1JT15IS026)</a:t>
            </a:r>
          </a:p>
          <a:p>
            <a:pPr marL="0" indent="0">
              <a:lnSpc>
                <a:spcPct val="100000"/>
              </a:lnSpc>
              <a:buNone/>
            </a:pPr>
            <a:r>
              <a:rPr lang="en-US" sz="1800" b="1" dirty="0" err="1">
                <a:latin typeface="Times New Roman" panose="02020603050405020304" pitchFamily="18" charset="0"/>
                <a:cs typeface="Times New Roman" panose="02020603050405020304" pitchFamily="18" charset="0"/>
              </a:rPr>
              <a:t>Tejamallik</a:t>
            </a:r>
            <a:r>
              <a:rPr lang="en-US" sz="1800" b="1" dirty="0">
                <a:latin typeface="Times New Roman" panose="02020603050405020304" pitchFamily="18" charset="0"/>
                <a:cs typeface="Times New Roman" panose="02020603050405020304" pitchFamily="18" charset="0"/>
              </a:rPr>
              <a:t> K S </a:t>
            </a:r>
            <a:r>
              <a:rPr lang="en-US" sz="1800" dirty="0">
                <a:latin typeface="Times New Roman" panose="02020603050405020304" pitchFamily="18" charset="0"/>
                <a:cs typeface="Times New Roman" panose="02020603050405020304" pitchFamily="18" charset="0"/>
              </a:rPr>
              <a:t>(1JT15IS048)</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911FE7E-A051-4ED2-AB2E-8755BD18DF01}"/>
              </a:ext>
            </a:extLst>
          </p:cNvPr>
          <p:cNvSpPr txBox="1">
            <a:spLocks/>
          </p:cNvSpPr>
          <p:nvPr/>
        </p:nvSpPr>
        <p:spPr>
          <a:xfrm>
            <a:off x="486724" y="1124744"/>
            <a:ext cx="7416824" cy="571504"/>
          </a:xfrm>
          <a:prstGeom prst="rect">
            <a:avLst/>
          </a:prstGeom>
        </p:spPr>
        <p:txBody>
          <a:bodyPr vert="horz" lIns="91440" tIns="45720" rIns="91440" bIns="45720" rtlCol="0" anchor="ctr">
            <a:normAutofit/>
          </a:bodyPr>
          <a:lstStyle/>
          <a:p>
            <a:pPr>
              <a:spcBef>
                <a:spcPct val="0"/>
              </a:spcBef>
              <a:defRPr/>
            </a:pPr>
            <a:r>
              <a:rPr lang="en-IN" sz="2800" b="1" dirty="0">
                <a:latin typeface="Times New Roman" pitchFamily="18" charset="0"/>
                <a:ea typeface="+mj-ea"/>
                <a:cs typeface="Times New Roman" pitchFamily="18" charset="0"/>
              </a:rPr>
              <a:t>Removal of Calyx and Stem end inside the fruit</a:t>
            </a:r>
          </a:p>
        </p:txBody>
      </p:sp>
      <p:pic>
        <p:nvPicPr>
          <p:cNvPr id="8" name="Picture 7" descr="https://lh3.googleusercontent.com/CHa7vnIo3TpRpYVHhBwsR_JVPTVNW4o-VrDVnvTgKza0u54gXebhGIEvyFfdO3eru42YaAnFqvJpTBPYRxYVQcLIobSNBarTadGB8-Oxk8k5D1L-w-Ctts1WdKHBOKRppFiml4RW">
            <a:extLst>
              <a:ext uri="{FF2B5EF4-FFF2-40B4-BE49-F238E27FC236}">
                <a16:creationId xmlns:a16="http://schemas.microsoft.com/office/drawing/2014/main" id="{4D0CC67F-1F44-4083-9991-1E9D64A12BE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4163" y="2094572"/>
            <a:ext cx="4176464" cy="2668856"/>
          </a:xfrm>
          <a:prstGeom prst="rect">
            <a:avLst/>
          </a:prstGeom>
          <a:noFill/>
          <a:ln>
            <a:noFill/>
          </a:ln>
        </p:spPr>
      </p:pic>
      <p:pic>
        <p:nvPicPr>
          <p:cNvPr id="9" name="Picture 8" descr="https://lh6.googleusercontent.com/XIMfhWBHVKQakHFGDrL2yDzq5JYdnaUBB4Xx6ErNRdsPLzdceVkj8aZY8R-BYPS5QXNYEkp_ein_Wggx-YjBJdtCTT-a_u7o2hesT2KLXSuDD2OobOkzsMfEMWyXSIy3N9E-K-ig">
            <a:extLst>
              <a:ext uri="{FF2B5EF4-FFF2-40B4-BE49-F238E27FC236}">
                <a16:creationId xmlns:a16="http://schemas.microsoft.com/office/drawing/2014/main" id="{FC18ED46-DFA6-41D5-8B36-8E202F49DBF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3053" y="2094572"/>
            <a:ext cx="4036467" cy="2668856"/>
          </a:xfrm>
          <a:prstGeom prst="rect">
            <a:avLst/>
          </a:prstGeom>
          <a:noFill/>
          <a:ln>
            <a:noFill/>
          </a:ln>
        </p:spPr>
      </p:pic>
      <p:sp>
        <p:nvSpPr>
          <p:cNvPr id="10" name="Arrow: Right 9">
            <a:extLst>
              <a:ext uri="{FF2B5EF4-FFF2-40B4-BE49-F238E27FC236}">
                <a16:creationId xmlns:a16="http://schemas.microsoft.com/office/drawing/2014/main" id="{70D9FA63-7E98-4788-8A10-D87E35D6F087}"/>
              </a:ext>
            </a:extLst>
          </p:cNvPr>
          <p:cNvSpPr/>
          <p:nvPr/>
        </p:nvSpPr>
        <p:spPr>
          <a:xfrm>
            <a:off x="4808984" y="3429000"/>
            <a:ext cx="28803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lh6.googleusercontent.com/00oC4sHoSe8qDOmpiL2K2Pyb15tKWxP2HUPGCtnFax99SDSSVCa23wp9zvYApX_m9_vreihfIGkiE2Gr0n-bnTP2P2MmvtFddpmfK6dhM5xwe0cGTKI7bjLE4rugIuBIUGfvPH4r">
            <a:extLst>
              <a:ext uri="{FF2B5EF4-FFF2-40B4-BE49-F238E27FC236}">
                <a16:creationId xmlns:a16="http://schemas.microsoft.com/office/drawing/2014/main" id="{7252695C-A17C-4987-8A28-D214D6A598F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503" y="2060847"/>
            <a:ext cx="3960441" cy="3011957"/>
          </a:xfrm>
          <a:prstGeom prst="rect">
            <a:avLst/>
          </a:prstGeom>
          <a:noFill/>
          <a:ln>
            <a:noFill/>
          </a:ln>
        </p:spPr>
      </p:pic>
      <p:pic>
        <p:nvPicPr>
          <p:cNvPr id="5" name="Picture 4" descr="https://lh3.googleusercontent.com/t5GAxiuwY5u-VtLe8dLC43NZ0R3keQKO7CFo6sHNaXrSsPYoICERBHpgpZq7BeIDYmqJ6EAafhmWV0BmVnPjm4MIph1U_4uFkwvGAk4FalPDz0h77QJUCPZcU_AhLAivNO2sqGa0">
            <a:extLst>
              <a:ext uri="{FF2B5EF4-FFF2-40B4-BE49-F238E27FC236}">
                <a16:creationId xmlns:a16="http://schemas.microsoft.com/office/drawing/2014/main" id="{61295E86-1485-425C-8BAC-AAE4903473E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1032" y="2073226"/>
            <a:ext cx="4203265" cy="3011957"/>
          </a:xfrm>
          <a:prstGeom prst="rect">
            <a:avLst/>
          </a:prstGeom>
          <a:noFill/>
          <a:ln>
            <a:noFill/>
          </a:ln>
        </p:spPr>
      </p:pic>
      <p:sp>
        <p:nvSpPr>
          <p:cNvPr id="6" name="Arrow: Right 5">
            <a:extLst>
              <a:ext uri="{FF2B5EF4-FFF2-40B4-BE49-F238E27FC236}">
                <a16:creationId xmlns:a16="http://schemas.microsoft.com/office/drawing/2014/main" id="{9507E7F5-C1AA-4365-81AA-132223E09901}"/>
              </a:ext>
            </a:extLst>
          </p:cNvPr>
          <p:cNvSpPr/>
          <p:nvPr/>
        </p:nvSpPr>
        <p:spPr>
          <a:xfrm>
            <a:off x="4592960" y="3573016"/>
            <a:ext cx="43204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D1CE1267-E516-4604-889D-0D1092647694}"/>
              </a:ext>
            </a:extLst>
          </p:cNvPr>
          <p:cNvSpPr txBox="1">
            <a:spLocks/>
          </p:cNvSpPr>
          <p:nvPr/>
        </p:nvSpPr>
        <p:spPr>
          <a:xfrm>
            <a:off x="486724" y="1124744"/>
            <a:ext cx="7416824" cy="571504"/>
          </a:xfrm>
          <a:prstGeom prst="rect">
            <a:avLst/>
          </a:prstGeom>
        </p:spPr>
        <p:txBody>
          <a:bodyPr vert="horz" lIns="91440" tIns="45720" rIns="91440" bIns="45720" rtlCol="0" anchor="ctr">
            <a:normAutofit/>
          </a:bodyPr>
          <a:lstStyle/>
          <a:p>
            <a:pPr>
              <a:spcBef>
                <a:spcPct val="0"/>
              </a:spcBef>
              <a:defRPr/>
            </a:pPr>
            <a:r>
              <a:rPr lang="en-IN" sz="2800" b="1" dirty="0">
                <a:latin typeface="Times New Roman" pitchFamily="18" charset="0"/>
                <a:ea typeface="+mj-ea"/>
                <a:cs typeface="Times New Roman" pitchFamily="18" charset="0"/>
              </a:rPr>
              <a:t>Primary Defect Segmentation</a:t>
            </a:r>
          </a:p>
        </p:txBody>
      </p:sp>
    </p:spTree>
    <p:extLst>
      <p:ext uri="{BB962C8B-B14F-4D97-AF65-F5344CB8AC3E}">
        <p14:creationId xmlns:p14="http://schemas.microsoft.com/office/powerpoint/2010/main" val="954758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lh6.googleusercontent.com/Wx60MteTpvq6ZE37vBc-VY4KpYpga7kyJt_KLB_EAGio5jBhxGZvKntGbfGBPHsHVZZ9xZsMbMgEfyc5NRF7UBtK337cs0ju-t8g20nOQX8bPl41sMXTLJg8Cn6kSHlZ6llm-vdS">
            <a:extLst>
              <a:ext uri="{FF2B5EF4-FFF2-40B4-BE49-F238E27FC236}">
                <a16:creationId xmlns:a16="http://schemas.microsoft.com/office/drawing/2014/main" id="{0DA8B643-8C9B-4C2C-B646-0ED1E7CF022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154" y="1808820"/>
            <a:ext cx="3911792" cy="3240360"/>
          </a:xfrm>
          <a:prstGeom prst="rect">
            <a:avLst/>
          </a:prstGeom>
          <a:noFill/>
          <a:ln>
            <a:noFill/>
          </a:ln>
        </p:spPr>
      </p:pic>
      <p:pic>
        <p:nvPicPr>
          <p:cNvPr id="5" name="Picture 4" descr="https://lh3.googleusercontent.com/zxYHcw_8P9JbuXVxx1TBsW_-pE701sI80L96hGu-JLjSMmH7-45aUxmF7gIOjCi3SosrsmmZzpbnaKxiWV1gyJATJjeAuDRjoeoGkEUoEugyJQ1fBzwvr17ZWtn4FwA4zyWN0CFI">
            <a:extLst>
              <a:ext uri="{FF2B5EF4-FFF2-40B4-BE49-F238E27FC236}">
                <a16:creationId xmlns:a16="http://schemas.microsoft.com/office/drawing/2014/main" id="{651494D2-4484-4A04-9AB8-C945C20ACD9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7056" y="1797280"/>
            <a:ext cx="3888432" cy="3251900"/>
          </a:xfrm>
          <a:prstGeom prst="rect">
            <a:avLst/>
          </a:prstGeom>
          <a:noFill/>
          <a:ln>
            <a:noFill/>
          </a:ln>
        </p:spPr>
      </p:pic>
      <p:sp>
        <p:nvSpPr>
          <p:cNvPr id="6" name="Arrow: Right 5">
            <a:extLst>
              <a:ext uri="{FF2B5EF4-FFF2-40B4-BE49-F238E27FC236}">
                <a16:creationId xmlns:a16="http://schemas.microsoft.com/office/drawing/2014/main" id="{F448CB43-A69A-4EED-9DA0-59B0ECCCE5D1}"/>
              </a:ext>
            </a:extLst>
          </p:cNvPr>
          <p:cNvSpPr/>
          <p:nvPr/>
        </p:nvSpPr>
        <p:spPr>
          <a:xfrm>
            <a:off x="4664968" y="3429000"/>
            <a:ext cx="50405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388A3B41-9321-4D5C-B35E-FDA350D4C738}"/>
              </a:ext>
            </a:extLst>
          </p:cNvPr>
          <p:cNvSpPr txBox="1">
            <a:spLocks/>
          </p:cNvSpPr>
          <p:nvPr/>
        </p:nvSpPr>
        <p:spPr>
          <a:xfrm>
            <a:off x="416496" y="836712"/>
            <a:ext cx="7416824" cy="571504"/>
          </a:xfrm>
          <a:prstGeom prst="rect">
            <a:avLst/>
          </a:prstGeom>
        </p:spPr>
        <p:txBody>
          <a:bodyPr vert="horz" lIns="91440" tIns="45720" rIns="91440" bIns="45720" rtlCol="0" anchor="ctr">
            <a:normAutofit/>
          </a:bodyPr>
          <a:lstStyle/>
          <a:p>
            <a:pPr>
              <a:spcBef>
                <a:spcPct val="0"/>
              </a:spcBef>
              <a:defRPr/>
            </a:pPr>
            <a:r>
              <a:rPr lang="en-IN" sz="2800" b="1" dirty="0">
                <a:latin typeface="Times New Roman" pitchFamily="18" charset="0"/>
                <a:ea typeface="+mj-ea"/>
                <a:cs typeface="Times New Roman" pitchFamily="18" charset="0"/>
              </a:rPr>
              <a:t>Refinement of defect region</a:t>
            </a:r>
          </a:p>
        </p:txBody>
      </p:sp>
      <p:sp>
        <p:nvSpPr>
          <p:cNvPr id="8" name="Rectangle 7">
            <a:extLst>
              <a:ext uri="{FF2B5EF4-FFF2-40B4-BE49-F238E27FC236}">
                <a16:creationId xmlns:a16="http://schemas.microsoft.com/office/drawing/2014/main" id="{2184BA35-512F-4735-9843-30196A4F9CA4}"/>
              </a:ext>
            </a:extLst>
          </p:cNvPr>
          <p:cNvSpPr/>
          <p:nvPr/>
        </p:nvSpPr>
        <p:spPr>
          <a:xfrm>
            <a:off x="704528" y="5301208"/>
            <a:ext cx="8640960" cy="646331"/>
          </a:xfrm>
          <a:prstGeom prst="rect">
            <a:avLst/>
          </a:prstGeom>
        </p:spPr>
        <p:txBody>
          <a:bodyPr wrap="square">
            <a:spAutoFit/>
          </a:bodyPr>
          <a:lstStyle/>
          <a:p>
            <a:r>
              <a:rPr lang="en-IN" b="1" dirty="0">
                <a:latin typeface="Times New Roman" panose="02020603050405020304" pitchFamily="18" charset="0"/>
                <a:ea typeface="Calibri" panose="020F0502020204030204" pitchFamily="34" charset="0"/>
              </a:rPr>
              <a:t>The system is tested with different shapes and size of fruit  from the dataset , the results has 85% accuracy in classification of fruits based on the features of the fruit.</a:t>
            </a:r>
            <a:endParaRPr lang="en-US" b="1" dirty="0"/>
          </a:p>
        </p:txBody>
      </p:sp>
    </p:spTree>
    <p:extLst>
      <p:ext uri="{BB962C8B-B14F-4D97-AF65-F5344CB8AC3E}">
        <p14:creationId xmlns:p14="http://schemas.microsoft.com/office/powerpoint/2010/main" val="3297463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47AD8-8621-4413-94A8-F3E7FF4C5400}"/>
              </a:ext>
            </a:extLst>
          </p:cNvPr>
          <p:cNvSpPr>
            <a:spLocks noGrp="1"/>
          </p:cNvSpPr>
          <p:nvPr>
            <p:ph type="title"/>
          </p:nvPr>
        </p:nvSpPr>
        <p:spPr>
          <a:xfrm>
            <a:off x="1009650" y="365127"/>
            <a:ext cx="7886700" cy="903634"/>
          </a:xfrm>
        </p:spPr>
        <p:txBody>
          <a:bodyPr>
            <a:normAutofit/>
          </a:bodyPr>
          <a:lstStyle/>
          <a:p>
            <a:pPr algn="ctr"/>
            <a:r>
              <a:rPr lang="en-US" sz="4000" b="1" dirty="0">
                <a:latin typeface="Times New Roman" panose="02020603050405020304" pitchFamily="18" charset="0"/>
                <a:cs typeface="Times New Roman" panose="02020603050405020304" pitchFamily="18" charset="0"/>
              </a:rPr>
              <a:t>References</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2B0453-601C-4C30-8AF4-4A281E61F02A}"/>
              </a:ext>
            </a:extLst>
          </p:cNvPr>
          <p:cNvSpPr>
            <a:spLocks noGrp="1"/>
          </p:cNvSpPr>
          <p:nvPr>
            <p:ph idx="1"/>
          </p:nvPr>
        </p:nvSpPr>
        <p:spPr>
          <a:xfrm>
            <a:off x="1009650" y="1714489"/>
            <a:ext cx="7886700" cy="3835623"/>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[1]. Computer vision-based apple grading for golden delicious apples based on surface features, </a:t>
            </a:r>
            <a:r>
              <a:rPr lang="en-US" sz="2200" dirty="0" err="1">
                <a:latin typeface="Times New Roman" panose="02020603050405020304" pitchFamily="18" charset="0"/>
                <a:cs typeface="Times New Roman" panose="02020603050405020304" pitchFamily="18" charset="0"/>
              </a:rPr>
              <a:t>Payman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Moallem</a:t>
            </a:r>
            <a:r>
              <a:rPr lang="en-US" sz="2200" dirty="0">
                <a:latin typeface="Times New Roman" panose="02020603050405020304" pitchFamily="18" charset="0"/>
                <a:cs typeface="Times New Roman" panose="02020603050405020304" pitchFamily="18" charset="0"/>
              </a:rPr>
              <a:t>, Alireza </a:t>
            </a:r>
            <a:r>
              <a:rPr lang="en-US" sz="2200" dirty="0" err="1">
                <a:latin typeface="Times New Roman" panose="02020603050405020304" pitchFamily="18" charset="0"/>
                <a:cs typeface="Times New Roman" panose="02020603050405020304" pitchFamily="18" charset="0"/>
              </a:rPr>
              <a:t>Serajoddin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Hossein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Pourghassem</a:t>
            </a:r>
            <a:r>
              <a:rPr lang="en-US" sz="2200" dirty="0">
                <a:latin typeface="Times New Roman" panose="02020603050405020304" pitchFamily="18" charset="0"/>
                <a:cs typeface="Times New Roman" panose="02020603050405020304" pitchFamily="18" charset="0"/>
              </a:rPr>
              <a:t> journal in information processing in Agriculture.</a:t>
            </a:r>
          </a:p>
          <a:p>
            <a:pPr marL="0" indent="0">
              <a:buNone/>
            </a:pPr>
            <a:r>
              <a:rPr lang="en-US" sz="2200" dirty="0">
                <a:latin typeface="Times New Roman" panose="02020603050405020304" pitchFamily="18" charset="0"/>
                <a:cs typeface="Times New Roman" panose="02020603050405020304" pitchFamily="18" charset="0"/>
              </a:rPr>
              <a:t>[2].Thresholding -based Segmentation and Apple Grading By Machine Vision by </a:t>
            </a:r>
            <a:r>
              <a:rPr lang="en-US" sz="2200" dirty="0" err="1">
                <a:latin typeface="Times New Roman" panose="02020603050405020304" pitchFamily="18" charset="0"/>
                <a:cs typeface="Times New Roman" panose="02020603050405020304" pitchFamily="18" charset="0"/>
              </a:rPr>
              <a:t>Devrim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Unay</a:t>
            </a:r>
            <a:r>
              <a:rPr lang="en-US" sz="2200" dirty="0">
                <a:latin typeface="Times New Roman" panose="02020603050405020304" pitchFamily="18" charset="0"/>
                <a:cs typeface="Times New Roman" panose="02020603050405020304" pitchFamily="18" charset="0"/>
              </a:rPr>
              <a:t> and Bernard </a:t>
            </a:r>
            <a:r>
              <a:rPr lang="en-US" sz="2200" dirty="0" err="1">
                <a:latin typeface="Times New Roman" panose="02020603050405020304" pitchFamily="18" charset="0"/>
                <a:cs typeface="Times New Roman" panose="02020603050405020304" pitchFamily="18" charset="0"/>
              </a:rPr>
              <a:t>Gosselin</a:t>
            </a:r>
            <a:r>
              <a:rPr lang="en-US" sz="2200" dirty="0">
                <a:latin typeface="Times New Roman" panose="02020603050405020304" pitchFamily="18" charset="0"/>
                <a:cs typeface="Times New Roman" panose="02020603050405020304" pitchFamily="18" charset="0"/>
              </a:rPr>
              <a:t> published in TCTS Labs.</a:t>
            </a:r>
          </a:p>
          <a:p>
            <a:pPr marL="0" indent="0">
              <a:buNone/>
            </a:pPr>
            <a:r>
              <a:rPr lang="en-US" sz="2200" dirty="0">
                <a:latin typeface="Times New Roman" panose="02020603050405020304" pitchFamily="18" charset="0"/>
                <a:cs typeface="Times New Roman" panose="02020603050405020304" pitchFamily="18" charset="0"/>
              </a:rPr>
              <a:t>[3].Image </a:t>
            </a:r>
            <a:r>
              <a:rPr lang="en-US" sz="2200" dirty="0" err="1">
                <a:latin typeface="Times New Roman" panose="02020603050405020304" pitchFamily="18" charset="0"/>
                <a:cs typeface="Times New Roman" panose="02020603050405020304" pitchFamily="18" charset="0"/>
              </a:rPr>
              <a:t>Segmentaion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Alogrithms</a:t>
            </a:r>
            <a:r>
              <a:rPr lang="en-US" sz="2200" dirty="0">
                <a:latin typeface="Times New Roman" panose="02020603050405020304" pitchFamily="18" charset="0"/>
                <a:cs typeface="Times New Roman" panose="02020603050405020304" pitchFamily="18" charset="0"/>
              </a:rPr>
              <a:t> Overview , Song </a:t>
            </a:r>
            <a:r>
              <a:rPr lang="en-US" sz="2200" dirty="0" err="1">
                <a:latin typeface="Times New Roman" panose="02020603050405020304" pitchFamily="18" charset="0"/>
                <a:cs typeface="Times New Roman" panose="02020603050405020304" pitchFamily="18" charset="0"/>
              </a:rPr>
              <a:t>Yuhengi</a:t>
            </a:r>
            <a:r>
              <a:rPr lang="en-US" sz="2200" dirty="0">
                <a:latin typeface="Times New Roman" panose="02020603050405020304" pitchFamily="18" charset="0"/>
                <a:cs typeface="Times New Roman" panose="02020603050405020304" pitchFamily="18" charset="0"/>
              </a:rPr>
              <a:t>, Yan </a:t>
            </a:r>
            <a:r>
              <a:rPr lang="en-US" sz="2200" dirty="0" err="1">
                <a:latin typeface="Times New Roman" panose="02020603050405020304" pitchFamily="18" charset="0"/>
                <a:cs typeface="Times New Roman" panose="02020603050405020304" pitchFamily="18" charset="0"/>
              </a:rPr>
              <a:t>Haoi</a:t>
            </a:r>
            <a:r>
              <a:rPr lang="en-US" sz="2200" dirty="0">
                <a:latin typeface="Times New Roman" panose="02020603050405020304" pitchFamily="18" charset="0"/>
                <a:cs typeface="Times New Roman" panose="02020603050405020304" pitchFamily="18" charset="0"/>
              </a:rPr>
              <a:t> published paper in </a:t>
            </a:r>
            <a:r>
              <a:rPr lang="en-US" sz="2200" dirty="0" err="1">
                <a:latin typeface="Times New Roman" panose="02020603050405020304" pitchFamily="18" charset="0"/>
                <a:cs typeface="Times New Roman" panose="02020603050405020304" pitchFamily="18" charset="0"/>
              </a:rPr>
              <a:t>SiChaun</a:t>
            </a:r>
            <a:r>
              <a:rPr lang="en-US" sz="2200" dirty="0">
                <a:latin typeface="Times New Roman" panose="02020603050405020304" pitchFamily="18" charset="0"/>
                <a:cs typeface="Times New Roman" panose="02020603050405020304" pitchFamily="18" charset="0"/>
              </a:rPr>
              <a:t> University.</a:t>
            </a:r>
          </a:p>
          <a:p>
            <a:pPr>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1257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0B4E9ED-29BE-430F-8050-6AAB402C4589}"/>
              </a:ext>
            </a:extLst>
          </p:cNvPr>
          <p:cNvSpPr txBox="1">
            <a:spLocks noGrp="1"/>
          </p:cNvSpPr>
          <p:nvPr>
            <p:ph idx="1"/>
          </p:nvPr>
        </p:nvSpPr>
        <p:spPr>
          <a:xfrm>
            <a:off x="1208584" y="2348880"/>
            <a:ext cx="7886700" cy="1512168"/>
          </a:xfrm>
          <a:prstGeom prst="rect">
            <a:avLst/>
          </a:prstGeom>
        </p:spPr>
        <p:txBody>
          <a:bodyPr>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9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508164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838200" y="1814514"/>
            <a:ext cx="8229600" cy="4186254"/>
          </a:xfrm>
        </p:spPr>
        <p:txBody>
          <a:bodyPr/>
          <a:lstStyle/>
          <a:p>
            <a:r>
              <a:rPr lang="en-IN" dirty="0">
                <a:latin typeface="Times New Roman" pitchFamily="18" charset="0"/>
                <a:cs typeface="Times New Roman" pitchFamily="18" charset="0"/>
              </a:rPr>
              <a:t>Grading is sorting of vegetables and fruits into different grades according to size ,</a:t>
            </a:r>
            <a:r>
              <a:rPr lang="en-IN" dirty="0" err="1">
                <a:latin typeface="Times New Roman" pitchFamily="18" charset="0"/>
                <a:cs typeface="Times New Roman" pitchFamily="18" charset="0"/>
              </a:rPr>
              <a:t>shape,color</a:t>
            </a:r>
            <a:r>
              <a:rPr lang="en-IN" dirty="0">
                <a:latin typeface="Times New Roman" pitchFamily="18" charset="0"/>
                <a:cs typeface="Times New Roman" pitchFamily="18" charset="0"/>
              </a:rPr>
              <a:t> and volume.</a:t>
            </a:r>
          </a:p>
          <a:p>
            <a:r>
              <a:rPr lang="en-IN" dirty="0">
                <a:latin typeface="Times New Roman" pitchFamily="18" charset="0"/>
                <a:cs typeface="Times New Roman" pitchFamily="18" charset="0"/>
              </a:rPr>
              <a:t>It is essential process for post harvest management .</a:t>
            </a:r>
          </a:p>
          <a:p>
            <a:r>
              <a:rPr lang="en-IN" dirty="0">
                <a:latin typeface="Times New Roman" pitchFamily="18" charset="0"/>
                <a:cs typeface="Times New Roman" pitchFamily="18" charset="0"/>
              </a:rPr>
              <a:t>It depends on the physical characteristics.</a:t>
            </a:r>
          </a:p>
          <a:p>
            <a:r>
              <a:rPr lang="en-IN" dirty="0">
                <a:latin typeface="Times New Roman" pitchFamily="18" charset="0"/>
                <a:cs typeface="Times New Roman" pitchFamily="18" charset="0"/>
              </a:rPr>
              <a:t>The manual Grading is difficult for farmers.</a:t>
            </a:r>
          </a:p>
          <a:p>
            <a:endParaRPr lang="en-IN"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881034" y="1500175"/>
            <a:ext cx="8143932" cy="4500594"/>
          </a:xfrm>
        </p:spPr>
        <p:txBody>
          <a:bodyPr>
            <a:normAutofit fontScale="92500" lnSpcReduction="10000"/>
          </a:bodyPr>
          <a:lstStyle/>
          <a:p>
            <a:r>
              <a:rPr lang="en-IN" sz="2800" dirty="0">
                <a:latin typeface="Times New Roman" pitchFamily="18" charset="0"/>
                <a:cs typeface="Times New Roman" pitchFamily="18" charset="0"/>
              </a:rPr>
              <a:t>To Automate the grading System for Smart Farming. </a:t>
            </a:r>
          </a:p>
          <a:p>
            <a:r>
              <a:rPr lang="en-IN" sz="2800" dirty="0">
                <a:latin typeface="Times New Roman" pitchFamily="18" charset="0"/>
                <a:cs typeface="Times New Roman" pitchFamily="18" charset="0"/>
              </a:rPr>
              <a:t>To overcome shortcomings of manual grading of fruits. </a:t>
            </a:r>
          </a:p>
          <a:p>
            <a:r>
              <a:rPr lang="en-IN" sz="2800" dirty="0">
                <a:latin typeface="Times New Roman" pitchFamily="18" charset="0"/>
                <a:cs typeface="Times New Roman" pitchFamily="18" charset="0"/>
              </a:rPr>
              <a:t>To include all the physical characteristics as basis for sort the fruits quickly. </a:t>
            </a:r>
          </a:p>
          <a:p>
            <a:r>
              <a:rPr lang="en-IN" sz="2800" dirty="0">
                <a:latin typeface="Times New Roman" pitchFamily="18" charset="0"/>
                <a:cs typeface="Times New Roman" pitchFamily="18" charset="0"/>
              </a:rPr>
              <a:t> To apply best segmentation technique to extract all the required features from the images. </a:t>
            </a:r>
          </a:p>
          <a:p>
            <a:r>
              <a:rPr lang="en-IN" sz="2800" dirty="0">
                <a:latin typeface="Times New Roman" pitchFamily="18" charset="0"/>
                <a:cs typeface="Times New Roman" pitchFamily="18" charset="0"/>
              </a:rPr>
              <a:t>To explore the feasibility and applicability of such system in Agriculture oriented states like Karnataka. </a:t>
            </a:r>
          </a:p>
          <a:p>
            <a:r>
              <a:rPr lang="en-IN" sz="2800" dirty="0">
                <a:latin typeface="Times New Roman" pitchFamily="18" charset="0"/>
                <a:cs typeface="Times New Roman" pitchFamily="18" charset="0"/>
              </a:rPr>
              <a:t> To analysis the image parameters that is appropriate for the fruits classification problem. </a:t>
            </a:r>
          </a:p>
          <a:p>
            <a:r>
              <a:rPr lang="en-IN" sz="2800" dirty="0">
                <a:latin typeface="Times New Roman" pitchFamily="18" charset="0"/>
                <a:cs typeface="Times New Roman" pitchFamily="18" charset="0"/>
              </a:rPr>
              <a:t>To increase the shelf life of the fruits. </a:t>
            </a:r>
          </a:p>
          <a:p>
            <a:endParaRPr lang="en-IN" sz="2800" dirty="0">
              <a:latin typeface="Times New Roman" pitchFamily="18" charset="0"/>
              <a:cs typeface="Times New Roman" pitchFamily="18" charset="0"/>
            </a:endParaRPr>
          </a:p>
          <a:p>
            <a:pPr>
              <a:lnSpc>
                <a:spcPct val="100000"/>
              </a:lnSpc>
            </a:pPr>
            <a:endParaRPr lang="en-IN"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952472" y="1825626"/>
            <a:ext cx="8001056" cy="3979639"/>
          </a:xfrm>
        </p:spPr>
        <p:txBody>
          <a:bodyPr>
            <a:normAutofit/>
          </a:bodyPr>
          <a:lstStyle/>
          <a:p>
            <a:r>
              <a:rPr lang="en-IN" dirty="0">
                <a:latin typeface="Times New Roman" panose="02020603050405020304" pitchFamily="18" charset="0"/>
                <a:cs typeface="Times New Roman" panose="02020603050405020304" pitchFamily="18" charset="0"/>
              </a:rPr>
              <a:t>The post harvesting operations like grading and sorting is the prime source of delay.</a:t>
            </a:r>
          </a:p>
          <a:p>
            <a:r>
              <a:rPr lang="en-IN" dirty="0">
                <a:latin typeface="Times New Roman" panose="02020603050405020304" pitchFamily="18" charset="0"/>
                <a:cs typeface="Times New Roman" panose="02020603050405020304" pitchFamily="18" charset="0"/>
              </a:rPr>
              <a:t>These processes are repetitive , labour intensive and time Consuming.</a:t>
            </a:r>
          </a:p>
          <a:p>
            <a:r>
              <a:rPr lang="en-IN" dirty="0">
                <a:latin typeface="Times New Roman" panose="02020603050405020304" pitchFamily="18" charset="0"/>
                <a:cs typeface="Times New Roman" panose="02020603050405020304" pitchFamily="18" charset="0"/>
              </a:rPr>
              <a:t>These processes are  carried out by humans through visual Inspection causes problems of consistency and uniformity in grading.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Literature Review</a:t>
            </a:r>
          </a:p>
        </p:txBody>
      </p:sp>
      <p:sp>
        <p:nvSpPr>
          <p:cNvPr id="3" name="Content Placeholder 2"/>
          <p:cNvSpPr>
            <a:spLocks noGrp="1"/>
          </p:cNvSpPr>
          <p:nvPr>
            <p:ph idx="1"/>
          </p:nvPr>
        </p:nvSpPr>
        <p:spPr/>
        <p:txBody>
          <a:bodyPr>
            <a:noAutofit/>
          </a:bodyPr>
          <a:lstStyle/>
          <a:p>
            <a:pPr>
              <a:buNone/>
            </a:pPr>
            <a:r>
              <a:rPr lang="en-US" sz="2400" dirty="0">
                <a:latin typeface="Times New Roman" panose="02020603050405020304" pitchFamily="18" charset="0"/>
                <a:cs typeface="Times New Roman" panose="02020603050405020304" pitchFamily="18" charset="0"/>
              </a:rPr>
              <a:t>[1] </a:t>
            </a:r>
            <a:r>
              <a:rPr lang="en-US" sz="2400" dirty="0">
                <a:solidFill>
                  <a:schemeClr val="accent5">
                    <a:lumMod val="75000"/>
                  </a:schemeClr>
                </a:solidFill>
                <a:latin typeface="Times New Roman" panose="02020603050405020304" pitchFamily="18" charset="0"/>
                <a:cs typeface="Times New Roman" panose="02020603050405020304" pitchFamily="18" charset="0"/>
              </a:rPr>
              <a:t>Song </a:t>
            </a:r>
            <a:r>
              <a:rPr lang="en-US" sz="2400" dirty="0" err="1">
                <a:solidFill>
                  <a:schemeClr val="accent5">
                    <a:lumMod val="75000"/>
                  </a:schemeClr>
                </a:solidFill>
                <a:latin typeface="Times New Roman" panose="02020603050405020304" pitchFamily="18" charset="0"/>
                <a:cs typeface="Times New Roman" panose="02020603050405020304" pitchFamily="18" charset="0"/>
              </a:rPr>
              <a:t>Yuhengi</a:t>
            </a:r>
            <a:r>
              <a:rPr lang="en-US" sz="2400" dirty="0">
                <a:solidFill>
                  <a:schemeClr val="accent5">
                    <a:lumMod val="75000"/>
                  </a:schemeClr>
                </a:solidFill>
                <a:latin typeface="Times New Roman" panose="02020603050405020304" pitchFamily="18" charset="0"/>
                <a:cs typeface="Times New Roman" panose="02020603050405020304" pitchFamily="18" charset="0"/>
              </a:rPr>
              <a:t>, Yan </a:t>
            </a:r>
            <a:r>
              <a:rPr lang="en-US" sz="2400" dirty="0" err="1">
                <a:solidFill>
                  <a:schemeClr val="accent5">
                    <a:lumMod val="75000"/>
                  </a:schemeClr>
                </a:solidFill>
                <a:latin typeface="Times New Roman" panose="02020603050405020304" pitchFamily="18" charset="0"/>
                <a:cs typeface="Times New Roman" panose="02020603050405020304" pitchFamily="18" charset="0"/>
              </a:rPr>
              <a:t>Haoi</a:t>
            </a:r>
            <a:r>
              <a:rPr lang="en-US" sz="2400" dirty="0">
                <a:latin typeface="Times New Roman" panose="02020603050405020304" pitchFamily="18" charset="0"/>
                <a:cs typeface="Times New Roman" panose="02020603050405020304" pitchFamily="18" charset="0"/>
              </a:rPr>
              <a:t> in “Image </a:t>
            </a:r>
            <a:r>
              <a:rPr lang="en-US" sz="2400" dirty="0" err="1">
                <a:latin typeface="Times New Roman" panose="02020603050405020304" pitchFamily="18" charset="0"/>
                <a:cs typeface="Times New Roman" panose="02020603050405020304" pitchFamily="18" charset="0"/>
              </a:rPr>
              <a:t>Segmentaion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Alogrithms</a:t>
            </a:r>
            <a:r>
              <a:rPr lang="en-US" sz="2400" dirty="0">
                <a:latin typeface="Times New Roman" panose="02020603050405020304" pitchFamily="18" charset="0"/>
                <a:cs typeface="Times New Roman" panose="02020603050405020304" pitchFamily="18" charset="0"/>
              </a:rPr>
              <a:t> Overview ” have exhibit different segmentation for different applications.</a:t>
            </a:r>
          </a:p>
          <a:p>
            <a:pPr>
              <a:buNone/>
            </a:pPr>
            <a:r>
              <a:rPr lang="en-US" sz="2400" dirty="0">
                <a:latin typeface="Times New Roman" panose="02020603050405020304" pitchFamily="18" charset="0"/>
                <a:cs typeface="Times New Roman" panose="02020603050405020304" pitchFamily="18" charset="0"/>
              </a:rPr>
              <a:t>[2]  </a:t>
            </a:r>
            <a:r>
              <a:rPr lang="en-US" sz="2400" dirty="0" err="1">
                <a:solidFill>
                  <a:schemeClr val="accent5">
                    <a:lumMod val="75000"/>
                  </a:schemeClr>
                </a:solidFill>
                <a:latin typeface="Times New Roman" panose="02020603050405020304" pitchFamily="18" charset="0"/>
                <a:cs typeface="Times New Roman" panose="02020603050405020304" pitchFamily="18" charset="0"/>
              </a:rPr>
              <a:t>Payman</a:t>
            </a:r>
            <a:r>
              <a:rPr lang="en-US" sz="2400" dirty="0">
                <a:solidFill>
                  <a:schemeClr val="accent5">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5">
                    <a:lumMod val="75000"/>
                  </a:schemeClr>
                </a:solidFill>
                <a:latin typeface="Times New Roman" panose="02020603050405020304" pitchFamily="18" charset="0"/>
                <a:cs typeface="Times New Roman" panose="02020603050405020304" pitchFamily="18" charset="0"/>
              </a:rPr>
              <a:t>Moallem</a:t>
            </a:r>
            <a:r>
              <a:rPr lang="en-US" sz="2400" dirty="0">
                <a:solidFill>
                  <a:schemeClr val="accent5">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5">
                    <a:lumMod val="75000"/>
                  </a:schemeClr>
                </a:solidFill>
                <a:latin typeface="Times New Roman" panose="02020603050405020304" pitchFamily="18" charset="0"/>
                <a:cs typeface="Times New Roman" panose="02020603050405020304" pitchFamily="18" charset="0"/>
              </a:rPr>
              <a:t>Alireza</a:t>
            </a:r>
            <a:r>
              <a:rPr lang="en-US" sz="2400" dirty="0">
                <a:solidFill>
                  <a:schemeClr val="accent5">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5">
                    <a:lumMod val="75000"/>
                  </a:schemeClr>
                </a:solidFill>
                <a:latin typeface="Times New Roman" panose="02020603050405020304" pitchFamily="18" charset="0"/>
                <a:cs typeface="Times New Roman" panose="02020603050405020304" pitchFamily="18" charset="0"/>
              </a:rPr>
              <a:t>Serajoddin</a:t>
            </a:r>
            <a:r>
              <a:rPr lang="en-US" sz="2400" dirty="0">
                <a:solidFill>
                  <a:schemeClr val="accent5">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5">
                    <a:lumMod val="75000"/>
                  </a:schemeClr>
                </a:solidFill>
                <a:latin typeface="Times New Roman" panose="02020603050405020304" pitchFamily="18" charset="0"/>
                <a:cs typeface="Times New Roman" panose="02020603050405020304" pitchFamily="18" charset="0"/>
              </a:rPr>
              <a:t>Hossein</a:t>
            </a:r>
            <a:r>
              <a:rPr lang="en-US" sz="2400" dirty="0">
                <a:solidFill>
                  <a:schemeClr val="accent5">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5">
                    <a:lumMod val="75000"/>
                  </a:schemeClr>
                </a:solidFill>
                <a:latin typeface="Times New Roman" panose="02020603050405020304" pitchFamily="18" charset="0"/>
                <a:cs typeface="Times New Roman" panose="02020603050405020304" pitchFamily="18" charset="0"/>
              </a:rPr>
              <a:t>Pourghassem</a:t>
            </a:r>
            <a:r>
              <a:rPr lang="en-US" sz="2400" dirty="0">
                <a:solidFill>
                  <a:schemeClr val="accent5">
                    <a:lumMod val="75000"/>
                  </a:schemeClr>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“Computer vision-based apple grading for golden delicious apples based on surface features” aim to remove background from the image and perform respective segmentation to remove calyx regions and to reduce Noise in the dataset.</a:t>
            </a:r>
          </a:p>
          <a:p>
            <a:pPr>
              <a:buNone/>
            </a:pPr>
            <a:r>
              <a:rPr lang="en-US" sz="2400" dirty="0">
                <a:latin typeface="Times New Roman" panose="02020603050405020304" pitchFamily="18" charset="0"/>
                <a:cs typeface="Times New Roman" panose="02020603050405020304" pitchFamily="18" charset="0"/>
              </a:rPr>
              <a:t>[3] </a:t>
            </a:r>
            <a:r>
              <a:rPr lang="en-US" sz="2400" dirty="0" err="1">
                <a:solidFill>
                  <a:schemeClr val="accent5">
                    <a:lumMod val="75000"/>
                  </a:schemeClr>
                </a:solidFill>
                <a:latin typeface="Times New Roman" panose="02020603050405020304" pitchFamily="18" charset="0"/>
                <a:cs typeface="Times New Roman" panose="02020603050405020304" pitchFamily="18" charset="0"/>
              </a:rPr>
              <a:t>Devrim</a:t>
            </a:r>
            <a:r>
              <a:rPr lang="en-US" sz="2400" dirty="0">
                <a:solidFill>
                  <a:schemeClr val="accent5">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5">
                    <a:lumMod val="75000"/>
                  </a:schemeClr>
                </a:solidFill>
                <a:latin typeface="Times New Roman" panose="02020603050405020304" pitchFamily="18" charset="0"/>
                <a:cs typeface="Times New Roman" panose="02020603050405020304" pitchFamily="18" charset="0"/>
              </a:rPr>
              <a:t>Unay</a:t>
            </a:r>
            <a:r>
              <a:rPr lang="en-US" sz="2400" dirty="0">
                <a:solidFill>
                  <a:schemeClr val="accent5">
                    <a:lumMod val="75000"/>
                  </a:schemeClr>
                </a:solidFill>
                <a:latin typeface="Times New Roman" panose="02020603050405020304" pitchFamily="18" charset="0"/>
                <a:cs typeface="Times New Roman" panose="02020603050405020304" pitchFamily="18" charset="0"/>
              </a:rPr>
              <a:t> and Bernard </a:t>
            </a:r>
            <a:r>
              <a:rPr lang="en-US" sz="2400" dirty="0" err="1">
                <a:solidFill>
                  <a:schemeClr val="accent5">
                    <a:lumMod val="75000"/>
                  </a:schemeClr>
                </a:solidFill>
                <a:latin typeface="Times New Roman" panose="02020603050405020304" pitchFamily="18" charset="0"/>
                <a:cs typeface="Times New Roman" panose="02020603050405020304" pitchFamily="18" charset="0"/>
              </a:rPr>
              <a:t>Gosselin</a:t>
            </a:r>
            <a:r>
              <a:rPr lang="en-US" sz="2400" dirty="0">
                <a:solidFill>
                  <a:schemeClr val="accent5">
                    <a:lumMod val="75000"/>
                  </a:schemeClr>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a:t>
            </a:r>
            <a:r>
              <a:rPr lang="en-US" sz="2400" dirty="0" err="1">
                <a:latin typeface="Times New Roman" panose="02020603050405020304" pitchFamily="18" charset="0"/>
                <a:cs typeface="Times New Roman" panose="02020603050405020304" pitchFamily="18" charset="0"/>
              </a:rPr>
              <a:t>Thresholding</a:t>
            </a:r>
            <a:r>
              <a:rPr lang="en-US" sz="2400" dirty="0">
                <a:latin typeface="Times New Roman" panose="02020603050405020304" pitchFamily="18" charset="0"/>
                <a:cs typeface="Times New Roman" panose="02020603050405020304" pitchFamily="18" charset="0"/>
              </a:rPr>
              <a:t> -based Segmentation and Apple Grading By Machine Vision ” have exhibited to classify fruits into healthy and defected by using classifier algorithms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596" y="285728"/>
            <a:ext cx="8229600" cy="1143000"/>
          </a:xfrm>
        </p:spPr>
        <p:txBody>
          <a:bodyPr>
            <a:normAutofit/>
          </a:bodyPr>
          <a:lstStyle/>
          <a:p>
            <a:pPr algn="ctr"/>
            <a:r>
              <a:rPr lang="en-IN" sz="4000" b="1" dirty="0">
                <a:latin typeface="Times New Roman" panose="02020603050405020304" pitchFamily="18" charset="0"/>
                <a:cs typeface="Times New Roman" panose="02020603050405020304" pitchFamily="18" charset="0"/>
              </a:rPr>
              <a:t>Proposed System/Methodology</a:t>
            </a:r>
          </a:p>
        </p:txBody>
      </p:sp>
      <p:sp>
        <p:nvSpPr>
          <p:cNvPr id="3" name="Content Placeholder 2"/>
          <p:cNvSpPr>
            <a:spLocks noGrp="1"/>
          </p:cNvSpPr>
          <p:nvPr>
            <p:ph idx="1"/>
          </p:nvPr>
        </p:nvSpPr>
        <p:spPr>
          <a:xfrm>
            <a:off x="881034" y="1825626"/>
            <a:ext cx="8143932" cy="4339678"/>
          </a:xfrm>
        </p:spPr>
        <p:txBody>
          <a:bodyPr>
            <a:normAutofit lnSpcReduction="10000"/>
          </a:bodyPr>
          <a:lstStyle/>
          <a:p>
            <a:r>
              <a:rPr lang="en-IN" dirty="0">
                <a:latin typeface="Times New Roman" panose="02020603050405020304" pitchFamily="18" charset="0"/>
                <a:cs typeface="Times New Roman" panose="02020603050405020304" pitchFamily="18" charset="0"/>
              </a:rPr>
              <a:t>Capture the Images of  fruit using Optical Colour Camera </a:t>
            </a:r>
          </a:p>
          <a:p>
            <a:r>
              <a:rPr lang="en-IN" dirty="0">
                <a:latin typeface="Times New Roman" panose="02020603050405020304" pitchFamily="18" charset="0"/>
                <a:cs typeface="Times New Roman" panose="02020603050405020304" pitchFamily="18" charset="0"/>
              </a:rPr>
              <a:t>Background removal.</a:t>
            </a:r>
          </a:p>
          <a:p>
            <a:r>
              <a:rPr lang="en-IN" dirty="0">
                <a:latin typeface="Times New Roman" panose="02020603050405020304" pitchFamily="18" charset="0"/>
                <a:cs typeface="Times New Roman" panose="02020603050405020304" pitchFamily="18" charset="0"/>
              </a:rPr>
              <a:t>Detect and remove the stem.</a:t>
            </a:r>
          </a:p>
          <a:p>
            <a:r>
              <a:rPr lang="en-IN" dirty="0">
                <a:latin typeface="Times New Roman" panose="02020603050405020304" pitchFamily="18" charset="0"/>
                <a:cs typeface="Times New Roman" panose="02020603050405020304" pitchFamily="18" charset="0"/>
              </a:rPr>
              <a:t>Detect and refine calyx region</a:t>
            </a:r>
          </a:p>
          <a:p>
            <a:r>
              <a:rPr lang="en-IN" dirty="0">
                <a:latin typeface="Times New Roman" panose="02020603050405020304" pitchFamily="18" charset="0"/>
                <a:cs typeface="Times New Roman" panose="02020603050405020304" pitchFamily="18" charset="0"/>
              </a:rPr>
              <a:t>Detect primary Defect in fruit.</a:t>
            </a:r>
          </a:p>
          <a:p>
            <a:r>
              <a:rPr lang="en-IN" dirty="0">
                <a:latin typeface="Times New Roman" panose="02020603050405020304" pitchFamily="18" charset="0"/>
                <a:cs typeface="Times New Roman" panose="02020603050405020304" pitchFamily="18" charset="0"/>
              </a:rPr>
              <a:t>Feature Extraction</a:t>
            </a:r>
          </a:p>
          <a:p>
            <a:r>
              <a:rPr lang="en-IN" dirty="0">
                <a:latin typeface="Times New Roman" panose="02020603050405020304" pitchFamily="18" charset="0"/>
                <a:cs typeface="Times New Roman" panose="02020603050405020304" pitchFamily="18" charset="0"/>
              </a:rPr>
              <a:t>Classification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5C57E21B-4EC8-4732-A114-8D038D0286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4108" y="1152516"/>
            <a:ext cx="4877164" cy="4796764"/>
          </a:xfrm>
        </p:spPr>
      </p:pic>
      <p:pic>
        <p:nvPicPr>
          <p:cNvPr id="12" name="Picture 11">
            <a:extLst>
              <a:ext uri="{FF2B5EF4-FFF2-40B4-BE49-F238E27FC236}">
                <a16:creationId xmlns:a16="http://schemas.microsoft.com/office/drawing/2014/main" id="{C45D9006-E62A-436A-A3B1-607D75EAAD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6936" y="251102"/>
            <a:ext cx="1152128" cy="657618"/>
          </a:xfrm>
          <a:prstGeom prst="rect">
            <a:avLst/>
          </a:prstGeom>
        </p:spPr>
      </p:pic>
      <p:sp>
        <p:nvSpPr>
          <p:cNvPr id="15" name="Title 1">
            <a:extLst>
              <a:ext uri="{FF2B5EF4-FFF2-40B4-BE49-F238E27FC236}">
                <a16:creationId xmlns:a16="http://schemas.microsoft.com/office/drawing/2014/main" id="{FBD95F59-8A80-4273-A6A6-C951EDBC9918}"/>
              </a:ext>
            </a:extLst>
          </p:cNvPr>
          <p:cNvSpPr txBox="1">
            <a:spLocks/>
          </p:cNvSpPr>
          <p:nvPr/>
        </p:nvSpPr>
        <p:spPr>
          <a:xfrm>
            <a:off x="2324708" y="6064954"/>
            <a:ext cx="5256584" cy="534691"/>
          </a:xfrm>
          <a:prstGeom prst="rect">
            <a:avLst/>
          </a:prstGeom>
        </p:spPr>
        <p:txBody>
          <a:bodyPr vert="horz" lIns="91440" tIns="45720" rIns="91440" bIns="45720" rtlCol="0" anchor="t">
            <a:normAutofit lnSpcReduction="10000"/>
          </a:bodyPr>
          <a:lst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endParaRPr lang="en-IN" sz="1800" b="1" dirty="0">
              <a:solidFill>
                <a:schemeClr val="tx1"/>
              </a:solidFill>
              <a:latin typeface="Times New Roman" panose="02020603050405020304" pitchFamily="18" charset="0"/>
              <a:cs typeface="Times New Roman" panose="02020603050405020304" pitchFamily="18" charset="0"/>
            </a:endParaRPr>
          </a:p>
          <a:p>
            <a:pPr algn="ctr"/>
            <a:r>
              <a:rPr lang="en-IN" sz="1800" b="1" dirty="0">
                <a:solidFill>
                  <a:schemeClr val="tx1"/>
                </a:solidFill>
                <a:latin typeface="Times New Roman" panose="02020603050405020304" pitchFamily="18" charset="0"/>
                <a:cs typeface="Times New Roman" panose="02020603050405020304" pitchFamily="18" charset="0"/>
              </a:rPr>
              <a:t>Fig.1.1:Overview of Proposed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8229600" cy="1011222"/>
          </a:xfrm>
        </p:spPr>
        <p:txBody>
          <a:bodyPr/>
          <a:lstStyle/>
          <a:p>
            <a:r>
              <a:rPr lang="en-IN" b="1" dirty="0">
                <a:latin typeface="Times New Roman" pitchFamily="18" charset="0"/>
                <a:cs typeface="Times New Roman" pitchFamily="18" charset="0"/>
              </a:rPr>
              <a:t> Results</a:t>
            </a:r>
          </a:p>
        </p:txBody>
      </p:sp>
      <p:sp>
        <p:nvSpPr>
          <p:cNvPr id="14" name="Title 1"/>
          <p:cNvSpPr txBox="1">
            <a:spLocks/>
          </p:cNvSpPr>
          <p:nvPr/>
        </p:nvSpPr>
        <p:spPr>
          <a:xfrm>
            <a:off x="1033434" y="1366822"/>
            <a:ext cx="3643338" cy="571504"/>
          </a:xfrm>
          <a:prstGeom prst="rect">
            <a:avLst/>
          </a:prstGeom>
        </p:spPr>
        <p:txBody>
          <a:bodyPr vert="horz" lIns="91440" tIns="45720" rIns="91440" bIns="45720" rtlCol="0" anchor="ctr">
            <a:normAutofit/>
          </a:bodyPr>
          <a:lstStyle/>
          <a:p>
            <a:pPr>
              <a:spcBef>
                <a:spcPct val="0"/>
              </a:spcBef>
              <a:defRPr/>
            </a:pPr>
            <a:r>
              <a:rPr lang="en-IN" sz="2800" b="1" dirty="0">
                <a:latin typeface="Times New Roman" pitchFamily="18" charset="0"/>
                <a:ea typeface="+mj-ea"/>
                <a:cs typeface="Times New Roman" pitchFamily="18" charset="0"/>
              </a:rPr>
              <a:t>Background Removal</a:t>
            </a:r>
          </a:p>
        </p:txBody>
      </p:sp>
      <p:pic>
        <p:nvPicPr>
          <p:cNvPr id="17" name="Picture 16" descr="https://lh4.googleusercontent.com/89qsz2wTikukGjH5DfHxHMr4UeuuvOMqb_-IhV8pvE2RFgpwKPlXFPZnO4YUP7HY69FSLn0rTVSUuJXzW5zv9swqBXml8qFNbimmKEEi8d8JOTvStxeLnrUvCE2b--txwXKm-F3X">
            <a:extLst>
              <a:ext uri="{FF2B5EF4-FFF2-40B4-BE49-F238E27FC236}">
                <a16:creationId xmlns:a16="http://schemas.microsoft.com/office/drawing/2014/main" id="{8F72899B-EFF0-44A6-92AF-15CD377800F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520" y="2204864"/>
            <a:ext cx="4044252" cy="2808312"/>
          </a:xfrm>
          <a:prstGeom prst="rect">
            <a:avLst/>
          </a:prstGeom>
          <a:noFill/>
          <a:ln>
            <a:noFill/>
          </a:ln>
        </p:spPr>
      </p:pic>
      <p:pic>
        <p:nvPicPr>
          <p:cNvPr id="18" name="Picture 17" descr="https://lh6.googleusercontent.com/2f4NTTwOFl5Zud0xknZmWjudErSB7p2L1ByhDf9klZNSANpukAvTbT3dPK0PvkY0VsWTf3BszBDZE8gS3jxm9IrzfAdRKdaqfU8HxKOF9d9VWXeDY0cmgZ3L-MXt3_NXSaBWKuMa">
            <a:extLst>
              <a:ext uri="{FF2B5EF4-FFF2-40B4-BE49-F238E27FC236}">
                <a16:creationId xmlns:a16="http://schemas.microsoft.com/office/drawing/2014/main" id="{C8BFE843-822B-4E4A-96B5-2470AAE781B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1986" y="2204864"/>
            <a:ext cx="3838570" cy="2808312"/>
          </a:xfrm>
          <a:prstGeom prst="rect">
            <a:avLst/>
          </a:prstGeom>
          <a:noFill/>
          <a:ln>
            <a:noFill/>
          </a:ln>
        </p:spPr>
      </p:pic>
      <p:sp>
        <p:nvSpPr>
          <p:cNvPr id="16" name="Arrow: Right 15">
            <a:extLst>
              <a:ext uri="{FF2B5EF4-FFF2-40B4-BE49-F238E27FC236}">
                <a16:creationId xmlns:a16="http://schemas.microsoft.com/office/drawing/2014/main" id="{46821D3A-5EF3-4D3E-AAC1-C2D94D050FD3}"/>
              </a:ext>
            </a:extLst>
          </p:cNvPr>
          <p:cNvSpPr/>
          <p:nvPr/>
        </p:nvSpPr>
        <p:spPr>
          <a:xfrm>
            <a:off x="4808984" y="3573016"/>
            <a:ext cx="28803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922344-BA10-4FBF-AB30-B721E75DDE3E}"/>
              </a:ext>
            </a:extLst>
          </p:cNvPr>
          <p:cNvSpPr txBox="1">
            <a:spLocks/>
          </p:cNvSpPr>
          <p:nvPr/>
        </p:nvSpPr>
        <p:spPr>
          <a:xfrm>
            <a:off x="632520" y="980728"/>
            <a:ext cx="5760640" cy="571504"/>
          </a:xfrm>
          <a:prstGeom prst="rect">
            <a:avLst/>
          </a:prstGeom>
        </p:spPr>
        <p:txBody>
          <a:bodyPr vert="horz" lIns="91440" tIns="45720" rIns="91440" bIns="45720" rtlCol="0" anchor="ctr">
            <a:normAutofit/>
          </a:bodyPr>
          <a:lstStyle/>
          <a:p>
            <a:pPr>
              <a:spcBef>
                <a:spcPct val="0"/>
              </a:spcBef>
              <a:defRPr/>
            </a:pPr>
            <a:r>
              <a:rPr lang="en-IN" sz="2800" b="1" dirty="0">
                <a:latin typeface="Times New Roman" pitchFamily="18" charset="0"/>
                <a:ea typeface="+mj-ea"/>
                <a:cs typeface="Times New Roman" pitchFamily="18" charset="0"/>
              </a:rPr>
              <a:t>Removal of Stem end inside the fruit</a:t>
            </a:r>
          </a:p>
        </p:txBody>
      </p:sp>
      <p:pic>
        <p:nvPicPr>
          <p:cNvPr id="5" name="Picture 4" descr="https://lh5.googleusercontent.com/gi-cDlNAtWQiAPQ8P7Xp8tKnEAXr6W7_0TGk66DBYyXaoKNPHZ0w14f0r9Gg70b636plnLiRSTGDO_-ItDHflAz0I7xH8Jzdypb76aHqQRCSzktfAByo7pKNdDDaXcCHE2TD1Wqw">
            <a:extLst>
              <a:ext uri="{FF2B5EF4-FFF2-40B4-BE49-F238E27FC236}">
                <a16:creationId xmlns:a16="http://schemas.microsoft.com/office/drawing/2014/main" id="{D69212EF-958A-4C90-BAF0-FF6793181D1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520" y="1944067"/>
            <a:ext cx="3960440" cy="2969866"/>
          </a:xfrm>
          <a:prstGeom prst="rect">
            <a:avLst/>
          </a:prstGeom>
          <a:noFill/>
          <a:ln>
            <a:noFill/>
          </a:ln>
        </p:spPr>
      </p:pic>
      <p:pic>
        <p:nvPicPr>
          <p:cNvPr id="6" name="Picture 5" descr="https://lh6.googleusercontent.com/1Es58k8qFtz3VRNod_HAO92R9uAswRZ7EEVfmJDwA2iZOcyBzG_QJtsZuBV8esZt6Mi7I_ROThA2h5rEdXz56YVI5zJHGJDh3Kfah04TZiS20heQR7AxWDcBYH0CVSwIPgui31kL">
            <a:extLst>
              <a:ext uri="{FF2B5EF4-FFF2-40B4-BE49-F238E27FC236}">
                <a16:creationId xmlns:a16="http://schemas.microsoft.com/office/drawing/2014/main" id="{C841C951-8A09-4725-BCF0-6215CFA0043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0053" y="1944067"/>
            <a:ext cx="3816424" cy="2969867"/>
          </a:xfrm>
          <a:prstGeom prst="rect">
            <a:avLst/>
          </a:prstGeom>
          <a:noFill/>
          <a:ln>
            <a:noFill/>
          </a:ln>
        </p:spPr>
      </p:pic>
      <p:sp>
        <p:nvSpPr>
          <p:cNvPr id="7" name="Arrow: Right 6">
            <a:extLst>
              <a:ext uri="{FF2B5EF4-FFF2-40B4-BE49-F238E27FC236}">
                <a16:creationId xmlns:a16="http://schemas.microsoft.com/office/drawing/2014/main" id="{144B7108-DDE5-4F82-90F6-A35AC4F4B99A}"/>
              </a:ext>
            </a:extLst>
          </p:cNvPr>
          <p:cNvSpPr/>
          <p:nvPr/>
        </p:nvSpPr>
        <p:spPr>
          <a:xfrm>
            <a:off x="4747320" y="3429000"/>
            <a:ext cx="34969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892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748</TotalTime>
  <Words>527</Words>
  <Application>Microsoft Office PowerPoint</Application>
  <PresentationFormat>A4 Paper (210x297 mm)</PresentationFormat>
  <Paragraphs>54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Aharoni</vt:lpstr>
      <vt:lpstr>Arial</vt:lpstr>
      <vt:lpstr>Calibri</vt:lpstr>
      <vt:lpstr>Times New Roman</vt:lpstr>
      <vt:lpstr>Office Theme</vt:lpstr>
      <vt:lpstr>MACHINE VISION BASED FRUIT GRADING SYSTEM </vt:lpstr>
      <vt:lpstr>Introduction</vt:lpstr>
      <vt:lpstr>Objectives</vt:lpstr>
      <vt:lpstr>Problem Statement</vt:lpstr>
      <vt:lpstr>Literature Review</vt:lpstr>
      <vt:lpstr>Proposed System/Methodology</vt:lpstr>
      <vt:lpstr>PowerPoint Presentation</vt:lpstr>
      <vt:lpstr> Results</vt:lpstr>
      <vt:lpstr>PowerPoint Presentation</vt:lpstr>
      <vt:lpstr>PowerPoint Presentation</vt:lpstr>
      <vt:lpstr>PowerPoint Presentation</vt:lpstr>
      <vt:lpstr>PowerPoint Presentation</vt:lpstr>
      <vt:lpstr>References</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Paavana Sanvi</dc:creator>
  <cp:lastModifiedBy>Nikhil J</cp:lastModifiedBy>
  <cp:revision>141</cp:revision>
  <dcterms:created xsi:type="dcterms:W3CDTF">2018-12-01T03:57:09Z</dcterms:created>
  <dcterms:modified xsi:type="dcterms:W3CDTF">2019-06-10T15:02:08Z</dcterms:modified>
</cp:coreProperties>
</file>