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9" r:id="rId4"/>
    <p:sldId id="274" r:id="rId5"/>
    <p:sldId id="290" r:id="rId6"/>
    <p:sldId id="262" r:id="rId7"/>
    <p:sldId id="263" r:id="rId8"/>
    <p:sldId id="279" r:id="rId9"/>
    <p:sldId id="280" r:id="rId10"/>
    <p:sldId id="282" r:id="rId11"/>
    <p:sldId id="283" r:id="rId12"/>
    <p:sldId id="264" r:id="rId13"/>
    <p:sldId id="291" r:id="rId14"/>
    <p:sldId id="296" r:id="rId15"/>
    <p:sldId id="265" r:id="rId16"/>
    <p:sldId id="295" r:id="rId17"/>
    <p:sldId id="297" r:id="rId18"/>
    <p:sldId id="294" r:id="rId19"/>
    <p:sldId id="298" r:id="rId20"/>
    <p:sldId id="299" r:id="rId21"/>
    <p:sldId id="269" r:id="rId22"/>
    <p:sldId id="288" r:id="rId23"/>
    <p:sldId id="278" r:id="rId24"/>
    <p:sldId id="300" r:id="rId25"/>
    <p:sldId id="301" r:id="rId26"/>
    <p:sldId id="302" r:id="rId27"/>
    <p:sldId id="303" r:id="rId28"/>
    <p:sldId id="289" r:id="rId29"/>
    <p:sldId id="304" r:id="rId30"/>
    <p:sldId id="271" r:id="rId31"/>
    <p:sldId id="272" r:id="rId32"/>
    <p:sldId id="273" r:id="rId3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000000"/>
          </p15:clr>
        </p15:guide>
        <p15:guide id="2" pos="2880">
          <p15:clr>
            <a:srgbClr val="000000"/>
          </p15:clr>
        </p15:guide>
      </p15:sldGuideLst>
    </p:ext>
    <p:ext uri="{2D200454-40CA-4A62-9FC3-DE9A4176ACB9}">
      <p15:notesGuideLst xmlns:p15="http://schemas.microsoft.com/office/powerpoint/2012/main">
        <p15:guide id="1" orient="horz" pos="2846">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34"/>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4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t>12/22/2022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279E24-26C9-4028-974C-D1109146F40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17</a:t>
            </a:fld>
            <a:endParaRPr lang="en-US"/>
          </a:p>
        </p:txBody>
      </p:sp>
    </p:spTree>
    <p:extLst>
      <p:ext uri="{BB962C8B-B14F-4D97-AF65-F5344CB8AC3E}">
        <p14:creationId xmlns:p14="http://schemas.microsoft.com/office/powerpoint/2010/main" val="51902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18</a:t>
            </a:fld>
            <a:endParaRPr lang="en-US"/>
          </a:p>
        </p:txBody>
      </p:sp>
    </p:spTree>
    <p:extLst>
      <p:ext uri="{BB962C8B-B14F-4D97-AF65-F5344CB8AC3E}">
        <p14:creationId xmlns:p14="http://schemas.microsoft.com/office/powerpoint/2010/main" val="3920004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19</a:t>
            </a:fld>
            <a:endParaRPr lang="en-US"/>
          </a:p>
        </p:txBody>
      </p:sp>
    </p:spTree>
    <p:extLst>
      <p:ext uri="{BB962C8B-B14F-4D97-AF65-F5344CB8AC3E}">
        <p14:creationId xmlns:p14="http://schemas.microsoft.com/office/powerpoint/2010/main" val="872927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20</a:t>
            </a:fld>
            <a:endParaRPr lang="en-US"/>
          </a:p>
        </p:txBody>
      </p:sp>
    </p:spTree>
    <p:extLst>
      <p:ext uri="{BB962C8B-B14F-4D97-AF65-F5344CB8AC3E}">
        <p14:creationId xmlns:p14="http://schemas.microsoft.com/office/powerpoint/2010/main" val="96608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8</a:t>
            </a:fld>
            <a:endParaRPr lang="en-US"/>
          </a:p>
        </p:txBody>
      </p:sp>
    </p:spTree>
    <p:extLst>
      <p:ext uri="{BB962C8B-B14F-4D97-AF65-F5344CB8AC3E}">
        <p14:creationId xmlns:p14="http://schemas.microsoft.com/office/powerpoint/2010/main" val="163735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9</a:t>
            </a:fld>
            <a:endParaRPr lang="en-US"/>
          </a:p>
        </p:txBody>
      </p:sp>
    </p:spTree>
    <p:extLst>
      <p:ext uri="{BB962C8B-B14F-4D97-AF65-F5344CB8AC3E}">
        <p14:creationId xmlns:p14="http://schemas.microsoft.com/office/powerpoint/2010/main" val="174538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10</a:t>
            </a:fld>
            <a:endParaRPr lang="en-US"/>
          </a:p>
        </p:txBody>
      </p:sp>
    </p:spTree>
    <p:extLst>
      <p:ext uri="{BB962C8B-B14F-4D97-AF65-F5344CB8AC3E}">
        <p14:creationId xmlns:p14="http://schemas.microsoft.com/office/powerpoint/2010/main" val="283758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11</a:t>
            </a:fld>
            <a:endParaRPr lang="en-US"/>
          </a:p>
        </p:txBody>
      </p:sp>
    </p:spTree>
    <p:extLst>
      <p:ext uri="{BB962C8B-B14F-4D97-AF65-F5344CB8AC3E}">
        <p14:creationId xmlns:p14="http://schemas.microsoft.com/office/powerpoint/2010/main" val="26875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t>16</a:t>
            </a:fld>
            <a:endParaRPr lang="en-US"/>
          </a:p>
        </p:txBody>
      </p:sp>
    </p:spTree>
    <p:extLst>
      <p:ext uri="{BB962C8B-B14F-4D97-AF65-F5344CB8AC3E}">
        <p14:creationId xmlns:p14="http://schemas.microsoft.com/office/powerpoint/2010/main" val="4712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sz="1200" dirty="0"/>
              <a:t>Manipal School</a:t>
            </a:r>
            <a:r>
              <a:rPr lang="en-US" sz="1200" baseline="0" dirty="0"/>
              <a:t> of</a:t>
            </a:r>
            <a:r>
              <a:rPr lang="en-US" sz="1200" dirty="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pic>
        <p:nvPicPr>
          <p:cNvPr id="3" name="Picture 2" descr="A picture containing drawing, food, table&#10;&#10;Description automatically generated"/>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49" y="2214754"/>
            <a:ext cx="8305800" cy="1066800"/>
          </a:xfrm>
        </p:spPr>
        <p:txBody>
          <a:bodyPr/>
          <a:lstStyle/>
          <a:p>
            <a:r>
              <a:rPr lang="en-US" sz="2800" b="1" dirty="0">
                <a:latin typeface="Times New Roman" panose="02020603050405020304" pitchFamily="18" charset="0"/>
                <a:cs typeface="Times New Roman" panose="02020603050405020304" pitchFamily="18" charset="0"/>
              </a:rPr>
              <a:t>MODIFIED SPI PROTOCOL IMPLEMENTATION USING VERILOG HDL</a:t>
            </a:r>
            <a:br>
              <a:rPr lang="en-US" sz="2800" dirty="0"/>
            </a:br>
            <a:br>
              <a:rPr lang="en-US" sz="2800" dirty="0"/>
            </a:b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a:t>
            </a:fld>
            <a:endParaRPr lang="en-US"/>
          </a:p>
        </p:txBody>
      </p:sp>
      <p:sp>
        <p:nvSpPr>
          <p:cNvPr id="5" name="Rectangle 4"/>
          <p:cNvSpPr/>
          <p:nvPr/>
        </p:nvSpPr>
        <p:spPr>
          <a:xfrm>
            <a:off x="7028870" y="224135"/>
            <a:ext cx="2115131" cy="523220"/>
          </a:xfrm>
          <a:prstGeom prst="rect">
            <a:avLst/>
          </a:prstGeom>
        </p:spPr>
        <p:txBody>
          <a:bodyPr wrap="none">
            <a:spAutoFit/>
          </a:bodyPr>
          <a:lstStyle/>
          <a:p>
            <a:pPr algn="r">
              <a:spcBef>
                <a:spcPct val="50000"/>
              </a:spcBef>
            </a:pPr>
            <a:r>
              <a:rPr lang="en-US" sz="2800" b="1">
                <a:solidFill>
                  <a:srgbClr val="CC6600"/>
                </a:solidFill>
                <a:latin typeface="Calibri" panose="020F0502020204030204" pitchFamily="34" charset="0"/>
                <a:cs typeface="Calibri" panose="020F0502020204030204" pitchFamily="34" charset="0"/>
              </a:rPr>
              <a:t> </a:t>
            </a:r>
            <a:r>
              <a:rPr lang="en-US" sz="2800" b="1" dirty="0">
                <a:solidFill>
                  <a:srgbClr val="CC6600"/>
                </a:solidFill>
                <a:latin typeface="Calibri" panose="020F0502020204030204" pitchFamily="34" charset="0"/>
                <a:cs typeface="Calibri" panose="020F0502020204030204" pitchFamily="34" charset="0"/>
              </a:rPr>
              <a:t>M</a:t>
            </a:r>
            <a:r>
              <a:rPr lang="en-US" sz="2800" b="1">
                <a:solidFill>
                  <a:srgbClr val="CC6600"/>
                </a:solidFill>
                <a:latin typeface="Calibri" panose="020F0502020204030204" pitchFamily="34" charset="0"/>
                <a:cs typeface="Calibri" panose="020F0502020204030204" pitchFamily="34" charset="0"/>
              </a:rPr>
              <a:t>ini-Project</a:t>
            </a:r>
            <a:endParaRPr lang="en-US" sz="2800" b="1" dirty="0">
              <a:solidFill>
                <a:srgbClr val="CC6600"/>
              </a:solidFill>
              <a:latin typeface="Calibri" panose="020F0502020204030204" pitchFamily="34" charset="0"/>
              <a:cs typeface="Calibri" panose="020F0502020204030204" pitchFamily="34" charset="0"/>
            </a:endParaRPr>
          </a:p>
        </p:txBody>
      </p:sp>
      <p:sp>
        <p:nvSpPr>
          <p:cNvPr id="6" name="Rectangle 5"/>
          <p:cNvSpPr/>
          <p:nvPr/>
        </p:nvSpPr>
        <p:spPr>
          <a:xfrm>
            <a:off x="476250" y="5176161"/>
            <a:ext cx="8382000" cy="723275"/>
          </a:xfrm>
          <a:prstGeom prst="rect">
            <a:avLst/>
          </a:prstGeom>
        </p:spPr>
        <p:txBody>
          <a:bodyPr wrap="square">
            <a:spAutoFit/>
          </a:bodyPr>
          <a:lstStyle/>
          <a:p>
            <a:pPr algn="ctr">
              <a:spcBef>
                <a:spcPct val="50000"/>
              </a:spcBef>
            </a:pPr>
            <a:r>
              <a:rPr lang="en-US" sz="2000" b="1" i="1" dirty="0">
                <a:latin typeface="Calibri" panose="020F0502020204030204" pitchFamily="34" charset="0"/>
                <a:cs typeface="Calibri" panose="020F0502020204030204" pitchFamily="34" charset="0"/>
              </a:rPr>
              <a:t>Under the guidance of</a:t>
            </a:r>
          </a:p>
          <a:p>
            <a:pPr>
              <a:spcBef>
                <a:spcPct val="50000"/>
              </a:spcBef>
            </a:pPr>
            <a:endParaRPr lang="en-US" sz="1400" i="1" dirty="0"/>
          </a:p>
        </p:txBody>
      </p:sp>
      <p:sp>
        <p:nvSpPr>
          <p:cNvPr id="8" name="TextBox 7">
            <a:extLst>
              <a:ext uri="{FF2B5EF4-FFF2-40B4-BE49-F238E27FC236}">
                <a16:creationId xmlns:a16="http://schemas.microsoft.com/office/drawing/2014/main" id="{9992B46A-D125-DB58-40EC-3896C4CF23E2}"/>
              </a:ext>
            </a:extLst>
          </p:cNvPr>
          <p:cNvSpPr txBox="1"/>
          <p:nvPr/>
        </p:nvSpPr>
        <p:spPr>
          <a:xfrm>
            <a:off x="285750" y="5748544"/>
            <a:ext cx="8724899"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Dr. Mohan Kumar </a:t>
            </a:r>
            <a:r>
              <a:rPr lang="en-US" b="1" dirty="0" err="1">
                <a:latin typeface="Times New Roman" panose="02020603050405020304" pitchFamily="18" charset="0"/>
                <a:cs typeface="Times New Roman" panose="02020603050405020304" pitchFamily="18" charset="0"/>
              </a:rPr>
              <a:t>Jayasubramanian</a:t>
            </a:r>
            <a:r>
              <a:rPr lang="en-US"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(Associate Professor)</a:t>
            </a:r>
          </a:p>
          <a:p>
            <a:pPr algn="ctr"/>
            <a:r>
              <a:rPr lang="en-US" dirty="0">
                <a:latin typeface="Times New Roman" panose="02020603050405020304" pitchFamily="18" charset="0"/>
                <a:cs typeface="Times New Roman" panose="02020603050405020304" pitchFamily="18" charset="0"/>
              </a:rPr>
              <a:t>Manipal School of Information Science</a:t>
            </a:r>
            <a:endParaRPr lang="en-IN" dirty="0">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6C7CFDF-FE4B-2944-AB13-39FAB2B9BA0B}"/>
              </a:ext>
            </a:extLst>
          </p:cNvPr>
          <p:cNvGraphicFramePr>
            <a:graphicFrameLocks noGrp="1"/>
          </p:cNvGraphicFramePr>
          <p:nvPr>
            <p:extLst>
              <p:ext uri="{D42A27DB-BD31-4B8C-83A1-F6EECF244321}">
                <p14:modId xmlns:p14="http://schemas.microsoft.com/office/powerpoint/2010/main" val="2235854993"/>
              </p:ext>
            </p:extLst>
          </p:nvPr>
        </p:nvGraphicFramePr>
        <p:xfrm>
          <a:off x="2245115" y="4165392"/>
          <a:ext cx="4882370" cy="741680"/>
        </p:xfrm>
        <a:graphic>
          <a:graphicData uri="http://schemas.openxmlformats.org/drawingml/2006/table">
            <a:tbl>
              <a:tblPr firstRow="1" bandRow="1"/>
              <a:tblGrid>
                <a:gridCol w="2638133">
                  <a:extLst>
                    <a:ext uri="{9D8B030D-6E8A-4147-A177-3AD203B41FA5}">
                      <a16:colId xmlns:a16="http://schemas.microsoft.com/office/drawing/2014/main" val="2738662060"/>
                    </a:ext>
                  </a:extLst>
                </a:gridCol>
                <a:gridCol w="2244237">
                  <a:extLst>
                    <a:ext uri="{9D8B030D-6E8A-4147-A177-3AD203B41FA5}">
                      <a16:colId xmlns:a16="http://schemas.microsoft.com/office/drawing/2014/main" val="678978540"/>
                    </a:ext>
                  </a:extLst>
                </a:gridCol>
              </a:tblGrid>
              <a:tr h="370840">
                <a:tc>
                  <a:txBody>
                    <a:bodyPr/>
                    <a:lstStyle/>
                    <a:p>
                      <a:r>
                        <a:rPr lang="en-US" b="1" dirty="0"/>
                        <a:t>Rahul V</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dirty="0"/>
                        <a:t>221039020</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6238"/>
                  </a:ext>
                </a:extLst>
              </a:tr>
              <a:tr h="370840">
                <a:tc>
                  <a:txBody>
                    <a:bodyPr/>
                    <a:lstStyle/>
                    <a:p>
                      <a:r>
                        <a:rPr lang="en-US" b="1" dirty="0"/>
                        <a:t>Nikhilkumar Agasar</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dirty="0"/>
                        <a:t>221039026</a:t>
                      </a:r>
                      <a:endParaRPr lang="en-IN"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1558640"/>
                  </a:ext>
                </a:extLst>
              </a:tr>
            </a:tbl>
          </a:graphicData>
        </a:graphic>
      </p:graphicFrame>
      <p:pic>
        <p:nvPicPr>
          <p:cNvPr id="3" name="Picture 2" descr="Text&#10;&#10;Description automatically generated">
            <a:extLst>
              <a:ext uri="{FF2B5EF4-FFF2-40B4-BE49-F238E27FC236}">
                <a16:creationId xmlns:a16="http://schemas.microsoft.com/office/drawing/2014/main" id="{D36CFF24-47DC-B0CE-F307-4E0E18F27E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49" y="819943"/>
            <a:ext cx="7932714" cy="1322223"/>
          </a:xfrm>
          <a:prstGeom prst="rect">
            <a:avLst/>
          </a:prstGeom>
          <a:noFill/>
        </p:spPr>
      </p:pic>
      <p:sp>
        <p:nvSpPr>
          <p:cNvPr id="7" name="TextBox 6">
            <a:extLst>
              <a:ext uri="{FF2B5EF4-FFF2-40B4-BE49-F238E27FC236}">
                <a16:creationId xmlns:a16="http://schemas.microsoft.com/office/drawing/2014/main" id="{D32636B9-9482-A326-1C6A-AFD420B0BC59}"/>
              </a:ext>
            </a:extLst>
          </p:cNvPr>
          <p:cNvSpPr txBox="1"/>
          <p:nvPr/>
        </p:nvSpPr>
        <p:spPr>
          <a:xfrm>
            <a:off x="4686300" y="3748418"/>
            <a:ext cx="42832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3.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904897449"/>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Anand N, George Joseph, </a:t>
                      </a:r>
                      <a:r>
                        <a:rPr lang="en-IN" sz="1800" b="0" i="0" kern="1200" dirty="0" err="1">
                          <a:solidFill>
                            <a:schemeClr val="tx1"/>
                          </a:solidFill>
                          <a:effectLst/>
                          <a:latin typeface="+mn-lt"/>
                          <a:ea typeface="+mn-ea"/>
                          <a:cs typeface="+mn-cs"/>
                        </a:rPr>
                        <a:t>Suwin</a:t>
                      </a:r>
                      <a:r>
                        <a:rPr lang="en-IN" sz="1800" b="0" i="0" kern="1200" dirty="0">
                          <a:solidFill>
                            <a:schemeClr val="tx1"/>
                          </a:solidFill>
                          <a:effectLst/>
                          <a:latin typeface="+mn-lt"/>
                          <a:ea typeface="+mn-ea"/>
                          <a:cs typeface="+mn-cs"/>
                        </a:rPr>
                        <a:t> Sam </a:t>
                      </a:r>
                      <a:r>
                        <a:rPr lang="en-IN" sz="1800" b="0" i="0" kern="1200" dirty="0" err="1">
                          <a:solidFill>
                            <a:schemeClr val="tx1"/>
                          </a:solidFill>
                          <a:effectLst/>
                          <a:latin typeface="+mn-lt"/>
                          <a:ea typeface="+mn-ea"/>
                          <a:cs typeface="+mn-cs"/>
                        </a:rPr>
                        <a:t>Oommen</a:t>
                      </a:r>
                      <a:r>
                        <a:rPr lang="en-IN" sz="1800" b="0" i="0" kern="1200" dirty="0">
                          <a:solidFill>
                            <a:schemeClr val="tx1"/>
                          </a:solidFill>
                          <a:effectLst/>
                          <a:latin typeface="+mn-lt"/>
                          <a:ea typeface="+mn-ea"/>
                          <a:cs typeface="+mn-cs"/>
                        </a:rPr>
                        <a:t>, and R </a:t>
                      </a:r>
                      <a:r>
                        <a:rPr lang="en-IN" sz="1800" b="0" i="0" kern="1200" dirty="0" err="1">
                          <a:solidFill>
                            <a:schemeClr val="tx1"/>
                          </a:solidFill>
                          <a:effectLst/>
                          <a:latin typeface="+mn-lt"/>
                          <a:ea typeface="+mn-ea"/>
                          <a:cs typeface="+mn-cs"/>
                        </a:rPr>
                        <a:t>Dhanabal</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2014</a:t>
                      </a:r>
                    </a:p>
                  </a:txBody>
                  <a:tcPr anchor="ctr"/>
                </a:tc>
                <a:tc>
                  <a:txBody>
                    <a:bodyPr/>
                    <a:lstStyle/>
                    <a:p>
                      <a:pPr algn="just"/>
                      <a:r>
                        <a:rPr lang="en-US" sz="1800" b="0" i="0" kern="1200" dirty="0">
                          <a:solidFill>
                            <a:schemeClr val="tx1"/>
                          </a:solidFill>
                          <a:effectLst/>
                          <a:latin typeface="+mn-lt"/>
                          <a:ea typeface="+mn-ea"/>
                          <a:cs typeface="+mn-cs"/>
                        </a:rPr>
                        <a:t>Design and Implementation of High-Speed Serial Peripheral Interface</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It gives an idea about the implementation of the high-speed serial peripheral interface which is having a control register to implement the work of Master mode or slave mode. </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The control register can be programmed by the user to initiate the data transfer between the master and the slaves.</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342097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3.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3046030945"/>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Frédéric </a:t>
                      </a:r>
                      <a:r>
                        <a:rPr lang="en-IN" sz="1800" b="0" i="0" kern="1200" dirty="0" err="1">
                          <a:solidFill>
                            <a:schemeClr val="tx1"/>
                          </a:solidFill>
                          <a:effectLst/>
                          <a:latin typeface="+mn-lt"/>
                          <a:ea typeface="+mn-ea"/>
                          <a:cs typeface="+mn-cs"/>
                        </a:rPr>
                        <a:t>Leens</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2009</a:t>
                      </a:r>
                    </a:p>
                  </a:txBody>
                  <a:tcPr anchor="ctr"/>
                </a:tc>
                <a:tc>
                  <a:txBody>
                    <a:bodyPr/>
                    <a:lstStyle/>
                    <a:p>
                      <a:pPr algn="just"/>
                      <a:r>
                        <a:rPr lang="en-US" sz="1800" b="0" i="0" kern="1200" dirty="0">
                          <a:solidFill>
                            <a:schemeClr val="tx1"/>
                          </a:solidFill>
                          <a:effectLst/>
                          <a:latin typeface="+mn-lt"/>
                          <a:ea typeface="+mn-ea"/>
                          <a:cs typeface="+mn-cs"/>
                        </a:rPr>
                        <a:t>An Introduction to I2C and SPI Protocols</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This paper has helped us in implementing the block diagrams for our project and understanding the entire protocols in the detailed manner.</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It also gives brief comparison between I2c and SPI with frame formats and timing diagrams respectively.</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 </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211068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12</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dirty="0">
                <a:solidFill>
                  <a:srgbClr val="CC6600"/>
                </a:solidFill>
                <a:latin typeface="Calibri" panose="020F0502020204030204" pitchFamily="34" charset="0"/>
                <a:cs typeface="Calibri" panose="020F0502020204030204" pitchFamily="34" charset="0"/>
              </a:rPr>
              <a:t>4. </a:t>
            </a:r>
            <a:r>
              <a:rPr lang="en-IN" sz="2800" b="1" dirty="0">
                <a:solidFill>
                  <a:srgbClr val="CC6600"/>
                </a:solidFill>
                <a:latin typeface="Calibri" panose="020F0502020204030204" pitchFamily="34" charset="0"/>
                <a:cs typeface="Calibri" panose="020F0502020204030204" pitchFamily="34" charset="0"/>
              </a:rPr>
              <a:t>Block Diagram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87FFCC1A-A2B3-2E58-1DAE-FA640D41E86D}"/>
              </a:ext>
            </a:extLst>
          </p:cNvPr>
          <p:cNvSpPr>
            <a:spLocks noChangeArrowheads="1"/>
          </p:cNvSpPr>
          <p:nvPr/>
        </p:nvSpPr>
        <p:spPr bwMode="auto">
          <a:xfrm>
            <a:off x="1153886" y="81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6">
            <a:extLst>
              <a:ext uri="{FF2B5EF4-FFF2-40B4-BE49-F238E27FC236}">
                <a16:creationId xmlns:a16="http://schemas.microsoft.com/office/drawing/2014/main" id="{AE3A24A0-6791-A879-2078-7DA8E207302D}"/>
              </a:ext>
            </a:extLst>
          </p:cNvPr>
          <p:cNvSpPr>
            <a:spLocks noChangeArrowheads="1"/>
          </p:cNvSpPr>
          <p:nvPr/>
        </p:nvSpPr>
        <p:spPr bwMode="auto">
          <a:xfrm>
            <a:off x="1611086" y="126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DF66E0D-1062-1524-9CB0-EB71711A335C}"/>
              </a:ext>
            </a:extLst>
          </p:cNvPr>
          <p:cNvSpPr txBox="1"/>
          <p:nvPr/>
        </p:nvSpPr>
        <p:spPr>
          <a:xfrm>
            <a:off x="1030516" y="4326383"/>
            <a:ext cx="5152570" cy="2092881"/>
          </a:xfrm>
          <a:prstGeom prst="rect">
            <a:avLst/>
          </a:prstGeom>
          <a:noFill/>
        </p:spPr>
        <p:txBody>
          <a:bodyPr wrap="square">
            <a:spAutoFit/>
          </a:bodyPr>
          <a:lstStyle/>
          <a:p>
            <a:pPr indent="457200">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MOSI: Master Out Slave In</a:t>
            </a:r>
          </a:p>
          <a:p>
            <a:pPr indent="457200">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MISO: Master In Slave Out</a:t>
            </a:r>
          </a:p>
          <a:p>
            <a:pPr indent="457200">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SCL: Clock Signal</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SS/CS: Chip Select</a:t>
            </a:r>
            <a:endParaRPr lang="en-IN" sz="2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8DAA95EA-5062-37CE-9F1F-4CB6BEE97E45}"/>
              </a:ext>
            </a:extLst>
          </p:cNvPr>
          <p:cNvGrpSpPr/>
          <p:nvPr/>
        </p:nvGrpSpPr>
        <p:grpSpPr>
          <a:xfrm>
            <a:off x="1030516" y="1248351"/>
            <a:ext cx="6594184" cy="2662456"/>
            <a:chOff x="1659965" y="1866782"/>
            <a:chExt cx="6594184" cy="2662456"/>
          </a:xfrm>
        </p:grpSpPr>
        <p:sp>
          <p:nvSpPr>
            <p:cNvPr id="5" name="Rectangle 4">
              <a:extLst>
                <a:ext uri="{FF2B5EF4-FFF2-40B4-BE49-F238E27FC236}">
                  <a16:creationId xmlns:a16="http://schemas.microsoft.com/office/drawing/2014/main" id="{ACCDA0F5-9673-5B06-9A73-0F9C4BED3AD7}"/>
                </a:ext>
              </a:extLst>
            </p:cNvPr>
            <p:cNvSpPr/>
            <p:nvPr/>
          </p:nvSpPr>
          <p:spPr>
            <a:xfrm>
              <a:off x="1659965" y="1916667"/>
              <a:ext cx="1959429" cy="26125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844CF46-F186-B035-EAC2-6B4E55DFD6E9}"/>
                </a:ext>
              </a:extLst>
            </p:cNvPr>
            <p:cNvSpPr/>
            <p:nvPr/>
          </p:nvSpPr>
          <p:spPr>
            <a:xfrm>
              <a:off x="6294720" y="1866782"/>
              <a:ext cx="1959429" cy="26125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3788CA3-9DEF-B75F-A331-4F4C99FF7A19}"/>
                </a:ext>
              </a:extLst>
            </p:cNvPr>
            <p:cNvSpPr txBox="1"/>
            <p:nvPr/>
          </p:nvSpPr>
          <p:spPr>
            <a:xfrm>
              <a:off x="2138936" y="2988402"/>
              <a:ext cx="1177442" cy="369332"/>
            </a:xfrm>
            <a:prstGeom prst="rect">
              <a:avLst/>
            </a:prstGeom>
            <a:noFill/>
          </p:spPr>
          <p:txBody>
            <a:bodyPr wrap="square" rtlCol="0">
              <a:spAutoFit/>
            </a:bodyPr>
            <a:lstStyle/>
            <a:p>
              <a:r>
                <a:rPr lang="en-US" b="1" dirty="0"/>
                <a:t>MASTER</a:t>
              </a:r>
              <a:endParaRPr lang="en-IN" b="1" dirty="0"/>
            </a:p>
          </p:txBody>
        </p:sp>
        <p:sp>
          <p:nvSpPr>
            <p:cNvPr id="8" name="TextBox 7">
              <a:extLst>
                <a:ext uri="{FF2B5EF4-FFF2-40B4-BE49-F238E27FC236}">
                  <a16:creationId xmlns:a16="http://schemas.microsoft.com/office/drawing/2014/main" id="{02898C92-05B9-2488-BD7D-530213FEBF8A}"/>
                </a:ext>
              </a:extLst>
            </p:cNvPr>
            <p:cNvSpPr txBox="1"/>
            <p:nvPr/>
          </p:nvSpPr>
          <p:spPr>
            <a:xfrm>
              <a:off x="6773691" y="2956594"/>
              <a:ext cx="1314241" cy="369332"/>
            </a:xfrm>
            <a:prstGeom prst="rect">
              <a:avLst/>
            </a:prstGeom>
            <a:noFill/>
          </p:spPr>
          <p:txBody>
            <a:bodyPr wrap="square" rtlCol="0">
              <a:spAutoFit/>
            </a:bodyPr>
            <a:lstStyle/>
            <a:p>
              <a:r>
                <a:rPr lang="en-US" b="1" dirty="0"/>
                <a:t>SLAVES</a:t>
              </a:r>
              <a:endParaRPr lang="en-IN" b="1" dirty="0"/>
            </a:p>
          </p:txBody>
        </p:sp>
        <p:cxnSp>
          <p:nvCxnSpPr>
            <p:cNvPr id="9" name="Straight Connector 8">
              <a:extLst>
                <a:ext uri="{FF2B5EF4-FFF2-40B4-BE49-F238E27FC236}">
                  <a16:creationId xmlns:a16="http://schemas.microsoft.com/office/drawing/2014/main" id="{CC2D8F0D-CC88-88B5-7F90-1FD01D52706B}"/>
                </a:ext>
              </a:extLst>
            </p:cNvPr>
            <p:cNvCxnSpPr>
              <a:cxnSpLocks/>
            </p:cNvCxnSpPr>
            <p:nvPr/>
          </p:nvCxnSpPr>
          <p:spPr>
            <a:xfrm>
              <a:off x="3612262" y="2400445"/>
              <a:ext cx="2682458" cy="0"/>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6DFDFB-B4E9-F2BF-736F-D7BB64B3EE25}"/>
                </a:ext>
              </a:extLst>
            </p:cNvPr>
            <p:cNvCxnSpPr>
              <a:cxnSpLocks/>
            </p:cNvCxnSpPr>
            <p:nvPr/>
          </p:nvCxnSpPr>
          <p:spPr>
            <a:xfrm>
              <a:off x="3610443" y="2959245"/>
              <a:ext cx="2684417" cy="0"/>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01A91A-ADB9-F4B4-188B-FC7CCAA9F193}"/>
                </a:ext>
              </a:extLst>
            </p:cNvPr>
            <p:cNvCxnSpPr>
              <a:cxnSpLocks/>
            </p:cNvCxnSpPr>
            <p:nvPr/>
          </p:nvCxnSpPr>
          <p:spPr>
            <a:xfrm>
              <a:off x="3610443" y="3478519"/>
              <a:ext cx="2684417" cy="0"/>
            </a:xfrm>
            <a:prstGeom prst="line">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62A76F4-5E52-9C71-5DC9-3816BB2D4144}"/>
                </a:ext>
              </a:extLst>
            </p:cNvPr>
            <p:cNvCxnSpPr>
              <a:cxnSpLocks/>
            </p:cNvCxnSpPr>
            <p:nvPr/>
          </p:nvCxnSpPr>
          <p:spPr>
            <a:xfrm>
              <a:off x="3610443" y="4055074"/>
              <a:ext cx="2684417" cy="0"/>
            </a:xfrm>
            <a:prstGeom prst="line">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081F395-B9E7-706B-81F4-A80388683A97}"/>
                </a:ext>
              </a:extLst>
            </p:cNvPr>
            <p:cNvSpPr/>
            <p:nvPr/>
          </p:nvSpPr>
          <p:spPr>
            <a:xfrm>
              <a:off x="4623232" y="1998640"/>
              <a:ext cx="901774" cy="369332"/>
            </a:xfrm>
            <a:prstGeom prst="rect">
              <a:avLst/>
            </a:prstGeom>
          </p:spPr>
          <p:txBody>
            <a:bodyPr wrap="square">
              <a:spAutoFit/>
            </a:bodyPr>
            <a:lstStyle/>
            <a:p>
              <a:r>
                <a:rPr lang="en-US" b="1" dirty="0"/>
                <a:t>SCK</a:t>
              </a:r>
              <a:endParaRPr lang="en-IN" b="1" dirty="0"/>
            </a:p>
          </p:txBody>
        </p:sp>
        <p:sp>
          <p:nvSpPr>
            <p:cNvPr id="16" name="Rectangle 15">
              <a:extLst>
                <a:ext uri="{FF2B5EF4-FFF2-40B4-BE49-F238E27FC236}">
                  <a16:creationId xmlns:a16="http://schemas.microsoft.com/office/drawing/2014/main" id="{9FFD85D0-A301-F058-C8BF-85741E080A98}"/>
                </a:ext>
              </a:extLst>
            </p:cNvPr>
            <p:cNvSpPr/>
            <p:nvPr/>
          </p:nvSpPr>
          <p:spPr>
            <a:xfrm>
              <a:off x="4549983" y="2510043"/>
              <a:ext cx="862623" cy="369332"/>
            </a:xfrm>
            <a:prstGeom prst="rect">
              <a:avLst/>
            </a:prstGeom>
          </p:spPr>
          <p:txBody>
            <a:bodyPr wrap="square">
              <a:spAutoFit/>
            </a:bodyPr>
            <a:lstStyle/>
            <a:p>
              <a:r>
                <a:rPr lang="en-US" b="1" dirty="0"/>
                <a:t>MOSI</a:t>
              </a:r>
              <a:endParaRPr lang="en-IN" b="1" dirty="0"/>
            </a:p>
          </p:txBody>
        </p:sp>
        <p:sp>
          <p:nvSpPr>
            <p:cNvPr id="18" name="Rectangle 17">
              <a:extLst>
                <a:ext uri="{FF2B5EF4-FFF2-40B4-BE49-F238E27FC236}">
                  <a16:creationId xmlns:a16="http://schemas.microsoft.com/office/drawing/2014/main" id="{B0D503E2-BDB7-760E-8D97-A7DD448DDB4E}"/>
                </a:ext>
              </a:extLst>
            </p:cNvPr>
            <p:cNvSpPr/>
            <p:nvPr/>
          </p:nvSpPr>
          <p:spPr>
            <a:xfrm>
              <a:off x="4549985" y="3044241"/>
              <a:ext cx="862621" cy="369332"/>
            </a:xfrm>
            <a:prstGeom prst="rect">
              <a:avLst/>
            </a:prstGeom>
          </p:spPr>
          <p:txBody>
            <a:bodyPr wrap="square">
              <a:spAutoFit/>
            </a:bodyPr>
            <a:lstStyle/>
            <a:p>
              <a:r>
                <a:rPr lang="en-US" b="1" dirty="0"/>
                <a:t>MISO</a:t>
              </a:r>
              <a:endParaRPr lang="en-IN" b="1" dirty="0"/>
            </a:p>
          </p:txBody>
        </p:sp>
        <p:sp>
          <p:nvSpPr>
            <p:cNvPr id="19" name="Rectangle 18">
              <a:extLst>
                <a:ext uri="{FF2B5EF4-FFF2-40B4-BE49-F238E27FC236}">
                  <a16:creationId xmlns:a16="http://schemas.microsoft.com/office/drawing/2014/main" id="{8D1527D5-A928-8503-1528-A7B3A072C0F0}"/>
                </a:ext>
              </a:extLst>
            </p:cNvPr>
            <p:cNvSpPr/>
            <p:nvPr/>
          </p:nvSpPr>
          <p:spPr>
            <a:xfrm>
              <a:off x="4667858" y="3685742"/>
              <a:ext cx="569585" cy="369332"/>
            </a:xfrm>
            <a:prstGeom prst="rect">
              <a:avLst/>
            </a:prstGeom>
          </p:spPr>
          <p:txBody>
            <a:bodyPr wrap="square">
              <a:spAutoFit/>
            </a:bodyPr>
            <a:lstStyle/>
            <a:p>
              <a:r>
                <a:rPr lang="en-US" b="1" dirty="0"/>
                <a:t>SS</a:t>
              </a:r>
              <a:endParaRPr lang="en-IN" b="1"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13</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dirty="0">
                <a:solidFill>
                  <a:srgbClr val="CC6600"/>
                </a:solidFill>
                <a:latin typeface="Calibri" panose="020F0502020204030204" pitchFamily="34" charset="0"/>
                <a:cs typeface="Calibri" panose="020F0502020204030204" pitchFamily="34" charset="0"/>
              </a:rPr>
              <a:t>4. </a:t>
            </a:r>
            <a:r>
              <a:rPr lang="en-IN" sz="2800" b="1" dirty="0">
                <a:solidFill>
                  <a:srgbClr val="CC6600"/>
                </a:solidFill>
                <a:latin typeface="Calibri" panose="020F0502020204030204" pitchFamily="34" charset="0"/>
                <a:cs typeface="Calibri" panose="020F0502020204030204" pitchFamily="34" charset="0"/>
              </a:rPr>
              <a:t>Block Diagram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87FFCC1A-A2B3-2E58-1DAE-FA640D41E86D}"/>
              </a:ext>
            </a:extLst>
          </p:cNvPr>
          <p:cNvSpPr>
            <a:spLocks noChangeArrowheads="1"/>
          </p:cNvSpPr>
          <p:nvPr/>
        </p:nvSpPr>
        <p:spPr bwMode="auto">
          <a:xfrm>
            <a:off x="0" y="8748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2">
            <a:extLst>
              <a:ext uri="{FF2B5EF4-FFF2-40B4-BE49-F238E27FC236}">
                <a16:creationId xmlns:a16="http://schemas.microsoft.com/office/drawing/2014/main" id="{58E0D175-A58A-FA67-2A33-7FA03D164754}"/>
              </a:ext>
            </a:extLst>
          </p:cNvPr>
          <p:cNvGrpSpPr/>
          <p:nvPr/>
        </p:nvGrpSpPr>
        <p:grpSpPr>
          <a:xfrm>
            <a:off x="1462831" y="910323"/>
            <a:ext cx="6218337" cy="5459437"/>
            <a:chOff x="2292825" y="394657"/>
            <a:chExt cx="6218337" cy="5459437"/>
          </a:xfrm>
        </p:grpSpPr>
        <p:sp>
          <p:nvSpPr>
            <p:cNvPr id="5" name="Rectangle 4">
              <a:extLst>
                <a:ext uri="{FF2B5EF4-FFF2-40B4-BE49-F238E27FC236}">
                  <a16:creationId xmlns:a16="http://schemas.microsoft.com/office/drawing/2014/main" id="{6E298801-AE81-D755-09C2-7D93D830F797}"/>
                </a:ext>
              </a:extLst>
            </p:cNvPr>
            <p:cNvSpPr/>
            <p:nvPr/>
          </p:nvSpPr>
          <p:spPr>
            <a:xfrm>
              <a:off x="2292825" y="489330"/>
              <a:ext cx="1547653" cy="21460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E234671-2603-5246-AFFE-9B15269072CF}"/>
                </a:ext>
              </a:extLst>
            </p:cNvPr>
            <p:cNvSpPr/>
            <p:nvPr/>
          </p:nvSpPr>
          <p:spPr>
            <a:xfrm>
              <a:off x="6963510" y="490850"/>
              <a:ext cx="1547652" cy="156303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BCA2011-F4E0-1F7E-EB0E-EC0E641E5265}"/>
                </a:ext>
              </a:extLst>
            </p:cNvPr>
            <p:cNvSpPr/>
            <p:nvPr/>
          </p:nvSpPr>
          <p:spPr>
            <a:xfrm>
              <a:off x="6949647" y="2382542"/>
              <a:ext cx="1547652" cy="15630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961420C-1D98-557D-8416-32FDD626ED1D}"/>
                </a:ext>
              </a:extLst>
            </p:cNvPr>
            <p:cNvSpPr/>
            <p:nvPr/>
          </p:nvSpPr>
          <p:spPr>
            <a:xfrm>
              <a:off x="6963509" y="4291059"/>
              <a:ext cx="1547652" cy="15630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37A84327-7A48-1D88-4303-25337EB5905E}"/>
                </a:ext>
              </a:extLst>
            </p:cNvPr>
            <p:cNvCxnSpPr/>
            <p:nvPr/>
          </p:nvCxnSpPr>
          <p:spPr>
            <a:xfrm>
              <a:off x="3840478" y="703385"/>
              <a:ext cx="312303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046426-1C92-D3FE-503F-C56A301079C4}"/>
                </a:ext>
              </a:extLst>
            </p:cNvPr>
            <p:cNvCxnSpPr/>
            <p:nvPr/>
          </p:nvCxnSpPr>
          <p:spPr>
            <a:xfrm>
              <a:off x="3840478" y="1080868"/>
              <a:ext cx="312303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7D1A600-479D-84A8-A493-14C021F661F3}"/>
                </a:ext>
              </a:extLst>
            </p:cNvPr>
            <p:cNvCxnSpPr/>
            <p:nvPr/>
          </p:nvCxnSpPr>
          <p:spPr>
            <a:xfrm>
              <a:off x="3840478" y="1446628"/>
              <a:ext cx="3123031"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5D84DB-CFFB-FB8A-BFC1-BB1248D5F114}"/>
                </a:ext>
              </a:extLst>
            </p:cNvPr>
            <p:cNvCxnSpPr/>
            <p:nvPr/>
          </p:nvCxnSpPr>
          <p:spPr>
            <a:xfrm>
              <a:off x="3840478" y="1756118"/>
              <a:ext cx="312303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03FDFBF2-15B4-8BFF-2511-B70D482E5350}"/>
                </a:ext>
              </a:extLst>
            </p:cNvPr>
            <p:cNvCxnSpPr/>
            <p:nvPr/>
          </p:nvCxnSpPr>
          <p:spPr>
            <a:xfrm>
              <a:off x="3840478" y="2053884"/>
              <a:ext cx="3109169" cy="1645919"/>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FCEDC6-6A2A-6A1C-3662-B59D14713C97}"/>
                </a:ext>
              </a:extLst>
            </p:cNvPr>
            <p:cNvCxnSpPr>
              <a:cxnSpLocks/>
            </p:cNvCxnSpPr>
            <p:nvPr/>
          </p:nvCxnSpPr>
          <p:spPr>
            <a:xfrm>
              <a:off x="6471138" y="703385"/>
              <a:ext cx="14068" cy="3840480"/>
            </a:xfrm>
            <a:prstGeom prst="line">
              <a:avLst/>
            </a:prstGeom>
            <a:ln w="28575">
              <a:solidFill>
                <a:schemeClr val="tx1">
                  <a:alpha val="96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385E25-BB90-0158-CD21-6EA025D0F68D}"/>
                </a:ext>
              </a:extLst>
            </p:cNvPr>
            <p:cNvCxnSpPr/>
            <p:nvPr/>
          </p:nvCxnSpPr>
          <p:spPr>
            <a:xfrm>
              <a:off x="6485206" y="4543864"/>
              <a:ext cx="478303" cy="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380DF-78A5-AA2B-F502-D9FAE6F264E6}"/>
                </a:ext>
              </a:extLst>
            </p:cNvPr>
            <p:cNvCxnSpPr/>
            <p:nvPr/>
          </p:nvCxnSpPr>
          <p:spPr>
            <a:xfrm>
              <a:off x="6485206" y="2635347"/>
              <a:ext cx="478303" cy="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E343C9-AD74-A38A-48BD-9ABA30D907A0}"/>
                </a:ext>
              </a:extLst>
            </p:cNvPr>
            <p:cNvCxnSpPr>
              <a:cxnSpLocks/>
            </p:cNvCxnSpPr>
            <p:nvPr/>
          </p:nvCxnSpPr>
          <p:spPr>
            <a:xfrm>
              <a:off x="6088966" y="1080868"/>
              <a:ext cx="14068" cy="3840480"/>
            </a:xfrm>
            <a:prstGeom prst="line">
              <a:avLst/>
            </a:prstGeom>
            <a:ln w="28575">
              <a:solidFill>
                <a:schemeClr val="tx1">
                  <a:alpha val="96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5E7AE9-59CB-A245-2C39-8E83B0D6BB81}"/>
                </a:ext>
              </a:extLst>
            </p:cNvPr>
            <p:cNvCxnSpPr>
              <a:cxnSpLocks/>
            </p:cNvCxnSpPr>
            <p:nvPr/>
          </p:nvCxnSpPr>
          <p:spPr>
            <a:xfrm>
              <a:off x="5706794" y="1446628"/>
              <a:ext cx="14068" cy="3840480"/>
            </a:xfrm>
            <a:prstGeom prst="line">
              <a:avLst/>
            </a:prstGeom>
            <a:ln w="28575">
              <a:solidFill>
                <a:schemeClr val="tx1">
                  <a:alpha val="96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C55EB49-47C2-EB8A-C7CD-5ABBC3799061}"/>
                </a:ext>
              </a:extLst>
            </p:cNvPr>
            <p:cNvCxnSpPr>
              <a:cxnSpLocks/>
            </p:cNvCxnSpPr>
            <p:nvPr/>
          </p:nvCxnSpPr>
          <p:spPr>
            <a:xfrm>
              <a:off x="6103034" y="4921348"/>
              <a:ext cx="846613" cy="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A33797-F043-3C6A-E20D-B1368AC18928}"/>
                </a:ext>
              </a:extLst>
            </p:cNvPr>
            <p:cNvCxnSpPr>
              <a:cxnSpLocks/>
            </p:cNvCxnSpPr>
            <p:nvPr/>
          </p:nvCxnSpPr>
          <p:spPr>
            <a:xfrm>
              <a:off x="5706794" y="5287108"/>
              <a:ext cx="1242853" cy="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7C32A8-19E3-CED1-616B-D91CE5DCD154}"/>
                </a:ext>
              </a:extLst>
            </p:cNvPr>
            <p:cNvCxnSpPr>
              <a:cxnSpLocks/>
            </p:cNvCxnSpPr>
            <p:nvPr/>
          </p:nvCxnSpPr>
          <p:spPr>
            <a:xfrm>
              <a:off x="6103033" y="3001108"/>
              <a:ext cx="846613" cy="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549D56-65C8-3EF9-51FF-C85FB8FD5233}"/>
                </a:ext>
              </a:extLst>
            </p:cNvPr>
            <p:cNvCxnSpPr>
              <a:cxnSpLocks/>
            </p:cNvCxnSpPr>
            <p:nvPr/>
          </p:nvCxnSpPr>
          <p:spPr>
            <a:xfrm>
              <a:off x="5720656" y="3348111"/>
              <a:ext cx="1242853" cy="0"/>
            </a:xfrm>
            <a:prstGeom prst="line">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BEB6B09-3299-AE25-F654-52F39DF8BE8C}"/>
                </a:ext>
              </a:extLst>
            </p:cNvPr>
            <p:cNvCxnSpPr/>
            <p:nvPr/>
          </p:nvCxnSpPr>
          <p:spPr>
            <a:xfrm>
              <a:off x="3840478" y="2382542"/>
              <a:ext cx="11254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62BDBD-2485-E176-F10D-5A9B075D9F55}"/>
                </a:ext>
              </a:extLst>
            </p:cNvPr>
            <p:cNvCxnSpPr/>
            <p:nvPr/>
          </p:nvCxnSpPr>
          <p:spPr>
            <a:xfrm>
              <a:off x="4965895" y="2382542"/>
              <a:ext cx="0" cy="31882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0A2B3A-6784-30C4-F5C7-3D9C969C8FA1}"/>
                </a:ext>
              </a:extLst>
            </p:cNvPr>
            <p:cNvCxnSpPr/>
            <p:nvPr/>
          </p:nvCxnSpPr>
          <p:spPr>
            <a:xfrm>
              <a:off x="4965895" y="5570806"/>
              <a:ext cx="198375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8E77EEF-37E4-1D0A-5236-CD8D484B8FE3}"/>
                </a:ext>
              </a:extLst>
            </p:cNvPr>
            <p:cNvSpPr txBox="1"/>
            <p:nvPr/>
          </p:nvSpPr>
          <p:spPr>
            <a:xfrm>
              <a:off x="2448367" y="1377670"/>
              <a:ext cx="1405974" cy="369332"/>
            </a:xfrm>
            <a:prstGeom prst="rect">
              <a:avLst/>
            </a:prstGeom>
            <a:noFill/>
          </p:spPr>
          <p:txBody>
            <a:bodyPr wrap="square" rtlCol="0">
              <a:spAutoFit/>
            </a:bodyPr>
            <a:lstStyle/>
            <a:p>
              <a:r>
                <a:rPr lang="en-US" b="1" dirty="0"/>
                <a:t>MASTER</a:t>
              </a:r>
              <a:endParaRPr lang="en-IN" b="1" dirty="0"/>
            </a:p>
          </p:txBody>
        </p:sp>
        <p:sp>
          <p:nvSpPr>
            <p:cNvPr id="28" name="Rectangle 27">
              <a:extLst>
                <a:ext uri="{FF2B5EF4-FFF2-40B4-BE49-F238E27FC236}">
                  <a16:creationId xmlns:a16="http://schemas.microsoft.com/office/drawing/2014/main" id="{B759A19B-0206-59F6-3487-06C4F1ED376C}"/>
                </a:ext>
              </a:extLst>
            </p:cNvPr>
            <p:cNvSpPr/>
            <p:nvPr/>
          </p:nvSpPr>
          <p:spPr>
            <a:xfrm>
              <a:off x="7242969" y="1087701"/>
              <a:ext cx="937436" cy="369332"/>
            </a:xfrm>
            <a:prstGeom prst="rect">
              <a:avLst/>
            </a:prstGeom>
          </p:spPr>
          <p:txBody>
            <a:bodyPr wrap="none">
              <a:spAutoFit/>
            </a:bodyPr>
            <a:lstStyle/>
            <a:p>
              <a:r>
                <a:rPr lang="en-US" b="1" dirty="0"/>
                <a:t>SLAVE 1</a:t>
              </a:r>
              <a:endParaRPr lang="en-IN" b="1" dirty="0"/>
            </a:p>
          </p:txBody>
        </p:sp>
        <p:sp>
          <p:nvSpPr>
            <p:cNvPr id="29" name="Rectangle 28">
              <a:extLst>
                <a:ext uri="{FF2B5EF4-FFF2-40B4-BE49-F238E27FC236}">
                  <a16:creationId xmlns:a16="http://schemas.microsoft.com/office/drawing/2014/main" id="{C2B4DB29-D75D-E9B4-B0F0-F5BCA490DC0B}"/>
                </a:ext>
              </a:extLst>
            </p:cNvPr>
            <p:cNvSpPr/>
            <p:nvPr/>
          </p:nvSpPr>
          <p:spPr>
            <a:xfrm>
              <a:off x="7214384" y="3001108"/>
              <a:ext cx="937436" cy="369332"/>
            </a:xfrm>
            <a:prstGeom prst="rect">
              <a:avLst/>
            </a:prstGeom>
          </p:spPr>
          <p:txBody>
            <a:bodyPr wrap="none">
              <a:spAutoFit/>
            </a:bodyPr>
            <a:lstStyle/>
            <a:p>
              <a:r>
                <a:rPr lang="en-US" b="1" dirty="0"/>
                <a:t>SLAVE 2</a:t>
              </a:r>
              <a:endParaRPr lang="en-IN" b="1" dirty="0"/>
            </a:p>
          </p:txBody>
        </p:sp>
        <p:sp>
          <p:nvSpPr>
            <p:cNvPr id="30" name="Rectangle 29">
              <a:extLst>
                <a:ext uri="{FF2B5EF4-FFF2-40B4-BE49-F238E27FC236}">
                  <a16:creationId xmlns:a16="http://schemas.microsoft.com/office/drawing/2014/main" id="{905AEE65-6CE6-8F31-91C8-96BAD628450C}"/>
                </a:ext>
              </a:extLst>
            </p:cNvPr>
            <p:cNvSpPr/>
            <p:nvPr/>
          </p:nvSpPr>
          <p:spPr>
            <a:xfrm>
              <a:off x="7242969" y="4915842"/>
              <a:ext cx="937436" cy="369332"/>
            </a:xfrm>
            <a:prstGeom prst="rect">
              <a:avLst/>
            </a:prstGeom>
          </p:spPr>
          <p:txBody>
            <a:bodyPr wrap="none">
              <a:spAutoFit/>
            </a:bodyPr>
            <a:lstStyle/>
            <a:p>
              <a:r>
                <a:rPr lang="en-US" b="1" dirty="0"/>
                <a:t>SLAVE 3</a:t>
              </a:r>
              <a:endParaRPr lang="en-IN" b="1" dirty="0"/>
            </a:p>
          </p:txBody>
        </p:sp>
        <p:sp>
          <p:nvSpPr>
            <p:cNvPr id="31" name="TextBox 30">
              <a:extLst>
                <a:ext uri="{FF2B5EF4-FFF2-40B4-BE49-F238E27FC236}">
                  <a16:creationId xmlns:a16="http://schemas.microsoft.com/office/drawing/2014/main" id="{75024B90-7849-5997-5A50-F4C973A72615}"/>
                </a:ext>
              </a:extLst>
            </p:cNvPr>
            <p:cNvSpPr txBox="1"/>
            <p:nvPr/>
          </p:nvSpPr>
          <p:spPr>
            <a:xfrm>
              <a:off x="4853354" y="394657"/>
              <a:ext cx="867302" cy="369332"/>
            </a:xfrm>
            <a:prstGeom prst="rect">
              <a:avLst/>
            </a:prstGeom>
            <a:noFill/>
          </p:spPr>
          <p:txBody>
            <a:bodyPr wrap="square" rtlCol="0">
              <a:spAutoFit/>
            </a:bodyPr>
            <a:lstStyle/>
            <a:p>
              <a:r>
                <a:rPr lang="en-US" b="1" dirty="0"/>
                <a:t>SCK</a:t>
              </a:r>
              <a:endParaRPr lang="en-IN" b="1" dirty="0"/>
            </a:p>
          </p:txBody>
        </p:sp>
        <p:sp>
          <p:nvSpPr>
            <p:cNvPr id="32" name="Rectangle 31">
              <a:extLst>
                <a:ext uri="{FF2B5EF4-FFF2-40B4-BE49-F238E27FC236}">
                  <a16:creationId xmlns:a16="http://schemas.microsoft.com/office/drawing/2014/main" id="{20E69B8C-F595-AD7C-957B-5C0DBB7F523C}"/>
                </a:ext>
              </a:extLst>
            </p:cNvPr>
            <p:cNvSpPr/>
            <p:nvPr/>
          </p:nvSpPr>
          <p:spPr>
            <a:xfrm>
              <a:off x="4842112" y="767807"/>
              <a:ext cx="712054" cy="369332"/>
            </a:xfrm>
            <a:prstGeom prst="rect">
              <a:avLst/>
            </a:prstGeom>
          </p:spPr>
          <p:txBody>
            <a:bodyPr wrap="none">
              <a:spAutoFit/>
            </a:bodyPr>
            <a:lstStyle/>
            <a:p>
              <a:r>
                <a:rPr lang="en-US" b="1" dirty="0"/>
                <a:t>MOSI</a:t>
              </a:r>
              <a:endParaRPr lang="en-IN" b="1" dirty="0"/>
            </a:p>
          </p:txBody>
        </p:sp>
        <p:sp>
          <p:nvSpPr>
            <p:cNvPr id="33" name="Rectangle 32">
              <a:extLst>
                <a:ext uri="{FF2B5EF4-FFF2-40B4-BE49-F238E27FC236}">
                  <a16:creationId xmlns:a16="http://schemas.microsoft.com/office/drawing/2014/main" id="{780A107A-210C-E033-1784-952B3641EFBB}"/>
                </a:ext>
              </a:extLst>
            </p:cNvPr>
            <p:cNvSpPr/>
            <p:nvPr/>
          </p:nvSpPr>
          <p:spPr>
            <a:xfrm>
              <a:off x="4842111" y="1127706"/>
              <a:ext cx="712054" cy="369332"/>
            </a:xfrm>
            <a:prstGeom prst="rect">
              <a:avLst/>
            </a:prstGeom>
          </p:spPr>
          <p:txBody>
            <a:bodyPr wrap="none">
              <a:spAutoFit/>
            </a:bodyPr>
            <a:lstStyle/>
            <a:p>
              <a:r>
                <a:rPr lang="en-US" b="1" dirty="0"/>
                <a:t>MISO</a:t>
              </a:r>
              <a:endParaRPr lang="en-IN" b="1" dirty="0"/>
            </a:p>
          </p:txBody>
        </p:sp>
        <p:sp>
          <p:nvSpPr>
            <p:cNvPr id="34" name="Rectangle 33">
              <a:extLst>
                <a:ext uri="{FF2B5EF4-FFF2-40B4-BE49-F238E27FC236}">
                  <a16:creationId xmlns:a16="http://schemas.microsoft.com/office/drawing/2014/main" id="{0A585501-8DDC-84AE-1794-2303EF7C86A3}"/>
                </a:ext>
              </a:extLst>
            </p:cNvPr>
            <p:cNvSpPr/>
            <p:nvPr/>
          </p:nvSpPr>
          <p:spPr>
            <a:xfrm>
              <a:off x="4853354" y="1458296"/>
              <a:ext cx="572593" cy="369332"/>
            </a:xfrm>
            <a:prstGeom prst="rect">
              <a:avLst/>
            </a:prstGeom>
          </p:spPr>
          <p:txBody>
            <a:bodyPr wrap="none">
              <a:spAutoFit/>
            </a:bodyPr>
            <a:lstStyle/>
            <a:p>
              <a:r>
                <a:rPr lang="en-US" b="1" dirty="0"/>
                <a:t>SS 1</a:t>
              </a:r>
              <a:endParaRPr lang="en-IN" b="1" dirty="0"/>
            </a:p>
          </p:txBody>
        </p:sp>
        <p:sp>
          <p:nvSpPr>
            <p:cNvPr id="35" name="Rectangle 34">
              <a:extLst>
                <a:ext uri="{FF2B5EF4-FFF2-40B4-BE49-F238E27FC236}">
                  <a16:creationId xmlns:a16="http://schemas.microsoft.com/office/drawing/2014/main" id="{418B5BAD-BA69-A46B-93C0-54B0347EFD46}"/>
                </a:ext>
              </a:extLst>
            </p:cNvPr>
            <p:cNvSpPr/>
            <p:nvPr/>
          </p:nvSpPr>
          <p:spPr>
            <a:xfrm>
              <a:off x="4867217" y="1755503"/>
              <a:ext cx="572593" cy="369332"/>
            </a:xfrm>
            <a:prstGeom prst="rect">
              <a:avLst/>
            </a:prstGeom>
          </p:spPr>
          <p:txBody>
            <a:bodyPr wrap="none">
              <a:spAutoFit/>
            </a:bodyPr>
            <a:lstStyle/>
            <a:p>
              <a:r>
                <a:rPr lang="en-US" b="1" dirty="0"/>
                <a:t>SS 2</a:t>
              </a:r>
              <a:endParaRPr lang="en-IN" dirty="0"/>
            </a:p>
          </p:txBody>
        </p:sp>
        <p:sp>
          <p:nvSpPr>
            <p:cNvPr id="36" name="Rectangle 35">
              <a:extLst>
                <a:ext uri="{FF2B5EF4-FFF2-40B4-BE49-F238E27FC236}">
                  <a16:creationId xmlns:a16="http://schemas.microsoft.com/office/drawing/2014/main" id="{5F9B8793-972E-C8B1-9BE2-DF04494B5922}"/>
                </a:ext>
              </a:extLst>
            </p:cNvPr>
            <p:cNvSpPr/>
            <p:nvPr/>
          </p:nvSpPr>
          <p:spPr>
            <a:xfrm>
              <a:off x="4942195" y="5201474"/>
              <a:ext cx="572593" cy="369332"/>
            </a:xfrm>
            <a:prstGeom prst="rect">
              <a:avLst/>
            </a:prstGeom>
          </p:spPr>
          <p:txBody>
            <a:bodyPr wrap="none">
              <a:spAutoFit/>
            </a:bodyPr>
            <a:lstStyle/>
            <a:p>
              <a:r>
                <a:rPr lang="en-US" b="1" dirty="0"/>
                <a:t>SS 3</a:t>
              </a:r>
              <a:endParaRPr lang="en-IN" dirty="0"/>
            </a:p>
          </p:txBody>
        </p:sp>
      </p:grpSp>
    </p:spTree>
    <p:extLst>
      <p:ext uri="{BB962C8B-B14F-4D97-AF65-F5344CB8AC3E}">
        <p14:creationId xmlns:p14="http://schemas.microsoft.com/office/powerpoint/2010/main" val="53928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14</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dirty="0">
                <a:solidFill>
                  <a:srgbClr val="CC6600"/>
                </a:solidFill>
                <a:latin typeface="Calibri" panose="020F0502020204030204" pitchFamily="34" charset="0"/>
                <a:cs typeface="Calibri" panose="020F0502020204030204" pitchFamily="34" charset="0"/>
              </a:rPr>
              <a:t>4. </a:t>
            </a:r>
            <a:r>
              <a:rPr lang="en-IN" sz="2800" b="1" dirty="0">
                <a:solidFill>
                  <a:srgbClr val="CC6600"/>
                </a:solidFill>
                <a:latin typeface="Calibri" panose="020F0502020204030204" pitchFamily="34" charset="0"/>
                <a:cs typeface="Calibri" panose="020F0502020204030204" pitchFamily="34" charset="0"/>
              </a:rPr>
              <a:t>Block Diagram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87FFCC1A-A2B3-2E58-1DAE-FA640D41E86D}"/>
              </a:ext>
            </a:extLst>
          </p:cNvPr>
          <p:cNvSpPr>
            <a:spLocks noChangeArrowheads="1"/>
          </p:cNvSpPr>
          <p:nvPr/>
        </p:nvSpPr>
        <p:spPr bwMode="auto">
          <a:xfrm>
            <a:off x="0" y="8748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7" name="Group 36">
            <a:extLst>
              <a:ext uri="{FF2B5EF4-FFF2-40B4-BE49-F238E27FC236}">
                <a16:creationId xmlns:a16="http://schemas.microsoft.com/office/drawing/2014/main" id="{79186205-251C-7594-C34A-F9FED977512C}"/>
              </a:ext>
            </a:extLst>
          </p:cNvPr>
          <p:cNvGrpSpPr/>
          <p:nvPr/>
        </p:nvGrpSpPr>
        <p:grpSpPr>
          <a:xfrm>
            <a:off x="971792" y="948753"/>
            <a:ext cx="7200415" cy="5375490"/>
            <a:chOff x="1169893" y="14360"/>
            <a:chExt cx="9739606" cy="6332650"/>
          </a:xfrm>
        </p:grpSpPr>
        <p:sp>
          <p:nvSpPr>
            <p:cNvPr id="38" name="Rectangle 37">
              <a:extLst>
                <a:ext uri="{FF2B5EF4-FFF2-40B4-BE49-F238E27FC236}">
                  <a16:creationId xmlns:a16="http://schemas.microsoft.com/office/drawing/2014/main" id="{AD73032F-8F93-BE13-F4BD-300984EC091D}"/>
                </a:ext>
              </a:extLst>
            </p:cNvPr>
            <p:cNvSpPr/>
            <p:nvPr/>
          </p:nvSpPr>
          <p:spPr>
            <a:xfrm>
              <a:off x="1169893" y="121026"/>
              <a:ext cx="1425388" cy="17884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39" name="Rectangle 38">
              <a:extLst>
                <a:ext uri="{FF2B5EF4-FFF2-40B4-BE49-F238E27FC236}">
                  <a16:creationId xmlns:a16="http://schemas.microsoft.com/office/drawing/2014/main" id="{907C549F-AC8F-C7F3-73D8-A9416EB8012E}"/>
                </a:ext>
              </a:extLst>
            </p:cNvPr>
            <p:cNvSpPr/>
            <p:nvPr/>
          </p:nvSpPr>
          <p:spPr>
            <a:xfrm>
              <a:off x="9273989" y="4867834"/>
              <a:ext cx="1425388" cy="1479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0" name="Rectangle 39">
              <a:extLst>
                <a:ext uri="{FF2B5EF4-FFF2-40B4-BE49-F238E27FC236}">
                  <a16:creationId xmlns:a16="http://schemas.microsoft.com/office/drawing/2014/main" id="{6C078722-7EB2-810F-C591-10E4E91E88D5}"/>
                </a:ext>
              </a:extLst>
            </p:cNvPr>
            <p:cNvSpPr/>
            <p:nvPr/>
          </p:nvSpPr>
          <p:spPr>
            <a:xfrm>
              <a:off x="9273989" y="1909483"/>
              <a:ext cx="1425388" cy="1479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1" name="Rectangle 40">
              <a:extLst>
                <a:ext uri="{FF2B5EF4-FFF2-40B4-BE49-F238E27FC236}">
                  <a16:creationId xmlns:a16="http://schemas.microsoft.com/office/drawing/2014/main" id="{7F61991F-EC07-FB80-EF82-B78E74D552F7}"/>
                </a:ext>
              </a:extLst>
            </p:cNvPr>
            <p:cNvSpPr/>
            <p:nvPr/>
          </p:nvSpPr>
          <p:spPr>
            <a:xfrm>
              <a:off x="9273989" y="107579"/>
              <a:ext cx="1425388" cy="1479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2" name="Rectangle 41">
              <a:extLst>
                <a:ext uri="{FF2B5EF4-FFF2-40B4-BE49-F238E27FC236}">
                  <a16:creationId xmlns:a16="http://schemas.microsoft.com/office/drawing/2014/main" id="{4790D211-91C3-424E-630D-0A5E22723D53}"/>
                </a:ext>
              </a:extLst>
            </p:cNvPr>
            <p:cNvSpPr/>
            <p:nvPr/>
          </p:nvSpPr>
          <p:spPr>
            <a:xfrm>
              <a:off x="3662082" y="1378324"/>
              <a:ext cx="1425388" cy="1479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cxnSp>
          <p:nvCxnSpPr>
            <p:cNvPr id="43" name="Straight Connector 42">
              <a:extLst>
                <a:ext uri="{FF2B5EF4-FFF2-40B4-BE49-F238E27FC236}">
                  <a16:creationId xmlns:a16="http://schemas.microsoft.com/office/drawing/2014/main" id="{946D1185-0927-F5B0-F2A9-B19B3D9F1250}"/>
                </a:ext>
              </a:extLst>
            </p:cNvPr>
            <p:cNvCxnSpPr/>
            <p:nvPr/>
          </p:nvCxnSpPr>
          <p:spPr>
            <a:xfrm>
              <a:off x="2595281" y="336176"/>
              <a:ext cx="6678708"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E9F1953-3A80-EFF1-7E33-8BF60F339180}"/>
                </a:ext>
              </a:extLst>
            </p:cNvPr>
            <p:cNvCxnSpPr/>
            <p:nvPr/>
          </p:nvCxnSpPr>
          <p:spPr>
            <a:xfrm>
              <a:off x="2595281" y="658906"/>
              <a:ext cx="6678708"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757E14-5410-158B-7788-9D30541E51D6}"/>
                </a:ext>
              </a:extLst>
            </p:cNvPr>
            <p:cNvCxnSpPr>
              <a:cxnSpLocks/>
              <a:stCxn id="38" idx="3"/>
            </p:cNvCxnSpPr>
            <p:nvPr/>
          </p:nvCxnSpPr>
          <p:spPr>
            <a:xfrm>
              <a:off x="2595281" y="1015255"/>
              <a:ext cx="6678708" cy="6721"/>
            </a:xfrm>
            <a:prstGeom prst="line">
              <a:avLst/>
            </a:prstGeom>
            <a:ln>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AB951B-A94E-7F40-8337-438FFA15F00F}"/>
                </a:ext>
              </a:extLst>
            </p:cNvPr>
            <p:cNvCxnSpPr>
              <a:cxnSpLocks/>
            </p:cNvCxnSpPr>
            <p:nvPr/>
          </p:nvCxnSpPr>
          <p:spPr>
            <a:xfrm>
              <a:off x="2595281" y="1378324"/>
              <a:ext cx="4303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E7F8C3D-CDD8-D7F3-EDDA-2AB202B3E75B}"/>
                </a:ext>
              </a:extLst>
            </p:cNvPr>
            <p:cNvCxnSpPr/>
            <p:nvPr/>
          </p:nvCxnSpPr>
          <p:spPr>
            <a:xfrm>
              <a:off x="3025588" y="1378324"/>
              <a:ext cx="0" cy="739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C3AEB9-3531-7B48-0A9B-A79E5C9DD6BF}"/>
                </a:ext>
              </a:extLst>
            </p:cNvPr>
            <p:cNvCxnSpPr>
              <a:cxnSpLocks/>
              <a:endCxn id="42" idx="1"/>
            </p:cNvCxnSpPr>
            <p:nvPr/>
          </p:nvCxnSpPr>
          <p:spPr>
            <a:xfrm>
              <a:off x="3025588" y="2117912"/>
              <a:ext cx="636494"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B303A4-6AE8-FB43-6BB3-092E6A9AF038}"/>
                </a:ext>
              </a:extLst>
            </p:cNvPr>
            <p:cNvCxnSpPr/>
            <p:nvPr/>
          </p:nvCxnSpPr>
          <p:spPr>
            <a:xfrm>
              <a:off x="5087470" y="1601885"/>
              <a:ext cx="33707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A03EB16-2D8A-EB4A-F247-091316931D82}"/>
                </a:ext>
              </a:extLst>
            </p:cNvPr>
            <p:cNvCxnSpPr/>
            <p:nvPr/>
          </p:nvCxnSpPr>
          <p:spPr>
            <a:xfrm flipV="1">
              <a:off x="8444753" y="1378324"/>
              <a:ext cx="0" cy="20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E8B1B6B-F254-00C3-E341-00458845F88E}"/>
                </a:ext>
              </a:extLst>
            </p:cNvPr>
            <p:cNvCxnSpPr/>
            <p:nvPr/>
          </p:nvCxnSpPr>
          <p:spPr>
            <a:xfrm>
              <a:off x="8458200" y="1378324"/>
              <a:ext cx="815789"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11AA2C-87E2-4740-95D8-67F0A3833A1B}"/>
                </a:ext>
              </a:extLst>
            </p:cNvPr>
            <p:cNvCxnSpPr/>
            <p:nvPr/>
          </p:nvCxnSpPr>
          <p:spPr>
            <a:xfrm>
              <a:off x="8565776" y="336176"/>
              <a:ext cx="0" cy="1781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B0674D0-BD0E-A724-2FD9-08F68A839FA2}"/>
                </a:ext>
              </a:extLst>
            </p:cNvPr>
            <p:cNvCxnSpPr/>
            <p:nvPr/>
          </p:nvCxnSpPr>
          <p:spPr>
            <a:xfrm>
              <a:off x="8565776" y="2194112"/>
              <a:ext cx="708213"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60A5C95-9CFD-D630-9AB6-9173D1BA828D}"/>
                </a:ext>
              </a:extLst>
            </p:cNvPr>
            <p:cNvCxnSpPr/>
            <p:nvPr/>
          </p:nvCxnSpPr>
          <p:spPr>
            <a:xfrm>
              <a:off x="8243047" y="658906"/>
              <a:ext cx="0" cy="1680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3C0A1F-5AD6-F9E3-FEBA-80793C6540B5}"/>
                </a:ext>
              </a:extLst>
            </p:cNvPr>
            <p:cNvCxnSpPr/>
            <p:nvPr/>
          </p:nvCxnSpPr>
          <p:spPr>
            <a:xfrm>
              <a:off x="8245848" y="2438400"/>
              <a:ext cx="1025339"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FDD834-80DC-9811-F479-A123C323CB16}"/>
                </a:ext>
              </a:extLst>
            </p:cNvPr>
            <p:cNvCxnSpPr/>
            <p:nvPr/>
          </p:nvCxnSpPr>
          <p:spPr>
            <a:xfrm>
              <a:off x="7867650" y="1021976"/>
              <a:ext cx="0" cy="1521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A924D87-99BB-5D20-C4F5-7FBBD09F8978}"/>
                </a:ext>
              </a:extLst>
            </p:cNvPr>
            <p:cNvCxnSpPr/>
            <p:nvPr/>
          </p:nvCxnSpPr>
          <p:spPr>
            <a:xfrm>
              <a:off x="7872413" y="2716867"/>
              <a:ext cx="13968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AD777-6B2F-6684-1CE1-3D7774B5A8F0}"/>
                </a:ext>
              </a:extLst>
            </p:cNvPr>
            <p:cNvCxnSpPr/>
            <p:nvPr/>
          </p:nvCxnSpPr>
          <p:spPr>
            <a:xfrm>
              <a:off x="8565776" y="2117912"/>
              <a:ext cx="0" cy="2920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049C92-44F0-AB5F-8256-41FFEBEF20F0}"/>
                </a:ext>
              </a:extLst>
            </p:cNvPr>
            <p:cNvCxnSpPr/>
            <p:nvPr/>
          </p:nvCxnSpPr>
          <p:spPr>
            <a:xfrm>
              <a:off x="8565776" y="5048250"/>
              <a:ext cx="708213"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EC39B22-0274-A4EB-79BA-25A3F5BC2C6B}"/>
                </a:ext>
              </a:extLst>
            </p:cNvPr>
            <p:cNvCxnSpPr>
              <a:cxnSpLocks/>
            </p:cNvCxnSpPr>
            <p:nvPr/>
          </p:nvCxnSpPr>
          <p:spPr>
            <a:xfrm>
              <a:off x="8243047" y="2324100"/>
              <a:ext cx="0" cy="300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CEF25B6-E9A6-1402-3BDD-F4A31CE0E4E9}"/>
                </a:ext>
              </a:extLst>
            </p:cNvPr>
            <p:cNvCxnSpPr/>
            <p:nvPr/>
          </p:nvCxnSpPr>
          <p:spPr>
            <a:xfrm>
              <a:off x="8249770" y="5334000"/>
              <a:ext cx="1030942"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C174663-D548-68FD-53D1-8554D1968044}"/>
                </a:ext>
              </a:extLst>
            </p:cNvPr>
            <p:cNvCxnSpPr>
              <a:cxnSpLocks/>
            </p:cNvCxnSpPr>
            <p:nvPr/>
          </p:nvCxnSpPr>
          <p:spPr>
            <a:xfrm flipH="1">
              <a:off x="7854062" y="2543175"/>
              <a:ext cx="13588" cy="3092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A58931B-891F-9212-2AD3-E1613EEDA0A5}"/>
                </a:ext>
              </a:extLst>
            </p:cNvPr>
            <p:cNvCxnSpPr>
              <a:cxnSpLocks/>
            </p:cNvCxnSpPr>
            <p:nvPr/>
          </p:nvCxnSpPr>
          <p:spPr>
            <a:xfrm>
              <a:off x="7854062" y="5635997"/>
              <a:ext cx="1426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920C3C6-B838-47ED-9DE3-D12419428587}"/>
                </a:ext>
              </a:extLst>
            </p:cNvPr>
            <p:cNvCxnSpPr/>
            <p:nvPr/>
          </p:nvCxnSpPr>
          <p:spPr>
            <a:xfrm>
              <a:off x="5087470" y="1909483"/>
              <a:ext cx="25706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1F8FA6C-A4DF-3844-616F-546A12BF1FB7}"/>
                </a:ext>
              </a:extLst>
            </p:cNvPr>
            <p:cNvCxnSpPr/>
            <p:nvPr/>
          </p:nvCxnSpPr>
          <p:spPr>
            <a:xfrm>
              <a:off x="7658100" y="2990850"/>
              <a:ext cx="1611127"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A6060-26AF-20FB-1908-81F148201982}"/>
                </a:ext>
              </a:extLst>
            </p:cNvPr>
            <p:cNvCxnSpPr/>
            <p:nvPr/>
          </p:nvCxnSpPr>
          <p:spPr>
            <a:xfrm>
              <a:off x="5087470" y="2514600"/>
              <a:ext cx="2208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3677-65FC-22E7-9D27-311735A8DA11}"/>
                </a:ext>
              </a:extLst>
            </p:cNvPr>
            <p:cNvCxnSpPr/>
            <p:nvPr/>
          </p:nvCxnSpPr>
          <p:spPr>
            <a:xfrm>
              <a:off x="7658100" y="1909483"/>
              <a:ext cx="0" cy="1081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EB23AC8-C0F1-E0C3-8D10-705D90A55571}"/>
                </a:ext>
              </a:extLst>
            </p:cNvPr>
            <p:cNvCxnSpPr/>
            <p:nvPr/>
          </p:nvCxnSpPr>
          <p:spPr>
            <a:xfrm>
              <a:off x="7296150" y="2514600"/>
              <a:ext cx="0" cy="3448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64D382-696C-7021-1F7B-DF2A59C859D2}"/>
                </a:ext>
              </a:extLst>
            </p:cNvPr>
            <p:cNvCxnSpPr/>
            <p:nvPr/>
          </p:nvCxnSpPr>
          <p:spPr>
            <a:xfrm>
              <a:off x="7296150" y="5953125"/>
              <a:ext cx="1973077"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F7F157F-0643-6CBB-D652-D68FF0587043}"/>
                </a:ext>
              </a:extLst>
            </p:cNvPr>
            <p:cNvSpPr txBox="1"/>
            <p:nvPr/>
          </p:nvSpPr>
          <p:spPr>
            <a:xfrm>
              <a:off x="1411144" y="861365"/>
              <a:ext cx="1117105" cy="326321"/>
            </a:xfrm>
            <a:prstGeom prst="rect">
              <a:avLst/>
            </a:prstGeom>
            <a:noFill/>
          </p:spPr>
          <p:txBody>
            <a:bodyPr wrap="none" rtlCol="0">
              <a:spAutoFit/>
            </a:bodyPr>
            <a:lstStyle/>
            <a:p>
              <a:r>
                <a:rPr lang="en-US" sz="1200" dirty="0">
                  <a:cs typeface="Arial" panose="020B0604020202020204" pitchFamily="34" charset="0"/>
                </a:rPr>
                <a:t>MASTER</a:t>
              </a:r>
              <a:endParaRPr lang="en-IN" sz="1200" dirty="0">
                <a:cs typeface="Arial" panose="020B0604020202020204" pitchFamily="34" charset="0"/>
              </a:endParaRPr>
            </a:p>
          </p:txBody>
        </p:sp>
        <p:sp>
          <p:nvSpPr>
            <p:cNvPr id="71" name="TextBox 70">
              <a:extLst>
                <a:ext uri="{FF2B5EF4-FFF2-40B4-BE49-F238E27FC236}">
                  <a16:creationId xmlns:a16="http://schemas.microsoft.com/office/drawing/2014/main" id="{7116F5BB-4131-5D3D-03E7-527B78FB0A06}"/>
                </a:ext>
              </a:extLst>
            </p:cNvPr>
            <p:cNvSpPr txBox="1"/>
            <p:nvPr/>
          </p:nvSpPr>
          <p:spPr>
            <a:xfrm>
              <a:off x="3927050" y="1903080"/>
              <a:ext cx="1000017" cy="543869"/>
            </a:xfrm>
            <a:prstGeom prst="rect">
              <a:avLst/>
            </a:prstGeom>
            <a:noFill/>
          </p:spPr>
          <p:txBody>
            <a:bodyPr wrap="none" rtlCol="0">
              <a:spAutoFit/>
            </a:bodyPr>
            <a:lstStyle/>
            <a:p>
              <a:r>
                <a:rPr lang="en-US" sz="1200" dirty="0"/>
                <a:t>  1 : 16</a:t>
              </a:r>
            </a:p>
            <a:p>
              <a:r>
                <a:rPr lang="en-US" sz="1200" dirty="0"/>
                <a:t>DEMUX</a:t>
              </a:r>
              <a:endParaRPr lang="en-IN" sz="1200" dirty="0"/>
            </a:p>
          </p:txBody>
        </p:sp>
        <p:sp>
          <p:nvSpPr>
            <p:cNvPr id="72" name="Rectangle 71">
              <a:extLst>
                <a:ext uri="{FF2B5EF4-FFF2-40B4-BE49-F238E27FC236}">
                  <a16:creationId xmlns:a16="http://schemas.microsoft.com/office/drawing/2014/main" id="{7C45BFA0-0C6A-6096-719D-5402906BD54B}"/>
                </a:ext>
              </a:extLst>
            </p:cNvPr>
            <p:cNvSpPr/>
            <p:nvPr/>
          </p:nvSpPr>
          <p:spPr>
            <a:xfrm>
              <a:off x="9525659" y="615897"/>
              <a:ext cx="1101667" cy="326321"/>
            </a:xfrm>
            <a:prstGeom prst="rect">
              <a:avLst/>
            </a:prstGeom>
          </p:spPr>
          <p:txBody>
            <a:bodyPr wrap="none">
              <a:spAutoFit/>
            </a:bodyPr>
            <a:lstStyle/>
            <a:p>
              <a:r>
                <a:rPr lang="en-US" sz="1200" dirty="0"/>
                <a:t>SLAVE 1</a:t>
              </a:r>
              <a:endParaRPr lang="en-IN" sz="1200" dirty="0"/>
            </a:p>
          </p:txBody>
        </p:sp>
        <p:sp>
          <p:nvSpPr>
            <p:cNvPr id="73" name="Rectangle 72">
              <a:extLst>
                <a:ext uri="{FF2B5EF4-FFF2-40B4-BE49-F238E27FC236}">
                  <a16:creationId xmlns:a16="http://schemas.microsoft.com/office/drawing/2014/main" id="{F70E5E5D-B405-0476-4F7D-075EBA825C90}"/>
                </a:ext>
              </a:extLst>
            </p:cNvPr>
            <p:cNvSpPr/>
            <p:nvPr/>
          </p:nvSpPr>
          <p:spPr>
            <a:xfrm>
              <a:off x="9525659" y="2378992"/>
              <a:ext cx="1101667" cy="326321"/>
            </a:xfrm>
            <a:prstGeom prst="rect">
              <a:avLst/>
            </a:prstGeom>
          </p:spPr>
          <p:txBody>
            <a:bodyPr wrap="none">
              <a:spAutoFit/>
            </a:bodyPr>
            <a:lstStyle/>
            <a:p>
              <a:r>
                <a:rPr lang="en-US" sz="1200" dirty="0"/>
                <a:t>SLAVE 2</a:t>
              </a:r>
              <a:endParaRPr lang="en-IN" sz="1200" dirty="0"/>
            </a:p>
          </p:txBody>
        </p:sp>
        <p:sp>
          <p:nvSpPr>
            <p:cNvPr id="74" name="Rectangle 73">
              <a:extLst>
                <a:ext uri="{FF2B5EF4-FFF2-40B4-BE49-F238E27FC236}">
                  <a16:creationId xmlns:a16="http://schemas.microsoft.com/office/drawing/2014/main" id="{1B4525F4-61DC-B936-E3B1-3C3FB7BA6DE2}"/>
                </a:ext>
              </a:extLst>
            </p:cNvPr>
            <p:cNvSpPr/>
            <p:nvPr/>
          </p:nvSpPr>
          <p:spPr>
            <a:xfrm>
              <a:off x="9525658" y="5334000"/>
              <a:ext cx="1216587" cy="326321"/>
            </a:xfrm>
            <a:prstGeom prst="rect">
              <a:avLst/>
            </a:prstGeom>
          </p:spPr>
          <p:txBody>
            <a:bodyPr wrap="none">
              <a:spAutoFit/>
            </a:bodyPr>
            <a:lstStyle/>
            <a:p>
              <a:r>
                <a:rPr lang="en-US" sz="1200" dirty="0"/>
                <a:t>SLAVE 16</a:t>
              </a:r>
              <a:endParaRPr lang="en-IN" sz="1200" dirty="0"/>
            </a:p>
          </p:txBody>
        </p:sp>
        <p:sp>
          <p:nvSpPr>
            <p:cNvPr id="75" name="TextBox 74">
              <a:extLst>
                <a:ext uri="{FF2B5EF4-FFF2-40B4-BE49-F238E27FC236}">
                  <a16:creationId xmlns:a16="http://schemas.microsoft.com/office/drawing/2014/main" id="{93839B17-1BA4-F5DA-1A8E-24B243776A44}"/>
                </a:ext>
              </a:extLst>
            </p:cNvPr>
            <p:cNvSpPr txBox="1"/>
            <p:nvPr/>
          </p:nvSpPr>
          <p:spPr>
            <a:xfrm>
              <a:off x="9704813" y="3390506"/>
              <a:ext cx="1204686" cy="1196512"/>
            </a:xfrm>
            <a:prstGeom prst="rect">
              <a:avLst/>
            </a:prstGeom>
            <a:noFill/>
          </p:spPr>
          <p:txBody>
            <a:bodyPr wrap="square" rtlCol="0">
              <a:spAutoFit/>
            </a:bodyPr>
            <a:lstStyle/>
            <a:p>
              <a:r>
                <a:rPr lang="en-US" sz="1200" dirty="0"/>
                <a:t>.</a:t>
              </a:r>
            </a:p>
            <a:p>
              <a:r>
                <a:rPr lang="en-US" sz="1200" dirty="0"/>
                <a:t>.</a:t>
              </a:r>
            </a:p>
            <a:p>
              <a:r>
                <a:rPr lang="en-US" sz="1200" dirty="0"/>
                <a:t>.</a:t>
              </a:r>
            </a:p>
            <a:p>
              <a:r>
                <a:rPr lang="en-US" sz="1200" dirty="0"/>
                <a:t>.</a:t>
              </a:r>
            </a:p>
            <a:p>
              <a:r>
                <a:rPr lang="en-US" sz="1200" dirty="0"/>
                <a:t>.</a:t>
              </a:r>
            </a:p>
          </p:txBody>
        </p:sp>
        <p:sp>
          <p:nvSpPr>
            <p:cNvPr id="76" name="TextBox 75">
              <a:extLst>
                <a:ext uri="{FF2B5EF4-FFF2-40B4-BE49-F238E27FC236}">
                  <a16:creationId xmlns:a16="http://schemas.microsoft.com/office/drawing/2014/main" id="{F6396EB7-DBE9-8C62-F375-37B0E9515A35}"/>
                </a:ext>
              </a:extLst>
            </p:cNvPr>
            <p:cNvSpPr txBox="1"/>
            <p:nvPr/>
          </p:nvSpPr>
          <p:spPr>
            <a:xfrm>
              <a:off x="5297019" y="1877100"/>
              <a:ext cx="689792" cy="1196512"/>
            </a:xfrm>
            <a:prstGeom prst="rect">
              <a:avLst/>
            </a:prstGeom>
            <a:noFill/>
          </p:spPr>
          <p:txBody>
            <a:bodyPr wrap="square" rtlCol="0">
              <a:spAutoFit/>
            </a:bodyPr>
            <a:lstStyle/>
            <a:p>
              <a:r>
                <a:rPr lang="en-US" sz="1200" dirty="0"/>
                <a:t>.</a:t>
              </a:r>
            </a:p>
            <a:p>
              <a:r>
                <a:rPr lang="en-US" sz="1200" dirty="0"/>
                <a:t>.</a:t>
              </a:r>
            </a:p>
            <a:p>
              <a:r>
                <a:rPr lang="en-US" sz="1200" dirty="0"/>
                <a:t>.</a:t>
              </a:r>
            </a:p>
            <a:p>
              <a:r>
                <a:rPr lang="en-US" sz="1200" dirty="0"/>
                <a:t>.</a:t>
              </a:r>
            </a:p>
            <a:p>
              <a:r>
                <a:rPr lang="en-US" sz="1200" dirty="0"/>
                <a:t>.</a:t>
              </a:r>
            </a:p>
          </p:txBody>
        </p:sp>
        <p:sp>
          <p:nvSpPr>
            <p:cNvPr id="77" name="TextBox 76">
              <a:extLst>
                <a:ext uri="{FF2B5EF4-FFF2-40B4-BE49-F238E27FC236}">
                  <a16:creationId xmlns:a16="http://schemas.microsoft.com/office/drawing/2014/main" id="{F47BC10F-894C-5668-2246-5B6219C51F4F}"/>
                </a:ext>
              </a:extLst>
            </p:cNvPr>
            <p:cNvSpPr txBox="1"/>
            <p:nvPr/>
          </p:nvSpPr>
          <p:spPr>
            <a:xfrm>
              <a:off x="5797119" y="14360"/>
              <a:ext cx="789381" cy="326321"/>
            </a:xfrm>
            <a:prstGeom prst="rect">
              <a:avLst/>
            </a:prstGeom>
            <a:noFill/>
          </p:spPr>
          <p:txBody>
            <a:bodyPr wrap="square" rtlCol="0">
              <a:spAutoFit/>
            </a:bodyPr>
            <a:lstStyle/>
            <a:p>
              <a:r>
                <a:rPr lang="en-US" sz="1200" dirty="0"/>
                <a:t>SCK</a:t>
              </a:r>
              <a:endParaRPr lang="en-IN" sz="1200" dirty="0"/>
            </a:p>
          </p:txBody>
        </p:sp>
        <p:sp>
          <p:nvSpPr>
            <p:cNvPr id="78" name="Rectangle 77">
              <a:extLst>
                <a:ext uri="{FF2B5EF4-FFF2-40B4-BE49-F238E27FC236}">
                  <a16:creationId xmlns:a16="http://schemas.microsoft.com/office/drawing/2014/main" id="{773D6C06-D8A2-0797-4BF2-5F922CCEFB33}"/>
                </a:ext>
              </a:extLst>
            </p:cNvPr>
            <p:cNvSpPr/>
            <p:nvPr/>
          </p:nvSpPr>
          <p:spPr>
            <a:xfrm>
              <a:off x="5739974" y="340600"/>
              <a:ext cx="783188" cy="326321"/>
            </a:xfrm>
            <a:prstGeom prst="rect">
              <a:avLst/>
            </a:prstGeom>
          </p:spPr>
          <p:txBody>
            <a:bodyPr wrap="none">
              <a:spAutoFit/>
            </a:bodyPr>
            <a:lstStyle/>
            <a:p>
              <a:r>
                <a:rPr lang="en-US" sz="1200" dirty="0"/>
                <a:t>MOSI</a:t>
              </a:r>
              <a:endParaRPr lang="en-IN" sz="1200" dirty="0"/>
            </a:p>
          </p:txBody>
        </p:sp>
        <p:sp>
          <p:nvSpPr>
            <p:cNvPr id="79" name="Rectangle 78">
              <a:extLst>
                <a:ext uri="{FF2B5EF4-FFF2-40B4-BE49-F238E27FC236}">
                  <a16:creationId xmlns:a16="http://schemas.microsoft.com/office/drawing/2014/main" id="{AED4D18F-C0A7-1ADF-7B07-76AD7CD5DE7B}"/>
                </a:ext>
              </a:extLst>
            </p:cNvPr>
            <p:cNvSpPr/>
            <p:nvPr/>
          </p:nvSpPr>
          <p:spPr>
            <a:xfrm>
              <a:off x="5738051" y="676700"/>
              <a:ext cx="783188" cy="326321"/>
            </a:xfrm>
            <a:prstGeom prst="rect">
              <a:avLst/>
            </a:prstGeom>
          </p:spPr>
          <p:txBody>
            <a:bodyPr wrap="none">
              <a:spAutoFit/>
            </a:bodyPr>
            <a:lstStyle/>
            <a:p>
              <a:r>
                <a:rPr lang="en-US" sz="1200" dirty="0"/>
                <a:t>MISO</a:t>
              </a:r>
              <a:endParaRPr lang="en-IN" sz="1200" dirty="0"/>
            </a:p>
          </p:txBody>
        </p:sp>
        <p:sp>
          <p:nvSpPr>
            <p:cNvPr id="80" name="Rectangle 79">
              <a:extLst>
                <a:ext uri="{FF2B5EF4-FFF2-40B4-BE49-F238E27FC236}">
                  <a16:creationId xmlns:a16="http://schemas.microsoft.com/office/drawing/2014/main" id="{0C3ED106-C5CB-5D2C-E50A-919782A326C0}"/>
                </a:ext>
              </a:extLst>
            </p:cNvPr>
            <p:cNvSpPr/>
            <p:nvPr/>
          </p:nvSpPr>
          <p:spPr>
            <a:xfrm>
              <a:off x="3170270" y="1782575"/>
              <a:ext cx="527329" cy="326321"/>
            </a:xfrm>
            <a:prstGeom prst="rect">
              <a:avLst/>
            </a:prstGeom>
          </p:spPr>
          <p:txBody>
            <a:bodyPr wrap="none">
              <a:spAutoFit/>
            </a:bodyPr>
            <a:lstStyle/>
            <a:p>
              <a:r>
                <a:rPr lang="en-US" sz="1200" dirty="0"/>
                <a:t>SS</a:t>
              </a:r>
              <a:endParaRPr lang="en-IN" sz="1200" dirty="0"/>
            </a:p>
          </p:txBody>
        </p:sp>
      </p:grpSp>
    </p:spTree>
    <p:extLst>
      <p:ext uri="{BB962C8B-B14F-4D97-AF65-F5344CB8AC3E}">
        <p14:creationId xmlns:p14="http://schemas.microsoft.com/office/powerpoint/2010/main" val="197684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15</a:t>
            </a:fld>
            <a:endParaRPr lang="en-US" dirty="0"/>
          </a:p>
        </p:txBody>
      </p:sp>
      <p:sp>
        <p:nvSpPr>
          <p:cNvPr id="5" name="Title 1"/>
          <p:cNvSpPr>
            <a:spLocks noGrp="1"/>
          </p:cNvSpPr>
          <p:nvPr>
            <p:ph type="title"/>
          </p:nvPr>
        </p:nvSpPr>
        <p:spPr>
          <a:xfrm>
            <a:off x="457200" y="274639"/>
            <a:ext cx="8229600" cy="445158"/>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3520FF92-9E02-B0A7-7F90-CB67E9AD3DE9}"/>
              </a:ext>
            </a:extLst>
          </p:cNvPr>
          <p:cNvGrpSpPr/>
          <p:nvPr/>
        </p:nvGrpSpPr>
        <p:grpSpPr>
          <a:xfrm>
            <a:off x="1888729" y="1492631"/>
            <a:ext cx="5366541" cy="3872738"/>
            <a:chOff x="3293365" y="1385047"/>
            <a:chExt cx="5366541" cy="3872738"/>
          </a:xfrm>
        </p:grpSpPr>
        <p:sp>
          <p:nvSpPr>
            <p:cNvPr id="6" name="Rectangle 5">
              <a:extLst>
                <a:ext uri="{FF2B5EF4-FFF2-40B4-BE49-F238E27FC236}">
                  <a16:creationId xmlns:a16="http://schemas.microsoft.com/office/drawing/2014/main" id="{FF1130DC-08B6-9856-C6A0-2FC65ABC3919}"/>
                </a:ext>
              </a:extLst>
            </p:cNvPr>
            <p:cNvSpPr/>
            <p:nvPr/>
          </p:nvSpPr>
          <p:spPr>
            <a:xfrm>
              <a:off x="4733365" y="1385047"/>
              <a:ext cx="2622176" cy="3872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51045DAE-2230-3B19-0E56-BC70B1D3DD93}"/>
                </a:ext>
              </a:extLst>
            </p:cNvPr>
            <p:cNvCxnSpPr/>
            <p:nvPr/>
          </p:nvCxnSpPr>
          <p:spPr>
            <a:xfrm>
              <a:off x="3293365" y="1990166"/>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A69F06-935A-D151-49E7-DFF6019BD622}"/>
                </a:ext>
              </a:extLst>
            </p:cNvPr>
            <p:cNvCxnSpPr/>
            <p:nvPr/>
          </p:nvCxnSpPr>
          <p:spPr>
            <a:xfrm>
              <a:off x="3293365" y="2436160"/>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743ED9-92FF-1D55-A391-71B3EE050AC0}"/>
                </a:ext>
              </a:extLst>
            </p:cNvPr>
            <p:cNvCxnSpPr/>
            <p:nvPr/>
          </p:nvCxnSpPr>
          <p:spPr>
            <a:xfrm>
              <a:off x="3293365" y="2882154"/>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8C27DB-594C-DD12-F6F6-4ED78CD34749}"/>
                </a:ext>
              </a:extLst>
            </p:cNvPr>
            <p:cNvCxnSpPr/>
            <p:nvPr/>
          </p:nvCxnSpPr>
          <p:spPr>
            <a:xfrm>
              <a:off x="3293365" y="3328148"/>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B49716-C330-7120-26A2-154DA377D580}"/>
                </a:ext>
              </a:extLst>
            </p:cNvPr>
            <p:cNvCxnSpPr/>
            <p:nvPr/>
          </p:nvCxnSpPr>
          <p:spPr>
            <a:xfrm>
              <a:off x="3293365" y="3774142"/>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0ADFC20-57C5-FC2B-DA43-77B95EE06F38}"/>
                </a:ext>
              </a:extLst>
            </p:cNvPr>
            <p:cNvCxnSpPr/>
            <p:nvPr/>
          </p:nvCxnSpPr>
          <p:spPr>
            <a:xfrm>
              <a:off x="3293365" y="4220136"/>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478A6BF-5CCB-9A28-17D2-9376E1766BDC}"/>
                </a:ext>
              </a:extLst>
            </p:cNvPr>
            <p:cNvCxnSpPr/>
            <p:nvPr/>
          </p:nvCxnSpPr>
          <p:spPr>
            <a:xfrm>
              <a:off x="3293365" y="4666130"/>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6D65A0C-CEE4-F24B-956C-5807D42EB2BD}"/>
                </a:ext>
              </a:extLst>
            </p:cNvPr>
            <p:cNvCxnSpPr/>
            <p:nvPr/>
          </p:nvCxnSpPr>
          <p:spPr>
            <a:xfrm>
              <a:off x="7355541" y="3321188"/>
              <a:ext cx="1304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8A7689C-4D05-343D-6D30-7029A1F16E1C}"/>
                </a:ext>
              </a:extLst>
            </p:cNvPr>
            <p:cNvCxnSpPr>
              <a:cxnSpLocks/>
            </p:cNvCxnSpPr>
            <p:nvPr/>
          </p:nvCxnSpPr>
          <p:spPr>
            <a:xfrm>
              <a:off x="7355541" y="2755604"/>
              <a:ext cx="1304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722ED7-D9B7-4A41-004D-D7761ABED1D2}"/>
                </a:ext>
              </a:extLst>
            </p:cNvPr>
            <p:cNvCxnSpPr/>
            <p:nvPr/>
          </p:nvCxnSpPr>
          <p:spPr>
            <a:xfrm>
              <a:off x="7355541" y="3769075"/>
              <a:ext cx="1304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493B17-5119-ED2A-0FED-6948424A2E05}"/>
                </a:ext>
              </a:extLst>
            </p:cNvPr>
            <p:cNvSpPr txBox="1"/>
            <p:nvPr/>
          </p:nvSpPr>
          <p:spPr>
            <a:xfrm>
              <a:off x="5404945" y="2882153"/>
              <a:ext cx="1382110" cy="707886"/>
            </a:xfrm>
            <a:prstGeom prst="rect">
              <a:avLst/>
            </a:prstGeom>
            <a:noFill/>
          </p:spPr>
          <p:txBody>
            <a:bodyPr wrap="none" rtlCol="0">
              <a:spAutoFit/>
            </a:bodyPr>
            <a:lstStyle/>
            <a:p>
              <a:r>
                <a:rPr lang="en-US" sz="2000" dirty="0">
                  <a:latin typeface="Arial Black" panose="020B0A04020102020204" pitchFamily="34" charset="0"/>
                </a:rPr>
                <a:t>    SPI </a:t>
              </a:r>
            </a:p>
            <a:p>
              <a:r>
                <a:rPr lang="en-US" sz="2000" dirty="0">
                  <a:latin typeface="Arial Black" panose="020B0A04020102020204" pitchFamily="34" charset="0"/>
                </a:rPr>
                <a:t>MASTER</a:t>
              </a:r>
              <a:endParaRPr lang="en-IN" sz="2000" dirty="0">
                <a:latin typeface="Arial Black" panose="020B0A04020102020204" pitchFamily="34" charset="0"/>
              </a:endParaRPr>
            </a:p>
          </p:txBody>
        </p:sp>
        <p:sp>
          <p:nvSpPr>
            <p:cNvPr id="43" name="TextBox 42">
              <a:extLst>
                <a:ext uri="{FF2B5EF4-FFF2-40B4-BE49-F238E27FC236}">
                  <a16:creationId xmlns:a16="http://schemas.microsoft.com/office/drawing/2014/main" id="{E44AAD17-6698-0E70-8D93-1F7F759322D5}"/>
                </a:ext>
              </a:extLst>
            </p:cNvPr>
            <p:cNvSpPr txBox="1"/>
            <p:nvPr/>
          </p:nvSpPr>
          <p:spPr>
            <a:xfrm>
              <a:off x="3336634" y="1585882"/>
              <a:ext cx="745717" cy="338554"/>
            </a:xfrm>
            <a:prstGeom prst="rect">
              <a:avLst/>
            </a:prstGeom>
            <a:noFill/>
          </p:spPr>
          <p:txBody>
            <a:bodyPr wrap="none" rtlCol="0">
              <a:spAutoFit/>
            </a:bodyPr>
            <a:lstStyle/>
            <a:p>
              <a:r>
                <a:rPr lang="en-US" sz="1600" dirty="0">
                  <a:latin typeface="Arial Black" panose="020B0A04020102020204" pitchFamily="34" charset="0"/>
                </a:rPr>
                <a:t>CDIV</a:t>
              </a:r>
              <a:endParaRPr lang="en-IN" sz="1600" dirty="0">
                <a:latin typeface="Arial Black" panose="020B0A04020102020204" pitchFamily="34" charset="0"/>
              </a:endParaRPr>
            </a:p>
          </p:txBody>
        </p:sp>
        <p:sp>
          <p:nvSpPr>
            <p:cNvPr id="44" name="TextBox 43">
              <a:extLst>
                <a:ext uri="{FF2B5EF4-FFF2-40B4-BE49-F238E27FC236}">
                  <a16:creationId xmlns:a16="http://schemas.microsoft.com/office/drawing/2014/main" id="{2DF47DF2-F855-8E25-8E3A-CED92C22DD0B}"/>
                </a:ext>
              </a:extLst>
            </p:cNvPr>
            <p:cNvSpPr txBox="1"/>
            <p:nvPr/>
          </p:nvSpPr>
          <p:spPr>
            <a:xfrm>
              <a:off x="3331237" y="2116717"/>
              <a:ext cx="652743" cy="338554"/>
            </a:xfrm>
            <a:prstGeom prst="rect">
              <a:avLst/>
            </a:prstGeom>
            <a:noFill/>
          </p:spPr>
          <p:txBody>
            <a:bodyPr wrap="none" rtlCol="0">
              <a:spAutoFit/>
            </a:bodyPr>
            <a:lstStyle/>
            <a:p>
              <a:r>
                <a:rPr lang="en-US" sz="1600" dirty="0">
                  <a:latin typeface="Arial Black" panose="020B0A04020102020204" pitchFamily="34" charset="0"/>
                </a:rPr>
                <a:t>CLK</a:t>
              </a:r>
              <a:endParaRPr lang="en-IN" sz="1600" dirty="0">
                <a:latin typeface="Arial Black" panose="020B0A04020102020204" pitchFamily="34" charset="0"/>
              </a:endParaRPr>
            </a:p>
          </p:txBody>
        </p:sp>
        <p:sp>
          <p:nvSpPr>
            <p:cNvPr id="45" name="TextBox 44">
              <a:extLst>
                <a:ext uri="{FF2B5EF4-FFF2-40B4-BE49-F238E27FC236}">
                  <a16:creationId xmlns:a16="http://schemas.microsoft.com/office/drawing/2014/main" id="{FA88BB02-242B-5B39-A336-813B6772DD79}"/>
                </a:ext>
              </a:extLst>
            </p:cNvPr>
            <p:cNvSpPr txBox="1"/>
            <p:nvPr/>
          </p:nvSpPr>
          <p:spPr>
            <a:xfrm>
              <a:off x="3331236" y="2586327"/>
              <a:ext cx="699230" cy="338554"/>
            </a:xfrm>
            <a:prstGeom prst="rect">
              <a:avLst/>
            </a:prstGeom>
            <a:noFill/>
          </p:spPr>
          <p:txBody>
            <a:bodyPr wrap="none" rtlCol="0">
              <a:spAutoFit/>
            </a:bodyPr>
            <a:lstStyle/>
            <a:p>
              <a:r>
                <a:rPr lang="en-US" sz="1600" dirty="0">
                  <a:latin typeface="Arial Black" panose="020B0A04020102020204" pitchFamily="34" charset="0"/>
                </a:rPr>
                <a:t>D_IN</a:t>
              </a:r>
              <a:endParaRPr lang="en-IN" sz="1600" dirty="0">
                <a:latin typeface="Arial Black" panose="020B0A04020102020204" pitchFamily="34" charset="0"/>
              </a:endParaRPr>
            </a:p>
          </p:txBody>
        </p:sp>
        <p:sp>
          <p:nvSpPr>
            <p:cNvPr id="46" name="TextBox 45">
              <a:extLst>
                <a:ext uri="{FF2B5EF4-FFF2-40B4-BE49-F238E27FC236}">
                  <a16:creationId xmlns:a16="http://schemas.microsoft.com/office/drawing/2014/main" id="{9AF1C65C-7A0F-88DC-1E8A-D6189B9DA8BB}"/>
                </a:ext>
              </a:extLst>
            </p:cNvPr>
            <p:cNvSpPr txBox="1"/>
            <p:nvPr/>
          </p:nvSpPr>
          <p:spPr>
            <a:xfrm>
              <a:off x="3331235" y="3017657"/>
              <a:ext cx="675185" cy="338554"/>
            </a:xfrm>
            <a:prstGeom prst="rect">
              <a:avLst/>
            </a:prstGeom>
            <a:noFill/>
          </p:spPr>
          <p:txBody>
            <a:bodyPr wrap="none" rtlCol="0">
              <a:spAutoFit/>
            </a:bodyPr>
            <a:lstStyle/>
            <a:p>
              <a:r>
                <a:rPr lang="en-US" sz="1600" dirty="0">
                  <a:latin typeface="Arial Black" panose="020B0A04020102020204" pitchFamily="34" charset="0"/>
                </a:rPr>
                <a:t>MLB</a:t>
              </a:r>
              <a:endParaRPr lang="en-IN" sz="1600" dirty="0">
                <a:latin typeface="Arial Black" panose="020B0A04020102020204" pitchFamily="34" charset="0"/>
              </a:endParaRPr>
            </a:p>
          </p:txBody>
        </p:sp>
        <p:sp>
          <p:nvSpPr>
            <p:cNvPr id="47" name="TextBox 46">
              <a:extLst>
                <a:ext uri="{FF2B5EF4-FFF2-40B4-BE49-F238E27FC236}">
                  <a16:creationId xmlns:a16="http://schemas.microsoft.com/office/drawing/2014/main" id="{0A86C5F7-3AF8-34CB-7E71-3D18F9F8AD0B}"/>
                </a:ext>
              </a:extLst>
            </p:cNvPr>
            <p:cNvSpPr txBox="1"/>
            <p:nvPr/>
          </p:nvSpPr>
          <p:spPr>
            <a:xfrm>
              <a:off x="3330547" y="3501790"/>
              <a:ext cx="800219" cy="338554"/>
            </a:xfrm>
            <a:prstGeom prst="rect">
              <a:avLst/>
            </a:prstGeom>
            <a:noFill/>
          </p:spPr>
          <p:txBody>
            <a:bodyPr wrap="none" rtlCol="0">
              <a:spAutoFit/>
            </a:bodyPr>
            <a:lstStyle/>
            <a:p>
              <a:r>
                <a:rPr lang="en-US" sz="1600" dirty="0">
                  <a:latin typeface="Arial Black" panose="020B0A04020102020204" pitchFamily="34" charset="0"/>
                </a:rPr>
                <a:t>RSTB</a:t>
              </a:r>
              <a:endParaRPr lang="en-IN" sz="1600" dirty="0">
                <a:latin typeface="Arial Black" panose="020B0A04020102020204" pitchFamily="34" charset="0"/>
              </a:endParaRPr>
            </a:p>
          </p:txBody>
        </p:sp>
        <p:sp>
          <p:nvSpPr>
            <p:cNvPr id="48" name="TextBox 47">
              <a:extLst>
                <a:ext uri="{FF2B5EF4-FFF2-40B4-BE49-F238E27FC236}">
                  <a16:creationId xmlns:a16="http://schemas.microsoft.com/office/drawing/2014/main" id="{EB82159E-063C-E634-BB30-E7AFD4145CFC}"/>
                </a:ext>
              </a:extLst>
            </p:cNvPr>
            <p:cNvSpPr txBox="1"/>
            <p:nvPr/>
          </p:nvSpPr>
          <p:spPr>
            <a:xfrm>
              <a:off x="3330546" y="3966222"/>
              <a:ext cx="931986" cy="338554"/>
            </a:xfrm>
            <a:prstGeom prst="rect">
              <a:avLst/>
            </a:prstGeom>
            <a:noFill/>
          </p:spPr>
          <p:txBody>
            <a:bodyPr wrap="none" rtlCol="0">
              <a:spAutoFit/>
            </a:bodyPr>
            <a:lstStyle/>
            <a:p>
              <a:r>
                <a:rPr lang="en-US" sz="1600" dirty="0">
                  <a:latin typeface="Arial Black" panose="020B0A04020102020204" pitchFamily="34" charset="0"/>
                </a:rPr>
                <a:t>START</a:t>
              </a:r>
              <a:endParaRPr lang="en-IN" sz="1600" dirty="0">
                <a:latin typeface="Arial Black" panose="020B0A04020102020204" pitchFamily="34" charset="0"/>
              </a:endParaRPr>
            </a:p>
          </p:txBody>
        </p:sp>
        <p:sp>
          <p:nvSpPr>
            <p:cNvPr id="49" name="TextBox 48">
              <a:extLst>
                <a:ext uri="{FF2B5EF4-FFF2-40B4-BE49-F238E27FC236}">
                  <a16:creationId xmlns:a16="http://schemas.microsoft.com/office/drawing/2014/main" id="{5164AC81-2F98-61C5-DD04-DC5B38F2A537}"/>
                </a:ext>
              </a:extLst>
            </p:cNvPr>
            <p:cNvSpPr txBox="1"/>
            <p:nvPr/>
          </p:nvSpPr>
          <p:spPr>
            <a:xfrm>
              <a:off x="3330546" y="4358495"/>
              <a:ext cx="1026243" cy="338554"/>
            </a:xfrm>
            <a:prstGeom prst="rect">
              <a:avLst/>
            </a:prstGeom>
            <a:noFill/>
          </p:spPr>
          <p:txBody>
            <a:bodyPr wrap="none" rtlCol="0">
              <a:spAutoFit/>
            </a:bodyPr>
            <a:lstStyle/>
            <a:p>
              <a:r>
                <a:rPr lang="en-US" sz="1600" dirty="0">
                  <a:latin typeface="Arial Black" panose="020B0A04020102020204" pitchFamily="34" charset="0"/>
                </a:rPr>
                <a:t>T_DATA</a:t>
              </a:r>
              <a:endParaRPr lang="en-IN" sz="1600" dirty="0">
                <a:latin typeface="Arial Black" panose="020B0A04020102020204" pitchFamily="34" charset="0"/>
              </a:endParaRPr>
            </a:p>
          </p:txBody>
        </p:sp>
        <p:sp>
          <p:nvSpPr>
            <p:cNvPr id="50" name="TextBox 49">
              <a:extLst>
                <a:ext uri="{FF2B5EF4-FFF2-40B4-BE49-F238E27FC236}">
                  <a16:creationId xmlns:a16="http://schemas.microsoft.com/office/drawing/2014/main" id="{0BC98765-F183-9433-A072-D78F26A656FF}"/>
                </a:ext>
              </a:extLst>
            </p:cNvPr>
            <p:cNvSpPr txBox="1"/>
            <p:nvPr/>
          </p:nvSpPr>
          <p:spPr>
            <a:xfrm>
              <a:off x="7538684" y="2318743"/>
              <a:ext cx="938077" cy="338554"/>
            </a:xfrm>
            <a:prstGeom prst="rect">
              <a:avLst/>
            </a:prstGeom>
            <a:noFill/>
          </p:spPr>
          <p:txBody>
            <a:bodyPr wrap="none" rtlCol="0">
              <a:spAutoFit/>
            </a:bodyPr>
            <a:lstStyle/>
            <a:p>
              <a:r>
                <a:rPr lang="en-US" sz="1600" dirty="0">
                  <a:latin typeface="Arial Black" panose="020B0A04020102020204" pitchFamily="34" charset="0"/>
                </a:rPr>
                <a:t>D_OUT</a:t>
              </a:r>
              <a:endParaRPr lang="en-IN" sz="1600" dirty="0">
                <a:latin typeface="Arial Black" panose="020B0A04020102020204" pitchFamily="34" charset="0"/>
              </a:endParaRPr>
            </a:p>
          </p:txBody>
        </p:sp>
        <p:sp>
          <p:nvSpPr>
            <p:cNvPr id="51" name="TextBox 50">
              <a:extLst>
                <a:ext uri="{FF2B5EF4-FFF2-40B4-BE49-F238E27FC236}">
                  <a16:creationId xmlns:a16="http://schemas.microsoft.com/office/drawing/2014/main" id="{E188E779-FA12-E757-74E6-50C1A854D43F}"/>
                </a:ext>
              </a:extLst>
            </p:cNvPr>
            <p:cNvSpPr txBox="1"/>
            <p:nvPr/>
          </p:nvSpPr>
          <p:spPr>
            <a:xfrm>
              <a:off x="7633695" y="2600830"/>
              <a:ext cx="184731" cy="338554"/>
            </a:xfrm>
            <a:prstGeom prst="rect">
              <a:avLst/>
            </a:prstGeom>
            <a:noFill/>
          </p:spPr>
          <p:txBody>
            <a:bodyPr wrap="none" rtlCol="0">
              <a:spAutoFit/>
            </a:bodyPr>
            <a:lstStyle/>
            <a:p>
              <a:endParaRPr lang="en-IN" sz="1600" dirty="0">
                <a:latin typeface="Arial Black" panose="020B0A04020102020204" pitchFamily="34" charset="0"/>
              </a:endParaRPr>
            </a:p>
          </p:txBody>
        </p:sp>
        <p:sp>
          <p:nvSpPr>
            <p:cNvPr id="52" name="TextBox 51">
              <a:extLst>
                <a:ext uri="{FF2B5EF4-FFF2-40B4-BE49-F238E27FC236}">
                  <a16:creationId xmlns:a16="http://schemas.microsoft.com/office/drawing/2014/main" id="{F66728C0-7E01-7A5C-A690-418D8898929A}"/>
                </a:ext>
              </a:extLst>
            </p:cNvPr>
            <p:cNvSpPr txBox="1"/>
            <p:nvPr/>
          </p:nvSpPr>
          <p:spPr>
            <a:xfrm>
              <a:off x="7674573" y="2897542"/>
              <a:ext cx="663964" cy="338554"/>
            </a:xfrm>
            <a:prstGeom prst="rect">
              <a:avLst/>
            </a:prstGeom>
            <a:noFill/>
          </p:spPr>
          <p:txBody>
            <a:bodyPr wrap="none" rtlCol="0">
              <a:spAutoFit/>
            </a:bodyPr>
            <a:lstStyle/>
            <a:p>
              <a:r>
                <a:rPr lang="en-US" sz="1600" dirty="0">
                  <a:latin typeface="Arial Black" panose="020B0A04020102020204" pitchFamily="34" charset="0"/>
                </a:rPr>
                <a:t>SCK</a:t>
              </a:r>
              <a:endParaRPr lang="en-IN" sz="1600" dirty="0">
                <a:latin typeface="Arial Black" panose="020B0A04020102020204" pitchFamily="34" charset="0"/>
              </a:endParaRPr>
            </a:p>
          </p:txBody>
        </p:sp>
        <p:sp>
          <p:nvSpPr>
            <p:cNvPr id="53" name="TextBox 52">
              <a:extLst>
                <a:ext uri="{FF2B5EF4-FFF2-40B4-BE49-F238E27FC236}">
                  <a16:creationId xmlns:a16="http://schemas.microsoft.com/office/drawing/2014/main" id="{94441FAD-789B-7D7F-E7AC-2B7EFF77ABCC}"/>
                </a:ext>
              </a:extLst>
            </p:cNvPr>
            <p:cNvSpPr txBox="1"/>
            <p:nvPr/>
          </p:nvSpPr>
          <p:spPr>
            <a:xfrm>
              <a:off x="7760761" y="3435588"/>
              <a:ext cx="479618" cy="338554"/>
            </a:xfrm>
            <a:prstGeom prst="rect">
              <a:avLst/>
            </a:prstGeom>
            <a:noFill/>
          </p:spPr>
          <p:txBody>
            <a:bodyPr wrap="none" rtlCol="0">
              <a:spAutoFit/>
            </a:bodyPr>
            <a:lstStyle/>
            <a:p>
              <a:r>
                <a:rPr lang="en-US" sz="1600" dirty="0">
                  <a:latin typeface="Arial Black" panose="020B0A04020102020204" pitchFamily="34" charset="0"/>
                </a:rPr>
                <a:t>SS</a:t>
              </a:r>
              <a:endParaRPr lang="en-IN" sz="1600" dirty="0">
                <a:latin typeface="Arial Black" panose="020B0A040201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16</a:t>
            </a:fld>
            <a:endParaRPr lang="en-US" dirty="0"/>
          </a:p>
        </p:txBody>
      </p:sp>
      <p:sp>
        <p:nvSpPr>
          <p:cNvPr id="5" name="Title 1"/>
          <p:cNvSpPr>
            <a:spLocks noGrp="1"/>
          </p:cNvSpPr>
          <p:nvPr>
            <p:ph type="title"/>
          </p:nvPr>
        </p:nvSpPr>
        <p:spPr>
          <a:xfrm>
            <a:off x="861447" y="134691"/>
            <a:ext cx="8229600" cy="445158"/>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5EE6B6D4-650F-9651-8B18-496C23AB6F29}"/>
              </a:ext>
            </a:extLst>
          </p:cNvPr>
          <p:cNvSpPr txBox="1"/>
          <p:nvPr/>
        </p:nvSpPr>
        <p:spPr>
          <a:xfrm>
            <a:off x="126609" y="1222456"/>
            <a:ext cx="8964438" cy="5115311"/>
          </a:xfrm>
          <a:prstGeom prst="rect">
            <a:avLst/>
          </a:prstGeom>
          <a:noFill/>
        </p:spPr>
        <p:txBody>
          <a:bodyPr wrap="square">
            <a:spAutoFit/>
          </a:bodyPr>
          <a:lstStyle/>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CDIV</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latin typeface="Times New Roman" panose="02020603050405020304" pitchFamily="18" charset="0"/>
                <a:ea typeface="Times New Roman" panose="02020603050405020304" pitchFamily="18" charset="0"/>
              </a:rPr>
              <a:t>It</a:t>
            </a:r>
            <a:r>
              <a:rPr lang="en-IN" sz="2000" dirty="0">
                <a:solidFill>
                  <a:srgbClr val="000000"/>
                </a:solidFill>
                <a:effectLst/>
                <a:latin typeface="Times New Roman" panose="02020603050405020304" pitchFamily="18" charset="0"/>
                <a:ea typeface="Times New Roman" panose="02020603050405020304" pitchFamily="18" charset="0"/>
              </a:rPr>
              <a:t> is used to store a divisor for use in the generation of the SCK signal, based on the external clock signal (CLK). As part of the SPI Clock Generation Unit, an internal counter is used to count up to the value written to the CDIV. The next edge of SCK will only be generated when the internal counter reaches this divisor value.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CLK</a:t>
            </a:r>
            <a:r>
              <a:rPr lang="en-IN" sz="2000" dirty="0">
                <a:solidFill>
                  <a:srgbClr val="000000"/>
                </a:solidFill>
                <a:effectLst/>
                <a:latin typeface="Times New Roman" panose="02020603050405020304" pitchFamily="18" charset="0"/>
                <a:ea typeface="Times New Roman" panose="02020603050405020304" pitchFamily="18" charset="0"/>
              </a:rPr>
              <a:t>:</a:t>
            </a:r>
            <a:r>
              <a:rPr lang="en-IN" sz="2000" dirty="0">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Clock signal. Controlled by the master device. A new data bit is shifted out with each clock cycle.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D_IN</a:t>
            </a:r>
            <a:r>
              <a:rPr lang="en-IN" sz="2000" dirty="0">
                <a:solidFill>
                  <a:srgbClr val="000000"/>
                </a:solidFill>
                <a:effectLst/>
                <a:latin typeface="Times New Roman" panose="02020603050405020304" pitchFamily="18" charset="0"/>
                <a:ea typeface="Times New Roman" panose="02020603050405020304" pitchFamily="18" charset="0"/>
              </a:rPr>
              <a:t>: This is the MISO signal that is coming from the slave which is abbreviated as data in.</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MLB: </a:t>
            </a:r>
            <a:r>
              <a:rPr lang="en-IN" sz="2000" dirty="0">
                <a:solidFill>
                  <a:srgbClr val="000000"/>
                </a:solidFill>
                <a:effectLst/>
                <a:latin typeface="Times New Roman" panose="02020603050405020304" pitchFamily="18" charset="0"/>
                <a:ea typeface="Times New Roman" panose="02020603050405020304" pitchFamily="18" charset="0"/>
              </a:rPr>
              <a:t>This is used to select the endianness of data whether the data is to be stored from LSB or MSB. If MLB=0, the reading and storing sequence pattern is from LSB. If MLB=1, the reading and storing sequence pattern is from MSB.</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383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17</a:t>
            </a:fld>
            <a:endParaRPr lang="en-US" dirty="0"/>
          </a:p>
        </p:txBody>
      </p:sp>
      <p:sp>
        <p:nvSpPr>
          <p:cNvPr id="5" name="Title 1"/>
          <p:cNvSpPr>
            <a:spLocks noGrp="1"/>
          </p:cNvSpPr>
          <p:nvPr>
            <p:ph type="title"/>
          </p:nvPr>
        </p:nvSpPr>
        <p:spPr>
          <a:xfrm>
            <a:off x="861447" y="134691"/>
            <a:ext cx="8229600" cy="445158"/>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59454C5C-04EA-8474-BC77-2949D1ACF6FA}"/>
              </a:ext>
            </a:extLst>
          </p:cNvPr>
          <p:cNvSpPr txBox="1"/>
          <p:nvPr/>
        </p:nvSpPr>
        <p:spPr>
          <a:xfrm>
            <a:off x="154745" y="962448"/>
            <a:ext cx="8764172" cy="5576976"/>
          </a:xfrm>
          <a:prstGeom prst="rect">
            <a:avLst/>
          </a:prstGeom>
          <a:noFill/>
        </p:spPr>
        <p:txBody>
          <a:bodyPr wrap="square">
            <a:spAutoFit/>
          </a:bodyPr>
          <a:lstStyle/>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RSTB: </a:t>
            </a:r>
            <a:r>
              <a:rPr lang="en-IN" sz="2000" dirty="0">
                <a:solidFill>
                  <a:srgbClr val="000000"/>
                </a:solidFill>
                <a:effectLst/>
                <a:latin typeface="Times New Roman" panose="02020603050405020304" pitchFamily="18" charset="0"/>
                <a:ea typeface="Times New Roman" panose="02020603050405020304" pitchFamily="18" charset="0"/>
              </a:rPr>
              <a:t>This is the reset bit of the master, this will reset the circuit, if </a:t>
            </a:r>
            <a:r>
              <a:rPr lang="en-IN" sz="2000" dirty="0" err="1">
                <a:solidFill>
                  <a:srgbClr val="000000"/>
                </a:solidFill>
                <a:effectLst/>
                <a:latin typeface="Times New Roman" panose="02020603050405020304" pitchFamily="18" charset="0"/>
                <a:ea typeface="Times New Roman" panose="02020603050405020304" pitchFamily="18" charset="0"/>
              </a:rPr>
              <a:t>rstb</a:t>
            </a:r>
            <a:r>
              <a:rPr lang="en-IN" sz="2000" dirty="0">
                <a:solidFill>
                  <a:srgbClr val="000000"/>
                </a:solidFill>
                <a:effectLst/>
                <a:latin typeface="Times New Roman" panose="02020603050405020304" pitchFamily="18" charset="0"/>
                <a:ea typeface="Times New Roman" panose="02020603050405020304" pitchFamily="18" charset="0"/>
              </a:rPr>
              <a:t>=0, then the state is finish that leads to idle state.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START: </a:t>
            </a:r>
            <a:r>
              <a:rPr lang="en-IN" sz="2000" dirty="0">
                <a:solidFill>
                  <a:srgbClr val="000000"/>
                </a:solidFill>
                <a:effectLst/>
                <a:latin typeface="Times New Roman" panose="02020603050405020304" pitchFamily="18" charset="0"/>
                <a:ea typeface="Times New Roman" panose="02020603050405020304" pitchFamily="18" charset="0"/>
              </a:rPr>
              <a:t>This signal starts the data transmission.</a:t>
            </a: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T_DATA: </a:t>
            </a:r>
            <a:r>
              <a:rPr lang="en-IN" sz="2000" dirty="0">
                <a:solidFill>
                  <a:srgbClr val="000000"/>
                </a:solidFill>
                <a:effectLst/>
                <a:latin typeface="Times New Roman" panose="02020603050405020304" pitchFamily="18" charset="0"/>
                <a:ea typeface="Times New Roman" panose="02020603050405020304" pitchFamily="18" charset="0"/>
              </a:rPr>
              <a:t>This signal is input helps in storing data from the system which in turn to be sent to slave.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D_OUT: </a:t>
            </a:r>
            <a:r>
              <a:rPr lang="en-IN" sz="2000" dirty="0">
                <a:solidFill>
                  <a:srgbClr val="000000"/>
                </a:solidFill>
                <a:effectLst/>
                <a:latin typeface="Times New Roman" panose="02020603050405020304" pitchFamily="18" charset="0"/>
                <a:ea typeface="Times New Roman" panose="02020603050405020304" pitchFamily="18" charset="0"/>
              </a:rPr>
              <a:t>This is the MOSI signal which is to be sent to slave, the data is to be sent to slave data out.</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R_DATA: </a:t>
            </a:r>
            <a:r>
              <a:rPr lang="en-IN" sz="2000" dirty="0">
                <a:solidFill>
                  <a:srgbClr val="000000"/>
                </a:solidFill>
                <a:effectLst/>
                <a:latin typeface="Times New Roman" panose="02020603050405020304" pitchFamily="18" charset="0"/>
                <a:ea typeface="Times New Roman" panose="02020603050405020304" pitchFamily="18" charset="0"/>
              </a:rPr>
              <a:t>Received data signal which is a output which holds the data from master and to send it to </a:t>
            </a:r>
            <a:r>
              <a:rPr lang="en-IN" sz="2000" dirty="0" err="1">
                <a:solidFill>
                  <a:srgbClr val="000000"/>
                </a:solidFill>
                <a:effectLst/>
                <a:latin typeface="Times New Roman" panose="02020603050405020304" pitchFamily="18" charset="0"/>
                <a:ea typeface="Times New Roman" panose="02020603050405020304" pitchFamily="18" charset="0"/>
              </a:rPr>
              <a:t>tdata</a:t>
            </a:r>
            <a:r>
              <a:rPr lang="en-IN" sz="2000" dirty="0">
                <a:solidFill>
                  <a:srgbClr val="000000"/>
                </a:solidFill>
                <a:effectLst/>
                <a:latin typeface="Times New Roman" panose="02020603050405020304" pitchFamily="18" charset="0"/>
                <a:ea typeface="Times New Roman" panose="02020603050405020304" pitchFamily="18" charset="0"/>
              </a:rPr>
              <a:t> in slave.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SCK: </a:t>
            </a:r>
            <a:r>
              <a:rPr lang="en-IN" sz="2000" dirty="0">
                <a:solidFill>
                  <a:srgbClr val="000000"/>
                </a:solidFill>
                <a:effectLst/>
                <a:latin typeface="Times New Roman" panose="02020603050405020304" pitchFamily="18" charset="0"/>
                <a:ea typeface="Times New Roman" panose="02020603050405020304" pitchFamily="18" charset="0"/>
              </a:rPr>
              <a:t>Serial Clock, this signal manages clock signal between master and slave.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SS: </a:t>
            </a:r>
            <a:r>
              <a:rPr lang="en-IN" sz="2000" dirty="0">
                <a:solidFill>
                  <a:srgbClr val="000000"/>
                </a:solidFill>
                <a:effectLst/>
                <a:latin typeface="Times New Roman" panose="02020603050405020304" pitchFamily="18" charset="0"/>
                <a:ea typeface="Times New Roman" panose="02020603050405020304" pitchFamily="18" charset="0"/>
              </a:rPr>
              <a:t>This signal is used to select the slave for communication.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076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18</a:t>
            </a:fld>
            <a:endParaRPr lang="en-US" dirty="0"/>
          </a:p>
        </p:txBody>
      </p:sp>
      <p:sp>
        <p:nvSpPr>
          <p:cNvPr id="5" name="Title 1"/>
          <p:cNvSpPr>
            <a:spLocks noGrp="1"/>
          </p:cNvSpPr>
          <p:nvPr>
            <p:ph type="title"/>
          </p:nvPr>
        </p:nvSpPr>
        <p:spPr>
          <a:xfrm>
            <a:off x="457200" y="274639"/>
            <a:ext cx="8229600" cy="445158"/>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F728FBE0-7F68-EC19-3472-5D9F9CCB1F79}"/>
              </a:ext>
            </a:extLst>
          </p:cNvPr>
          <p:cNvGrpSpPr/>
          <p:nvPr/>
        </p:nvGrpSpPr>
        <p:grpSpPr>
          <a:xfrm>
            <a:off x="1888729" y="1380089"/>
            <a:ext cx="5366541" cy="3872738"/>
            <a:chOff x="3293365" y="1385047"/>
            <a:chExt cx="5366541" cy="3872738"/>
          </a:xfrm>
        </p:grpSpPr>
        <p:sp>
          <p:nvSpPr>
            <p:cNvPr id="9" name="Rectangle 8">
              <a:extLst>
                <a:ext uri="{FF2B5EF4-FFF2-40B4-BE49-F238E27FC236}">
                  <a16:creationId xmlns:a16="http://schemas.microsoft.com/office/drawing/2014/main" id="{79D87B58-01D9-8F5B-CF92-7832CD030C96}"/>
                </a:ext>
              </a:extLst>
            </p:cNvPr>
            <p:cNvSpPr/>
            <p:nvPr/>
          </p:nvSpPr>
          <p:spPr>
            <a:xfrm>
              <a:off x="4733365" y="1385047"/>
              <a:ext cx="2622176" cy="3872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10" name="Straight Connector 9">
              <a:extLst>
                <a:ext uri="{FF2B5EF4-FFF2-40B4-BE49-F238E27FC236}">
                  <a16:creationId xmlns:a16="http://schemas.microsoft.com/office/drawing/2014/main" id="{823D8040-35D9-DAE3-6313-ED54F281CB13}"/>
                </a:ext>
              </a:extLst>
            </p:cNvPr>
            <p:cNvCxnSpPr/>
            <p:nvPr/>
          </p:nvCxnSpPr>
          <p:spPr>
            <a:xfrm>
              <a:off x="3293365" y="1990166"/>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6B9CE5-188F-C9DB-31AA-23301B1C7B39}"/>
                </a:ext>
              </a:extLst>
            </p:cNvPr>
            <p:cNvCxnSpPr/>
            <p:nvPr/>
          </p:nvCxnSpPr>
          <p:spPr>
            <a:xfrm>
              <a:off x="3293365" y="2436160"/>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6AAB3EF-B546-26E4-5585-A4B3536E26AA}"/>
                </a:ext>
              </a:extLst>
            </p:cNvPr>
            <p:cNvCxnSpPr/>
            <p:nvPr/>
          </p:nvCxnSpPr>
          <p:spPr>
            <a:xfrm>
              <a:off x="3293365" y="2882154"/>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A91AE51-F0E7-D623-8775-09F3579065A7}"/>
                </a:ext>
              </a:extLst>
            </p:cNvPr>
            <p:cNvCxnSpPr/>
            <p:nvPr/>
          </p:nvCxnSpPr>
          <p:spPr>
            <a:xfrm>
              <a:off x="3293365" y="3328148"/>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1754382-1AD6-86D5-DD21-A8292D604F24}"/>
                </a:ext>
              </a:extLst>
            </p:cNvPr>
            <p:cNvCxnSpPr/>
            <p:nvPr/>
          </p:nvCxnSpPr>
          <p:spPr>
            <a:xfrm>
              <a:off x="3293365" y="3774142"/>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404D1F-72AF-89BC-1B05-80188D2AC7CE}"/>
                </a:ext>
              </a:extLst>
            </p:cNvPr>
            <p:cNvCxnSpPr/>
            <p:nvPr/>
          </p:nvCxnSpPr>
          <p:spPr>
            <a:xfrm>
              <a:off x="3293365" y="4220136"/>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FA3547-E9BB-F6BA-F228-302070F7126E}"/>
                </a:ext>
              </a:extLst>
            </p:cNvPr>
            <p:cNvCxnSpPr/>
            <p:nvPr/>
          </p:nvCxnSpPr>
          <p:spPr>
            <a:xfrm>
              <a:off x="3293365" y="4666130"/>
              <a:ext cx="14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990298-AABE-DD77-BF45-078850D48696}"/>
                </a:ext>
              </a:extLst>
            </p:cNvPr>
            <p:cNvCxnSpPr/>
            <p:nvPr/>
          </p:nvCxnSpPr>
          <p:spPr>
            <a:xfrm>
              <a:off x="7355541" y="3328148"/>
              <a:ext cx="1304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AEBC06-A074-1E21-F1F2-E5B670886F44}"/>
                </a:ext>
              </a:extLst>
            </p:cNvPr>
            <p:cNvSpPr txBox="1"/>
            <p:nvPr/>
          </p:nvSpPr>
          <p:spPr>
            <a:xfrm>
              <a:off x="5497791" y="2974205"/>
              <a:ext cx="994055" cy="584775"/>
            </a:xfrm>
            <a:prstGeom prst="rect">
              <a:avLst/>
            </a:prstGeom>
            <a:noFill/>
          </p:spPr>
          <p:txBody>
            <a:bodyPr wrap="none" rtlCol="0">
              <a:spAutoFit/>
            </a:bodyPr>
            <a:lstStyle/>
            <a:p>
              <a:r>
                <a:rPr lang="en-US" sz="1600" dirty="0">
                  <a:latin typeface="Arial Black" panose="020B0A04020102020204" pitchFamily="34" charset="0"/>
                </a:rPr>
                <a:t>    SPI </a:t>
              </a:r>
            </a:p>
            <a:p>
              <a:r>
                <a:rPr lang="en-US" sz="1600" dirty="0">
                  <a:latin typeface="Arial Black" panose="020B0A04020102020204" pitchFamily="34" charset="0"/>
                </a:rPr>
                <a:t> SLAVE</a:t>
              </a:r>
              <a:endParaRPr lang="en-IN" sz="1600" dirty="0">
                <a:latin typeface="Arial Black" panose="020B0A04020102020204" pitchFamily="34" charset="0"/>
              </a:endParaRPr>
            </a:p>
          </p:txBody>
        </p:sp>
        <p:sp>
          <p:nvSpPr>
            <p:cNvPr id="19" name="TextBox 18">
              <a:extLst>
                <a:ext uri="{FF2B5EF4-FFF2-40B4-BE49-F238E27FC236}">
                  <a16:creationId xmlns:a16="http://schemas.microsoft.com/office/drawing/2014/main" id="{A0705692-83C1-65BE-58CF-40C5DA40E479}"/>
                </a:ext>
              </a:extLst>
            </p:cNvPr>
            <p:cNvSpPr txBox="1"/>
            <p:nvPr/>
          </p:nvSpPr>
          <p:spPr>
            <a:xfrm>
              <a:off x="3336634" y="1585882"/>
              <a:ext cx="675185" cy="338554"/>
            </a:xfrm>
            <a:prstGeom prst="rect">
              <a:avLst/>
            </a:prstGeom>
            <a:noFill/>
          </p:spPr>
          <p:txBody>
            <a:bodyPr wrap="none" rtlCol="0">
              <a:spAutoFit/>
            </a:bodyPr>
            <a:lstStyle/>
            <a:p>
              <a:r>
                <a:rPr lang="en-US" sz="1600" dirty="0">
                  <a:latin typeface="Arial Black" panose="020B0A04020102020204" pitchFamily="34" charset="0"/>
                </a:rPr>
                <a:t>MLB</a:t>
              </a:r>
              <a:endParaRPr lang="en-IN" sz="1600" dirty="0">
                <a:latin typeface="Arial Black" panose="020B0A04020102020204" pitchFamily="34" charset="0"/>
              </a:endParaRPr>
            </a:p>
          </p:txBody>
        </p:sp>
        <p:sp>
          <p:nvSpPr>
            <p:cNvPr id="20" name="TextBox 19">
              <a:extLst>
                <a:ext uri="{FF2B5EF4-FFF2-40B4-BE49-F238E27FC236}">
                  <a16:creationId xmlns:a16="http://schemas.microsoft.com/office/drawing/2014/main" id="{D4F18017-17D0-747E-AD8B-A3FD25692817}"/>
                </a:ext>
              </a:extLst>
            </p:cNvPr>
            <p:cNvSpPr txBox="1"/>
            <p:nvPr/>
          </p:nvSpPr>
          <p:spPr>
            <a:xfrm>
              <a:off x="3331237" y="2116717"/>
              <a:ext cx="800219" cy="338554"/>
            </a:xfrm>
            <a:prstGeom prst="rect">
              <a:avLst/>
            </a:prstGeom>
            <a:noFill/>
          </p:spPr>
          <p:txBody>
            <a:bodyPr wrap="none" rtlCol="0">
              <a:spAutoFit/>
            </a:bodyPr>
            <a:lstStyle/>
            <a:p>
              <a:r>
                <a:rPr lang="en-US" sz="1600" dirty="0">
                  <a:latin typeface="Arial Black" panose="020B0A04020102020204" pitchFamily="34" charset="0"/>
                </a:rPr>
                <a:t>RSTB</a:t>
              </a:r>
              <a:endParaRPr lang="en-IN" sz="1600" dirty="0">
                <a:latin typeface="Arial Black" panose="020B0A04020102020204" pitchFamily="34" charset="0"/>
              </a:endParaRPr>
            </a:p>
          </p:txBody>
        </p:sp>
        <p:sp>
          <p:nvSpPr>
            <p:cNvPr id="21" name="TextBox 20">
              <a:extLst>
                <a:ext uri="{FF2B5EF4-FFF2-40B4-BE49-F238E27FC236}">
                  <a16:creationId xmlns:a16="http://schemas.microsoft.com/office/drawing/2014/main" id="{908C8E0F-857C-72D1-EBD8-8BF969DBF056}"/>
                </a:ext>
              </a:extLst>
            </p:cNvPr>
            <p:cNvSpPr txBox="1"/>
            <p:nvPr/>
          </p:nvSpPr>
          <p:spPr>
            <a:xfrm>
              <a:off x="3331236" y="2586327"/>
              <a:ext cx="663964" cy="338554"/>
            </a:xfrm>
            <a:prstGeom prst="rect">
              <a:avLst/>
            </a:prstGeom>
            <a:noFill/>
          </p:spPr>
          <p:txBody>
            <a:bodyPr wrap="none" rtlCol="0">
              <a:spAutoFit/>
            </a:bodyPr>
            <a:lstStyle/>
            <a:p>
              <a:r>
                <a:rPr lang="en-US" sz="1600" dirty="0">
                  <a:latin typeface="Arial Black" panose="020B0A04020102020204" pitchFamily="34" charset="0"/>
                </a:rPr>
                <a:t>SCK</a:t>
              </a:r>
              <a:endParaRPr lang="en-IN" sz="1600" dirty="0">
                <a:latin typeface="Arial Black" panose="020B0A04020102020204" pitchFamily="34" charset="0"/>
              </a:endParaRPr>
            </a:p>
          </p:txBody>
        </p:sp>
        <p:sp>
          <p:nvSpPr>
            <p:cNvPr id="22" name="TextBox 21">
              <a:extLst>
                <a:ext uri="{FF2B5EF4-FFF2-40B4-BE49-F238E27FC236}">
                  <a16:creationId xmlns:a16="http://schemas.microsoft.com/office/drawing/2014/main" id="{685E5461-E130-7FB2-AA89-B17F8D561474}"/>
                </a:ext>
              </a:extLst>
            </p:cNvPr>
            <p:cNvSpPr txBox="1"/>
            <p:nvPr/>
          </p:nvSpPr>
          <p:spPr>
            <a:xfrm>
              <a:off x="3331235" y="3017657"/>
              <a:ext cx="846707" cy="338554"/>
            </a:xfrm>
            <a:prstGeom prst="rect">
              <a:avLst/>
            </a:prstGeom>
            <a:noFill/>
          </p:spPr>
          <p:txBody>
            <a:bodyPr wrap="none" rtlCol="0">
              <a:spAutoFit/>
            </a:bodyPr>
            <a:lstStyle/>
            <a:p>
              <a:r>
                <a:rPr lang="en-US" sz="1600" dirty="0">
                  <a:latin typeface="Arial Black" panose="020B0A04020102020204" pitchFamily="34" charset="0"/>
                </a:rPr>
                <a:t>SD_IN</a:t>
              </a:r>
              <a:endParaRPr lang="en-IN" sz="1600" dirty="0">
                <a:latin typeface="Arial Black" panose="020B0A04020102020204" pitchFamily="34" charset="0"/>
              </a:endParaRPr>
            </a:p>
          </p:txBody>
        </p:sp>
        <p:sp>
          <p:nvSpPr>
            <p:cNvPr id="23" name="TextBox 22">
              <a:extLst>
                <a:ext uri="{FF2B5EF4-FFF2-40B4-BE49-F238E27FC236}">
                  <a16:creationId xmlns:a16="http://schemas.microsoft.com/office/drawing/2014/main" id="{AC8C5189-C8DA-F20A-799B-72254D7C87DA}"/>
                </a:ext>
              </a:extLst>
            </p:cNvPr>
            <p:cNvSpPr txBox="1"/>
            <p:nvPr/>
          </p:nvSpPr>
          <p:spPr>
            <a:xfrm>
              <a:off x="3330547" y="3501790"/>
              <a:ext cx="479618" cy="338554"/>
            </a:xfrm>
            <a:prstGeom prst="rect">
              <a:avLst/>
            </a:prstGeom>
            <a:noFill/>
          </p:spPr>
          <p:txBody>
            <a:bodyPr wrap="none" rtlCol="0">
              <a:spAutoFit/>
            </a:bodyPr>
            <a:lstStyle/>
            <a:p>
              <a:r>
                <a:rPr lang="en-US" sz="1600" dirty="0">
                  <a:latin typeface="Arial Black" panose="020B0A04020102020204" pitchFamily="34" charset="0"/>
                </a:rPr>
                <a:t>SS</a:t>
              </a:r>
              <a:endParaRPr lang="en-IN" sz="1600" dirty="0">
                <a:latin typeface="Arial Black" panose="020B0A04020102020204" pitchFamily="34" charset="0"/>
              </a:endParaRPr>
            </a:p>
          </p:txBody>
        </p:sp>
        <p:sp>
          <p:nvSpPr>
            <p:cNvPr id="24" name="TextBox 23">
              <a:extLst>
                <a:ext uri="{FF2B5EF4-FFF2-40B4-BE49-F238E27FC236}">
                  <a16:creationId xmlns:a16="http://schemas.microsoft.com/office/drawing/2014/main" id="{3FB6A56B-00EB-3D56-53E9-ABFE9446A368}"/>
                </a:ext>
              </a:extLst>
            </p:cNvPr>
            <p:cNvSpPr txBox="1"/>
            <p:nvPr/>
          </p:nvSpPr>
          <p:spPr>
            <a:xfrm>
              <a:off x="3330546" y="3966222"/>
              <a:ext cx="1026243" cy="338554"/>
            </a:xfrm>
            <a:prstGeom prst="rect">
              <a:avLst/>
            </a:prstGeom>
            <a:noFill/>
          </p:spPr>
          <p:txBody>
            <a:bodyPr wrap="none" rtlCol="0">
              <a:spAutoFit/>
            </a:bodyPr>
            <a:lstStyle/>
            <a:p>
              <a:r>
                <a:rPr lang="en-US" sz="1600" dirty="0">
                  <a:latin typeface="Arial Black" panose="020B0A04020102020204" pitchFamily="34" charset="0"/>
                </a:rPr>
                <a:t>T_DATA</a:t>
              </a:r>
              <a:endParaRPr lang="en-IN" sz="1600" dirty="0">
                <a:latin typeface="Arial Black" panose="020B0A04020102020204" pitchFamily="34" charset="0"/>
              </a:endParaRPr>
            </a:p>
          </p:txBody>
        </p:sp>
        <p:sp>
          <p:nvSpPr>
            <p:cNvPr id="25" name="TextBox 24">
              <a:extLst>
                <a:ext uri="{FF2B5EF4-FFF2-40B4-BE49-F238E27FC236}">
                  <a16:creationId xmlns:a16="http://schemas.microsoft.com/office/drawing/2014/main" id="{9E50D4B8-FB19-0962-9C91-2A476DCE192A}"/>
                </a:ext>
              </a:extLst>
            </p:cNvPr>
            <p:cNvSpPr txBox="1"/>
            <p:nvPr/>
          </p:nvSpPr>
          <p:spPr>
            <a:xfrm>
              <a:off x="3330546" y="4358495"/>
              <a:ext cx="651140" cy="338554"/>
            </a:xfrm>
            <a:prstGeom prst="rect">
              <a:avLst/>
            </a:prstGeom>
            <a:noFill/>
          </p:spPr>
          <p:txBody>
            <a:bodyPr wrap="none" rtlCol="0">
              <a:spAutoFit/>
            </a:bodyPr>
            <a:lstStyle/>
            <a:p>
              <a:r>
                <a:rPr lang="en-US" sz="1600" dirty="0">
                  <a:latin typeface="Arial Black" panose="020B0A04020102020204" pitchFamily="34" charset="0"/>
                </a:rPr>
                <a:t>TEN</a:t>
              </a:r>
              <a:endParaRPr lang="en-IN" sz="1600" dirty="0">
                <a:latin typeface="Arial Black" panose="020B0A04020102020204" pitchFamily="34" charset="0"/>
              </a:endParaRPr>
            </a:p>
          </p:txBody>
        </p:sp>
        <p:sp>
          <p:nvSpPr>
            <p:cNvPr id="26" name="TextBox 25">
              <a:extLst>
                <a:ext uri="{FF2B5EF4-FFF2-40B4-BE49-F238E27FC236}">
                  <a16:creationId xmlns:a16="http://schemas.microsoft.com/office/drawing/2014/main" id="{17C56488-B09E-25D6-CD5E-F2CC4C93E94F}"/>
                </a:ext>
              </a:extLst>
            </p:cNvPr>
            <p:cNvSpPr txBox="1"/>
            <p:nvPr/>
          </p:nvSpPr>
          <p:spPr>
            <a:xfrm>
              <a:off x="7535640" y="3017657"/>
              <a:ext cx="1085554" cy="338554"/>
            </a:xfrm>
            <a:prstGeom prst="rect">
              <a:avLst/>
            </a:prstGeom>
            <a:noFill/>
          </p:spPr>
          <p:txBody>
            <a:bodyPr wrap="none" rtlCol="0">
              <a:spAutoFit/>
            </a:bodyPr>
            <a:lstStyle/>
            <a:p>
              <a:r>
                <a:rPr lang="en-US" sz="1600" dirty="0">
                  <a:latin typeface="Arial Black" panose="020B0A04020102020204" pitchFamily="34" charset="0"/>
                </a:rPr>
                <a:t>SD_OUT</a:t>
              </a:r>
              <a:endParaRPr lang="en-IN" sz="1600" dirty="0">
                <a:latin typeface="Arial Black" panose="020B0A04020102020204" pitchFamily="34" charset="0"/>
              </a:endParaRPr>
            </a:p>
          </p:txBody>
        </p:sp>
      </p:grpSp>
    </p:spTree>
    <p:extLst>
      <p:ext uri="{BB962C8B-B14F-4D97-AF65-F5344CB8AC3E}">
        <p14:creationId xmlns:p14="http://schemas.microsoft.com/office/powerpoint/2010/main" val="59848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19</a:t>
            </a:fld>
            <a:endParaRPr lang="en-US" dirty="0"/>
          </a:p>
        </p:txBody>
      </p:sp>
      <p:sp>
        <p:nvSpPr>
          <p:cNvPr id="5" name="Title 1"/>
          <p:cNvSpPr>
            <a:spLocks noGrp="1"/>
          </p:cNvSpPr>
          <p:nvPr>
            <p:ph type="title"/>
          </p:nvPr>
        </p:nvSpPr>
        <p:spPr>
          <a:xfrm>
            <a:off x="861447" y="134691"/>
            <a:ext cx="8229600" cy="445158"/>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78C6DD1-7402-115E-9D3A-639DFED3347A}"/>
              </a:ext>
            </a:extLst>
          </p:cNvPr>
          <p:cNvSpPr txBox="1"/>
          <p:nvPr/>
        </p:nvSpPr>
        <p:spPr>
          <a:xfrm>
            <a:off x="533400" y="860965"/>
            <a:ext cx="8229600" cy="5115311"/>
          </a:xfrm>
          <a:prstGeom prst="rect">
            <a:avLst/>
          </a:prstGeom>
          <a:noFill/>
        </p:spPr>
        <p:txBody>
          <a:bodyPr wrap="square">
            <a:spAutoFit/>
          </a:bodyPr>
          <a:lstStyle/>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MLB: </a:t>
            </a:r>
            <a:r>
              <a:rPr lang="en-IN" sz="2000" dirty="0">
                <a:solidFill>
                  <a:srgbClr val="000000"/>
                </a:solidFill>
                <a:effectLst/>
                <a:latin typeface="Times New Roman" panose="02020603050405020304" pitchFamily="18" charset="0"/>
                <a:ea typeface="Times New Roman" panose="02020603050405020304" pitchFamily="18" charset="0"/>
              </a:rPr>
              <a:t>This is used to select the endianness of a data whether the data to be stored from LSB or MSB. If MLB=0, the reading and storing sequence pattern is from LSB. If MLB=1, the reading and storing sequence pattern is from MSB.</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RSTB: </a:t>
            </a:r>
            <a:r>
              <a:rPr lang="en-IN" sz="2000" dirty="0">
                <a:solidFill>
                  <a:srgbClr val="000000"/>
                </a:solidFill>
                <a:effectLst/>
                <a:latin typeface="Times New Roman" panose="02020603050405020304" pitchFamily="18" charset="0"/>
                <a:ea typeface="Times New Roman" panose="02020603050405020304" pitchFamily="18" charset="0"/>
              </a:rPr>
              <a:t>This is the reset bit of the master, this will reset the circuit, if </a:t>
            </a:r>
            <a:r>
              <a:rPr lang="en-IN" sz="2000" dirty="0" err="1">
                <a:solidFill>
                  <a:srgbClr val="000000"/>
                </a:solidFill>
                <a:effectLst/>
                <a:latin typeface="Times New Roman" panose="02020603050405020304" pitchFamily="18" charset="0"/>
                <a:ea typeface="Times New Roman" panose="02020603050405020304" pitchFamily="18" charset="0"/>
              </a:rPr>
              <a:t>rstb</a:t>
            </a:r>
            <a:r>
              <a:rPr lang="en-IN" sz="2000" dirty="0">
                <a:solidFill>
                  <a:srgbClr val="000000"/>
                </a:solidFill>
                <a:effectLst/>
                <a:latin typeface="Times New Roman" panose="02020603050405020304" pitchFamily="18" charset="0"/>
                <a:ea typeface="Times New Roman" panose="02020603050405020304" pitchFamily="18" charset="0"/>
              </a:rPr>
              <a:t>=0, then the state is finish that leads to idle state.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SCK: </a:t>
            </a:r>
            <a:r>
              <a:rPr lang="en-IN" sz="2000" dirty="0">
                <a:solidFill>
                  <a:srgbClr val="000000"/>
                </a:solidFill>
                <a:effectLst/>
                <a:latin typeface="Times New Roman" panose="02020603050405020304" pitchFamily="18" charset="0"/>
                <a:ea typeface="Times New Roman" panose="02020603050405020304" pitchFamily="18" charset="0"/>
              </a:rPr>
              <a:t>Serial Clock, this signal manages clock signal between master and slave.</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SS: </a:t>
            </a:r>
            <a:r>
              <a:rPr lang="en-IN" sz="2000" dirty="0">
                <a:solidFill>
                  <a:srgbClr val="000000"/>
                </a:solidFill>
                <a:effectLst/>
                <a:latin typeface="Times New Roman" panose="02020603050405020304" pitchFamily="18" charset="0"/>
                <a:ea typeface="Times New Roman" panose="02020603050405020304" pitchFamily="18" charset="0"/>
              </a:rPr>
              <a:t>This signal is used to select the slave for communication.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T_DATA: </a:t>
            </a:r>
            <a:r>
              <a:rPr lang="en-IN" sz="2000" dirty="0">
                <a:solidFill>
                  <a:srgbClr val="000000"/>
                </a:solidFill>
                <a:effectLst/>
                <a:latin typeface="Times New Roman" panose="02020603050405020304" pitchFamily="18" charset="0"/>
                <a:ea typeface="Times New Roman" panose="02020603050405020304" pitchFamily="18" charset="0"/>
              </a:rPr>
              <a:t>This signal is input helps in storing data from the master </a:t>
            </a:r>
            <a:r>
              <a:rPr lang="en-IN" sz="2000" dirty="0" err="1">
                <a:solidFill>
                  <a:srgbClr val="000000"/>
                </a:solidFill>
                <a:effectLst/>
                <a:latin typeface="Times New Roman" panose="02020603050405020304" pitchFamily="18" charset="0"/>
                <a:ea typeface="Times New Roman" panose="02020603050405020304" pitchFamily="18" charset="0"/>
              </a:rPr>
              <a:t>rdata</a:t>
            </a:r>
            <a:r>
              <a:rPr lang="en-IN" sz="2000" dirty="0">
                <a:solidFill>
                  <a:srgbClr val="000000"/>
                </a:solidFill>
                <a:effectLst/>
                <a:latin typeface="Times New Roman" panose="02020603050405020304" pitchFamily="18" charset="0"/>
                <a:ea typeface="Times New Roman" panose="02020603050405020304" pitchFamily="18" charset="0"/>
              </a:rPr>
              <a:t> which in turn to be sent to master.</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776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52400"/>
            <a:ext cx="6172200" cy="533400"/>
          </a:xfrm>
        </p:spPr>
        <p:txBody>
          <a:bodyPr/>
          <a:lstStyle/>
          <a:p>
            <a:r>
              <a:rPr lang="en-US" sz="2400" dirty="0">
                <a:latin typeface="Times New Roman" panose="02020603050405020304" charset="0"/>
                <a:cs typeface="Times New Roman" panose="02020603050405020304" charset="0"/>
              </a:rPr>
              <a:t>                   </a:t>
            </a:r>
            <a:r>
              <a:rPr lang="en-US" sz="3600" b="1" dirty="0">
                <a:solidFill>
                  <a:srgbClr val="CC6600"/>
                </a:solidFill>
                <a:latin typeface="Times New Roman" panose="02020603050405020304" charset="0"/>
                <a:cs typeface="Times New Roman" panose="02020603050405020304" charset="0"/>
              </a:rPr>
              <a:t>Presentation Outline</a:t>
            </a:r>
            <a:br>
              <a:rPr lang="en-US" sz="2800" b="1" i="1" dirty="0">
                <a:solidFill>
                  <a:srgbClr val="CC6600"/>
                </a:solidFill>
                <a:latin typeface="Times New Roman" panose="02020603050405020304" charset="0"/>
                <a:cs typeface="Times New Roman" panose="02020603050405020304" charset="0"/>
              </a:rPr>
            </a:b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4800" y="848751"/>
            <a:ext cx="8534400" cy="5715000"/>
          </a:xfrm>
        </p:spPr>
        <p:txBody>
          <a:bodyPr/>
          <a:lstStyle/>
          <a:p>
            <a:pPr>
              <a:spcBef>
                <a:spcPct val="50000"/>
              </a:spcBef>
              <a:spcAft>
                <a:spcPts val="600"/>
              </a:spcAft>
              <a:buFontTx/>
              <a:buAutoNum type="arabicPeriod"/>
            </a:pPr>
            <a:r>
              <a:rPr lang="en-US" sz="2000" kern="1200" dirty="0">
                <a:solidFill>
                  <a:schemeClr val="accent4">
                    <a:lumMod val="95000"/>
                    <a:lumOff val="5000"/>
                  </a:schemeClr>
                </a:solidFill>
                <a:latin typeface="Times New Roman" panose="02020603050405020304" charset="0"/>
                <a:cs typeface="Times New Roman" panose="02020603050405020304" charset="0"/>
              </a:rPr>
              <a:t>Introduction</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Objectives</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Literature Review</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Block Diagram </a:t>
            </a:r>
          </a:p>
          <a:p>
            <a:pPr marL="457200" indent="-457200">
              <a:spcBef>
                <a:spcPct val="50000"/>
              </a:spcBef>
              <a:spcAft>
                <a:spcPts val="600"/>
              </a:spcAft>
              <a:buAutoNum type="arabicPeriod" startAt="2"/>
            </a:pPr>
            <a:r>
              <a:rPr lang="en-US" sz="2000" kern="1200" dirty="0">
                <a:solidFill>
                  <a:schemeClr val="accent4">
                    <a:lumMod val="95000"/>
                    <a:lumOff val="5000"/>
                  </a:schemeClr>
                </a:solidFill>
                <a:latin typeface="Times New Roman" panose="02020603050405020304" charset="0"/>
                <a:cs typeface="Times New Roman" panose="02020603050405020304" charset="0"/>
              </a:rPr>
              <a:t>Schematic Diagram  </a:t>
            </a:r>
          </a:p>
          <a:p>
            <a:pPr marL="457200" indent="-457200">
              <a:spcBef>
                <a:spcPct val="50000"/>
              </a:spcBef>
              <a:spcAft>
                <a:spcPts val="600"/>
              </a:spcAft>
              <a:buAutoNum type="arabicPeriod" startAt="6"/>
            </a:pPr>
            <a:r>
              <a:rPr lang="en-US" sz="2000" kern="1200" dirty="0">
                <a:solidFill>
                  <a:schemeClr val="accent4">
                    <a:lumMod val="95000"/>
                    <a:lumOff val="5000"/>
                  </a:schemeClr>
                </a:solidFill>
                <a:latin typeface="Times New Roman" panose="02020603050405020304" charset="0"/>
                <a:cs typeface="Times New Roman" panose="02020603050405020304" charset="0"/>
              </a:rPr>
              <a:t>Methodology</a:t>
            </a:r>
          </a:p>
          <a:p>
            <a:pPr marL="457200" indent="-457200">
              <a:spcBef>
                <a:spcPct val="50000"/>
              </a:spcBef>
              <a:spcAft>
                <a:spcPts val="600"/>
              </a:spcAft>
              <a:buAutoNum type="arabicPeriod" startAt="6"/>
            </a:pPr>
            <a:r>
              <a:rPr lang="en-US" sz="2000" kern="1200" dirty="0">
                <a:solidFill>
                  <a:schemeClr val="accent4">
                    <a:lumMod val="95000"/>
                    <a:lumOff val="5000"/>
                  </a:schemeClr>
                </a:solidFill>
                <a:latin typeface="Times New Roman" panose="02020603050405020304" charset="0"/>
                <a:cs typeface="Times New Roman" panose="02020603050405020304" charset="0"/>
              </a:rPr>
              <a:t>Results</a:t>
            </a:r>
          </a:p>
          <a:p>
            <a:pPr marL="457200" indent="-457200">
              <a:spcBef>
                <a:spcPct val="50000"/>
              </a:spcBef>
              <a:spcAft>
                <a:spcPts val="600"/>
              </a:spcAft>
              <a:buAutoNum type="arabicPeriod" startAt="6"/>
            </a:pPr>
            <a:r>
              <a:rPr lang="en-US" sz="2000" kern="1200" dirty="0">
                <a:solidFill>
                  <a:schemeClr val="accent4">
                    <a:lumMod val="95000"/>
                    <a:lumOff val="5000"/>
                  </a:schemeClr>
                </a:solidFill>
                <a:latin typeface="Times New Roman" panose="02020603050405020304" charset="0"/>
                <a:cs typeface="Times New Roman" panose="02020603050405020304" charset="0"/>
              </a:rPr>
              <a:t>Conclusion</a:t>
            </a:r>
          </a:p>
          <a:p>
            <a:pPr marL="0" indent="0">
              <a:spcBef>
                <a:spcPct val="50000"/>
              </a:spcBef>
              <a:spcAft>
                <a:spcPts val="600"/>
              </a:spcAft>
              <a:buNone/>
            </a:pPr>
            <a:r>
              <a:rPr lang="en-US" sz="2000" kern="1200" dirty="0">
                <a:solidFill>
                  <a:schemeClr val="accent4">
                    <a:lumMod val="95000"/>
                    <a:lumOff val="5000"/>
                  </a:schemeClr>
                </a:solidFill>
                <a:latin typeface="Times New Roman" panose="02020603050405020304" charset="0"/>
                <a:cs typeface="Times New Roman" panose="02020603050405020304" charset="0"/>
              </a:rPr>
              <a:t> References</a:t>
            </a:r>
          </a:p>
        </p:txBody>
      </p:sp>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2</a:t>
            </a:fld>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20</a:t>
            </a:fld>
            <a:endParaRPr lang="en-US" dirty="0"/>
          </a:p>
        </p:txBody>
      </p:sp>
      <p:sp>
        <p:nvSpPr>
          <p:cNvPr id="5" name="Title 1"/>
          <p:cNvSpPr>
            <a:spLocks noGrp="1"/>
          </p:cNvSpPr>
          <p:nvPr>
            <p:ph type="title"/>
          </p:nvPr>
        </p:nvSpPr>
        <p:spPr>
          <a:xfrm>
            <a:off x="861447" y="134691"/>
            <a:ext cx="8229600" cy="445158"/>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6CF1EAE-064C-62CE-2A7C-24F5363E5DAF}"/>
              </a:ext>
            </a:extLst>
          </p:cNvPr>
          <p:cNvSpPr txBox="1"/>
          <p:nvPr/>
        </p:nvSpPr>
        <p:spPr>
          <a:xfrm>
            <a:off x="211015" y="1075552"/>
            <a:ext cx="8880032" cy="4653646"/>
          </a:xfrm>
          <a:prstGeom prst="rect">
            <a:avLst/>
          </a:prstGeom>
          <a:noFill/>
        </p:spPr>
        <p:txBody>
          <a:bodyPr wrap="square">
            <a:spAutoFit/>
          </a:bodyPr>
          <a:lstStyle/>
          <a:p>
            <a:pPr algn="just">
              <a:lnSpc>
                <a:spcPct val="150000"/>
              </a:lnSpc>
              <a:spcAft>
                <a:spcPts val="2400"/>
              </a:spcAft>
            </a:pPr>
            <a:r>
              <a:rPr lang="en-IN" sz="2000" b="1" dirty="0">
                <a:solidFill>
                  <a:srgbClr val="000000"/>
                </a:solidFill>
                <a:effectLst/>
                <a:latin typeface="Times New Roman" panose="02020603050405020304" pitchFamily="18" charset="0"/>
                <a:ea typeface="Times New Roman" panose="02020603050405020304" pitchFamily="18" charset="0"/>
              </a:rPr>
              <a:t>SD_IN: </a:t>
            </a:r>
            <a:r>
              <a:rPr lang="en-IN" sz="2000" dirty="0">
                <a:solidFill>
                  <a:srgbClr val="000000"/>
                </a:solidFill>
                <a:effectLst/>
                <a:latin typeface="Times New Roman" panose="02020603050405020304" pitchFamily="18" charset="0"/>
                <a:ea typeface="Times New Roman" panose="02020603050405020304" pitchFamily="18" charset="0"/>
              </a:rPr>
              <a:t>This signal is MOSI which is used to take serial data from master.</a:t>
            </a: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2400"/>
              </a:spcAft>
            </a:pPr>
            <a:r>
              <a:rPr lang="en-IN" sz="2000" b="1" dirty="0">
                <a:solidFill>
                  <a:srgbClr val="000000"/>
                </a:solidFill>
                <a:effectLst/>
                <a:latin typeface="Times New Roman" panose="02020603050405020304" pitchFamily="18" charset="0"/>
                <a:ea typeface="Times New Roman" panose="02020603050405020304" pitchFamily="18" charset="0"/>
              </a:rPr>
              <a:t>T_EN: </a:t>
            </a:r>
            <a:r>
              <a:rPr lang="en-IN" sz="2000" dirty="0">
                <a:solidFill>
                  <a:srgbClr val="000000"/>
                </a:solidFill>
                <a:effectLst/>
                <a:latin typeface="Times New Roman" panose="02020603050405020304" pitchFamily="18" charset="0"/>
                <a:ea typeface="Times New Roman" panose="02020603050405020304" pitchFamily="18" charset="0"/>
              </a:rPr>
              <a:t>Transmission enable signal which is used to enable the transmission back to master from slave.</a:t>
            </a: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2400"/>
              </a:spcAft>
            </a:pPr>
            <a:r>
              <a:rPr lang="en-IN" sz="2000" b="1" dirty="0">
                <a:solidFill>
                  <a:srgbClr val="000000"/>
                </a:solidFill>
                <a:effectLst/>
                <a:latin typeface="Times New Roman" panose="02020603050405020304" pitchFamily="18" charset="0"/>
                <a:ea typeface="Times New Roman" panose="02020603050405020304" pitchFamily="18" charset="0"/>
              </a:rPr>
              <a:t>SD_OUT: </a:t>
            </a:r>
            <a:r>
              <a:rPr lang="en-IN" sz="2000" dirty="0">
                <a:solidFill>
                  <a:srgbClr val="000000"/>
                </a:solidFill>
                <a:effectLst/>
                <a:latin typeface="Times New Roman" panose="02020603050405020304" pitchFamily="18" charset="0"/>
                <a:ea typeface="Times New Roman" panose="02020603050405020304" pitchFamily="18" charset="0"/>
              </a:rPr>
              <a:t>This signal is used to transfer data from slave to din of master.</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rPr>
              <a:t>R_DATA: </a:t>
            </a:r>
            <a:r>
              <a:rPr lang="en-IN" sz="2000" dirty="0">
                <a:solidFill>
                  <a:srgbClr val="000000"/>
                </a:solidFill>
                <a:effectLst/>
                <a:latin typeface="Times New Roman" panose="02020603050405020304" pitchFamily="18" charset="0"/>
                <a:ea typeface="Times New Roman" panose="02020603050405020304" pitchFamily="18" charset="0"/>
              </a:rPr>
              <a:t>Received data signal which is a output which holds the data received.</a:t>
            </a:r>
          </a:p>
          <a:p>
            <a:pPr algn="just">
              <a:lnSpc>
                <a:spcPct val="150000"/>
              </a:lnSpc>
            </a:pP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2400"/>
              </a:spcAft>
            </a:pPr>
            <a:r>
              <a:rPr lang="en-IN" sz="2000" b="1" dirty="0">
                <a:solidFill>
                  <a:srgbClr val="000000"/>
                </a:solidFill>
                <a:effectLst/>
                <a:latin typeface="Times New Roman" panose="02020603050405020304" pitchFamily="18" charset="0"/>
                <a:ea typeface="Times New Roman" panose="02020603050405020304" pitchFamily="18" charset="0"/>
              </a:rPr>
              <a:t>Done: </a:t>
            </a:r>
            <a:r>
              <a:rPr lang="en-IN" sz="2000" dirty="0">
                <a:solidFill>
                  <a:srgbClr val="000000"/>
                </a:solidFill>
                <a:effectLst/>
                <a:latin typeface="Times New Roman" panose="02020603050405020304" pitchFamily="18" charset="0"/>
                <a:ea typeface="Times New Roman" panose="02020603050405020304" pitchFamily="18" charset="0"/>
              </a:rPr>
              <a:t>This signal indicates the end of transmission of data from master to slave and vice versa.</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657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21</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2D4C265-E09B-C948-8E71-FDED70FA3298}"/>
              </a:ext>
            </a:extLst>
          </p:cNvPr>
          <p:cNvSpPr txBox="1"/>
          <p:nvPr/>
        </p:nvSpPr>
        <p:spPr>
          <a:xfrm>
            <a:off x="457200" y="769938"/>
            <a:ext cx="8305800" cy="3781613"/>
          </a:xfrm>
          <a:prstGeom prst="rect">
            <a:avLst/>
          </a:prstGeom>
          <a:noFill/>
        </p:spPr>
        <p:txBody>
          <a:bodyPr wrap="square">
            <a:spAutoFit/>
          </a:bodyPr>
          <a:lstStyle/>
          <a:p>
            <a:pPr marL="342900" indent="-34290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typical SPI communication protocol if the number of slaves increases then the number of slaves select signals should be increased. by increasing the slave select signals in the master it increases the space complexity of the protocol.</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342900" indent="-34290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these scenarios, we approached a modified SPI protocol by adding the extra block of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demux</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between the master and the slaves.</a:t>
            </a:r>
          </a:p>
          <a:p>
            <a:pPr marL="342900" indent="-34290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In our project, we used 16 slaves and 1 master for communication. </a:t>
            </a:r>
          </a:p>
          <a:p>
            <a:pPr marL="342900" indent="-342900" algn="just">
              <a:lnSpc>
                <a:spcPct val="150000"/>
              </a:lnSpc>
              <a:spcAft>
                <a:spcPts val="800"/>
              </a:spcAft>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22</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5. </a:t>
            </a:r>
            <a:r>
              <a:rPr lang="en-IN" sz="2800" b="1" dirty="0">
                <a:solidFill>
                  <a:srgbClr val="CC6600"/>
                </a:solidFill>
                <a:latin typeface="Calibri" panose="020F0502020204030204" pitchFamily="34" charset="0"/>
                <a:cs typeface="Calibri" panose="020F0502020204030204" pitchFamily="34" charset="0"/>
              </a:rPr>
              <a:t>Methodology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A78CB5F-7878-35D8-5F02-0685D6B84489}"/>
              </a:ext>
            </a:extLst>
          </p:cNvPr>
          <p:cNvSpPr txBox="1"/>
          <p:nvPr/>
        </p:nvSpPr>
        <p:spPr>
          <a:xfrm>
            <a:off x="457200" y="1167007"/>
            <a:ext cx="7848600" cy="1938992"/>
          </a:xfrm>
          <a:prstGeom prst="rect">
            <a:avLst/>
          </a:prstGeom>
          <a:noFill/>
        </p:spPr>
        <p:txBody>
          <a:bodyPr wrap="square">
            <a:spAutoFit/>
          </a:bodyPr>
          <a:lstStyle/>
          <a:p>
            <a:pPr marL="342900" indent="-34290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We feed an active low slave selection line into the input of </a:t>
            </a:r>
            <a:r>
              <a:rPr lang="en-IN" sz="2000" dirty="0" err="1">
                <a:effectLst/>
                <a:latin typeface="Times New Roman" panose="02020603050405020304" pitchFamily="18" charset="0"/>
                <a:ea typeface="Calibri" panose="020F0502020204030204" pitchFamily="34" charset="0"/>
              </a:rPr>
              <a:t>demux</a:t>
            </a:r>
            <a:r>
              <a:rPr lang="en-IN" sz="2000" dirty="0">
                <a:effectLst/>
                <a:latin typeface="Times New Roman" panose="02020603050405020304" pitchFamily="18" charset="0"/>
                <a:ea typeface="Calibri" panose="020F0502020204030204" pitchFamily="34" charset="0"/>
              </a:rPr>
              <a:t>, on the basis of slave address particular slave is selected for the communication by channelizing the output of the </a:t>
            </a:r>
            <a:r>
              <a:rPr lang="en-IN" sz="2000" dirty="0" err="1">
                <a:effectLst/>
                <a:latin typeface="Times New Roman" panose="02020603050405020304" pitchFamily="18" charset="0"/>
                <a:ea typeface="Calibri" panose="020F0502020204030204" pitchFamily="34" charset="0"/>
              </a:rPr>
              <a:t>demux</a:t>
            </a:r>
            <a:r>
              <a:rPr lang="en-IN" sz="2000" dirty="0">
                <a:effectLst/>
                <a:latin typeface="Times New Roman" panose="02020603050405020304" pitchFamily="18" charset="0"/>
                <a:ea typeface="Calibri" panose="020F0502020204030204" pitchFamily="34" charset="0"/>
              </a:rPr>
              <a:t> to the respective slaves. </a:t>
            </a:r>
          </a:p>
          <a:p>
            <a:pPr algn="just"/>
            <a:endParaRPr lang="en-IN" sz="2000" dirty="0">
              <a:effectLst/>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Hence, the communication between the master and slave/s is fulfilled.</a:t>
            </a:r>
            <a:endParaRPr lang="en-IN" sz="2000" b="1" dirty="0"/>
          </a:p>
        </p:txBody>
      </p:sp>
    </p:spTree>
    <p:extLst>
      <p:ext uri="{BB962C8B-B14F-4D97-AF65-F5344CB8AC3E}">
        <p14:creationId xmlns:p14="http://schemas.microsoft.com/office/powerpoint/2010/main" val="301152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23</a:t>
            </a:fld>
            <a:endParaRPr lang="en-US"/>
          </a:p>
        </p:txBody>
      </p:sp>
      <p:sp>
        <p:nvSpPr>
          <p:cNvPr id="2" name="Title 1"/>
          <p:cNvSpPr>
            <a:spLocks noGrp="1"/>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pPr algn="r"/>
            <a:r>
              <a:rPr lang="en-US" sz="2800" b="1" dirty="0">
                <a:solidFill>
                  <a:srgbClr val="CC6600"/>
                </a:solidFill>
                <a:latin typeface="Calibri" panose="020F0502020204030204" pitchFamily="34" charset="0"/>
                <a:cs typeface="Calibri" panose="020F0502020204030204" pitchFamily="34" charset="0"/>
              </a:rPr>
              <a:t>6. </a:t>
            </a:r>
            <a:r>
              <a:rPr lang="en-IN" sz="2800" b="1" dirty="0">
                <a:solidFill>
                  <a:srgbClr val="CC6600"/>
                </a:solidFill>
                <a:latin typeface="Calibri" panose="020F0502020204030204" pitchFamily="34" charset="0"/>
                <a:cs typeface="Calibri" panose="020F0502020204030204" pitchFamily="34" charset="0"/>
              </a:rPr>
              <a:t>Schematic Diagram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40E227E-A06F-C1A1-CDB3-633113B66635}"/>
              </a:ext>
            </a:extLst>
          </p:cNvPr>
          <p:cNvPicPr>
            <a:picLocks noChangeAspect="1"/>
          </p:cNvPicPr>
          <p:nvPr/>
        </p:nvPicPr>
        <p:blipFill rotWithShape="1">
          <a:blip r:embed="rId2"/>
          <a:srcRect b="6149"/>
          <a:stretch/>
        </p:blipFill>
        <p:spPr>
          <a:xfrm>
            <a:off x="0" y="858505"/>
            <a:ext cx="9144000" cy="5387550"/>
          </a:xfrm>
          <a:prstGeom prst="rect">
            <a:avLst/>
          </a:prstGeom>
        </p:spPr>
      </p:pic>
    </p:spTree>
    <p:extLst>
      <p:ext uri="{BB962C8B-B14F-4D97-AF65-F5344CB8AC3E}">
        <p14:creationId xmlns:p14="http://schemas.microsoft.com/office/powerpoint/2010/main" val="119859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24</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7. </a:t>
            </a:r>
            <a:r>
              <a:rPr lang="en-IN" sz="2800" b="1" dirty="0">
                <a:solidFill>
                  <a:srgbClr val="CC6600"/>
                </a:solidFill>
                <a:latin typeface="Calibri" panose="020F0502020204030204" pitchFamily="34" charset="0"/>
                <a:cs typeface="Calibri" panose="020F0502020204030204" pitchFamily="34" charset="0"/>
              </a:rPr>
              <a:t>Results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9159B190-8AB0-D30A-8C45-083631D9BDF9}"/>
              </a:ext>
            </a:extLst>
          </p:cNvPr>
          <p:cNvPicPr>
            <a:picLocks noChangeAspect="1"/>
          </p:cNvPicPr>
          <p:nvPr/>
        </p:nvPicPr>
        <p:blipFill rotWithShape="1">
          <a:blip r:embed="rId2">
            <a:extLst>
              <a:ext uri="{28A0092B-C50C-407E-A947-70E740481C1C}">
                <a14:useLocalDpi xmlns:a14="http://schemas.microsoft.com/office/drawing/2010/main" val="0"/>
              </a:ext>
            </a:extLst>
          </a:blip>
          <a:srcRect b="6982"/>
          <a:stretch/>
        </p:blipFill>
        <p:spPr bwMode="auto">
          <a:xfrm>
            <a:off x="281354" y="928468"/>
            <a:ext cx="8862645" cy="53879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4041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25</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7. </a:t>
            </a:r>
            <a:r>
              <a:rPr lang="en-IN" sz="2800" b="1" dirty="0">
                <a:solidFill>
                  <a:srgbClr val="CC6600"/>
                </a:solidFill>
                <a:latin typeface="Calibri" panose="020F0502020204030204" pitchFamily="34" charset="0"/>
                <a:cs typeface="Calibri" panose="020F0502020204030204" pitchFamily="34" charset="0"/>
              </a:rPr>
              <a:t>Results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5C5C838-35FF-B9B6-BB8B-CFE7C09585A6}"/>
              </a:ext>
            </a:extLst>
          </p:cNvPr>
          <p:cNvSpPr txBox="1"/>
          <p:nvPr/>
        </p:nvSpPr>
        <p:spPr>
          <a:xfrm>
            <a:off x="533400" y="769938"/>
            <a:ext cx="8229599" cy="3473836"/>
          </a:xfrm>
          <a:prstGeom prst="rect">
            <a:avLst/>
          </a:prstGeom>
          <a:noFill/>
        </p:spPr>
        <p:txBody>
          <a:bodyPr wrap="square">
            <a:spAutoFit/>
          </a:bodyPr>
          <a:lstStyle/>
          <a:p>
            <a:pPr marL="285750" indent="-28575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result analysis of SPI protocol is obtained when the data which is given at the Master is transferred to Slave and vice versa is fulfilled.</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285750" indent="-28575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part of Modified SPI, the slaves are called with their particular address and the data is transferred from master to particular mentioned slave.</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285750" indent="-28575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address of a slave to which data has to be transferred is mentioned in Testbench.</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694513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26</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7. </a:t>
            </a:r>
            <a:r>
              <a:rPr lang="en-IN" sz="2800" b="1" dirty="0">
                <a:solidFill>
                  <a:srgbClr val="CC6600"/>
                </a:solidFill>
                <a:latin typeface="Calibri" panose="020F0502020204030204" pitchFamily="34" charset="0"/>
                <a:cs typeface="Calibri" panose="020F0502020204030204" pitchFamily="34" charset="0"/>
              </a:rPr>
              <a:t>Results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5C5C838-35FF-B9B6-BB8B-CFE7C09585A6}"/>
              </a:ext>
            </a:extLst>
          </p:cNvPr>
          <p:cNvSpPr txBox="1"/>
          <p:nvPr/>
        </p:nvSpPr>
        <p:spPr>
          <a:xfrm>
            <a:off x="533400" y="769938"/>
            <a:ext cx="8229599" cy="4961423"/>
          </a:xfrm>
          <a:prstGeom prst="rect">
            <a:avLst/>
          </a:prstGeom>
          <a:noFill/>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Case 1:</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Data which we have given is 7C = 01111100 which is to be transferred from master to slave, from fig. 5.1.1 we can note that the at start the data is present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m_tdat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which is transferred to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SLVrdata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[7:0] after 8 SCK clock signals each SCK signal is of 2 units and the slave address given is A=0001</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Case 2:</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Data which we have given is AC = 10101100 which is to be transferred from slave to master, from fig. 5.1.1 we can note that the at start the data is present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s_tdat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which is transferred to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Mrdata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[7:0] after 8 SCK clock signals each SCK signal is of 2 units and the slave address given is A=0001</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855959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27</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7. </a:t>
            </a:r>
            <a:r>
              <a:rPr lang="en-IN" sz="2800" b="1" dirty="0">
                <a:solidFill>
                  <a:srgbClr val="CC6600"/>
                </a:solidFill>
                <a:latin typeface="Calibri" panose="020F0502020204030204" pitchFamily="34" charset="0"/>
                <a:cs typeface="Calibri" panose="020F0502020204030204" pitchFamily="34" charset="0"/>
              </a:rPr>
              <a:t>Results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54ADAF3-2E32-C349-8A2F-2CD5E2144CC9}"/>
              </a:ext>
            </a:extLst>
          </p:cNvPr>
          <p:cNvSpPr txBox="1"/>
          <p:nvPr/>
        </p:nvSpPr>
        <p:spPr>
          <a:xfrm>
            <a:off x="594360" y="909443"/>
            <a:ext cx="7955280" cy="1421992"/>
          </a:xfrm>
          <a:prstGeom prst="rect">
            <a:avLst/>
          </a:prstGeom>
          <a:noFill/>
        </p:spPr>
        <p:txBody>
          <a:bodyPr wrap="square">
            <a:spAutoFit/>
          </a:bodyPr>
          <a:lstStyle/>
          <a:p>
            <a:pPr marL="342900" indent="-34290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Hence, from the above-given cases, we can verify that the data is transferred from Master to Slave and as well as Slave to Master which will fulfil our aim to transfer the data as SPI is a full duplex. </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2367571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28</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8.</a:t>
            </a:r>
            <a:r>
              <a:rPr lang="en-US" sz="2800" b="1" dirty="0">
                <a:solidFill>
                  <a:srgbClr val="CC6600"/>
                </a:solidFill>
                <a:latin typeface="Times New Roman" panose="02020603050405020304" pitchFamily="18" charset="0"/>
                <a:cs typeface="Times New Roman" panose="02020603050405020304" pitchFamily="18" charset="0"/>
              </a:rPr>
              <a:t> </a:t>
            </a:r>
            <a:r>
              <a:rPr lang="en-IN" sz="2800" b="1" dirty="0">
                <a:solidFill>
                  <a:srgbClr val="CC6600"/>
                </a:solidFill>
                <a:latin typeface="Times New Roman" panose="02020603050405020304" pitchFamily="18" charset="0"/>
                <a:cs typeface="Times New Roman" panose="02020603050405020304" pitchFamily="18" charset="0"/>
              </a:rPr>
              <a:t>Conclusion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A99A201-57A8-2EDA-697D-EDA036B68D22}"/>
              </a:ext>
            </a:extLst>
          </p:cNvPr>
          <p:cNvSpPr txBox="1"/>
          <p:nvPr/>
        </p:nvSpPr>
        <p:spPr>
          <a:xfrm>
            <a:off x="780756" y="769936"/>
            <a:ext cx="7982244" cy="5113644"/>
          </a:xfrm>
          <a:prstGeom prst="rect">
            <a:avLst/>
          </a:prstGeom>
          <a:noFill/>
        </p:spPr>
        <p:txBody>
          <a:bodyPr wrap="square">
            <a:spAutoFit/>
          </a:bodyPr>
          <a:lstStyle/>
          <a:p>
            <a:pPr marL="342900" indent="-34290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the given result analysis, we can sum up that, understanding and implementing SPI controller aspects using Verilog HDL is achieved. Designing and implementing Modified SPI using Verilog HDL and data transfer is verified using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Demux</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342900" indent="-34290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Simulation of waveforms of Modified SPI using Verilog HDL is achieved and verified.</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342900" indent="-342900" algn="just">
              <a:lnSpc>
                <a:spcPct val="150000"/>
              </a:lnSpc>
              <a:spcAft>
                <a:spcPts val="800"/>
              </a:spcAf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After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waveforms of the SPI protocol of multiple slaves in typical form and comparing them with Modified SPI, the Modified SPI reduces the complexity by space and time.</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nSpc>
                <a:spcPct val="150000"/>
              </a:lnSpc>
              <a:spcBef>
                <a:spcPts val="1200"/>
              </a:spcBef>
              <a:buFont typeface="Arial" panose="020B0604020202020204" pitchFamily="34" charset="0"/>
              <a:buChar char="•"/>
            </a:pPr>
            <a:endParaRPr lang="en-IN" sz="2000" dirty="0"/>
          </a:p>
        </p:txBody>
      </p:sp>
    </p:spTree>
    <p:extLst>
      <p:ext uri="{BB962C8B-B14F-4D97-AF65-F5344CB8AC3E}">
        <p14:creationId xmlns:p14="http://schemas.microsoft.com/office/powerpoint/2010/main" val="4047925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29</a:t>
            </a:fld>
            <a:endParaRPr lang="en-US"/>
          </a:p>
        </p:txBody>
      </p:sp>
      <p:sp>
        <p:nvSpPr>
          <p:cNvPr id="12" name="Title 1"/>
          <p:cNvSpPr>
            <a:spLocks noGrp="1"/>
          </p:cNvSpPr>
          <p:nvPr>
            <p:ph type="title"/>
          </p:nvPr>
        </p:nvSpPr>
        <p:spPr>
          <a:xfrm>
            <a:off x="457200" y="198438"/>
            <a:ext cx="8229600" cy="1143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8.</a:t>
            </a:r>
            <a:r>
              <a:rPr lang="en-US" sz="2800" b="1" dirty="0">
                <a:solidFill>
                  <a:srgbClr val="CC6600"/>
                </a:solidFill>
                <a:latin typeface="Times New Roman" panose="02020603050405020304" pitchFamily="18" charset="0"/>
                <a:cs typeface="Times New Roman" panose="02020603050405020304" pitchFamily="18" charset="0"/>
              </a:rPr>
              <a:t> </a:t>
            </a:r>
            <a:r>
              <a:rPr lang="en-IN" sz="2800" b="1" dirty="0">
                <a:solidFill>
                  <a:srgbClr val="CC6600"/>
                </a:solidFill>
                <a:latin typeface="Times New Roman" panose="02020603050405020304" pitchFamily="18" charset="0"/>
                <a:cs typeface="Times New Roman" panose="02020603050405020304" pitchFamily="18" charset="0"/>
              </a:rPr>
              <a:t>Conclusion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5F35E70-550E-469C-41E1-DD4FF0A696F9}"/>
              </a:ext>
            </a:extLst>
          </p:cNvPr>
          <p:cNvSpPr txBox="1"/>
          <p:nvPr/>
        </p:nvSpPr>
        <p:spPr>
          <a:xfrm>
            <a:off x="629529" y="1103748"/>
            <a:ext cx="7884942" cy="3012171"/>
          </a:xfrm>
          <a:prstGeom prst="rect">
            <a:avLst/>
          </a:prstGeom>
          <a:noFill/>
        </p:spPr>
        <p:txBody>
          <a:bodyPr wrap="square">
            <a:spAutoFit/>
          </a:bodyPr>
          <a:lstStyle/>
          <a:p>
            <a:pPr marL="742950" lvl="1" indent="-285750">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modified SPI protocol has some advantages over the typical SPI protocol.</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742950" lvl="1" indent="-285750">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design saves space and makes adding and removing slaves easy.</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742950" lvl="1" indent="-285750">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Modified SPI can reduce the area and hardware components that are used in designing.</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197250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3</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4" name="TextBox 3">
            <a:extLst>
              <a:ext uri="{FF2B5EF4-FFF2-40B4-BE49-F238E27FC236}">
                <a16:creationId xmlns:a16="http://schemas.microsoft.com/office/drawing/2014/main" id="{7BCF8578-CD4F-48B0-544F-1E5339032B55}"/>
              </a:ext>
            </a:extLst>
          </p:cNvPr>
          <p:cNvSpPr txBox="1"/>
          <p:nvPr/>
        </p:nvSpPr>
        <p:spPr>
          <a:xfrm>
            <a:off x="533400" y="1183262"/>
            <a:ext cx="8229599"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Communication between electronic devices is very much essential in today’s scenario.</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 needs different devices to interact and is required to transmit data from device to device. </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Both sides need to speak the same language. In electronics, these languages are called communication protocols. </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our project we are using SPI protocol which is synchronous and full duplex type. SPI is a serial communication bus developed by Motorola.</a:t>
            </a:r>
          </a:p>
          <a:p>
            <a:pPr marL="285750" indent="-285750" algn="just">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It is a full-duplex protocol that functions on a master-slave paradigm that is ideally suited to data stream applications. </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285750" indent="-285750" algn="just">
              <a:lnSpc>
                <a:spcPct val="150000"/>
              </a:lnSpc>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30</a:t>
            </a:fld>
            <a:endParaRPr lang="en-US"/>
          </a:p>
        </p:txBody>
      </p:sp>
      <p:sp>
        <p:nvSpPr>
          <p:cNvPr id="5" name="Title 1"/>
          <p:cNvSpPr>
            <a:spLocks noGrp="1"/>
          </p:cNvSpPr>
          <p:nvPr>
            <p:ph type="title"/>
          </p:nvPr>
        </p:nvSpPr>
        <p:spPr/>
        <p:txBody>
          <a:bodyPr/>
          <a:lstStyle/>
          <a:p>
            <a:pPr algn="r"/>
            <a:r>
              <a:rPr lang="en-US" sz="2400" b="1" i="1" dirty="0">
                <a:solidFill>
                  <a:srgbClr val="CC6600"/>
                </a:solidFill>
                <a:latin typeface="Courier New" panose="02070309020205020404" pitchFamily="49" charset="0"/>
              </a:rPr>
              <a:t>       </a:t>
            </a:r>
            <a:r>
              <a:rPr lang="en-US" sz="2800" b="1" dirty="0">
                <a:solidFill>
                  <a:srgbClr val="CC6600"/>
                </a:solidFill>
                <a:latin typeface="Calibri" panose="020F0502020204030204" pitchFamily="34" charset="0"/>
                <a:cs typeface="Calibri" panose="020F0502020204030204" pitchFamily="34" charset="0"/>
              </a:rPr>
              <a:t> References</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B9BB5D-FF23-FBBF-BF87-F2BBAAA97069}"/>
              </a:ext>
            </a:extLst>
          </p:cNvPr>
          <p:cNvSpPr txBox="1"/>
          <p:nvPr/>
        </p:nvSpPr>
        <p:spPr>
          <a:xfrm>
            <a:off x="545709" y="846138"/>
            <a:ext cx="8052582" cy="5345053"/>
          </a:xfrm>
          <a:prstGeom prst="rect">
            <a:avLst/>
          </a:prstGeom>
          <a:noFill/>
        </p:spPr>
        <p:txBody>
          <a:bodyPr wrap="square">
            <a:spAutoFit/>
          </a:bodyPr>
          <a:lstStyle/>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Saha</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M. A. Rahman and A. Thakur, "Design and implementation of SPI bus protocol with Built-in-self-test capability over FPGA," 2014 International Conference on Electrical Engineering and Information &amp; Communication Technology, 2014, pp. 1-6,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10.1109/ICEEICT.2014.6919076.</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mj-lt"/>
              <a:buAutoNum type="arabicPeriod"/>
            </a:pPr>
            <a:r>
              <a:rPr lang="en-IN" sz="1400" dirty="0">
                <a:solidFill>
                  <a:srgbClr val="000000"/>
                </a:solidFill>
                <a:effectLst/>
                <a:latin typeface="Roboto" panose="02000000000000000000" pitchFamily="2" charset="0"/>
                <a:ea typeface="Calibri" panose="020F0502020204030204" pitchFamily="34" charset="0"/>
                <a:cs typeface="Tunga" panose="020B0502040204020203" pitchFamily="34" charset="0"/>
              </a:rPr>
              <a:t>Prasad, </a:t>
            </a:r>
            <a:r>
              <a:rPr lang="en-IN" sz="1400" dirty="0" err="1">
                <a:solidFill>
                  <a:srgbClr val="000000"/>
                </a:solidFill>
                <a:effectLst/>
                <a:latin typeface="Roboto" panose="02000000000000000000" pitchFamily="2" charset="0"/>
                <a:ea typeface="Calibri" panose="020F0502020204030204" pitchFamily="34" charset="0"/>
                <a:cs typeface="Tunga" panose="020B0502040204020203" pitchFamily="34" charset="0"/>
              </a:rPr>
              <a:t>Tadi</a:t>
            </a:r>
            <a:r>
              <a:rPr lang="en-IN" sz="1400" dirty="0">
                <a:solidFill>
                  <a:srgbClr val="000000"/>
                </a:solidFill>
                <a:effectLst/>
                <a:latin typeface="Roboto" panose="02000000000000000000" pitchFamily="2" charset="0"/>
                <a:ea typeface="Calibri" panose="020F0502020204030204" pitchFamily="34" charset="0"/>
                <a:cs typeface="Tunga" panose="020B0502040204020203" pitchFamily="34" charset="0"/>
              </a:rPr>
              <a:t> Durga and B. Ramesh Babu. “Design and Simulation of SPI Master / Slave Using Verilog HDL.” (2014).</a:t>
            </a:r>
            <a:r>
              <a:rPr lang="en-IN" sz="1400" dirty="0">
                <a:effectLst/>
                <a:latin typeface="Times New Roman" panose="02020603050405020304" pitchFamily="18" charset="0"/>
                <a:ea typeface="Calibri" panose="020F0502020204030204" pitchFamily="34" charset="0"/>
                <a:cs typeface="Tunga" panose="020B0502040204020203" pitchFamily="34" charset="0"/>
              </a:rPr>
              <a:t> Paper ID: 02015624 International Journal of Science and Research (IJSR) ISSN (Online)</a:t>
            </a:r>
          </a:p>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 Trivedi, A.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Khade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K. Jain and R. Jadhav, "SPI to I2C Protocol Conversion Using Verilog," 2018 Fourth International Conference on Computing Communication Control and Automation (ICCUBEA), 2018, pp. 1-4,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10.1109/ICCUBEA.2018.8697415.</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Anand N, G. Joseph, S. S.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Oommen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and R.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Dhanabal</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"Design and implementation of a high speed Serial Peripheral Interface," 2014 International Conference on Advances in Electrical Engineering (ICAEE), 2014, pp. 1-3,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10.1109/ICAEE.2014.6838431.</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mj-lt"/>
              <a:buAutoNum type="arabicPeriod"/>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Leens</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"An introduction to I2C and SPI protocols," in IEEE Instrumentation &amp; Measurement Magazine, vol. 12, no. 1, pp. 8-13, February 2009,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10.1109/MIM.2009.4762946.</a:t>
            </a:r>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a:p>
            <a:endParaRPr lang="en-IN" sz="1400" dirty="0">
              <a:effectLst/>
              <a:latin typeface="Times New Roman" panose="02020603050405020304" pitchFamily="18" charset="0"/>
              <a:ea typeface="Calibri" panose="020F0502020204030204" pitchFamily="34" charset="0"/>
              <a:cs typeface="Tunga" panose="020B0502040204020203"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endParaRPr lang="en-US" dirty="0"/>
          </a:p>
          <a:p>
            <a:pPr lvl="6">
              <a:buNone/>
            </a:pPr>
            <a:r>
              <a:rPr lang="en-US" sz="3200" dirty="0"/>
              <a:t>   </a:t>
            </a:r>
            <a:r>
              <a:rPr lang="en-US" sz="3600" dirty="0">
                <a:solidFill>
                  <a:srgbClr val="993300"/>
                </a:solidFill>
                <a:latin typeface="Calibri" panose="020F0502020204030204" pitchFamily="34" charset="0"/>
                <a:cs typeface="Calibri" panose="020F0502020204030204" pitchFamily="34" charset="0"/>
              </a:rPr>
              <a:t>Queries</a:t>
            </a:r>
          </a:p>
          <a:p>
            <a:pPr lvl="6">
              <a:buNone/>
            </a:pPr>
            <a:r>
              <a:rPr lang="en-US" sz="3600" dirty="0">
                <a:solidFill>
                  <a:srgbClr val="993300"/>
                </a:solidFill>
                <a:latin typeface="Calibri" panose="020F0502020204030204" pitchFamily="34" charset="0"/>
                <a:cs typeface="Calibri" panose="020F0502020204030204" pitchFamily="34" charset="0"/>
              </a:rPr>
              <a:t>        &amp;</a:t>
            </a:r>
          </a:p>
          <a:p>
            <a:pPr lvl="6">
              <a:buNone/>
            </a:pPr>
            <a:r>
              <a:rPr lang="en-US" sz="3600" dirty="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pPr lvl="6">
              <a:buNone/>
            </a:pPr>
            <a:r>
              <a:rPr lang="en-US" sz="3600" dirty="0">
                <a:solidFill>
                  <a:srgbClr val="993300"/>
                </a:solidFill>
                <a:latin typeface="Calibri" panose="020F0502020204030204" pitchFamily="34" charset="0"/>
                <a:cs typeface="Calibri" panose="020F0502020204030204" pitchFamily="34" charset="0"/>
              </a:rPr>
              <a:t>THANK YOU…</a:t>
            </a:r>
            <a:endParaRPr lang="en-US" sz="2400" dirty="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4</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11" name="TextBox 10">
            <a:extLst>
              <a:ext uri="{FF2B5EF4-FFF2-40B4-BE49-F238E27FC236}">
                <a16:creationId xmlns:a16="http://schemas.microsoft.com/office/drawing/2014/main" id="{FAF5D5AE-44E8-4E12-F42E-8A801FDD2B5B}"/>
              </a:ext>
            </a:extLst>
          </p:cNvPr>
          <p:cNvSpPr txBox="1"/>
          <p:nvPr/>
        </p:nvSpPr>
        <p:spPr>
          <a:xfrm>
            <a:off x="533400" y="769938"/>
            <a:ext cx="8229600" cy="5940088"/>
          </a:xfrm>
          <a:prstGeom prst="rect">
            <a:avLst/>
          </a:prstGeom>
          <a:noFill/>
        </p:spPr>
        <p:txBody>
          <a:bodyPr wrap="square">
            <a:spAutoFit/>
          </a:bodyPr>
          <a:lstStyle/>
          <a:p>
            <a:r>
              <a:rPr lang="en-US" sz="2000" b="1" dirty="0">
                <a:solidFill>
                  <a:srgbClr val="121212"/>
                </a:solidFill>
                <a:latin typeface="Times New Roman" panose="02020603050405020304" pitchFamily="18" charset="0"/>
                <a:cs typeface="Times New Roman" panose="02020603050405020304" pitchFamily="18" charset="0"/>
              </a:rPr>
              <a:t>SPI PROTOCOL</a:t>
            </a:r>
            <a:endParaRPr lang="en-US" sz="2000" dirty="0">
              <a:solidFill>
                <a:srgbClr val="121212"/>
              </a:solidFill>
              <a:latin typeface="Times New Roman" panose="02020603050405020304" pitchFamily="18" charset="0"/>
              <a:cs typeface="Times New Roman" panose="02020603050405020304" pitchFamily="18" charset="0"/>
            </a:endParaRP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The Serial Peripheral Interface (SPI) is a synchronous interface that allows several SPI microcontrollers to be interconnected.</a:t>
            </a: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In SPI, separate wires are required for data and clock lines and it is full duplex.</a:t>
            </a:r>
          </a:p>
          <a:p>
            <a:endParaRPr lang="en-US" sz="2000" dirty="0">
              <a:solidFill>
                <a:srgbClr val="12121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 Also the clock is not included in the data stream and must be furnished as a separate signal. The SPI may be configured either as a master or as a slave.</a:t>
            </a:r>
          </a:p>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 The four basic SPI signals (MISO, MOSI, SCK, and SS).</a:t>
            </a:r>
          </a:p>
          <a:p>
            <a:r>
              <a:rPr lang="en-US" sz="2000" b="0" i="0" dirty="0">
                <a:solidFill>
                  <a:srgbClr val="121212"/>
                </a:solidFill>
                <a:effectLst/>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The SPI can have an unlimited number of slaves. The data communication is configured in SPI registers.</a:t>
            </a:r>
          </a:p>
          <a:p>
            <a:pPr marL="342900" indent="-342900">
              <a:buFont typeface="Arial" panose="020B0604020202020204" pitchFamily="34" charset="0"/>
              <a:buChar char="•"/>
            </a:pPr>
            <a:endParaRPr lang="en-US" sz="2000" dirty="0">
              <a:solidFill>
                <a:srgbClr val="12121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121212"/>
                </a:solidFill>
                <a:effectLst/>
                <a:latin typeface="Times New Roman" panose="02020603050405020304" pitchFamily="18" charset="0"/>
                <a:cs typeface="Times New Roman" panose="02020603050405020304" pitchFamily="18" charset="0"/>
              </a:rPr>
              <a:t> The SPI can deliver up to 10Mbps of speed and is ideal for high-speed data communication.</a:t>
            </a:r>
          </a:p>
          <a:p>
            <a:pPr marL="342900" indent="-342900">
              <a:buFont typeface="Arial" panose="020B0604020202020204" pitchFamily="34" charset="0"/>
              <a:buChar char="•"/>
            </a:pPr>
            <a:endParaRPr lang="en-US" sz="2000" dirty="0">
              <a:solidFill>
                <a:srgbClr val="12121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3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5</a:t>
            </a:fld>
            <a:endParaRPr lang="en-US"/>
          </a:p>
        </p:txBody>
      </p:sp>
      <p:sp>
        <p:nvSpPr>
          <p:cNvPr id="8" name="Title 1"/>
          <p:cNvSpPr>
            <a:spLocks noGrp="1"/>
          </p:cNvSpPr>
          <p:nvPr/>
        </p:nvSpPr>
        <p:spPr>
          <a:xfrm>
            <a:off x="533400" y="1984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a:lstStyle>
          <a:p>
            <a:r>
              <a:rPr lang="en-US" sz="2800" b="1" i="1" dirty="0">
                <a:solidFill>
                  <a:srgbClr val="CC6600"/>
                </a:solidFill>
                <a:latin typeface="Times New Roman" panose="02020603050405020304" charset="0"/>
                <a:cs typeface="Times New Roman" panose="02020603050405020304" charset="0"/>
              </a:rPr>
              <a:t>		  		                  </a:t>
            </a:r>
            <a:r>
              <a:rPr lang="en-US" sz="3200" b="1" dirty="0">
                <a:solidFill>
                  <a:srgbClr val="CC6600"/>
                </a:solidFill>
                <a:latin typeface="Times New Roman" panose="02020603050405020304" charset="0"/>
                <a:cs typeface="Times New Roman" panose="02020603050405020304" charset="0"/>
              </a:rPr>
              <a:t>1. Introduction</a:t>
            </a:r>
          </a:p>
        </p:txBody>
      </p:sp>
      <p:sp>
        <p:nvSpPr>
          <p:cNvPr id="11" name="TextBox 10">
            <a:extLst>
              <a:ext uri="{FF2B5EF4-FFF2-40B4-BE49-F238E27FC236}">
                <a16:creationId xmlns:a16="http://schemas.microsoft.com/office/drawing/2014/main" id="{FAF5D5AE-44E8-4E12-F42E-8A801FDD2B5B}"/>
              </a:ext>
            </a:extLst>
          </p:cNvPr>
          <p:cNvSpPr txBox="1"/>
          <p:nvPr/>
        </p:nvSpPr>
        <p:spPr>
          <a:xfrm>
            <a:off x="533400" y="769938"/>
            <a:ext cx="8229600" cy="1323439"/>
          </a:xfrm>
          <a:prstGeom prst="rect">
            <a:avLst/>
          </a:prstGeom>
          <a:noFill/>
        </p:spPr>
        <p:txBody>
          <a:bodyPr wrap="square">
            <a:spAutoFit/>
          </a:bodyPr>
          <a:lstStyle/>
          <a:p>
            <a:endParaRPr lang="en-US"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There are two types of configurations in which the SPI devices can be connected in an SPI bus. They are Independent Slave Configuration and Daisy Chain Configuration</a:t>
            </a:r>
            <a:r>
              <a:rPr lang="en-US" sz="2000" b="0" i="0" dirty="0">
                <a:solidFill>
                  <a:srgbClr val="000000"/>
                </a:solidFill>
                <a:effectLst/>
                <a:latin typeface="Open Sans" panose="020B0606030504020204" pitchFamily="34" charset="0"/>
              </a:rPr>
              <a:t>.</a:t>
            </a:r>
            <a:endParaRPr lang="en-US" sz="2000" dirty="0">
              <a:solidFill>
                <a:srgbClr val="12121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01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283"/>
            <a:ext cx="8229600" cy="1143000"/>
          </a:xfrm>
        </p:spPr>
        <p:txBody>
          <a:bodyPr/>
          <a:lstStyle/>
          <a:p>
            <a:r>
              <a:rPr lang="en-US" sz="2400" b="1" i="1" dirty="0">
                <a:solidFill>
                  <a:srgbClr val="CC6600"/>
                </a:solidFill>
                <a:latin typeface="Times New Roman" panose="02020603050405020304" charset="0"/>
                <a:cs typeface="Times New Roman" panose="02020603050405020304" charset="0"/>
              </a:rPr>
              <a:t>      </a:t>
            </a:r>
            <a:r>
              <a:rPr lang="en-IN" altLang="en-US" sz="2400" b="1" i="1" dirty="0">
                <a:solidFill>
                  <a:srgbClr val="CC6600"/>
                </a:solidFill>
                <a:latin typeface="Times New Roman" panose="02020603050405020304" charset="0"/>
                <a:cs typeface="Times New Roman" panose="02020603050405020304" charset="0"/>
              </a:rPr>
              <a:t>					</a:t>
            </a:r>
            <a:r>
              <a:rPr lang="en-US" sz="2400" b="1" i="1" dirty="0">
                <a:solidFill>
                  <a:srgbClr val="CC6600"/>
                </a:solidFill>
                <a:latin typeface="Times New Roman" panose="02020603050405020304" charset="0"/>
                <a:cs typeface="Times New Roman" panose="02020603050405020304" charset="0"/>
              </a:rPr>
              <a:t> </a:t>
            </a:r>
            <a:r>
              <a:rPr lang="en-US" sz="2800" b="1" i="1" dirty="0">
                <a:solidFill>
                  <a:srgbClr val="CC6600"/>
                </a:solidFill>
                <a:latin typeface="Times New Roman" panose="02020603050405020304" charset="0"/>
                <a:cs typeface="Times New Roman" panose="02020603050405020304" charset="0"/>
              </a:rPr>
              <a:t>2</a:t>
            </a:r>
            <a:r>
              <a:rPr lang="en-US" sz="2800" b="1" dirty="0">
                <a:solidFill>
                  <a:srgbClr val="CC6600"/>
                </a:solidFill>
                <a:latin typeface="Times New Roman" panose="02020603050405020304" charset="0"/>
                <a:cs typeface="Times New Roman" panose="02020603050405020304" charset="0"/>
              </a:rPr>
              <a:t>. Objectives</a:t>
            </a:r>
            <a:endParaRPr lang="en-US" dirty="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6</a:t>
            </a:fld>
            <a:endParaRPr lang="en-US">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ABEAC5B0-51A6-0B25-F974-96530F839D1E}"/>
              </a:ext>
            </a:extLst>
          </p:cNvPr>
          <p:cNvSpPr txBox="1"/>
          <p:nvPr/>
        </p:nvSpPr>
        <p:spPr>
          <a:xfrm>
            <a:off x="587827" y="1005854"/>
            <a:ext cx="7979397" cy="1986249"/>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 study and understand the SPI protocol and the controller aspects</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nSpc>
                <a:spcPct val="150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 design modified SPI for reducing the chip selection pins for Slaves</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simulate the waveforms of the Modified SPI protocol and show its working.</a:t>
            </a:r>
            <a:endParaRPr lang="en-IN" sz="2000" dirty="0">
              <a:effectLst/>
              <a:latin typeface="Times New Roman" panose="02020603050405020304" pitchFamily="18" charset="0"/>
              <a:ea typeface="Calibri" panose="020F0502020204030204" pitchFamily="34" charset="0"/>
              <a:cs typeface="Tunga"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3.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782997661"/>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tx1"/>
                          </a:solidFill>
                          <a:effectLst/>
                          <a:latin typeface="+mn-lt"/>
                          <a:ea typeface="+mn-ea"/>
                          <a:cs typeface="+mn-cs"/>
                        </a:rPr>
                        <a:t>Shumit</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Saha</a:t>
                      </a:r>
                      <a:r>
                        <a:rPr lang="en-IN" sz="1800" b="0" i="0" kern="1200" dirty="0">
                          <a:solidFill>
                            <a:schemeClr val="tx1"/>
                          </a:solidFill>
                          <a:effectLst/>
                          <a:latin typeface="+mn-lt"/>
                          <a:ea typeface="+mn-ea"/>
                          <a:cs typeface="+mn-cs"/>
                        </a:rPr>
                        <a:t>, Md. </a:t>
                      </a:r>
                      <a:r>
                        <a:rPr lang="en-IN" sz="1800" b="0" i="0" kern="1200" dirty="0" err="1">
                          <a:solidFill>
                            <a:schemeClr val="tx1"/>
                          </a:solidFill>
                          <a:effectLst/>
                          <a:latin typeface="+mn-lt"/>
                          <a:ea typeface="+mn-ea"/>
                          <a:cs typeface="+mn-cs"/>
                        </a:rPr>
                        <a:t>Ashikur</a:t>
                      </a:r>
                      <a:r>
                        <a:rPr lang="en-IN" sz="1800" b="0" i="0" kern="1200" dirty="0">
                          <a:solidFill>
                            <a:schemeClr val="tx1"/>
                          </a:solidFill>
                          <a:effectLst/>
                          <a:latin typeface="+mn-lt"/>
                          <a:ea typeface="+mn-ea"/>
                          <a:cs typeface="+mn-cs"/>
                        </a:rPr>
                        <a:t> Rahman, Amit Thakur</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2014</a:t>
                      </a:r>
                    </a:p>
                  </a:txBody>
                  <a:tcPr anchor="ctr"/>
                </a:tc>
                <a:tc>
                  <a:txBody>
                    <a:bodyPr/>
                    <a:lstStyle/>
                    <a:p>
                      <a:pPr algn="just"/>
                      <a:r>
                        <a:rPr lang="en-US" sz="1800" b="0" i="0" kern="1200" dirty="0">
                          <a:solidFill>
                            <a:schemeClr val="tx1"/>
                          </a:solidFill>
                          <a:effectLst/>
                          <a:latin typeface="+mn-lt"/>
                          <a:ea typeface="+mn-ea"/>
                          <a:cs typeface="+mn-cs"/>
                        </a:rPr>
                        <a:t>Design and Implementation of SPI Bus Protocol with Built-In-Self-Test Capability over FPGA</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 The comparator used to verify the bit format using some value which gave us idea about using comparator.</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The waveforms which are given in the paper made us to understand the working of different modules and we could figure out the nature of the waveform in what way we should get that</a:t>
                      </a:r>
                      <a:endParaRPr lang="en-IN" sz="1600" kern="1200" dirty="0">
                        <a:solidFill>
                          <a:schemeClr val="tx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42670989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3.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2946821669"/>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b="0" i="0" kern="1200" dirty="0">
                          <a:solidFill>
                            <a:schemeClr val="tx1"/>
                          </a:solidFill>
                          <a:effectLst/>
                          <a:latin typeface="+mn-lt"/>
                          <a:ea typeface="+mn-ea"/>
                          <a:cs typeface="+mn-cs"/>
                        </a:rPr>
                        <a:t>T. Durga Prasad, B. Ramesh Babu</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2014</a:t>
                      </a:r>
                    </a:p>
                  </a:txBody>
                  <a:tcPr anchor="ctr"/>
                </a:tc>
                <a:tc>
                  <a:txBody>
                    <a:bodyPr/>
                    <a:lstStyle/>
                    <a:p>
                      <a:pPr algn="just"/>
                      <a:r>
                        <a:rPr lang="en-US" sz="1800" b="0" i="0" kern="1200" dirty="0">
                          <a:solidFill>
                            <a:schemeClr val="tx1"/>
                          </a:solidFill>
                          <a:effectLst/>
                          <a:latin typeface="+mn-lt"/>
                          <a:ea typeface="+mn-ea"/>
                          <a:cs typeface="+mn-cs"/>
                        </a:rPr>
                        <a:t>Design and Simulation of SPI Master / Slave Using Verilog HDL</a:t>
                      </a:r>
                      <a:endParaRPr lang="en-IN" sz="1800" dirty="0">
                        <a:latin typeface="Calibri" panose="020F0502020204030204" pitchFamily="34" charset="0"/>
                        <a:cs typeface="Calibri" panose="020F0502020204030204" pitchFamily="34" charset="0"/>
                      </a:endParaRPr>
                    </a:p>
                  </a:txBody>
                  <a:tcPr anchor="ctr"/>
                </a:tc>
                <a:tc>
                  <a:txBody>
                    <a:bodyPr/>
                    <a:lstStyle/>
                    <a:p>
                      <a:pPr algn="just"/>
                      <a:endParaRPr lang="en-US" sz="1800" b="0" i="0" kern="1200" dirty="0">
                        <a:solidFill>
                          <a:schemeClr val="tx1"/>
                        </a:solidFill>
                        <a:effectLst/>
                        <a:latin typeface="+mn-lt"/>
                        <a:ea typeface="+mn-ea"/>
                        <a:cs typeface="+mn-cs"/>
                      </a:endParaRP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 They talks about the master mode operation and slave mode operation by using master control bit.</a:t>
                      </a:r>
                    </a:p>
                    <a:p>
                      <a:pPr algn="just"/>
                      <a:endParaRPr lang="en-US" sz="1800" b="0" i="0" kern="1200" dirty="0">
                        <a:solidFill>
                          <a:schemeClr val="tx1"/>
                        </a:solidFill>
                        <a:effectLst/>
                        <a:latin typeface="+mn-lt"/>
                        <a:ea typeface="+mn-ea"/>
                        <a:cs typeface="+mn-cs"/>
                      </a:endParaRPr>
                    </a:p>
                    <a:p>
                      <a:pPr algn="just"/>
                      <a:r>
                        <a:rPr lang="en-US" sz="1800" b="0" i="0" kern="1200" dirty="0">
                          <a:solidFill>
                            <a:schemeClr val="tx1"/>
                          </a:solidFill>
                          <a:effectLst/>
                          <a:latin typeface="+mn-lt"/>
                          <a:ea typeface="+mn-ea"/>
                          <a:cs typeface="+mn-cs"/>
                        </a:rPr>
                        <a:t>This paper gives the total structure about Master and Slave verification of Testing and Design along with functional verification.</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72732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dirty="0">
                <a:latin typeface="Times New Roman" panose="02020603050405020304" charset="0"/>
                <a:cs typeface="Times New Roman" panose="02020603050405020304" charset="0"/>
              </a:rPr>
              <a:t>7</a:t>
            </a:r>
          </a:p>
        </p:txBody>
      </p:sp>
      <p:sp>
        <p:nvSpPr>
          <p:cNvPr id="5" name="Title 1"/>
          <p:cNvSpPr>
            <a:spLocks noGrp="1"/>
          </p:cNvSpPr>
          <p:nvPr>
            <p:ph type="title"/>
          </p:nvPr>
        </p:nvSpPr>
        <p:spPr>
          <a:xfrm>
            <a:off x="457200" y="222738"/>
            <a:ext cx="8686800" cy="381000"/>
          </a:xfrm>
        </p:spPr>
        <p:txBody>
          <a:bodyPr/>
          <a:lstStyle/>
          <a:p>
            <a:pPr algn="r"/>
            <a:r>
              <a:rPr lang="en-US" sz="2800" b="1" dirty="0">
                <a:solidFill>
                  <a:srgbClr val="CC6600"/>
                </a:solidFill>
                <a:latin typeface="Times New Roman" panose="02020603050405020304" charset="0"/>
                <a:cs typeface="Times New Roman" panose="02020603050405020304" charset="0"/>
              </a:rPr>
              <a:t>3. Literature Review</a:t>
            </a:r>
            <a:endParaRPr lang="en-US" sz="4800" dirty="0">
              <a:latin typeface="Times New Roman" panose="02020603050405020304" charset="0"/>
              <a:cs typeface="Times New Roman" panose="02020603050405020304" charset="0"/>
            </a:endParaRPr>
          </a:p>
        </p:txBody>
      </p:sp>
      <p:graphicFrame>
        <p:nvGraphicFramePr>
          <p:cNvPr id="6" name="Table 5">
            <a:extLst>
              <a:ext uri="{FF2B5EF4-FFF2-40B4-BE49-F238E27FC236}">
                <a16:creationId xmlns:a16="http://schemas.microsoft.com/office/drawing/2014/main" id="{3088FA61-87D3-D0C8-3B67-CF393809BCF6}"/>
              </a:ext>
            </a:extLst>
          </p:cNvPr>
          <p:cNvGraphicFramePr>
            <a:graphicFrameLocks noGrp="1"/>
          </p:cNvGraphicFramePr>
          <p:nvPr>
            <p:extLst>
              <p:ext uri="{D42A27DB-BD31-4B8C-83A1-F6EECF244321}">
                <p14:modId xmlns:p14="http://schemas.microsoft.com/office/powerpoint/2010/main" val="2561239419"/>
              </p:ext>
            </p:extLst>
          </p:nvPr>
        </p:nvGraphicFramePr>
        <p:xfrm>
          <a:off x="0"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val="3518966868"/>
                    </a:ext>
                  </a:extLst>
                </a:gridCol>
                <a:gridCol w="2002063">
                  <a:extLst>
                    <a:ext uri="{9D8B030D-6E8A-4147-A177-3AD203B41FA5}">
                      <a16:colId xmlns:a16="http://schemas.microsoft.com/office/drawing/2014/main" val="669722046"/>
                    </a:ext>
                  </a:extLst>
                </a:gridCol>
                <a:gridCol w="2454215">
                  <a:extLst>
                    <a:ext uri="{9D8B030D-6E8A-4147-A177-3AD203B41FA5}">
                      <a16:colId xmlns:a16="http://schemas.microsoft.com/office/drawing/2014/main" val="1018992978"/>
                    </a:ext>
                  </a:extLst>
                </a:gridCol>
                <a:gridCol w="2547275">
                  <a:extLst>
                    <a:ext uri="{9D8B030D-6E8A-4147-A177-3AD203B41FA5}">
                      <a16:colId xmlns:a16="http://schemas.microsoft.com/office/drawing/2014/main" val="2527803604"/>
                    </a:ext>
                  </a:extLst>
                </a:gridCol>
              </a:tblGrid>
              <a:tr h="381000">
                <a:tc>
                  <a:txBody>
                    <a:bodyPr/>
                    <a:lstStyle/>
                    <a:p>
                      <a:pPr algn="ctr"/>
                      <a:r>
                        <a:rPr lang="en-IN" sz="1800" dirty="0">
                          <a:latin typeface="Calibri" panose="020F0502020204030204" pitchFamily="34" charset="0"/>
                          <a:cs typeface="Calibri" panose="020F0502020204030204" pitchFamily="34" charset="0"/>
                        </a:rPr>
                        <a:t>Authors</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solidFill>
                            <a:schemeClr val="tx1"/>
                          </a:solidFill>
                          <a:latin typeface="Calibri" panose="020F0502020204030204" pitchFamily="34" charset="0"/>
                          <a:cs typeface="Calibri" panose="020F0502020204030204" pitchFamily="34" charset="0"/>
                        </a:rPr>
                        <a:t>Year</a:t>
                      </a:r>
                    </a:p>
                  </a:txBody>
                  <a:tcPr anchor="ctr"/>
                </a:tc>
                <a:tc>
                  <a:txBody>
                    <a:bodyPr/>
                    <a:lstStyle/>
                    <a:p>
                      <a:pPr algn="ctr"/>
                      <a:r>
                        <a:rPr lang="en-IN" sz="1800" dirty="0">
                          <a:latin typeface="Calibri" panose="020F0502020204030204" pitchFamily="34" charset="0"/>
                          <a:cs typeface="Calibri" panose="020F0502020204030204" pitchFamily="34" charset="0"/>
                        </a:rPr>
                        <a:t>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89801659"/>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 </a:t>
                      </a:r>
                      <a:r>
                        <a:rPr lang="en-IN" sz="1800" kern="1200" dirty="0" err="1">
                          <a:solidFill>
                            <a:schemeClr val="tx1"/>
                          </a:solidFill>
                          <a:effectLst/>
                          <a:latin typeface="+mn-lt"/>
                          <a:ea typeface="+mn-ea"/>
                          <a:cs typeface="+mn-cs"/>
                        </a:rPr>
                        <a:t>Dvijen</a:t>
                      </a:r>
                      <a:r>
                        <a:rPr lang="en-IN" sz="1800" kern="1200" dirty="0">
                          <a:solidFill>
                            <a:schemeClr val="tx1"/>
                          </a:solidFill>
                          <a:effectLst/>
                          <a:latin typeface="+mn-lt"/>
                          <a:ea typeface="+mn-ea"/>
                          <a:cs typeface="+mn-cs"/>
                        </a:rPr>
                        <a:t> Trivedi, Aniruddha </a:t>
                      </a:r>
                      <a:r>
                        <a:rPr lang="en-IN" sz="1800" kern="1200" dirty="0" err="1">
                          <a:solidFill>
                            <a:schemeClr val="tx1"/>
                          </a:solidFill>
                          <a:effectLst/>
                          <a:latin typeface="+mn-lt"/>
                          <a:ea typeface="+mn-ea"/>
                          <a:cs typeface="+mn-cs"/>
                        </a:rPr>
                        <a:t>Khade</a:t>
                      </a:r>
                      <a:r>
                        <a:rPr lang="en-IN" sz="1800" kern="1200" dirty="0">
                          <a:solidFill>
                            <a:schemeClr val="tx1"/>
                          </a:solidFill>
                          <a:effectLst/>
                          <a:latin typeface="+mn-lt"/>
                          <a:ea typeface="+mn-ea"/>
                          <a:cs typeface="+mn-cs"/>
                        </a:rPr>
                        <a:t>, </a:t>
                      </a:r>
                      <a:r>
                        <a:rPr lang="en-IN" sz="1800" kern="1200" dirty="0" err="1">
                          <a:solidFill>
                            <a:schemeClr val="tx1"/>
                          </a:solidFill>
                          <a:effectLst/>
                          <a:latin typeface="+mn-lt"/>
                          <a:ea typeface="+mn-ea"/>
                          <a:cs typeface="+mn-cs"/>
                        </a:rPr>
                        <a:t>Kashish</a:t>
                      </a:r>
                      <a:r>
                        <a:rPr lang="en-IN" sz="1800" kern="1200" dirty="0">
                          <a:solidFill>
                            <a:schemeClr val="tx1"/>
                          </a:solidFill>
                          <a:effectLst/>
                          <a:latin typeface="+mn-lt"/>
                          <a:ea typeface="+mn-ea"/>
                          <a:cs typeface="+mn-cs"/>
                        </a:rPr>
                        <a:t> Jain, </a:t>
                      </a:r>
                      <a:r>
                        <a:rPr lang="en-IN" sz="1800" kern="1200" dirty="0" err="1">
                          <a:solidFill>
                            <a:schemeClr val="tx1"/>
                          </a:solidFill>
                          <a:effectLst/>
                          <a:latin typeface="+mn-lt"/>
                          <a:ea typeface="+mn-ea"/>
                          <a:cs typeface="+mn-cs"/>
                        </a:rPr>
                        <a:t>Ruchira</a:t>
                      </a:r>
                      <a:r>
                        <a:rPr lang="en-IN" sz="1800" kern="1200" dirty="0">
                          <a:solidFill>
                            <a:schemeClr val="tx1"/>
                          </a:solidFill>
                          <a:effectLst/>
                          <a:latin typeface="+mn-lt"/>
                          <a:ea typeface="+mn-ea"/>
                          <a:cs typeface="+mn-cs"/>
                        </a:rPr>
                        <a:t> Jadhav</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IN" sz="1800" dirty="0">
                          <a:latin typeface="Calibri" panose="020F0502020204030204" pitchFamily="34" charset="0"/>
                          <a:cs typeface="Calibri" panose="020F0502020204030204" pitchFamily="34" charset="0"/>
                        </a:rPr>
                        <a:t>2018</a:t>
                      </a:r>
                    </a:p>
                  </a:txBody>
                  <a:tcPr anchor="ctr"/>
                </a:tc>
                <a:tc>
                  <a:txBody>
                    <a:bodyPr/>
                    <a:lstStyle/>
                    <a:p>
                      <a:pPr algn="just"/>
                      <a:r>
                        <a:rPr lang="it-IT" sz="1800" b="0" i="0" kern="1200" dirty="0">
                          <a:solidFill>
                            <a:schemeClr val="tx1"/>
                          </a:solidFill>
                          <a:effectLst/>
                          <a:latin typeface="+mn-lt"/>
                          <a:ea typeface="+mn-ea"/>
                          <a:cs typeface="+mn-cs"/>
                        </a:rPr>
                        <a:t>SPI to I2C Protocol Conversion Using Verilog.</a:t>
                      </a:r>
                      <a:endParaRPr lang="en-IN" sz="1800" dirty="0">
                        <a:latin typeface="Calibri" panose="020F0502020204030204" pitchFamily="34" charset="0"/>
                        <a:cs typeface="Calibri" panose="020F0502020204030204" pitchFamily="34" charset="0"/>
                      </a:endParaRPr>
                    </a:p>
                  </a:txBody>
                  <a:tcPr anchor="ctr"/>
                </a:tc>
                <a:tc>
                  <a:txBody>
                    <a:bodyPr/>
                    <a:lstStyle/>
                    <a:p>
                      <a:pPr algn="just"/>
                      <a:r>
                        <a:rPr lang="en-US" sz="1800" b="0" i="0" kern="1200" dirty="0">
                          <a:solidFill>
                            <a:schemeClr val="tx1"/>
                          </a:solidFill>
                          <a:effectLst/>
                          <a:latin typeface="+mn-lt"/>
                          <a:ea typeface="+mn-ea"/>
                          <a:cs typeface="+mn-cs"/>
                        </a:rPr>
                        <a:t> This gives an extract about how to design an SPI FSM for the simulation purpose a top-level design SPI to I2C was implemented </a:t>
                      </a:r>
                    </a:p>
                  </a:txBody>
                  <a:tcPr anchor="ctr"/>
                </a:tc>
                <a:extLst>
                  <a:ext uri="{0D108BD9-81ED-4DB2-BD59-A6C34878D82A}">
                    <a16:rowId xmlns:a16="http://schemas.microsoft.com/office/drawing/2014/main" val="4267098910"/>
                  </a:ext>
                </a:extLst>
              </a:tr>
            </a:tbl>
          </a:graphicData>
        </a:graphic>
      </p:graphicFrame>
    </p:spTree>
    <p:extLst>
      <p:ext uri="{BB962C8B-B14F-4D97-AF65-F5344CB8AC3E}">
        <p14:creationId xmlns:p14="http://schemas.microsoft.com/office/powerpoint/2010/main" val="2994560033"/>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33F4FDC67C6344ADA052A9DC2EBA8B" ma:contentTypeVersion="4" ma:contentTypeDescription="Create a new document." ma:contentTypeScope="" ma:versionID="3fe03630d186c5583decc9295b4d8c63">
  <xsd:schema xmlns:xsd="http://www.w3.org/2001/XMLSchema" xmlns:xs="http://www.w3.org/2001/XMLSchema" xmlns:p="http://schemas.microsoft.com/office/2006/metadata/properties" xmlns:ns2="ce30dbe5-62fd-4b4e-80be-1611e95c75b4" targetNamespace="http://schemas.microsoft.com/office/2006/metadata/properties" ma:root="true" ma:fieldsID="7331f46999c553d23e60fcf2ea4bf56f" ns2:_="">
    <xsd:import namespace="ce30dbe5-62fd-4b4e-80be-1611e95c75b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0dbe5-62fd-4b4e-80be-1611e95c75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BA0B87-22C2-40F8-B110-2C66566F096A}"/>
</file>

<file path=customXml/itemProps2.xml><?xml version="1.0" encoding="utf-8"?>
<ds:datastoreItem xmlns:ds="http://schemas.openxmlformats.org/officeDocument/2006/customXml" ds:itemID="{1D396493-12B0-46FB-B877-43505B12489A}"/>
</file>

<file path=customXml/itemProps3.xml><?xml version="1.0" encoding="utf-8"?>
<ds:datastoreItem xmlns:ds="http://schemas.openxmlformats.org/officeDocument/2006/customXml" ds:itemID="{E88CDC04-19CA-43A0-8B27-F81E3BBD3DF7}"/>
</file>

<file path=docProps/app.xml><?xml version="1.0" encoding="utf-8"?>
<Properties xmlns="http://schemas.openxmlformats.org/officeDocument/2006/extended-properties" xmlns:vt="http://schemas.openxmlformats.org/officeDocument/2006/docPropsVTypes">
  <TotalTime>2092</TotalTime>
  <Words>2283</Words>
  <Application>Microsoft Office PowerPoint</Application>
  <PresentationFormat>On-screen Show (4:3)</PresentationFormat>
  <Paragraphs>289</Paragraphs>
  <Slides>32</Slides>
  <Notes>13</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Black</vt:lpstr>
      <vt:lpstr>Calibri</vt:lpstr>
      <vt:lpstr>Courier New</vt:lpstr>
      <vt:lpstr>Open Sans</vt:lpstr>
      <vt:lpstr>Roboto</vt:lpstr>
      <vt:lpstr>Symbol</vt:lpstr>
      <vt:lpstr>Times New Roman</vt:lpstr>
      <vt:lpstr>Wingdings</vt:lpstr>
      <vt:lpstr>Theme1</vt:lpstr>
      <vt:lpstr>MODIFIED SPI PROTOCOL IMPLEMENTATION USING VERILOG HDL  </vt:lpstr>
      <vt:lpstr>                   Presentation Outline </vt:lpstr>
      <vt:lpstr>PowerPoint Presentation</vt:lpstr>
      <vt:lpstr>PowerPoint Presentation</vt:lpstr>
      <vt:lpstr>PowerPoint Presentation</vt:lpstr>
      <vt:lpstr>            2. Objectives</vt:lpstr>
      <vt:lpstr>3. Literature Review</vt:lpstr>
      <vt:lpstr>3. Literature Review</vt:lpstr>
      <vt:lpstr>3. Literature Review</vt:lpstr>
      <vt:lpstr>3. Literature Review</vt:lpstr>
      <vt:lpstr>3. Literature Review</vt:lpstr>
      <vt:lpstr>PowerPoint Presentation</vt:lpstr>
      <vt:lpstr>PowerPoint Presentation</vt:lpstr>
      <vt:lpstr>PowerPoint Presentation</vt:lpstr>
      <vt:lpstr>5. Methodology  </vt:lpstr>
      <vt:lpstr>5. Methodology  </vt:lpstr>
      <vt:lpstr>5. Methodology  </vt:lpstr>
      <vt:lpstr>5. Methodology  </vt:lpstr>
      <vt:lpstr>5. Methodology  </vt:lpstr>
      <vt:lpstr>5. Methodology  </vt:lpstr>
      <vt:lpstr>5. Methodology  </vt:lpstr>
      <vt:lpstr>5. Methodology  </vt:lpstr>
      <vt:lpstr>PowerPoint Presentation</vt:lpstr>
      <vt:lpstr>7. Results  </vt:lpstr>
      <vt:lpstr>7. Results  </vt:lpstr>
      <vt:lpstr>7. Results  </vt:lpstr>
      <vt:lpstr>7. Results  </vt:lpstr>
      <vt:lpstr>8. Conclusion  </vt:lpstr>
      <vt:lpstr>8. Conclusion  </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Design of Smart Home System Base on  LoRa</dc:title>
  <dc:creator>Rahul Vinay</dc:creator>
  <cp:lastModifiedBy>Rahul Vinay</cp:lastModifiedBy>
  <cp:revision>23</cp:revision>
  <dcterms:modified xsi:type="dcterms:W3CDTF">2022-12-22T05:02:35Z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0x0101002D33F4FDC67C6344ADA052A9DC2EBA8B</vt:lpwstr>
  </property>
</Properties>
</file>