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75" r:id="rId6"/>
    <p:sldId id="274" r:id="rId7"/>
    <p:sldId id="290" r:id="rId8"/>
    <p:sldId id="263" r:id="rId9"/>
    <p:sldId id="279" r:id="rId10"/>
    <p:sldId id="280" r:id="rId11"/>
    <p:sldId id="282" r:id="rId12"/>
    <p:sldId id="283" r:id="rId13"/>
    <p:sldId id="264" r:id="rId14"/>
    <p:sldId id="291" r:id="rId15"/>
    <p:sldId id="292" r:id="rId16"/>
    <p:sldId id="278" r:id="rId17"/>
    <p:sldId id="284" r:id="rId18"/>
    <p:sldId id="262" r:id="rId19"/>
    <p:sldId id="265" r:id="rId20"/>
    <p:sldId id="269" r:id="rId21"/>
    <p:sldId id="288" r:id="rId22"/>
    <p:sldId id="285" r:id="rId23"/>
    <p:sldId id="293" r:id="rId24"/>
    <p:sldId id="289" r:id="rId25"/>
    <p:sldId id="271" r:id="rId26"/>
    <p:sldId id="272" r:id="rId27"/>
    <p:sldId id="273" r:id="rId28"/>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000000"/>
          </p15:clr>
        </p15:guide>
        <p15:guide id="2" pos="2880">
          <p15:clr>
            <a:srgbClr val="000000"/>
          </p15:clr>
        </p15:guide>
      </p15:sldGuideLst>
    </p:ext>
    <p:ext uri="{2D200454-40CA-4A62-9FC3-DE9A4176ACB9}">
      <p15:notesGuideLst xmlns:p15="http://schemas.microsoft.com/office/powerpoint/2012/main">
        <p15:guide id="1" orient="horz" pos="2846">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34"/>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46"/>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05AF6-C55D-4B29-88D9-0C48D54F3BEF}" type="datetimeFigureOut">
              <a:rPr lang="en-US" smtClean="0"/>
              <a:t>11/11/2022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79E24-26C9-4028-974C-D1109146F40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279E24-26C9-4028-974C-D1109146F40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E279E24-26C9-4028-974C-D1109146F40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9</a:t>
            </a:fld>
            <a:endParaRPr lang="en-US"/>
          </a:p>
        </p:txBody>
      </p:sp>
    </p:spTree>
    <p:extLst>
      <p:ext uri="{BB962C8B-B14F-4D97-AF65-F5344CB8AC3E}">
        <p14:creationId xmlns:p14="http://schemas.microsoft.com/office/powerpoint/2010/main" val="1637356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10</a:t>
            </a:fld>
            <a:endParaRPr lang="en-US"/>
          </a:p>
        </p:txBody>
      </p:sp>
    </p:spTree>
    <p:extLst>
      <p:ext uri="{BB962C8B-B14F-4D97-AF65-F5344CB8AC3E}">
        <p14:creationId xmlns:p14="http://schemas.microsoft.com/office/powerpoint/2010/main" val="174538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11</a:t>
            </a:fld>
            <a:endParaRPr lang="en-US"/>
          </a:p>
        </p:txBody>
      </p:sp>
    </p:spTree>
    <p:extLst>
      <p:ext uri="{BB962C8B-B14F-4D97-AF65-F5344CB8AC3E}">
        <p14:creationId xmlns:p14="http://schemas.microsoft.com/office/powerpoint/2010/main" val="283758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12</a:t>
            </a:fld>
            <a:endParaRPr lang="en-US"/>
          </a:p>
        </p:txBody>
      </p:sp>
    </p:spTree>
    <p:extLst>
      <p:ext uri="{BB962C8B-B14F-4D97-AF65-F5344CB8AC3E}">
        <p14:creationId xmlns:p14="http://schemas.microsoft.com/office/powerpoint/2010/main" val="268759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sz="1200"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Line 8"/>
          <p:cNvSpPr>
            <a:spLocks noChangeShapeType="1"/>
          </p:cNvSpPr>
          <p:nvPr/>
        </p:nvSpPr>
        <p:spPr bwMode="auto">
          <a:xfrm>
            <a:off x="0" y="723900"/>
            <a:ext cx="9169400" cy="0"/>
          </a:xfrm>
          <a:prstGeom prst="line">
            <a:avLst/>
          </a:prstGeom>
          <a:noFill/>
          <a:ln w="57150" cmpd="thinThick">
            <a:solidFill>
              <a:srgbClr val="CC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 name="Text Box 10"/>
          <p:cNvSpPr txBox="1">
            <a:spLocks noChangeArrowheads="1"/>
          </p:cNvSpPr>
          <p:nvPr/>
        </p:nvSpPr>
        <p:spPr bwMode="auto">
          <a:xfrm>
            <a:off x="0" y="6583363"/>
            <a:ext cx="9144000" cy="274637"/>
          </a:xfrm>
          <a:prstGeom prst="rect">
            <a:avLst/>
          </a:prstGeom>
          <a:solidFill>
            <a:srgbClr val="CC6600">
              <a:alpha val="8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endParaRPr lang="en-US" sz="1200" b="1" i="1"/>
          </a:p>
        </p:txBody>
      </p:sp>
      <p:sp>
        <p:nvSpPr>
          <p:cNvPr id="1029" name="Text Box 11"/>
          <p:cNvSpPr txBox="1">
            <a:spLocks noChangeArrowheads="1"/>
          </p:cNvSpPr>
          <p:nvPr/>
        </p:nvSpPr>
        <p:spPr bwMode="auto">
          <a:xfrm>
            <a:off x="0" y="6572250"/>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r>
              <a:rPr lang="en-US" sz="1200" dirty="0"/>
              <a:t>Manipal School</a:t>
            </a:r>
            <a:r>
              <a:rPr lang="en-US" sz="1200" baseline="0" dirty="0"/>
              <a:t> of</a:t>
            </a:r>
            <a:r>
              <a:rPr lang="en-US" sz="1200" dirty="0"/>
              <a:t> Information Sciences, MAHE, Manipal</a:t>
            </a:r>
          </a:p>
        </p:txBody>
      </p:sp>
      <p:sp>
        <p:nvSpPr>
          <p:cNvPr id="1036" name="Rectangle 12"/>
          <p:cNvSpPr>
            <a:spLocks noGrp="1" noChangeArrowheads="1"/>
          </p:cNvSpPr>
          <p:nvPr>
            <p:ph type="sldNum" sz="quarter" idx="4"/>
          </p:nvPr>
        </p:nvSpPr>
        <p:spPr bwMode="auto">
          <a:xfrm>
            <a:off x="6629400" y="65532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t>‹#›</a:t>
            </a:fld>
            <a:endParaRPr lang="en-US"/>
          </a:p>
        </p:txBody>
      </p:sp>
      <p:pic>
        <p:nvPicPr>
          <p:cNvPr id="3" name="Picture 2" descr="A picture containing drawing, food, table&#10;&#10;Description automatically generated"/>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54" y="15789"/>
            <a:ext cx="595661" cy="6619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circuitdigest.com/article/rs232-serial-communication-protocol-basics-specifications"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849" y="2214754"/>
            <a:ext cx="8305800" cy="1066800"/>
          </a:xfrm>
        </p:spPr>
        <p:txBody>
          <a:bodyPr/>
          <a:lstStyle/>
          <a:p>
            <a:r>
              <a:rPr lang="en-US" sz="2800" b="1" dirty="0">
                <a:latin typeface="Times New Roman" panose="02020603050405020304" pitchFamily="18" charset="0"/>
                <a:cs typeface="Times New Roman" panose="02020603050405020304" pitchFamily="18" charset="0"/>
              </a:rPr>
              <a:t>DESIGN AND SIMULATION OF SPI CONTROLLER USING VERILOG</a:t>
            </a:r>
            <a:br>
              <a:rPr lang="en-US" sz="2800" dirty="0"/>
            </a:br>
            <a:br>
              <a:rPr lang="en-US" sz="2800" dirty="0"/>
            </a:b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t>1</a:t>
            </a:fld>
            <a:endParaRPr lang="en-US"/>
          </a:p>
        </p:txBody>
      </p:sp>
      <p:sp>
        <p:nvSpPr>
          <p:cNvPr id="5" name="Rectangle 4"/>
          <p:cNvSpPr/>
          <p:nvPr/>
        </p:nvSpPr>
        <p:spPr>
          <a:xfrm>
            <a:off x="6456599" y="224135"/>
            <a:ext cx="2687402" cy="523220"/>
          </a:xfrm>
          <a:prstGeom prst="rect">
            <a:avLst/>
          </a:prstGeom>
        </p:spPr>
        <p:txBody>
          <a:bodyPr wrap="none">
            <a:spAutoFit/>
          </a:bodyPr>
          <a:lstStyle/>
          <a:p>
            <a:pPr algn="r">
              <a:spcBef>
                <a:spcPct val="50000"/>
              </a:spcBef>
            </a:pPr>
            <a:r>
              <a:rPr lang="en-US" sz="2800" b="1" dirty="0">
                <a:solidFill>
                  <a:srgbClr val="CC6600"/>
                </a:solidFill>
                <a:latin typeface="Calibri" panose="020F0502020204030204" pitchFamily="34" charset="0"/>
                <a:cs typeface="Calibri" panose="020F0502020204030204" pitchFamily="34" charset="0"/>
              </a:rPr>
              <a:t>Mid mini-Project</a:t>
            </a:r>
          </a:p>
        </p:txBody>
      </p:sp>
      <p:sp>
        <p:nvSpPr>
          <p:cNvPr id="6" name="Rectangle 5"/>
          <p:cNvSpPr/>
          <p:nvPr/>
        </p:nvSpPr>
        <p:spPr>
          <a:xfrm>
            <a:off x="476250" y="5176161"/>
            <a:ext cx="8382000" cy="723275"/>
          </a:xfrm>
          <a:prstGeom prst="rect">
            <a:avLst/>
          </a:prstGeom>
        </p:spPr>
        <p:txBody>
          <a:bodyPr wrap="square">
            <a:spAutoFit/>
          </a:bodyPr>
          <a:lstStyle/>
          <a:p>
            <a:pPr algn="ctr">
              <a:spcBef>
                <a:spcPct val="50000"/>
              </a:spcBef>
            </a:pPr>
            <a:r>
              <a:rPr lang="en-US" sz="2000" b="1" i="1" dirty="0">
                <a:latin typeface="Calibri" panose="020F0502020204030204" pitchFamily="34" charset="0"/>
                <a:cs typeface="Calibri" panose="020F0502020204030204" pitchFamily="34" charset="0"/>
              </a:rPr>
              <a:t>Under the guidance of</a:t>
            </a:r>
          </a:p>
          <a:p>
            <a:pPr>
              <a:spcBef>
                <a:spcPct val="50000"/>
              </a:spcBef>
            </a:pPr>
            <a:endParaRPr lang="en-US" sz="1400" i="1" dirty="0"/>
          </a:p>
        </p:txBody>
      </p:sp>
      <p:sp>
        <p:nvSpPr>
          <p:cNvPr id="8" name="TextBox 7">
            <a:extLst>
              <a:ext uri="{FF2B5EF4-FFF2-40B4-BE49-F238E27FC236}">
                <a16:creationId xmlns:a16="http://schemas.microsoft.com/office/drawing/2014/main" id="{9992B46A-D125-DB58-40EC-3896C4CF23E2}"/>
              </a:ext>
            </a:extLst>
          </p:cNvPr>
          <p:cNvSpPr txBox="1"/>
          <p:nvPr/>
        </p:nvSpPr>
        <p:spPr>
          <a:xfrm>
            <a:off x="285750" y="5748544"/>
            <a:ext cx="8724899"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Dr. Mohan Kumar </a:t>
            </a:r>
            <a:r>
              <a:rPr lang="en-US" b="1" dirty="0" err="1">
                <a:latin typeface="Times New Roman" panose="02020603050405020304" pitchFamily="18" charset="0"/>
                <a:cs typeface="Times New Roman" panose="02020603050405020304" pitchFamily="18" charset="0"/>
              </a:rPr>
              <a:t>Jayasubramanian</a:t>
            </a:r>
            <a:r>
              <a:rPr lang="en-US"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(Associate Professor)</a:t>
            </a:r>
          </a:p>
          <a:p>
            <a:pPr algn="ctr"/>
            <a:r>
              <a:rPr lang="en-US" dirty="0">
                <a:latin typeface="Times New Roman" panose="02020603050405020304" pitchFamily="18" charset="0"/>
                <a:cs typeface="Times New Roman" panose="02020603050405020304" pitchFamily="18" charset="0"/>
              </a:rPr>
              <a:t>Manipal School of Information Science</a:t>
            </a:r>
            <a:endParaRPr lang="en-IN" dirty="0">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B6C7CFDF-FE4B-2944-AB13-39FAB2B9BA0B}"/>
              </a:ext>
            </a:extLst>
          </p:cNvPr>
          <p:cNvGraphicFramePr>
            <a:graphicFrameLocks noGrp="1"/>
          </p:cNvGraphicFramePr>
          <p:nvPr>
            <p:extLst>
              <p:ext uri="{D42A27DB-BD31-4B8C-83A1-F6EECF244321}">
                <p14:modId xmlns:p14="http://schemas.microsoft.com/office/powerpoint/2010/main" val="2235854993"/>
              </p:ext>
            </p:extLst>
          </p:nvPr>
        </p:nvGraphicFramePr>
        <p:xfrm>
          <a:off x="2245115" y="4165392"/>
          <a:ext cx="4882370" cy="741680"/>
        </p:xfrm>
        <a:graphic>
          <a:graphicData uri="http://schemas.openxmlformats.org/drawingml/2006/table">
            <a:tbl>
              <a:tblPr firstRow="1" bandRow="1"/>
              <a:tblGrid>
                <a:gridCol w="2638133">
                  <a:extLst>
                    <a:ext uri="{9D8B030D-6E8A-4147-A177-3AD203B41FA5}">
                      <a16:colId xmlns:a16="http://schemas.microsoft.com/office/drawing/2014/main" val="2738662060"/>
                    </a:ext>
                  </a:extLst>
                </a:gridCol>
                <a:gridCol w="2244237">
                  <a:extLst>
                    <a:ext uri="{9D8B030D-6E8A-4147-A177-3AD203B41FA5}">
                      <a16:colId xmlns:a16="http://schemas.microsoft.com/office/drawing/2014/main" val="678978540"/>
                    </a:ext>
                  </a:extLst>
                </a:gridCol>
              </a:tblGrid>
              <a:tr h="370840">
                <a:tc>
                  <a:txBody>
                    <a:bodyPr/>
                    <a:lstStyle/>
                    <a:p>
                      <a:r>
                        <a:rPr lang="en-US" b="1" dirty="0"/>
                        <a:t>Rahul V</a:t>
                      </a: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b="1" dirty="0"/>
                        <a:t>221039020</a:t>
                      </a: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6238"/>
                  </a:ext>
                </a:extLst>
              </a:tr>
              <a:tr h="370840">
                <a:tc>
                  <a:txBody>
                    <a:bodyPr/>
                    <a:lstStyle/>
                    <a:p>
                      <a:r>
                        <a:rPr lang="en-US" b="1" dirty="0"/>
                        <a:t>Nikhilkumar Agasar</a:t>
                      </a: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b="1" dirty="0"/>
                        <a:t>221039026</a:t>
                      </a: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1558640"/>
                  </a:ext>
                </a:extLst>
              </a:tr>
            </a:tbl>
          </a:graphicData>
        </a:graphic>
      </p:graphicFrame>
      <p:pic>
        <p:nvPicPr>
          <p:cNvPr id="3" name="Picture 2" descr="Text&#10;&#10;Description automatically generated">
            <a:extLst>
              <a:ext uri="{FF2B5EF4-FFF2-40B4-BE49-F238E27FC236}">
                <a16:creationId xmlns:a16="http://schemas.microsoft.com/office/drawing/2014/main" id="{D36CFF24-47DC-B0CE-F307-4E0E18F27E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49" y="819943"/>
            <a:ext cx="7932714" cy="1322223"/>
          </a:xfrm>
          <a:prstGeom prst="rect">
            <a:avLst/>
          </a:prstGeom>
          <a:noFill/>
        </p:spPr>
      </p:pic>
      <p:sp>
        <p:nvSpPr>
          <p:cNvPr id="7" name="TextBox 6">
            <a:extLst>
              <a:ext uri="{FF2B5EF4-FFF2-40B4-BE49-F238E27FC236}">
                <a16:creationId xmlns:a16="http://schemas.microsoft.com/office/drawing/2014/main" id="{D32636B9-9482-A326-1C6A-AFD420B0BC59}"/>
              </a:ext>
            </a:extLst>
          </p:cNvPr>
          <p:cNvSpPr txBox="1"/>
          <p:nvPr/>
        </p:nvSpPr>
        <p:spPr>
          <a:xfrm>
            <a:off x="4686300" y="3748418"/>
            <a:ext cx="42832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258929" y="6553199"/>
            <a:ext cx="1463466" cy="304801"/>
          </a:xfrm>
        </p:spPr>
        <p:txBody>
          <a:bodyPr/>
          <a:lstStyle/>
          <a:p>
            <a:r>
              <a:rPr lang="en-US" b="1" dirty="0">
                <a:latin typeface="Times New Roman" panose="02020603050405020304" charset="0"/>
                <a:cs typeface="Times New Roman" panose="02020603050405020304" charset="0"/>
              </a:rPr>
              <a:t>7</a:t>
            </a:r>
          </a:p>
        </p:txBody>
      </p:sp>
      <p:sp>
        <p:nvSpPr>
          <p:cNvPr id="5" name="Title 1"/>
          <p:cNvSpPr>
            <a:spLocks noGrp="1"/>
          </p:cNvSpPr>
          <p:nvPr>
            <p:ph type="title"/>
          </p:nvPr>
        </p:nvSpPr>
        <p:spPr>
          <a:xfrm>
            <a:off x="457200" y="222738"/>
            <a:ext cx="8686800" cy="381000"/>
          </a:xfrm>
        </p:spPr>
        <p:txBody>
          <a:bodyPr/>
          <a:lstStyle/>
          <a:p>
            <a:pPr algn="r"/>
            <a:r>
              <a:rPr lang="en-US" sz="2800" b="1" dirty="0">
                <a:solidFill>
                  <a:srgbClr val="CC6600"/>
                </a:solidFill>
                <a:latin typeface="Times New Roman" panose="02020603050405020304" charset="0"/>
                <a:cs typeface="Times New Roman" panose="02020603050405020304" charset="0"/>
              </a:rPr>
              <a:t>2. Literature Review</a:t>
            </a:r>
            <a:endParaRPr lang="en-US" sz="4800" dirty="0">
              <a:latin typeface="Times New Roman" panose="02020603050405020304" charset="0"/>
              <a:cs typeface="Times New Roman" panose="02020603050405020304" charset="0"/>
            </a:endParaRPr>
          </a:p>
        </p:txBody>
      </p:sp>
      <p:graphicFrame>
        <p:nvGraphicFramePr>
          <p:cNvPr id="6" name="Table 5">
            <a:extLst>
              <a:ext uri="{FF2B5EF4-FFF2-40B4-BE49-F238E27FC236}">
                <a16:creationId xmlns:a16="http://schemas.microsoft.com/office/drawing/2014/main" id="{3088FA61-87D3-D0C8-3B67-CF393809BCF6}"/>
              </a:ext>
            </a:extLst>
          </p:cNvPr>
          <p:cNvGraphicFramePr>
            <a:graphicFrameLocks noGrp="1"/>
          </p:cNvGraphicFramePr>
          <p:nvPr>
            <p:extLst>
              <p:ext uri="{D42A27DB-BD31-4B8C-83A1-F6EECF244321}">
                <p14:modId xmlns:p14="http://schemas.microsoft.com/office/powerpoint/2010/main" val="2561239419"/>
              </p:ext>
            </p:extLst>
          </p:nvPr>
        </p:nvGraphicFramePr>
        <p:xfrm>
          <a:off x="0" y="983148"/>
          <a:ext cx="9116290" cy="5190641"/>
        </p:xfrm>
        <a:graphic>
          <a:graphicData uri="http://schemas.openxmlformats.org/drawingml/2006/table">
            <a:tbl>
              <a:tblPr firstRow="1" bandRow="1">
                <a:tableStyleId>{5DA37D80-6434-44D0-A028-1B22A696006F}</a:tableStyleId>
              </a:tblPr>
              <a:tblGrid>
                <a:gridCol w="2112737">
                  <a:extLst>
                    <a:ext uri="{9D8B030D-6E8A-4147-A177-3AD203B41FA5}">
                      <a16:colId xmlns:a16="http://schemas.microsoft.com/office/drawing/2014/main" val="3518966868"/>
                    </a:ext>
                  </a:extLst>
                </a:gridCol>
                <a:gridCol w="2002063">
                  <a:extLst>
                    <a:ext uri="{9D8B030D-6E8A-4147-A177-3AD203B41FA5}">
                      <a16:colId xmlns:a16="http://schemas.microsoft.com/office/drawing/2014/main" val="669722046"/>
                    </a:ext>
                  </a:extLst>
                </a:gridCol>
                <a:gridCol w="2454215">
                  <a:extLst>
                    <a:ext uri="{9D8B030D-6E8A-4147-A177-3AD203B41FA5}">
                      <a16:colId xmlns:a16="http://schemas.microsoft.com/office/drawing/2014/main" val="1018992978"/>
                    </a:ext>
                  </a:extLst>
                </a:gridCol>
                <a:gridCol w="2547275">
                  <a:extLst>
                    <a:ext uri="{9D8B030D-6E8A-4147-A177-3AD203B41FA5}">
                      <a16:colId xmlns:a16="http://schemas.microsoft.com/office/drawing/2014/main" val="2527803604"/>
                    </a:ext>
                  </a:extLst>
                </a:gridCol>
              </a:tblGrid>
              <a:tr h="381000">
                <a:tc>
                  <a:txBody>
                    <a:bodyPr/>
                    <a:lstStyle/>
                    <a:p>
                      <a:pPr algn="ctr"/>
                      <a:r>
                        <a:rPr lang="en-IN" sz="1800" dirty="0">
                          <a:latin typeface="Calibri" panose="020F0502020204030204" pitchFamily="34" charset="0"/>
                          <a:cs typeface="Calibri" panose="020F0502020204030204" pitchFamily="34" charset="0"/>
                        </a:rPr>
                        <a:t>Authors</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solidFill>
                            <a:schemeClr val="tx1"/>
                          </a:solidFill>
                          <a:latin typeface="Calibri" panose="020F0502020204030204" pitchFamily="34" charset="0"/>
                          <a:cs typeface="Calibri" panose="020F0502020204030204" pitchFamily="34" charset="0"/>
                        </a:rPr>
                        <a:t>Year</a:t>
                      </a:r>
                    </a:p>
                  </a:txBody>
                  <a:tcPr anchor="ctr"/>
                </a:tc>
                <a:tc>
                  <a:txBody>
                    <a:bodyPr/>
                    <a:lstStyle/>
                    <a:p>
                      <a:pPr algn="ctr"/>
                      <a:r>
                        <a:rPr lang="en-IN" sz="1800" dirty="0">
                          <a:latin typeface="Calibri" panose="020F0502020204030204" pitchFamily="34" charset="0"/>
                          <a:cs typeface="Calibri" panose="020F0502020204030204" pitchFamily="34" charset="0"/>
                        </a:rPr>
                        <a:t>Title</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latin typeface="Calibri" panose="020F0502020204030204" pitchFamily="34" charset="0"/>
                          <a:cs typeface="Calibri" panose="020F0502020204030204" pitchFamily="34" charset="0"/>
                        </a:rPr>
                        <a:t>Key Findings</a:t>
                      </a:r>
                      <a:endParaRPr lang="en-IN" sz="18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89801659"/>
                  </a:ext>
                </a:extLst>
              </a:tr>
              <a:tr h="4809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 </a:t>
                      </a:r>
                      <a:r>
                        <a:rPr lang="en-IN" sz="1800" kern="1200" dirty="0" err="1">
                          <a:solidFill>
                            <a:schemeClr val="tx1"/>
                          </a:solidFill>
                          <a:effectLst/>
                          <a:latin typeface="+mn-lt"/>
                          <a:ea typeface="+mn-ea"/>
                          <a:cs typeface="+mn-cs"/>
                        </a:rPr>
                        <a:t>Dvijen</a:t>
                      </a:r>
                      <a:r>
                        <a:rPr lang="en-IN" sz="1800" kern="1200" dirty="0">
                          <a:solidFill>
                            <a:schemeClr val="tx1"/>
                          </a:solidFill>
                          <a:effectLst/>
                          <a:latin typeface="+mn-lt"/>
                          <a:ea typeface="+mn-ea"/>
                          <a:cs typeface="+mn-cs"/>
                        </a:rPr>
                        <a:t> Trivedi, Aniruddha </a:t>
                      </a:r>
                      <a:r>
                        <a:rPr lang="en-IN" sz="1800" kern="1200" dirty="0" err="1">
                          <a:solidFill>
                            <a:schemeClr val="tx1"/>
                          </a:solidFill>
                          <a:effectLst/>
                          <a:latin typeface="+mn-lt"/>
                          <a:ea typeface="+mn-ea"/>
                          <a:cs typeface="+mn-cs"/>
                        </a:rPr>
                        <a:t>Khade</a:t>
                      </a:r>
                      <a:r>
                        <a:rPr lang="en-IN" sz="1800" kern="1200" dirty="0">
                          <a:solidFill>
                            <a:schemeClr val="tx1"/>
                          </a:solidFill>
                          <a:effectLst/>
                          <a:latin typeface="+mn-lt"/>
                          <a:ea typeface="+mn-ea"/>
                          <a:cs typeface="+mn-cs"/>
                        </a:rPr>
                        <a:t>, </a:t>
                      </a:r>
                      <a:r>
                        <a:rPr lang="en-IN" sz="1800" kern="1200" dirty="0" err="1">
                          <a:solidFill>
                            <a:schemeClr val="tx1"/>
                          </a:solidFill>
                          <a:effectLst/>
                          <a:latin typeface="+mn-lt"/>
                          <a:ea typeface="+mn-ea"/>
                          <a:cs typeface="+mn-cs"/>
                        </a:rPr>
                        <a:t>Kashish</a:t>
                      </a:r>
                      <a:r>
                        <a:rPr lang="en-IN" sz="1800" kern="1200" dirty="0">
                          <a:solidFill>
                            <a:schemeClr val="tx1"/>
                          </a:solidFill>
                          <a:effectLst/>
                          <a:latin typeface="+mn-lt"/>
                          <a:ea typeface="+mn-ea"/>
                          <a:cs typeface="+mn-cs"/>
                        </a:rPr>
                        <a:t> Jain, </a:t>
                      </a:r>
                      <a:r>
                        <a:rPr lang="en-IN" sz="1800" kern="1200" dirty="0" err="1">
                          <a:solidFill>
                            <a:schemeClr val="tx1"/>
                          </a:solidFill>
                          <a:effectLst/>
                          <a:latin typeface="+mn-lt"/>
                          <a:ea typeface="+mn-ea"/>
                          <a:cs typeface="+mn-cs"/>
                        </a:rPr>
                        <a:t>Ruchira</a:t>
                      </a:r>
                      <a:r>
                        <a:rPr lang="en-IN" sz="1800" kern="1200" dirty="0">
                          <a:solidFill>
                            <a:schemeClr val="tx1"/>
                          </a:solidFill>
                          <a:effectLst/>
                          <a:latin typeface="+mn-lt"/>
                          <a:ea typeface="+mn-ea"/>
                          <a:cs typeface="+mn-cs"/>
                        </a:rPr>
                        <a:t> Jadhav</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IN" sz="1800" dirty="0">
                          <a:latin typeface="Calibri" panose="020F0502020204030204" pitchFamily="34" charset="0"/>
                          <a:cs typeface="Calibri" panose="020F0502020204030204" pitchFamily="34" charset="0"/>
                        </a:rPr>
                        <a:t>2018</a:t>
                      </a:r>
                    </a:p>
                  </a:txBody>
                  <a:tcPr anchor="ctr"/>
                </a:tc>
                <a:tc>
                  <a:txBody>
                    <a:bodyPr/>
                    <a:lstStyle/>
                    <a:p>
                      <a:pPr algn="just"/>
                      <a:r>
                        <a:rPr lang="it-IT" sz="1800" b="0" i="0" kern="1200" dirty="0">
                          <a:solidFill>
                            <a:schemeClr val="tx1"/>
                          </a:solidFill>
                          <a:effectLst/>
                          <a:latin typeface="+mn-lt"/>
                          <a:ea typeface="+mn-ea"/>
                          <a:cs typeface="+mn-cs"/>
                        </a:rPr>
                        <a:t>SPI to I2C Protocol Conversion Using Verilog.</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US" sz="1800" b="0" i="0" kern="1200" dirty="0">
                          <a:solidFill>
                            <a:schemeClr val="tx1"/>
                          </a:solidFill>
                          <a:effectLst/>
                          <a:latin typeface="+mn-lt"/>
                          <a:ea typeface="+mn-ea"/>
                          <a:cs typeface="+mn-cs"/>
                        </a:rPr>
                        <a:t> This gives an extract about how to design an SPI FSM for the simulation purpose a top-level design SPI to I2C was implemented </a:t>
                      </a:r>
                    </a:p>
                  </a:txBody>
                  <a:tcPr anchor="ctr"/>
                </a:tc>
                <a:extLst>
                  <a:ext uri="{0D108BD9-81ED-4DB2-BD59-A6C34878D82A}">
                    <a16:rowId xmlns:a16="http://schemas.microsoft.com/office/drawing/2014/main" val="4267098910"/>
                  </a:ext>
                </a:extLst>
              </a:tr>
            </a:tbl>
          </a:graphicData>
        </a:graphic>
      </p:graphicFrame>
    </p:spTree>
    <p:extLst>
      <p:ext uri="{BB962C8B-B14F-4D97-AF65-F5344CB8AC3E}">
        <p14:creationId xmlns:p14="http://schemas.microsoft.com/office/powerpoint/2010/main" val="299456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258929" y="6553199"/>
            <a:ext cx="1463466" cy="304801"/>
          </a:xfrm>
        </p:spPr>
        <p:txBody>
          <a:bodyPr/>
          <a:lstStyle/>
          <a:p>
            <a:r>
              <a:rPr lang="en-US" b="1" dirty="0">
                <a:latin typeface="Times New Roman" panose="02020603050405020304" charset="0"/>
                <a:cs typeface="Times New Roman" panose="02020603050405020304" charset="0"/>
              </a:rPr>
              <a:t>7</a:t>
            </a:r>
          </a:p>
        </p:txBody>
      </p:sp>
      <p:sp>
        <p:nvSpPr>
          <p:cNvPr id="5" name="Title 1"/>
          <p:cNvSpPr>
            <a:spLocks noGrp="1"/>
          </p:cNvSpPr>
          <p:nvPr>
            <p:ph type="title"/>
          </p:nvPr>
        </p:nvSpPr>
        <p:spPr>
          <a:xfrm>
            <a:off x="457200" y="222738"/>
            <a:ext cx="8686800" cy="381000"/>
          </a:xfrm>
        </p:spPr>
        <p:txBody>
          <a:bodyPr/>
          <a:lstStyle/>
          <a:p>
            <a:pPr algn="r"/>
            <a:r>
              <a:rPr lang="en-US" sz="2800" b="1" dirty="0">
                <a:solidFill>
                  <a:srgbClr val="CC6600"/>
                </a:solidFill>
                <a:latin typeface="Times New Roman" panose="02020603050405020304" charset="0"/>
                <a:cs typeface="Times New Roman" panose="02020603050405020304" charset="0"/>
              </a:rPr>
              <a:t>2. Literature Review</a:t>
            </a:r>
            <a:endParaRPr lang="en-US" sz="4800" dirty="0">
              <a:latin typeface="Times New Roman" panose="02020603050405020304" charset="0"/>
              <a:cs typeface="Times New Roman" panose="02020603050405020304" charset="0"/>
            </a:endParaRPr>
          </a:p>
        </p:txBody>
      </p:sp>
      <p:graphicFrame>
        <p:nvGraphicFramePr>
          <p:cNvPr id="6" name="Table 5">
            <a:extLst>
              <a:ext uri="{FF2B5EF4-FFF2-40B4-BE49-F238E27FC236}">
                <a16:creationId xmlns:a16="http://schemas.microsoft.com/office/drawing/2014/main" id="{3088FA61-87D3-D0C8-3B67-CF393809BCF6}"/>
              </a:ext>
            </a:extLst>
          </p:cNvPr>
          <p:cNvGraphicFramePr>
            <a:graphicFrameLocks noGrp="1"/>
          </p:cNvGraphicFramePr>
          <p:nvPr>
            <p:extLst>
              <p:ext uri="{D42A27DB-BD31-4B8C-83A1-F6EECF244321}">
                <p14:modId xmlns:p14="http://schemas.microsoft.com/office/powerpoint/2010/main" val="904897449"/>
              </p:ext>
            </p:extLst>
          </p:nvPr>
        </p:nvGraphicFramePr>
        <p:xfrm>
          <a:off x="0" y="983148"/>
          <a:ext cx="9116290" cy="5190641"/>
        </p:xfrm>
        <a:graphic>
          <a:graphicData uri="http://schemas.openxmlformats.org/drawingml/2006/table">
            <a:tbl>
              <a:tblPr firstRow="1" bandRow="1">
                <a:tableStyleId>{5DA37D80-6434-44D0-A028-1B22A696006F}</a:tableStyleId>
              </a:tblPr>
              <a:tblGrid>
                <a:gridCol w="2112737">
                  <a:extLst>
                    <a:ext uri="{9D8B030D-6E8A-4147-A177-3AD203B41FA5}">
                      <a16:colId xmlns:a16="http://schemas.microsoft.com/office/drawing/2014/main" val="3518966868"/>
                    </a:ext>
                  </a:extLst>
                </a:gridCol>
                <a:gridCol w="2002063">
                  <a:extLst>
                    <a:ext uri="{9D8B030D-6E8A-4147-A177-3AD203B41FA5}">
                      <a16:colId xmlns:a16="http://schemas.microsoft.com/office/drawing/2014/main" val="669722046"/>
                    </a:ext>
                  </a:extLst>
                </a:gridCol>
                <a:gridCol w="2454215">
                  <a:extLst>
                    <a:ext uri="{9D8B030D-6E8A-4147-A177-3AD203B41FA5}">
                      <a16:colId xmlns:a16="http://schemas.microsoft.com/office/drawing/2014/main" val="1018992978"/>
                    </a:ext>
                  </a:extLst>
                </a:gridCol>
                <a:gridCol w="2547275">
                  <a:extLst>
                    <a:ext uri="{9D8B030D-6E8A-4147-A177-3AD203B41FA5}">
                      <a16:colId xmlns:a16="http://schemas.microsoft.com/office/drawing/2014/main" val="2527803604"/>
                    </a:ext>
                  </a:extLst>
                </a:gridCol>
              </a:tblGrid>
              <a:tr h="381000">
                <a:tc>
                  <a:txBody>
                    <a:bodyPr/>
                    <a:lstStyle/>
                    <a:p>
                      <a:pPr algn="ctr"/>
                      <a:r>
                        <a:rPr lang="en-IN" sz="1800" dirty="0">
                          <a:latin typeface="Calibri" panose="020F0502020204030204" pitchFamily="34" charset="0"/>
                          <a:cs typeface="Calibri" panose="020F0502020204030204" pitchFamily="34" charset="0"/>
                        </a:rPr>
                        <a:t>Authors</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solidFill>
                            <a:schemeClr val="tx1"/>
                          </a:solidFill>
                          <a:latin typeface="Calibri" panose="020F0502020204030204" pitchFamily="34" charset="0"/>
                          <a:cs typeface="Calibri" panose="020F0502020204030204" pitchFamily="34" charset="0"/>
                        </a:rPr>
                        <a:t>Year</a:t>
                      </a:r>
                    </a:p>
                  </a:txBody>
                  <a:tcPr anchor="ctr"/>
                </a:tc>
                <a:tc>
                  <a:txBody>
                    <a:bodyPr/>
                    <a:lstStyle/>
                    <a:p>
                      <a:pPr algn="ctr"/>
                      <a:r>
                        <a:rPr lang="en-IN" sz="1800" dirty="0">
                          <a:latin typeface="Calibri" panose="020F0502020204030204" pitchFamily="34" charset="0"/>
                          <a:cs typeface="Calibri" panose="020F0502020204030204" pitchFamily="34" charset="0"/>
                        </a:rPr>
                        <a:t>Title</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latin typeface="Calibri" panose="020F0502020204030204" pitchFamily="34" charset="0"/>
                          <a:cs typeface="Calibri" panose="020F0502020204030204" pitchFamily="34" charset="0"/>
                        </a:rPr>
                        <a:t>Key Findings</a:t>
                      </a:r>
                      <a:endParaRPr lang="en-IN" sz="18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89801659"/>
                  </a:ext>
                </a:extLst>
              </a:tr>
              <a:tr h="4809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Anand N, George Joseph, </a:t>
                      </a:r>
                      <a:r>
                        <a:rPr lang="en-IN" sz="1800" b="0" i="0" kern="1200" dirty="0" err="1">
                          <a:solidFill>
                            <a:schemeClr val="tx1"/>
                          </a:solidFill>
                          <a:effectLst/>
                          <a:latin typeface="+mn-lt"/>
                          <a:ea typeface="+mn-ea"/>
                          <a:cs typeface="+mn-cs"/>
                        </a:rPr>
                        <a:t>Suwin</a:t>
                      </a:r>
                      <a:r>
                        <a:rPr lang="en-IN" sz="1800" b="0" i="0" kern="1200" dirty="0">
                          <a:solidFill>
                            <a:schemeClr val="tx1"/>
                          </a:solidFill>
                          <a:effectLst/>
                          <a:latin typeface="+mn-lt"/>
                          <a:ea typeface="+mn-ea"/>
                          <a:cs typeface="+mn-cs"/>
                        </a:rPr>
                        <a:t> Sam </a:t>
                      </a:r>
                      <a:r>
                        <a:rPr lang="en-IN" sz="1800" b="0" i="0" kern="1200" dirty="0" err="1">
                          <a:solidFill>
                            <a:schemeClr val="tx1"/>
                          </a:solidFill>
                          <a:effectLst/>
                          <a:latin typeface="+mn-lt"/>
                          <a:ea typeface="+mn-ea"/>
                          <a:cs typeface="+mn-cs"/>
                        </a:rPr>
                        <a:t>Oommen</a:t>
                      </a:r>
                      <a:r>
                        <a:rPr lang="en-IN" sz="1800" b="0" i="0" kern="1200" dirty="0">
                          <a:solidFill>
                            <a:schemeClr val="tx1"/>
                          </a:solidFill>
                          <a:effectLst/>
                          <a:latin typeface="+mn-lt"/>
                          <a:ea typeface="+mn-ea"/>
                          <a:cs typeface="+mn-cs"/>
                        </a:rPr>
                        <a:t>, and R </a:t>
                      </a:r>
                      <a:r>
                        <a:rPr lang="en-IN" sz="1800" b="0" i="0" kern="1200" dirty="0" err="1">
                          <a:solidFill>
                            <a:schemeClr val="tx1"/>
                          </a:solidFill>
                          <a:effectLst/>
                          <a:latin typeface="+mn-lt"/>
                          <a:ea typeface="+mn-ea"/>
                          <a:cs typeface="+mn-cs"/>
                        </a:rPr>
                        <a:t>Dhanabal</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IN" sz="1800" dirty="0">
                          <a:latin typeface="Calibri" panose="020F0502020204030204" pitchFamily="34" charset="0"/>
                          <a:cs typeface="Calibri" panose="020F0502020204030204" pitchFamily="34" charset="0"/>
                        </a:rPr>
                        <a:t>2014</a:t>
                      </a:r>
                    </a:p>
                  </a:txBody>
                  <a:tcPr anchor="ctr"/>
                </a:tc>
                <a:tc>
                  <a:txBody>
                    <a:bodyPr/>
                    <a:lstStyle/>
                    <a:p>
                      <a:pPr algn="just"/>
                      <a:r>
                        <a:rPr lang="en-US" sz="1800" b="0" i="0" kern="1200" dirty="0">
                          <a:solidFill>
                            <a:schemeClr val="tx1"/>
                          </a:solidFill>
                          <a:effectLst/>
                          <a:latin typeface="+mn-lt"/>
                          <a:ea typeface="+mn-ea"/>
                          <a:cs typeface="+mn-cs"/>
                        </a:rPr>
                        <a:t>Design and Implementation of High-Speed Serial Peripheral Interface</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US" sz="1800" b="0" i="0" kern="1200" dirty="0">
                          <a:solidFill>
                            <a:schemeClr val="tx1"/>
                          </a:solidFill>
                          <a:effectLst/>
                          <a:latin typeface="+mn-lt"/>
                          <a:ea typeface="+mn-ea"/>
                          <a:cs typeface="+mn-cs"/>
                        </a:rPr>
                        <a:t>It gives an idea about the implementation of the high-speed serial peripheral interface which is having a control register to implement the work of Master mode or slave mode. </a:t>
                      </a:r>
                    </a:p>
                    <a:p>
                      <a:pPr algn="just"/>
                      <a:endParaRPr lang="en-US" sz="1800" b="0" i="0" kern="1200" dirty="0">
                        <a:solidFill>
                          <a:schemeClr val="tx1"/>
                        </a:solidFill>
                        <a:effectLst/>
                        <a:latin typeface="+mn-lt"/>
                        <a:ea typeface="+mn-ea"/>
                        <a:cs typeface="+mn-cs"/>
                      </a:endParaRPr>
                    </a:p>
                    <a:p>
                      <a:pPr algn="just"/>
                      <a:r>
                        <a:rPr lang="en-US" sz="1800" b="0" i="0" kern="1200" dirty="0">
                          <a:solidFill>
                            <a:schemeClr val="tx1"/>
                          </a:solidFill>
                          <a:effectLst/>
                          <a:latin typeface="+mn-lt"/>
                          <a:ea typeface="+mn-ea"/>
                          <a:cs typeface="+mn-cs"/>
                        </a:rPr>
                        <a:t>The control register can be programmed by the user to initiate the data transfer between the master and the slaves.</a:t>
                      </a:r>
                    </a:p>
                  </a:txBody>
                  <a:tcPr anchor="ctr"/>
                </a:tc>
                <a:extLst>
                  <a:ext uri="{0D108BD9-81ED-4DB2-BD59-A6C34878D82A}">
                    <a16:rowId xmlns:a16="http://schemas.microsoft.com/office/drawing/2014/main" val="4267098910"/>
                  </a:ext>
                </a:extLst>
              </a:tr>
            </a:tbl>
          </a:graphicData>
        </a:graphic>
      </p:graphicFrame>
    </p:spTree>
    <p:extLst>
      <p:ext uri="{BB962C8B-B14F-4D97-AF65-F5344CB8AC3E}">
        <p14:creationId xmlns:p14="http://schemas.microsoft.com/office/powerpoint/2010/main" val="34209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258929" y="6553199"/>
            <a:ext cx="1463466" cy="304801"/>
          </a:xfrm>
        </p:spPr>
        <p:txBody>
          <a:bodyPr/>
          <a:lstStyle/>
          <a:p>
            <a:r>
              <a:rPr lang="en-US" b="1" dirty="0">
                <a:latin typeface="Times New Roman" panose="02020603050405020304" charset="0"/>
                <a:cs typeface="Times New Roman" panose="02020603050405020304" charset="0"/>
              </a:rPr>
              <a:t>7</a:t>
            </a:r>
          </a:p>
        </p:txBody>
      </p:sp>
      <p:sp>
        <p:nvSpPr>
          <p:cNvPr id="5" name="Title 1"/>
          <p:cNvSpPr>
            <a:spLocks noGrp="1"/>
          </p:cNvSpPr>
          <p:nvPr>
            <p:ph type="title"/>
          </p:nvPr>
        </p:nvSpPr>
        <p:spPr>
          <a:xfrm>
            <a:off x="457200" y="222738"/>
            <a:ext cx="8686800" cy="381000"/>
          </a:xfrm>
        </p:spPr>
        <p:txBody>
          <a:bodyPr/>
          <a:lstStyle/>
          <a:p>
            <a:pPr algn="r"/>
            <a:r>
              <a:rPr lang="en-US" sz="2800" b="1" dirty="0">
                <a:solidFill>
                  <a:srgbClr val="CC6600"/>
                </a:solidFill>
                <a:latin typeface="Times New Roman" panose="02020603050405020304" charset="0"/>
                <a:cs typeface="Times New Roman" panose="02020603050405020304" charset="0"/>
              </a:rPr>
              <a:t>2. Literature Review</a:t>
            </a:r>
            <a:endParaRPr lang="en-US" sz="4800" dirty="0">
              <a:latin typeface="Times New Roman" panose="02020603050405020304" charset="0"/>
              <a:cs typeface="Times New Roman" panose="02020603050405020304" charset="0"/>
            </a:endParaRPr>
          </a:p>
        </p:txBody>
      </p:sp>
      <p:graphicFrame>
        <p:nvGraphicFramePr>
          <p:cNvPr id="6" name="Table 5">
            <a:extLst>
              <a:ext uri="{FF2B5EF4-FFF2-40B4-BE49-F238E27FC236}">
                <a16:creationId xmlns:a16="http://schemas.microsoft.com/office/drawing/2014/main" id="{3088FA61-87D3-D0C8-3B67-CF393809BCF6}"/>
              </a:ext>
            </a:extLst>
          </p:cNvPr>
          <p:cNvGraphicFramePr>
            <a:graphicFrameLocks noGrp="1"/>
          </p:cNvGraphicFramePr>
          <p:nvPr>
            <p:extLst>
              <p:ext uri="{D42A27DB-BD31-4B8C-83A1-F6EECF244321}">
                <p14:modId xmlns:p14="http://schemas.microsoft.com/office/powerpoint/2010/main" val="3046030945"/>
              </p:ext>
            </p:extLst>
          </p:nvPr>
        </p:nvGraphicFramePr>
        <p:xfrm>
          <a:off x="0" y="983148"/>
          <a:ext cx="9116290" cy="5190641"/>
        </p:xfrm>
        <a:graphic>
          <a:graphicData uri="http://schemas.openxmlformats.org/drawingml/2006/table">
            <a:tbl>
              <a:tblPr firstRow="1" bandRow="1">
                <a:tableStyleId>{5DA37D80-6434-44D0-A028-1B22A696006F}</a:tableStyleId>
              </a:tblPr>
              <a:tblGrid>
                <a:gridCol w="2112737">
                  <a:extLst>
                    <a:ext uri="{9D8B030D-6E8A-4147-A177-3AD203B41FA5}">
                      <a16:colId xmlns:a16="http://schemas.microsoft.com/office/drawing/2014/main" val="3518966868"/>
                    </a:ext>
                  </a:extLst>
                </a:gridCol>
                <a:gridCol w="2002063">
                  <a:extLst>
                    <a:ext uri="{9D8B030D-6E8A-4147-A177-3AD203B41FA5}">
                      <a16:colId xmlns:a16="http://schemas.microsoft.com/office/drawing/2014/main" val="669722046"/>
                    </a:ext>
                  </a:extLst>
                </a:gridCol>
                <a:gridCol w="2454215">
                  <a:extLst>
                    <a:ext uri="{9D8B030D-6E8A-4147-A177-3AD203B41FA5}">
                      <a16:colId xmlns:a16="http://schemas.microsoft.com/office/drawing/2014/main" val="1018992978"/>
                    </a:ext>
                  </a:extLst>
                </a:gridCol>
                <a:gridCol w="2547275">
                  <a:extLst>
                    <a:ext uri="{9D8B030D-6E8A-4147-A177-3AD203B41FA5}">
                      <a16:colId xmlns:a16="http://schemas.microsoft.com/office/drawing/2014/main" val="2527803604"/>
                    </a:ext>
                  </a:extLst>
                </a:gridCol>
              </a:tblGrid>
              <a:tr h="381000">
                <a:tc>
                  <a:txBody>
                    <a:bodyPr/>
                    <a:lstStyle/>
                    <a:p>
                      <a:pPr algn="ctr"/>
                      <a:r>
                        <a:rPr lang="en-IN" sz="1800" dirty="0">
                          <a:latin typeface="Calibri" panose="020F0502020204030204" pitchFamily="34" charset="0"/>
                          <a:cs typeface="Calibri" panose="020F0502020204030204" pitchFamily="34" charset="0"/>
                        </a:rPr>
                        <a:t>Authors</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solidFill>
                            <a:schemeClr val="tx1"/>
                          </a:solidFill>
                          <a:latin typeface="Calibri" panose="020F0502020204030204" pitchFamily="34" charset="0"/>
                          <a:cs typeface="Calibri" panose="020F0502020204030204" pitchFamily="34" charset="0"/>
                        </a:rPr>
                        <a:t>Year</a:t>
                      </a:r>
                    </a:p>
                  </a:txBody>
                  <a:tcPr anchor="ctr"/>
                </a:tc>
                <a:tc>
                  <a:txBody>
                    <a:bodyPr/>
                    <a:lstStyle/>
                    <a:p>
                      <a:pPr algn="ctr"/>
                      <a:r>
                        <a:rPr lang="en-IN" sz="1800" dirty="0">
                          <a:latin typeface="Calibri" panose="020F0502020204030204" pitchFamily="34" charset="0"/>
                          <a:cs typeface="Calibri" panose="020F0502020204030204" pitchFamily="34" charset="0"/>
                        </a:rPr>
                        <a:t>Title</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latin typeface="Calibri" panose="020F0502020204030204" pitchFamily="34" charset="0"/>
                          <a:cs typeface="Calibri" panose="020F0502020204030204" pitchFamily="34" charset="0"/>
                        </a:rPr>
                        <a:t>Key Findings</a:t>
                      </a:r>
                      <a:endParaRPr lang="en-IN" sz="18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89801659"/>
                  </a:ext>
                </a:extLst>
              </a:tr>
              <a:tr h="4809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Frédéric </a:t>
                      </a:r>
                      <a:r>
                        <a:rPr lang="en-IN" sz="1800" b="0" i="0" kern="1200" dirty="0" err="1">
                          <a:solidFill>
                            <a:schemeClr val="tx1"/>
                          </a:solidFill>
                          <a:effectLst/>
                          <a:latin typeface="+mn-lt"/>
                          <a:ea typeface="+mn-ea"/>
                          <a:cs typeface="+mn-cs"/>
                        </a:rPr>
                        <a:t>Leens</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IN" sz="1800" dirty="0">
                          <a:latin typeface="Calibri" panose="020F0502020204030204" pitchFamily="34" charset="0"/>
                          <a:cs typeface="Calibri" panose="020F0502020204030204" pitchFamily="34" charset="0"/>
                        </a:rPr>
                        <a:t>2009</a:t>
                      </a:r>
                    </a:p>
                  </a:txBody>
                  <a:tcPr anchor="ctr"/>
                </a:tc>
                <a:tc>
                  <a:txBody>
                    <a:bodyPr/>
                    <a:lstStyle/>
                    <a:p>
                      <a:pPr algn="just"/>
                      <a:r>
                        <a:rPr lang="en-US" sz="1800" b="0" i="0" kern="1200" dirty="0">
                          <a:solidFill>
                            <a:schemeClr val="tx1"/>
                          </a:solidFill>
                          <a:effectLst/>
                          <a:latin typeface="+mn-lt"/>
                          <a:ea typeface="+mn-ea"/>
                          <a:cs typeface="+mn-cs"/>
                        </a:rPr>
                        <a:t>An Introduction to I2C and SPI Protocols</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US" sz="1800" b="0" i="0" kern="1200" dirty="0">
                          <a:solidFill>
                            <a:schemeClr val="tx1"/>
                          </a:solidFill>
                          <a:effectLst/>
                          <a:latin typeface="+mn-lt"/>
                          <a:ea typeface="+mn-ea"/>
                          <a:cs typeface="+mn-cs"/>
                        </a:rPr>
                        <a:t>This paper has helped us in implementing the block diagrams for our project and understanding the entire protocols in the detailed manner.</a:t>
                      </a:r>
                    </a:p>
                    <a:p>
                      <a:pPr algn="just"/>
                      <a:endParaRPr lang="en-US" sz="1800" b="0" i="0" kern="1200" dirty="0">
                        <a:solidFill>
                          <a:schemeClr val="tx1"/>
                        </a:solidFill>
                        <a:effectLst/>
                        <a:latin typeface="+mn-lt"/>
                        <a:ea typeface="+mn-ea"/>
                        <a:cs typeface="+mn-cs"/>
                      </a:endParaRPr>
                    </a:p>
                    <a:p>
                      <a:pPr algn="just"/>
                      <a:r>
                        <a:rPr lang="en-US" sz="1800" b="0" i="0" kern="1200" dirty="0">
                          <a:solidFill>
                            <a:schemeClr val="tx1"/>
                          </a:solidFill>
                          <a:effectLst/>
                          <a:latin typeface="+mn-lt"/>
                          <a:ea typeface="+mn-ea"/>
                          <a:cs typeface="+mn-cs"/>
                        </a:rPr>
                        <a:t>It also gives brief comparison between I2c and SPI with frame formats and timing diagrams respectively.</a:t>
                      </a:r>
                    </a:p>
                    <a:p>
                      <a:pPr algn="just"/>
                      <a:endParaRPr lang="en-US" sz="1800" b="0" i="0" kern="1200" dirty="0">
                        <a:solidFill>
                          <a:schemeClr val="tx1"/>
                        </a:solidFill>
                        <a:effectLst/>
                        <a:latin typeface="+mn-lt"/>
                        <a:ea typeface="+mn-ea"/>
                        <a:cs typeface="+mn-cs"/>
                      </a:endParaRPr>
                    </a:p>
                    <a:p>
                      <a:pPr algn="just"/>
                      <a:r>
                        <a:rPr lang="en-US" sz="1800" b="0" i="0" kern="1200" dirty="0">
                          <a:solidFill>
                            <a:schemeClr val="tx1"/>
                          </a:solidFill>
                          <a:effectLst/>
                          <a:latin typeface="+mn-lt"/>
                          <a:ea typeface="+mn-ea"/>
                          <a:cs typeface="+mn-cs"/>
                        </a:rPr>
                        <a:t> </a:t>
                      </a:r>
                    </a:p>
                  </a:txBody>
                  <a:tcPr anchor="ctr"/>
                </a:tc>
                <a:extLst>
                  <a:ext uri="{0D108BD9-81ED-4DB2-BD59-A6C34878D82A}">
                    <a16:rowId xmlns:a16="http://schemas.microsoft.com/office/drawing/2014/main" val="4267098910"/>
                  </a:ext>
                </a:extLst>
              </a:tr>
            </a:tbl>
          </a:graphicData>
        </a:graphic>
      </p:graphicFrame>
    </p:spTree>
    <p:extLst>
      <p:ext uri="{BB962C8B-B14F-4D97-AF65-F5344CB8AC3E}">
        <p14:creationId xmlns:p14="http://schemas.microsoft.com/office/powerpoint/2010/main" val="211068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13</a:t>
            </a:fld>
            <a:endParaRPr lang="en-US"/>
          </a:p>
        </p:txBody>
      </p:sp>
      <p:sp>
        <p:nvSpPr>
          <p:cNvPr id="2" name="Title 1"/>
          <p:cNvSpPr>
            <a:spLocks noGrp="1"/>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algn="r"/>
            <a:r>
              <a:rPr lang="en-US" sz="2800" b="1">
                <a:solidFill>
                  <a:srgbClr val="CC6600"/>
                </a:solidFill>
                <a:latin typeface="Calibri" panose="020F0502020204030204" pitchFamily="34" charset="0"/>
                <a:cs typeface="Calibri" panose="020F0502020204030204" pitchFamily="34" charset="0"/>
              </a:rPr>
              <a:t>3. </a:t>
            </a:r>
            <a:r>
              <a:rPr lang="en-IN" sz="2800" b="1">
                <a:solidFill>
                  <a:srgbClr val="CC6600"/>
                </a:solidFill>
                <a:latin typeface="Calibri" panose="020F0502020204030204" pitchFamily="34" charset="0"/>
                <a:cs typeface="Calibri" panose="020F0502020204030204" pitchFamily="34" charset="0"/>
              </a:rPr>
              <a:t>Block Diagram </a:t>
            </a:r>
            <a:br>
              <a:rPr lang="en-IN" sz="2800" kern="120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87FFCC1A-A2B3-2E58-1DAE-FA640D41E86D}"/>
              </a:ext>
            </a:extLst>
          </p:cNvPr>
          <p:cNvSpPr>
            <a:spLocks noChangeArrowheads="1"/>
          </p:cNvSpPr>
          <p:nvPr/>
        </p:nvSpPr>
        <p:spPr bwMode="auto">
          <a:xfrm>
            <a:off x="1153886" y="811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6">
            <a:extLst>
              <a:ext uri="{FF2B5EF4-FFF2-40B4-BE49-F238E27FC236}">
                <a16:creationId xmlns:a16="http://schemas.microsoft.com/office/drawing/2014/main" id="{AE3A24A0-6791-A879-2078-7DA8E207302D}"/>
              </a:ext>
            </a:extLst>
          </p:cNvPr>
          <p:cNvSpPr>
            <a:spLocks noChangeArrowheads="1"/>
          </p:cNvSpPr>
          <p:nvPr/>
        </p:nvSpPr>
        <p:spPr bwMode="auto">
          <a:xfrm>
            <a:off x="1611086" y="126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42" name="Picture 18">
            <a:extLst>
              <a:ext uri="{FF2B5EF4-FFF2-40B4-BE49-F238E27FC236}">
                <a16:creationId xmlns:a16="http://schemas.microsoft.com/office/drawing/2014/main" id="{C4ED3124-3974-DA48-731F-22F829D0A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086" y="846138"/>
            <a:ext cx="5653314" cy="348024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DF66E0D-1062-1524-9CB0-EB71711A335C}"/>
              </a:ext>
            </a:extLst>
          </p:cNvPr>
          <p:cNvSpPr txBox="1"/>
          <p:nvPr/>
        </p:nvSpPr>
        <p:spPr>
          <a:xfrm>
            <a:off x="1030516" y="4326383"/>
            <a:ext cx="5152570" cy="2092881"/>
          </a:xfrm>
          <a:prstGeom prst="rect">
            <a:avLst/>
          </a:prstGeom>
          <a:noFill/>
        </p:spPr>
        <p:txBody>
          <a:bodyPr wrap="square">
            <a:spAutoFit/>
          </a:bodyPr>
          <a:lstStyle/>
          <a:p>
            <a:pPr indent="457200">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MOSI: Master Out Slave In</a:t>
            </a:r>
          </a:p>
          <a:p>
            <a:pPr indent="457200">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MISO: Master In Slave Out</a:t>
            </a:r>
          </a:p>
          <a:p>
            <a:pPr indent="457200">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SCL: Clock Signal</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SS/CS: Chip Select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14</a:t>
            </a:fld>
            <a:endParaRPr lang="en-US"/>
          </a:p>
        </p:txBody>
      </p:sp>
      <p:sp>
        <p:nvSpPr>
          <p:cNvPr id="2" name="Title 1"/>
          <p:cNvSpPr>
            <a:spLocks noGrp="1"/>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algn="r"/>
            <a:r>
              <a:rPr lang="en-US" sz="2800" b="1">
                <a:solidFill>
                  <a:srgbClr val="CC6600"/>
                </a:solidFill>
                <a:latin typeface="Calibri" panose="020F0502020204030204" pitchFamily="34" charset="0"/>
                <a:cs typeface="Calibri" panose="020F0502020204030204" pitchFamily="34" charset="0"/>
              </a:rPr>
              <a:t>3. </a:t>
            </a:r>
            <a:r>
              <a:rPr lang="en-IN" sz="2800" b="1">
                <a:solidFill>
                  <a:srgbClr val="CC6600"/>
                </a:solidFill>
                <a:latin typeface="Calibri" panose="020F0502020204030204" pitchFamily="34" charset="0"/>
                <a:cs typeface="Calibri" panose="020F0502020204030204" pitchFamily="34" charset="0"/>
              </a:rPr>
              <a:t>Block Diagram </a:t>
            </a:r>
            <a:br>
              <a:rPr lang="en-IN" sz="2800" kern="120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87FFCC1A-A2B3-2E58-1DAE-FA640D41E86D}"/>
              </a:ext>
            </a:extLst>
          </p:cNvPr>
          <p:cNvSpPr>
            <a:spLocks noChangeArrowheads="1"/>
          </p:cNvSpPr>
          <p:nvPr/>
        </p:nvSpPr>
        <p:spPr bwMode="auto">
          <a:xfrm>
            <a:off x="0" y="8748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30" name="Picture 6">
            <a:extLst>
              <a:ext uri="{FF2B5EF4-FFF2-40B4-BE49-F238E27FC236}">
                <a16:creationId xmlns:a16="http://schemas.microsoft.com/office/drawing/2014/main" id="{9A352C3E-B69F-21B9-0707-58684FC60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332036"/>
            <a:ext cx="7143750" cy="404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28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15</a:t>
            </a:fld>
            <a:endParaRPr lang="en-US"/>
          </a:p>
        </p:txBody>
      </p:sp>
      <p:sp>
        <p:nvSpPr>
          <p:cNvPr id="2" name="Title 1"/>
          <p:cNvSpPr>
            <a:spLocks noGrp="1"/>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algn="r"/>
            <a:r>
              <a:rPr lang="en-US" sz="2800" b="1">
                <a:solidFill>
                  <a:srgbClr val="CC6600"/>
                </a:solidFill>
                <a:latin typeface="Calibri" panose="020F0502020204030204" pitchFamily="34" charset="0"/>
                <a:cs typeface="Calibri" panose="020F0502020204030204" pitchFamily="34" charset="0"/>
              </a:rPr>
              <a:t>3. </a:t>
            </a:r>
            <a:r>
              <a:rPr lang="en-IN" sz="2800" b="1">
                <a:solidFill>
                  <a:srgbClr val="CC6600"/>
                </a:solidFill>
                <a:latin typeface="Calibri" panose="020F0502020204030204" pitchFamily="34" charset="0"/>
                <a:cs typeface="Calibri" panose="020F0502020204030204" pitchFamily="34" charset="0"/>
              </a:rPr>
              <a:t>Block Diagram </a:t>
            </a:r>
            <a:br>
              <a:rPr lang="en-IN" sz="2800" kern="120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87FFCC1A-A2B3-2E58-1DAE-FA640D41E86D}"/>
              </a:ext>
            </a:extLst>
          </p:cNvPr>
          <p:cNvSpPr>
            <a:spLocks noChangeArrowheads="1"/>
          </p:cNvSpPr>
          <p:nvPr/>
        </p:nvSpPr>
        <p:spPr bwMode="auto">
          <a:xfrm>
            <a:off x="0" y="8748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0" name="Picture 2">
            <a:extLst>
              <a:ext uri="{FF2B5EF4-FFF2-40B4-BE49-F238E27FC236}">
                <a16:creationId xmlns:a16="http://schemas.microsoft.com/office/drawing/2014/main" id="{3AD4A969-59C6-F90C-1637-7473A8B70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561514"/>
            <a:ext cx="7143750" cy="372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29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16</a:t>
            </a:fld>
            <a:endParaRPr lang="en-US"/>
          </a:p>
        </p:txBody>
      </p:sp>
      <p:sp>
        <p:nvSpPr>
          <p:cNvPr id="2" name="Title 1"/>
          <p:cNvSpPr>
            <a:spLocks noGrp="1"/>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algn="r"/>
            <a:r>
              <a:rPr lang="en-US" sz="2800" b="1" dirty="0">
                <a:solidFill>
                  <a:srgbClr val="CC6600"/>
                </a:solidFill>
                <a:latin typeface="Calibri" panose="020F0502020204030204" pitchFamily="34" charset="0"/>
                <a:cs typeface="Calibri" panose="020F0502020204030204" pitchFamily="34" charset="0"/>
              </a:rPr>
              <a:t>4. </a:t>
            </a:r>
            <a:r>
              <a:rPr lang="en-IN" sz="2800" b="1" dirty="0">
                <a:solidFill>
                  <a:srgbClr val="CC6600"/>
                </a:solidFill>
                <a:latin typeface="Calibri" panose="020F0502020204030204" pitchFamily="34" charset="0"/>
                <a:cs typeface="Calibri" panose="020F0502020204030204" pitchFamily="34" charset="0"/>
              </a:rPr>
              <a:t>Schematic Diagram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pic>
        <p:nvPicPr>
          <p:cNvPr id="30" name="Picture 29" descr="Graphical user interface&#10;&#10;Description automatically generated">
            <a:extLst>
              <a:ext uri="{FF2B5EF4-FFF2-40B4-BE49-F238E27FC236}">
                <a16:creationId xmlns:a16="http://schemas.microsoft.com/office/drawing/2014/main" id="{5C95A09A-F60A-06BE-BEED-3DB26FF00222}"/>
              </a:ext>
            </a:extLst>
          </p:cNvPr>
          <p:cNvPicPr>
            <a:picLocks noChangeAspect="1"/>
          </p:cNvPicPr>
          <p:nvPr/>
        </p:nvPicPr>
        <p:blipFill rotWithShape="1">
          <a:blip r:embed="rId2"/>
          <a:srcRect l="32033" t="15203" r="4878" b="10827"/>
          <a:stretch/>
        </p:blipFill>
        <p:spPr>
          <a:xfrm>
            <a:off x="304800" y="1307108"/>
            <a:ext cx="8382000" cy="5246092"/>
          </a:xfrm>
          <a:prstGeom prst="rect">
            <a:avLst/>
          </a:prstGeom>
        </p:spPr>
      </p:pic>
    </p:spTree>
    <p:extLst>
      <p:ext uri="{BB962C8B-B14F-4D97-AF65-F5344CB8AC3E}">
        <p14:creationId xmlns:p14="http://schemas.microsoft.com/office/powerpoint/2010/main" val="1198599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17</a:t>
            </a:fld>
            <a:endParaRPr lang="en-US"/>
          </a:p>
        </p:txBody>
      </p:sp>
      <p:sp>
        <p:nvSpPr>
          <p:cNvPr id="2" name="Title 1"/>
          <p:cNvSpPr>
            <a:spLocks noGrp="1"/>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algn="r"/>
            <a:r>
              <a:rPr lang="en-US" sz="2800" b="1" dirty="0">
                <a:solidFill>
                  <a:srgbClr val="CC6600"/>
                </a:solidFill>
                <a:latin typeface="Calibri" panose="020F0502020204030204" pitchFamily="34" charset="0"/>
                <a:cs typeface="Calibri" panose="020F0502020204030204" pitchFamily="34" charset="0"/>
              </a:rPr>
              <a:t>4. </a:t>
            </a:r>
            <a:r>
              <a:rPr lang="en-IN" sz="2800" b="1" dirty="0">
                <a:solidFill>
                  <a:srgbClr val="CC6600"/>
                </a:solidFill>
                <a:latin typeface="Calibri" panose="020F0502020204030204" pitchFamily="34" charset="0"/>
                <a:cs typeface="Calibri" panose="020F0502020204030204" pitchFamily="34" charset="0"/>
              </a:rPr>
              <a:t>Schematic Diagram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pic>
        <p:nvPicPr>
          <p:cNvPr id="5" name="Picture 4" descr="A picture containing graphical user interface">
            <a:extLst>
              <a:ext uri="{FF2B5EF4-FFF2-40B4-BE49-F238E27FC236}">
                <a16:creationId xmlns:a16="http://schemas.microsoft.com/office/drawing/2014/main" id="{C79E919D-D5D7-7384-5A7B-1201EB4336F4}"/>
              </a:ext>
              <a:ext uri="{C183D7F6-B498-43B3-948B-1728B52AA6E4}">
                <adec:decorative xmlns:adec="http://schemas.microsoft.com/office/drawing/2017/decorative" val="0"/>
              </a:ext>
            </a:extLst>
          </p:cNvPr>
          <p:cNvPicPr>
            <a:picLocks noChangeAspect="1"/>
          </p:cNvPicPr>
          <p:nvPr/>
        </p:nvPicPr>
        <p:blipFill rotWithShape="1">
          <a:blip r:embed="rId2"/>
          <a:srcRect l="28571" t="14639" r="5000" b="12239"/>
          <a:stretch/>
        </p:blipFill>
        <p:spPr>
          <a:xfrm>
            <a:off x="211015" y="1295845"/>
            <a:ext cx="8551984" cy="4950209"/>
          </a:xfrm>
          <a:prstGeom prst="rect">
            <a:avLst/>
          </a:prstGeom>
        </p:spPr>
      </p:pic>
    </p:spTree>
    <p:extLst>
      <p:ext uri="{BB962C8B-B14F-4D97-AF65-F5344CB8AC3E}">
        <p14:creationId xmlns:p14="http://schemas.microsoft.com/office/powerpoint/2010/main" val="997689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283"/>
            <a:ext cx="8229600" cy="1143000"/>
          </a:xfrm>
        </p:spPr>
        <p:txBody>
          <a:bodyPr/>
          <a:lstStyle/>
          <a:p>
            <a:r>
              <a:rPr lang="en-US" sz="2400" b="1" i="1" dirty="0">
                <a:solidFill>
                  <a:srgbClr val="CC6600"/>
                </a:solidFill>
                <a:latin typeface="Times New Roman" panose="02020603050405020304" charset="0"/>
                <a:cs typeface="Times New Roman" panose="02020603050405020304" charset="0"/>
              </a:rPr>
              <a:t>      </a:t>
            </a:r>
            <a:r>
              <a:rPr lang="en-IN" altLang="en-US" sz="2400" b="1" i="1" dirty="0">
                <a:solidFill>
                  <a:srgbClr val="CC6600"/>
                </a:solidFill>
                <a:latin typeface="Times New Roman" panose="02020603050405020304" charset="0"/>
                <a:cs typeface="Times New Roman" panose="02020603050405020304" charset="0"/>
              </a:rPr>
              <a:t>					</a:t>
            </a:r>
            <a:r>
              <a:rPr lang="en-US" sz="2400" b="1" i="1" dirty="0">
                <a:solidFill>
                  <a:srgbClr val="CC6600"/>
                </a:solidFill>
                <a:latin typeface="Times New Roman" panose="02020603050405020304" charset="0"/>
                <a:cs typeface="Times New Roman" panose="02020603050405020304" charset="0"/>
              </a:rPr>
              <a:t> </a:t>
            </a:r>
            <a:r>
              <a:rPr lang="en-US" sz="2800" b="1" i="1" dirty="0">
                <a:solidFill>
                  <a:srgbClr val="CC6600"/>
                </a:solidFill>
                <a:latin typeface="Times New Roman" panose="02020603050405020304" charset="0"/>
                <a:cs typeface="Times New Roman" panose="02020603050405020304" charset="0"/>
              </a:rPr>
              <a:t>5</a:t>
            </a:r>
            <a:r>
              <a:rPr lang="en-US" sz="2800" b="1" dirty="0">
                <a:solidFill>
                  <a:srgbClr val="CC6600"/>
                </a:solidFill>
                <a:latin typeface="Times New Roman" panose="02020603050405020304" charset="0"/>
                <a:cs typeface="Times New Roman" panose="02020603050405020304" charset="0"/>
              </a:rPr>
              <a:t>. Objectives</a:t>
            </a:r>
            <a:endParaRPr lang="en-US" dirty="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18</a:t>
            </a:fld>
            <a:endParaRPr lang="en-US">
              <a:latin typeface="Times New Roman" panose="02020603050405020304" charset="0"/>
              <a:cs typeface="Times New Roman" panose="02020603050405020304" charset="0"/>
            </a:endParaRPr>
          </a:p>
        </p:txBody>
      </p:sp>
      <p:sp>
        <p:nvSpPr>
          <p:cNvPr id="5" name="TextBox 4">
            <a:extLst>
              <a:ext uri="{FF2B5EF4-FFF2-40B4-BE49-F238E27FC236}">
                <a16:creationId xmlns:a16="http://schemas.microsoft.com/office/drawing/2014/main" id="{ABEAC5B0-51A6-0B25-F974-96530F839D1E}"/>
              </a:ext>
            </a:extLst>
          </p:cNvPr>
          <p:cNvSpPr txBox="1"/>
          <p:nvPr/>
        </p:nvSpPr>
        <p:spPr>
          <a:xfrm>
            <a:off x="587828" y="1005854"/>
            <a:ext cx="7424058" cy="2343655"/>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n-IN" sz="2000" dirty="0">
                <a:effectLst/>
                <a:ea typeface="Times New Roman" panose="02020603050405020304" pitchFamily="18" charset="0"/>
                <a:cs typeface="Tunga" panose="020B0502040204020203" pitchFamily="34" charset="0"/>
              </a:rPr>
              <a:t>To study and understand the SPI protocol and the controller aspects.</a:t>
            </a:r>
            <a:endParaRPr lang="en-IN" sz="2000" dirty="0">
              <a:effectLst/>
              <a:ea typeface="Calibri" panose="020F0502020204030204" pitchFamily="34" charset="0"/>
              <a:cs typeface="Tunga" panose="020B0502040204020203" pitchFamily="34" charset="0"/>
            </a:endParaRPr>
          </a:p>
          <a:p>
            <a:pPr marL="342900" lvl="0" indent="-342900">
              <a:lnSpc>
                <a:spcPct val="150000"/>
              </a:lnSpc>
              <a:buFont typeface="Symbol" panose="05050102010706020507" pitchFamily="18" charset="2"/>
              <a:buChar char=""/>
            </a:pPr>
            <a:r>
              <a:rPr lang="en-IN" sz="2000" dirty="0">
                <a:effectLst/>
                <a:ea typeface="Times New Roman" panose="02020603050405020304" pitchFamily="18" charset="0"/>
                <a:cs typeface="Tunga" panose="020B0502040204020203" pitchFamily="34" charset="0"/>
              </a:rPr>
              <a:t>To design SPI protocol using Verilog HDL.</a:t>
            </a:r>
            <a:endParaRPr lang="en-IN" sz="2000" dirty="0">
              <a:effectLst/>
              <a:ea typeface="Calibri" panose="020F0502020204030204" pitchFamily="34" charset="0"/>
              <a:cs typeface="Tunga" panose="020B0502040204020203" pitchFamily="34" charset="0"/>
            </a:endParaRPr>
          </a:p>
          <a:p>
            <a:pPr marL="342900" lvl="0" indent="-342900" algn="just">
              <a:lnSpc>
                <a:spcPct val="150000"/>
              </a:lnSpc>
              <a:buFont typeface="Symbol" panose="05050102010706020507" pitchFamily="18" charset="2"/>
              <a:buChar char=""/>
            </a:pPr>
            <a:r>
              <a:rPr lang="en-IN" sz="2000" dirty="0">
                <a:effectLst/>
                <a:ea typeface="Calibri" panose="020F0502020204030204" pitchFamily="34" charset="0"/>
                <a:cs typeface="Tunga" panose="020B0502040204020203" pitchFamily="34" charset="0"/>
              </a:rPr>
              <a:t>To simulate the waveforms of the SPI protocol and show its working.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19</a:t>
            </a:fld>
            <a:endParaRPr lang="en-US" dirty="0"/>
          </a:p>
        </p:txBody>
      </p:sp>
      <p:sp>
        <p:nvSpPr>
          <p:cNvPr id="5" name="Title 1"/>
          <p:cNvSpPr>
            <a:spLocks noGrp="1"/>
          </p:cNvSpPr>
          <p:nvPr>
            <p:ph type="title"/>
          </p:nvPr>
        </p:nvSpPr>
        <p:spPr>
          <a:xfrm>
            <a:off x="457200" y="274639"/>
            <a:ext cx="8229600" cy="445158"/>
          </a:xfrm>
        </p:spPr>
        <p:txBody>
          <a:bodyPr/>
          <a:lstStyle/>
          <a:p>
            <a:pPr algn="r"/>
            <a:r>
              <a:rPr lang="en-US" sz="2800" b="1" dirty="0">
                <a:solidFill>
                  <a:srgbClr val="CC6600"/>
                </a:solidFill>
                <a:latin typeface="Calibri" panose="020F0502020204030204" pitchFamily="34" charset="0"/>
                <a:cs typeface="Calibri" panose="020F0502020204030204" pitchFamily="34" charset="0"/>
              </a:rPr>
              <a:t>6.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2E4BAC29-D529-2D17-FB95-DAB2EF832D58}"/>
              </a:ext>
            </a:extLst>
          </p:cNvPr>
          <p:cNvSpPr/>
          <p:nvPr/>
        </p:nvSpPr>
        <p:spPr>
          <a:xfrm>
            <a:off x="2630658" y="1252023"/>
            <a:ext cx="3488787" cy="436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0362EC04-0E17-31A8-5F70-D716B258D371}"/>
              </a:ext>
            </a:extLst>
          </p:cNvPr>
          <p:cNvCxnSpPr/>
          <p:nvPr/>
        </p:nvCxnSpPr>
        <p:spPr>
          <a:xfrm>
            <a:off x="1336431" y="1589649"/>
            <a:ext cx="12942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85E5816E-AA75-D14D-ADD5-BD91FBB42A40}"/>
              </a:ext>
            </a:extLst>
          </p:cNvPr>
          <p:cNvCxnSpPr/>
          <p:nvPr/>
        </p:nvCxnSpPr>
        <p:spPr>
          <a:xfrm>
            <a:off x="1336431" y="2121877"/>
            <a:ext cx="12942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9A762EA-1926-48C1-E541-0881584B97EE}"/>
              </a:ext>
            </a:extLst>
          </p:cNvPr>
          <p:cNvCxnSpPr/>
          <p:nvPr/>
        </p:nvCxnSpPr>
        <p:spPr>
          <a:xfrm>
            <a:off x="1336431" y="2726787"/>
            <a:ext cx="12942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E9A3506-219C-FC61-0473-60299FCCA6C2}"/>
              </a:ext>
            </a:extLst>
          </p:cNvPr>
          <p:cNvCxnSpPr/>
          <p:nvPr/>
        </p:nvCxnSpPr>
        <p:spPr>
          <a:xfrm>
            <a:off x="1336431" y="3275428"/>
            <a:ext cx="12942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CEC9C8F-5C11-9ACB-0B03-06504CE8C5EA}"/>
              </a:ext>
            </a:extLst>
          </p:cNvPr>
          <p:cNvCxnSpPr/>
          <p:nvPr/>
        </p:nvCxnSpPr>
        <p:spPr>
          <a:xfrm>
            <a:off x="1336431" y="4006947"/>
            <a:ext cx="12942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095E931-6CCF-B6D8-F4E6-7B441129EECE}"/>
              </a:ext>
            </a:extLst>
          </p:cNvPr>
          <p:cNvCxnSpPr/>
          <p:nvPr/>
        </p:nvCxnSpPr>
        <p:spPr>
          <a:xfrm>
            <a:off x="1336431" y="4639994"/>
            <a:ext cx="12942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7119671-F3EF-EDCA-E0E0-EAEBD91457F7}"/>
              </a:ext>
            </a:extLst>
          </p:cNvPr>
          <p:cNvCxnSpPr/>
          <p:nvPr/>
        </p:nvCxnSpPr>
        <p:spPr>
          <a:xfrm>
            <a:off x="1336431" y="5244905"/>
            <a:ext cx="12942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36BF552-77D6-D771-CCBD-A5E7B015C61F}"/>
              </a:ext>
            </a:extLst>
          </p:cNvPr>
          <p:cNvCxnSpPr/>
          <p:nvPr/>
        </p:nvCxnSpPr>
        <p:spPr>
          <a:xfrm>
            <a:off x="6120619" y="1882726"/>
            <a:ext cx="12942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77CF5DF-265A-1B1C-BDE1-8A117F0CC0C2}"/>
              </a:ext>
            </a:extLst>
          </p:cNvPr>
          <p:cNvCxnSpPr/>
          <p:nvPr/>
        </p:nvCxnSpPr>
        <p:spPr>
          <a:xfrm>
            <a:off x="6120619" y="2505834"/>
            <a:ext cx="12942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EE43C17-0C12-FB0A-6C1C-3326EAD49599}"/>
              </a:ext>
            </a:extLst>
          </p:cNvPr>
          <p:cNvCxnSpPr/>
          <p:nvPr/>
        </p:nvCxnSpPr>
        <p:spPr>
          <a:xfrm>
            <a:off x="6134686" y="3148818"/>
            <a:ext cx="12942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0C8F5C7-F15E-D126-171C-36227FF55DE2}"/>
              </a:ext>
            </a:extLst>
          </p:cNvPr>
          <p:cNvCxnSpPr/>
          <p:nvPr/>
        </p:nvCxnSpPr>
        <p:spPr>
          <a:xfrm>
            <a:off x="6134686" y="3767796"/>
            <a:ext cx="12942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911CD0E-271E-AC70-95D7-C28845C644BD}"/>
              </a:ext>
            </a:extLst>
          </p:cNvPr>
          <p:cNvSpPr txBox="1"/>
          <p:nvPr/>
        </p:nvSpPr>
        <p:spPr>
          <a:xfrm>
            <a:off x="1153551" y="1168175"/>
            <a:ext cx="970671" cy="369332"/>
          </a:xfrm>
          <a:prstGeom prst="rect">
            <a:avLst/>
          </a:prstGeom>
          <a:noFill/>
        </p:spPr>
        <p:txBody>
          <a:bodyPr wrap="square" rtlCol="0" anchor="ctr">
            <a:spAutoFit/>
          </a:bodyPr>
          <a:lstStyle/>
          <a:p>
            <a:r>
              <a:rPr lang="en-IN" dirty="0"/>
              <a:t>MLB</a:t>
            </a:r>
          </a:p>
        </p:txBody>
      </p:sp>
      <p:sp>
        <p:nvSpPr>
          <p:cNvPr id="21" name="TextBox 20">
            <a:extLst>
              <a:ext uri="{FF2B5EF4-FFF2-40B4-BE49-F238E27FC236}">
                <a16:creationId xmlns:a16="http://schemas.microsoft.com/office/drawing/2014/main" id="{B373A89F-9E8C-544E-9321-9DD156D0C628}"/>
              </a:ext>
            </a:extLst>
          </p:cNvPr>
          <p:cNvSpPr txBox="1"/>
          <p:nvPr/>
        </p:nvSpPr>
        <p:spPr>
          <a:xfrm>
            <a:off x="1174065" y="1757233"/>
            <a:ext cx="970671" cy="369332"/>
          </a:xfrm>
          <a:prstGeom prst="rect">
            <a:avLst/>
          </a:prstGeom>
          <a:noFill/>
        </p:spPr>
        <p:txBody>
          <a:bodyPr wrap="square" rtlCol="0" anchor="ctr">
            <a:spAutoFit/>
          </a:bodyPr>
          <a:lstStyle/>
          <a:p>
            <a:r>
              <a:rPr lang="en-IN" dirty="0"/>
              <a:t>din</a:t>
            </a:r>
          </a:p>
        </p:txBody>
      </p:sp>
      <p:sp>
        <p:nvSpPr>
          <p:cNvPr id="22" name="TextBox 21">
            <a:extLst>
              <a:ext uri="{FF2B5EF4-FFF2-40B4-BE49-F238E27FC236}">
                <a16:creationId xmlns:a16="http://schemas.microsoft.com/office/drawing/2014/main" id="{412EDF99-A315-940D-9AE0-A6CC1E97F64E}"/>
              </a:ext>
            </a:extLst>
          </p:cNvPr>
          <p:cNvSpPr txBox="1"/>
          <p:nvPr/>
        </p:nvSpPr>
        <p:spPr>
          <a:xfrm>
            <a:off x="1153550" y="2321168"/>
            <a:ext cx="1294227" cy="369332"/>
          </a:xfrm>
          <a:prstGeom prst="rect">
            <a:avLst/>
          </a:prstGeom>
          <a:noFill/>
        </p:spPr>
        <p:txBody>
          <a:bodyPr wrap="square" rtlCol="0" anchor="ctr">
            <a:spAutoFit/>
          </a:bodyPr>
          <a:lstStyle/>
          <a:p>
            <a:r>
              <a:rPr lang="en-IN" dirty="0" err="1"/>
              <a:t>T_dat</a:t>
            </a:r>
            <a:r>
              <a:rPr lang="en-IN" dirty="0"/>
              <a:t>[7:0]</a:t>
            </a:r>
          </a:p>
        </p:txBody>
      </p:sp>
      <p:sp>
        <p:nvSpPr>
          <p:cNvPr id="23" name="TextBox 22">
            <a:extLst>
              <a:ext uri="{FF2B5EF4-FFF2-40B4-BE49-F238E27FC236}">
                <a16:creationId xmlns:a16="http://schemas.microsoft.com/office/drawing/2014/main" id="{4DC6DB4F-CC90-3984-CF62-0C6DE5884172}"/>
              </a:ext>
            </a:extLst>
          </p:cNvPr>
          <p:cNvSpPr txBox="1"/>
          <p:nvPr/>
        </p:nvSpPr>
        <p:spPr>
          <a:xfrm>
            <a:off x="1174065" y="2883262"/>
            <a:ext cx="1273712" cy="369332"/>
          </a:xfrm>
          <a:prstGeom prst="rect">
            <a:avLst/>
          </a:prstGeom>
          <a:noFill/>
        </p:spPr>
        <p:txBody>
          <a:bodyPr wrap="square" rtlCol="0" anchor="ctr">
            <a:spAutoFit/>
          </a:bodyPr>
          <a:lstStyle/>
          <a:p>
            <a:r>
              <a:rPr lang="en-IN" dirty="0"/>
              <a:t>CDIV[1:0]</a:t>
            </a:r>
          </a:p>
        </p:txBody>
      </p:sp>
      <p:sp>
        <p:nvSpPr>
          <p:cNvPr id="24" name="TextBox 23">
            <a:extLst>
              <a:ext uri="{FF2B5EF4-FFF2-40B4-BE49-F238E27FC236}">
                <a16:creationId xmlns:a16="http://schemas.microsoft.com/office/drawing/2014/main" id="{2A2E9F09-66A7-913C-CA8F-AB4F5ED8BE51}"/>
              </a:ext>
            </a:extLst>
          </p:cNvPr>
          <p:cNvSpPr txBox="1"/>
          <p:nvPr/>
        </p:nvSpPr>
        <p:spPr>
          <a:xfrm>
            <a:off x="1174065" y="3576962"/>
            <a:ext cx="970671" cy="369332"/>
          </a:xfrm>
          <a:prstGeom prst="rect">
            <a:avLst/>
          </a:prstGeom>
          <a:noFill/>
        </p:spPr>
        <p:txBody>
          <a:bodyPr wrap="square" rtlCol="0" anchor="ctr">
            <a:spAutoFit/>
          </a:bodyPr>
          <a:lstStyle/>
          <a:p>
            <a:r>
              <a:rPr lang="en-IN" dirty="0"/>
              <a:t>CLK</a:t>
            </a:r>
          </a:p>
        </p:txBody>
      </p:sp>
      <p:sp>
        <p:nvSpPr>
          <p:cNvPr id="25" name="TextBox 24">
            <a:extLst>
              <a:ext uri="{FF2B5EF4-FFF2-40B4-BE49-F238E27FC236}">
                <a16:creationId xmlns:a16="http://schemas.microsoft.com/office/drawing/2014/main" id="{B4E85267-8105-3843-8D06-E34E17D37C5A}"/>
              </a:ext>
            </a:extLst>
          </p:cNvPr>
          <p:cNvSpPr txBox="1"/>
          <p:nvPr/>
        </p:nvSpPr>
        <p:spPr>
          <a:xfrm>
            <a:off x="1174065" y="4226267"/>
            <a:ext cx="970671" cy="369332"/>
          </a:xfrm>
          <a:prstGeom prst="rect">
            <a:avLst/>
          </a:prstGeom>
          <a:noFill/>
        </p:spPr>
        <p:txBody>
          <a:bodyPr wrap="square" rtlCol="0" anchor="ctr">
            <a:spAutoFit/>
          </a:bodyPr>
          <a:lstStyle/>
          <a:p>
            <a:r>
              <a:rPr lang="en-IN" dirty="0" err="1"/>
              <a:t>rstb</a:t>
            </a:r>
            <a:endParaRPr lang="en-IN" dirty="0"/>
          </a:p>
        </p:txBody>
      </p:sp>
      <p:sp>
        <p:nvSpPr>
          <p:cNvPr id="26" name="TextBox 25">
            <a:extLst>
              <a:ext uri="{FF2B5EF4-FFF2-40B4-BE49-F238E27FC236}">
                <a16:creationId xmlns:a16="http://schemas.microsoft.com/office/drawing/2014/main" id="{51EE3DE4-BAEC-93C9-2853-FFD09089A7EC}"/>
              </a:ext>
            </a:extLst>
          </p:cNvPr>
          <p:cNvSpPr txBox="1"/>
          <p:nvPr/>
        </p:nvSpPr>
        <p:spPr>
          <a:xfrm>
            <a:off x="1153549" y="4875572"/>
            <a:ext cx="970671" cy="369332"/>
          </a:xfrm>
          <a:prstGeom prst="rect">
            <a:avLst/>
          </a:prstGeom>
          <a:noFill/>
        </p:spPr>
        <p:txBody>
          <a:bodyPr wrap="square" rtlCol="0" anchor="ctr">
            <a:spAutoFit/>
          </a:bodyPr>
          <a:lstStyle/>
          <a:p>
            <a:r>
              <a:rPr lang="en-IN" dirty="0"/>
              <a:t>start</a:t>
            </a:r>
          </a:p>
        </p:txBody>
      </p:sp>
      <p:sp>
        <p:nvSpPr>
          <p:cNvPr id="27" name="TextBox 26">
            <a:extLst>
              <a:ext uri="{FF2B5EF4-FFF2-40B4-BE49-F238E27FC236}">
                <a16:creationId xmlns:a16="http://schemas.microsoft.com/office/drawing/2014/main" id="{DE39BE41-2FC3-1DE3-C123-6D5B34D7803E}"/>
              </a:ext>
            </a:extLst>
          </p:cNvPr>
          <p:cNvSpPr txBox="1"/>
          <p:nvPr/>
        </p:nvSpPr>
        <p:spPr>
          <a:xfrm>
            <a:off x="6605367" y="1511608"/>
            <a:ext cx="970671" cy="369332"/>
          </a:xfrm>
          <a:prstGeom prst="rect">
            <a:avLst/>
          </a:prstGeom>
          <a:noFill/>
        </p:spPr>
        <p:txBody>
          <a:bodyPr wrap="square" rtlCol="0" anchor="ctr">
            <a:spAutoFit/>
          </a:bodyPr>
          <a:lstStyle/>
          <a:p>
            <a:r>
              <a:rPr lang="en-IN" dirty="0" err="1"/>
              <a:t>dout</a:t>
            </a:r>
            <a:endParaRPr lang="en-IN" dirty="0"/>
          </a:p>
        </p:txBody>
      </p:sp>
      <p:sp>
        <p:nvSpPr>
          <p:cNvPr id="28" name="TextBox 27">
            <a:extLst>
              <a:ext uri="{FF2B5EF4-FFF2-40B4-BE49-F238E27FC236}">
                <a16:creationId xmlns:a16="http://schemas.microsoft.com/office/drawing/2014/main" id="{4BB52A9F-6786-AB59-15D8-3912D97910C5}"/>
              </a:ext>
            </a:extLst>
          </p:cNvPr>
          <p:cNvSpPr txBox="1"/>
          <p:nvPr/>
        </p:nvSpPr>
        <p:spPr>
          <a:xfrm>
            <a:off x="6605367" y="2190707"/>
            <a:ext cx="970671" cy="369332"/>
          </a:xfrm>
          <a:prstGeom prst="rect">
            <a:avLst/>
          </a:prstGeom>
          <a:noFill/>
        </p:spPr>
        <p:txBody>
          <a:bodyPr wrap="square" rtlCol="0" anchor="ctr">
            <a:spAutoFit/>
          </a:bodyPr>
          <a:lstStyle/>
          <a:p>
            <a:r>
              <a:rPr lang="en-IN" dirty="0" err="1"/>
              <a:t>sck</a:t>
            </a:r>
            <a:endParaRPr lang="en-IN" dirty="0"/>
          </a:p>
        </p:txBody>
      </p:sp>
      <p:sp>
        <p:nvSpPr>
          <p:cNvPr id="29" name="TextBox 28">
            <a:extLst>
              <a:ext uri="{FF2B5EF4-FFF2-40B4-BE49-F238E27FC236}">
                <a16:creationId xmlns:a16="http://schemas.microsoft.com/office/drawing/2014/main" id="{F0FC0ADA-7DEA-D925-3A79-6F4560DE8C82}"/>
              </a:ext>
            </a:extLst>
          </p:cNvPr>
          <p:cNvSpPr txBox="1"/>
          <p:nvPr/>
        </p:nvSpPr>
        <p:spPr>
          <a:xfrm>
            <a:off x="6281810" y="2821687"/>
            <a:ext cx="1525759" cy="369332"/>
          </a:xfrm>
          <a:prstGeom prst="rect">
            <a:avLst/>
          </a:prstGeom>
          <a:noFill/>
        </p:spPr>
        <p:txBody>
          <a:bodyPr wrap="square" rtlCol="0" anchor="ctr">
            <a:spAutoFit/>
          </a:bodyPr>
          <a:lstStyle/>
          <a:p>
            <a:r>
              <a:rPr lang="en-IN" dirty="0" err="1"/>
              <a:t>R_data</a:t>
            </a:r>
            <a:r>
              <a:rPr lang="en-IN" dirty="0"/>
              <a:t>[7:0]</a:t>
            </a:r>
          </a:p>
        </p:txBody>
      </p:sp>
      <p:sp>
        <p:nvSpPr>
          <p:cNvPr id="30" name="TextBox 29">
            <a:extLst>
              <a:ext uri="{FF2B5EF4-FFF2-40B4-BE49-F238E27FC236}">
                <a16:creationId xmlns:a16="http://schemas.microsoft.com/office/drawing/2014/main" id="{2BD75E0D-54AC-137B-F832-D9484F0A8B76}"/>
              </a:ext>
            </a:extLst>
          </p:cNvPr>
          <p:cNvSpPr txBox="1"/>
          <p:nvPr/>
        </p:nvSpPr>
        <p:spPr>
          <a:xfrm>
            <a:off x="6605366" y="3464227"/>
            <a:ext cx="970671" cy="369332"/>
          </a:xfrm>
          <a:prstGeom prst="rect">
            <a:avLst/>
          </a:prstGeom>
          <a:noFill/>
        </p:spPr>
        <p:txBody>
          <a:bodyPr wrap="square" rtlCol="0" anchor="ctr">
            <a:spAutoFit/>
          </a:bodyPr>
          <a:lstStyle/>
          <a:p>
            <a:r>
              <a:rPr lang="en-IN" dirty="0"/>
              <a:t>done</a:t>
            </a:r>
          </a:p>
        </p:txBody>
      </p:sp>
      <p:cxnSp>
        <p:nvCxnSpPr>
          <p:cNvPr id="31" name="Straight Arrow Connector 30">
            <a:extLst>
              <a:ext uri="{FF2B5EF4-FFF2-40B4-BE49-F238E27FC236}">
                <a16:creationId xmlns:a16="http://schemas.microsoft.com/office/drawing/2014/main" id="{28B1969E-D228-25B6-D441-B855E4F1A137}"/>
              </a:ext>
            </a:extLst>
          </p:cNvPr>
          <p:cNvCxnSpPr/>
          <p:nvPr/>
        </p:nvCxnSpPr>
        <p:spPr>
          <a:xfrm>
            <a:off x="6134686" y="4510633"/>
            <a:ext cx="12942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06B6E35-FFCE-FCBD-8E12-DC97184D9322}"/>
              </a:ext>
            </a:extLst>
          </p:cNvPr>
          <p:cNvSpPr txBox="1"/>
          <p:nvPr/>
        </p:nvSpPr>
        <p:spPr>
          <a:xfrm>
            <a:off x="6559353" y="4139307"/>
            <a:ext cx="970671" cy="369332"/>
          </a:xfrm>
          <a:prstGeom prst="rect">
            <a:avLst/>
          </a:prstGeom>
          <a:noFill/>
        </p:spPr>
        <p:txBody>
          <a:bodyPr wrap="square" rtlCol="0" anchor="ctr">
            <a:spAutoFit/>
          </a:bodyPr>
          <a:lstStyle/>
          <a:p>
            <a:r>
              <a:rPr lang="en-IN" dirty="0"/>
              <a:t>SS</a:t>
            </a:r>
          </a:p>
        </p:txBody>
      </p:sp>
      <p:sp>
        <p:nvSpPr>
          <p:cNvPr id="34" name="TextBox 33">
            <a:extLst>
              <a:ext uri="{FF2B5EF4-FFF2-40B4-BE49-F238E27FC236}">
                <a16:creationId xmlns:a16="http://schemas.microsoft.com/office/drawing/2014/main" id="{6A11F313-D76D-EC0C-72E9-98EE632ED843}"/>
              </a:ext>
            </a:extLst>
          </p:cNvPr>
          <p:cNvSpPr txBox="1"/>
          <p:nvPr/>
        </p:nvSpPr>
        <p:spPr>
          <a:xfrm>
            <a:off x="2029266" y="2728575"/>
            <a:ext cx="4600134" cy="400110"/>
          </a:xfrm>
          <a:prstGeom prst="rect">
            <a:avLst/>
          </a:prstGeom>
          <a:noFill/>
        </p:spPr>
        <p:txBody>
          <a:bodyPr wrap="square">
            <a:spAutoFit/>
          </a:bodyPr>
          <a:lstStyle/>
          <a:p>
            <a:r>
              <a:rPr lang="en-US" dirty="0">
                <a:solidFill>
                  <a:srgbClr val="121212"/>
                </a:solidFill>
                <a:latin typeface="Times New Roman" panose="02020603050405020304" pitchFamily="18" charset="0"/>
                <a:cs typeface="Times New Roman" panose="02020603050405020304" pitchFamily="18" charset="0"/>
              </a:rPr>
              <a:t>		</a:t>
            </a:r>
            <a:r>
              <a:rPr lang="en-US" sz="2000" b="1" dirty="0">
                <a:solidFill>
                  <a:srgbClr val="121212"/>
                </a:solidFill>
                <a:latin typeface="Times New Roman" panose="02020603050405020304" pitchFamily="18" charset="0"/>
                <a:cs typeface="Times New Roman" panose="02020603050405020304" pitchFamily="18" charset="0"/>
              </a:rPr>
              <a:t>MASTER</a:t>
            </a:r>
            <a:endParaRPr lang="en-US" sz="2000" b="1" i="0" dirty="0">
              <a:solidFill>
                <a:srgbClr val="12121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152400"/>
            <a:ext cx="6172200" cy="533400"/>
          </a:xfrm>
        </p:spPr>
        <p:txBody>
          <a:bodyPr/>
          <a:lstStyle/>
          <a:p>
            <a:r>
              <a:rPr lang="en-US" sz="2400" dirty="0">
                <a:latin typeface="Times New Roman" panose="02020603050405020304" charset="0"/>
                <a:cs typeface="Times New Roman" panose="02020603050405020304" charset="0"/>
              </a:rPr>
              <a:t>                   </a:t>
            </a:r>
            <a:r>
              <a:rPr lang="en-US" sz="3600" b="1" dirty="0">
                <a:solidFill>
                  <a:srgbClr val="CC6600"/>
                </a:solidFill>
                <a:latin typeface="Times New Roman" panose="02020603050405020304" charset="0"/>
                <a:cs typeface="Times New Roman" panose="02020603050405020304" charset="0"/>
              </a:rPr>
              <a:t>Presentation Outline</a:t>
            </a:r>
            <a:br>
              <a:rPr lang="en-US" sz="2800" b="1" i="1" dirty="0">
                <a:solidFill>
                  <a:srgbClr val="CC6600"/>
                </a:solidFill>
                <a:latin typeface="Times New Roman" panose="02020603050405020304" charset="0"/>
                <a:cs typeface="Times New Roman" panose="02020603050405020304" charset="0"/>
              </a:rPr>
            </a:b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04800" y="848751"/>
            <a:ext cx="8534400" cy="5715000"/>
          </a:xfrm>
        </p:spPr>
        <p:txBody>
          <a:bodyPr/>
          <a:lstStyle/>
          <a:p>
            <a:pPr>
              <a:spcBef>
                <a:spcPct val="50000"/>
              </a:spcBef>
              <a:spcAft>
                <a:spcPts val="600"/>
              </a:spcAft>
              <a:buFontTx/>
              <a:buAutoNum type="arabicPeriod"/>
            </a:pPr>
            <a:r>
              <a:rPr lang="en-US" sz="2000" kern="1200" dirty="0">
                <a:solidFill>
                  <a:schemeClr val="accent4">
                    <a:lumMod val="95000"/>
                    <a:lumOff val="5000"/>
                  </a:schemeClr>
                </a:solidFill>
                <a:latin typeface="Times New Roman" panose="02020603050405020304" charset="0"/>
                <a:cs typeface="Times New Roman" panose="02020603050405020304" charset="0"/>
              </a:rPr>
              <a:t>Introduction</a:t>
            </a:r>
          </a:p>
          <a:p>
            <a:pPr marL="457200" indent="-457200">
              <a:spcBef>
                <a:spcPct val="50000"/>
              </a:spcBef>
              <a:spcAft>
                <a:spcPts val="600"/>
              </a:spcAft>
              <a:buAutoNum type="arabicPeriod" startAt="2"/>
            </a:pPr>
            <a:r>
              <a:rPr lang="en-US" sz="2000" kern="1200" dirty="0">
                <a:solidFill>
                  <a:schemeClr val="accent4">
                    <a:lumMod val="95000"/>
                    <a:lumOff val="5000"/>
                  </a:schemeClr>
                </a:solidFill>
                <a:latin typeface="Times New Roman" panose="02020603050405020304" charset="0"/>
                <a:cs typeface="Times New Roman" panose="02020603050405020304" charset="0"/>
              </a:rPr>
              <a:t>Literature Review</a:t>
            </a:r>
          </a:p>
          <a:p>
            <a:pPr marL="457200" indent="-457200">
              <a:spcBef>
                <a:spcPct val="50000"/>
              </a:spcBef>
              <a:spcAft>
                <a:spcPts val="600"/>
              </a:spcAft>
              <a:buAutoNum type="arabicPeriod" startAt="2"/>
            </a:pPr>
            <a:r>
              <a:rPr lang="en-US" sz="2000" kern="1200" dirty="0">
                <a:solidFill>
                  <a:schemeClr val="accent4">
                    <a:lumMod val="95000"/>
                    <a:lumOff val="5000"/>
                  </a:schemeClr>
                </a:solidFill>
                <a:latin typeface="Times New Roman" panose="02020603050405020304" charset="0"/>
                <a:cs typeface="Times New Roman" panose="02020603050405020304" charset="0"/>
              </a:rPr>
              <a:t>Block Diagram </a:t>
            </a:r>
          </a:p>
          <a:p>
            <a:pPr marL="457200" indent="-457200">
              <a:spcBef>
                <a:spcPct val="50000"/>
              </a:spcBef>
              <a:spcAft>
                <a:spcPts val="600"/>
              </a:spcAft>
              <a:buAutoNum type="arabicPeriod" startAt="2"/>
            </a:pPr>
            <a:r>
              <a:rPr lang="en-US" sz="2000" kern="1200" dirty="0">
                <a:solidFill>
                  <a:schemeClr val="accent4">
                    <a:lumMod val="95000"/>
                    <a:lumOff val="5000"/>
                  </a:schemeClr>
                </a:solidFill>
                <a:latin typeface="Times New Roman" panose="02020603050405020304" charset="0"/>
                <a:cs typeface="Times New Roman" panose="02020603050405020304" charset="0"/>
              </a:rPr>
              <a:t>Schematic Diagram  </a:t>
            </a:r>
          </a:p>
          <a:p>
            <a:pPr marL="457200" indent="-457200">
              <a:spcBef>
                <a:spcPct val="50000"/>
              </a:spcBef>
              <a:spcAft>
                <a:spcPts val="600"/>
              </a:spcAft>
              <a:buAutoNum type="arabicPeriod" startAt="2"/>
            </a:pPr>
            <a:r>
              <a:rPr lang="en-US" sz="2000" kern="1200" dirty="0">
                <a:solidFill>
                  <a:schemeClr val="accent4">
                    <a:lumMod val="95000"/>
                    <a:lumOff val="5000"/>
                  </a:schemeClr>
                </a:solidFill>
                <a:latin typeface="Times New Roman" panose="02020603050405020304" charset="0"/>
                <a:cs typeface="Times New Roman" panose="02020603050405020304" charset="0"/>
              </a:rPr>
              <a:t>Objective</a:t>
            </a:r>
          </a:p>
          <a:p>
            <a:pPr marL="457200" indent="-457200">
              <a:spcBef>
                <a:spcPct val="50000"/>
              </a:spcBef>
              <a:spcAft>
                <a:spcPts val="600"/>
              </a:spcAft>
              <a:buAutoNum type="arabicPeriod" startAt="6"/>
            </a:pPr>
            <a:r>
              <a:rPr lang="en-US" sz="2000" kern="1200" dirty="0">
                <a:solidFill>
                  <a:schemeClr val="accent4">
                    <a:lumMod val="95000"/>
                    <a:lumOff val="5000"/>
                  </a:schemeClr>
                </a:solidFill>
                <a:latin typeface="Times New Roman" panose="02020603050405020304" charset="0"/>
                <a:cs typeface="Times New Roman" panose="02020603050405020304" charset="0"/>
              </a:rPr>
              <a:t>Methodology</a:t>
            </a:r>
          </a:p>
          <a:p>
            <a:pPr marL="457200" indent="-457200">
              <a:spcBef>
                <a:spcPct val="50000"/>
              </a:spcBef>
              <a:spcAft>
                <a:spcPts val="600"/>
              </a:spcAft>
              <a:buAutoNum type="arabicPeriod" startAt="6"/>
            </a:pPr>
            <a:r>
              <a:rPr lang="en-US" sz="2000" kern="1200" dirty="0">
                <a:solidFill>
                  <a:schemeClr val="accent4">
                    <a:lumMod val="95000"/>
                    <a:lumOff val="5000"/>
                  </a:schemeClr>
                </a:solidFill>
                <a:latin typeface="Times New Roman" panose="02020603050405020304" charset="0"/>
                <a:cs typeface="Times New Roman" panose="02020603050405020304" charset="0"/>
              </a:rPr>
              <a:t>Inference</a:t>
            </a:r>
          </a:p>
          <a:p>
            <a:pPr marL="0" indent="0">
              <a:spcBef>
                <a:spcPct val="50000"/>
              </a:spcBef>
              <a:spcAft>
                <a:spcPts val="600"/>
              </a:spcAft>
              <a:buNone/>
            </a:pPr>
            <a:r>
              <a:rPr lang="en-US" sz="2000" kern="1200" dirty="0">
                <a:solidFill>
                  <a:schemeClr val="accent4">
                    <a:lumMod val="95000"/>
                    <a:lumOff val="5000"/>
                  </a:schemeClr>
                </a:solidFill>
                <a:latin typeface="Times New Roman" panose="02020603050405020304" charset="0"/>
                <a:cs typeface="Times New Roman" panose="02020603050405020304" charset="0"/>
              </a:rPr>
              <a:t>8.   References</a:t>
            </a:r>
          </a:p>
        </p:txBody>
      </p:sp>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2</a:t>
            </a:fld>
            <a:endParaRPr lang="en-US">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20</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6.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2D4C265-E09B-C948-8E71-FDED70FA3298}"/>
              </a:ext>
            </a:extLst>
          </p:cNvPr>
          <p:cNvSpPr txBox="1"/>
          <p:nvPr/>
        </p:nvSpPr>
        <p:spPr>
          <a:xfrm>
            <a:off x="457200" y="769938"/>
            <a:ext cx="8305800" cy="4401205"/>
          </a:xfrm>
          <a:prstGeom prst="rect">
            <a:avLst/>
          </a:prstGeom>
          <a:noFill/>
        </p:spPr>
        <p:txBody>
          <a:bodyPr wrap="square">
            <a:spAutoFit/>
          </a:bodyPr>
          <a:lstStyle/>
          <a:p>
            <a:r>
              <a:rPr lang="en-IN" sz="2000" b="1" dirty="0">
                <a:effectLst/>
                <a:latin typeface="Times New Roman" panose="02020603050405020304" pitchFamily="18" charset="0"/>
                <a:ea typeface="Calibri" panose="020F0502020204030204" pitchFamily="34" charset="0"/>
              </a:rPr>
              <a:t>Working of SPI Protocol</a:t>
            </a:r>
          </a:p>
          <a:p>
            <a:endParaRPr lang="en-IN" sz="2000" b="1" dirty="0">
              <a:latin typeface="Times New Roman" panose="02020603050405020304" pitchFamily="18" charset="0"/>
            </a:endParaRPr>
          </a:p>
          <a:p>
            <a:pPr marL="342900" lvl="0" indent="-342900">
              <a:spcAft>
                <a:spcPts val="2400"/>
              </a:spcAft>
              <a:buSzPts val="1000"/>
              <a:buFont typeface="Symbol" panose="05050102010706020507" pitchFamily="18" charset="2"/>
              <a:buChar char=""/>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rPr>
              <a:t>Master – Out / Slave – In</a:t>
            </a:r>
            <a:r>
              <a:rPr lang="en-IN" sz="2000" dirty="0">
                <a:solidFill>
                  <a:srgbClr val="000000"/>
                </a:solidFill>
                <a:effectLst/>
                <a:latin typeface="Times New Roman" panose="02020603050405020304" pitchFamily="18" charset="0"/>
                <a:ea typeface="Times New Roman" panose="02020603050405020304" pitchFamily="18" charset="0"/>
              </a:rPr>
              <a:t> or MOSI, as the name suggests, is the data generated by the Master and received by the Slave. Hence, MOSI pins on both the master and slave are connected together. Master – In / Slave – Out or MISO is the data generated by Slave and must be transmitted to Master.</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2400"/>
              </a:spcAft>
              <a:buSzPts val="1000"/>
              <a:buFont typeface="Symbol" panose="05050102010706020507" pitchFamily="18" charset="2"/>
              <a:buChar char=""/>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rPr>
              <a:t>MISO</a:t>
            </a:r>
            <a:r>
              <a:rPr lang="en-IN" sz="2000" dirty="0">
                <a:solidFill>
                  <a:srgbClr val="000000"/>
                </a:solidFill>
                <a:effectLst/>
                <a:latin typeface="Times New Roman" panose="02020603050405020304" pitchFamily="18" charset="0"/>
                <a:ea typeface="Times New Roman" panose="02020603050405020304" pitchFamily="18" charset="0"/>
              </a:rPr>
              <a:t> pins on both the master and slave are ties together. Even though the Signal in MISO is produced by the Slave, the line is controlled by the Master. The Master generates a clock signal at SCLK and is supplied to the clock input of the slave. Chip Select (CS) or Slave Select (SS) is used to select a particular slave by the master.</a:t>
            </a:r>
            <a:endParaRPr lang="en-IN" sz="2000" dirty="0">
              <a:effectLst/>
              <a:latin typeface="Times New Roman" panose="02020603050405020304" pitchFamily="18" charset="0"/>
              <a:ea typeface="Times New Roman" panose="02020603050405020304" pitchFamily="18" charset="0"/>
            </a:endParaRPr>
          </a:p>
          <a:p>
            <a:endParaRPr lang="en-IN"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21</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6.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2D4C265-E09B-C948-8E71-FDED70FA3298}"/>
              </a:ext>
            </a:extLst>
          </p:cNvPr>
          <p:cNvSpPr txBox="1"/>
          <p:nvPr/>
        </p:nvSpPr>
        <p:spPr>
          <a:xfrm>
            <a:off x="602342" y="1065359"/>
            <a:ext cx="7939316" cy="4093428"/>
          </a:xfrm>
          <a:prstGeom prst="rect">
            <a:avLst/>
          </a:prstGeom>
          <a:noFill/>
        </p:spPr>
        <p:txBody>
          <a:bodyPr wrap="square">
            <a:spAutoFit/>
          </a:bodyPr>
          <a:lstStyle/>
          <a:p>
            <a:pPr marL="342900" lvl="0" indent="-342900">
              <a:spcAft>
                <a:spcPts val="24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rPr>
              <a:t>Since the clock is generated by the Master, the flow of data is controlled by the master. For every clock cycle, one bit of data is transmitted from master to slave and one bit of data is transmitted from slave to master.</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24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rPr>
              <a:t>This process happen simultaneously and after 8 clock cycles, a byte of data is transmitted in both directions and hence, SPI is a full – duplex communication.</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24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rPr>
              <a:t>If the data has to be transmitted by only one device, then the other device has to send something (even garbage or junk data) and it is up to the device whether the transmitted data is actual data or not</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sz="2000" b="1" dirty="0"/>
          </a:p>
        </p:txBody>
      </p:sp>
    </p:spTree>
    <p:extLst>
      <p:ext uri="{BB962C8B-B14F-4D97-AF65-F5344CB8AC3E}">
        <p14:creationId xmlns:p14="http://schemas.microsoft.com/office/powerpoint/2010/main" val="3011520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22</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6.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C832920-9BD7-7EAC-DC3B-7919EF88FA37}"/>
              </a:ext>
            </a:extLst>
          </p:cNvPr>
          <p:cNvSpPr txBox="1"/>
          <p:nvPr/>
        </p:nvSpPr>
        <p:spPr>
          <a:xfrm>
            <a:off x="297543" y="890250"/>
            <a:ext cx="8229600" cy="4708981"/>
          </a:xfrm>
          <a:prstGeom prst="rect">
            <a:avLst/>
          </a:prstGeom>
          <a:noFill/>
        </p:spPr>
        <p:txBody>
          <a:bodyPr wrap="square">
            <a:spAutoFit/>
          </a:bodyPr>
          <a:lstStyle/>
          <a:p>
            <a:pPr marL="342900" lvl="0" indent="-342900">
              <a:spcAft>
                <a:spcPts val="24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rPr>
              <a:t>This means that for every bit transmitted by one device, the other device has to send one bit data i.e. the Master simultaneously transmits data on MOSI line and receive data from slave on MISO line.</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24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rPr>
              <a:t>If the slave wants to transmit the data, the master has to generate the clock signal accordingly by knowing when the slave wants to send the data in advance.</a:t>
            </a:r>
          </a:p>
          <a:p>
            <a:pPr marL="342900" indent="-342900">
              <a:spcAft>
                <a:spcPts val="2400"/>
              </a:spcAft>
              <a:buSzPts val="1000"/>
              <a:buFont typeface="Symbol" panose="05050102010706020507" pitchFamily="18" charset="2"/>
              <a:buChar char=""/>
              <a:tabLst>
                <a:tab pos="457200" algn="l"/>
              </a:tabLst>
            </a:pPr>
            <a:r>
              <a:rPr lang="en-GB" sz="2000" dirty="0">
                <a:effectLst/>
                <a:latin typeface="Times New Roman" panose="02020603050405020304" pitchFamily="18" charset="0"/>
                <a:ea typeface="Times New Roman" panose="02020603050405020304" pitchFamily="18" charset="0"/>
              </a:rPr>
              <a:t>In the daisy chain SPI protocol  makes use of only 1 slave select line but the configuration is different. All slaves act as a cooperative device instead of individual devices. Only the first slave device gets data from the master device directly, all other slave devices receive data on their input pin from the subsequent slave device.  </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2400"/>
              </a:spcAft>
              <a:buSzPts val="1000"/>
              <a:buFont typeface="Symbol" panose="05050102010706020507" pitchFamily="18" charset="2"/>
              <a:buChar char=""/>
              <a:tabLst>
                <a:tab pos="457200" algn="l"/>
              </a:tabLs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72820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23</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Timeline</a:t>
            </a:r>
            <a:r>
              <a:rPr lang="en-IN" sz="2800" b="1" dirty="0">
                <a:solidFill>
                  <a:srgbClr val="CC6600"/>
                </a:solidFill>
                <a:latin typeface="Calibri" panose="020F0502020204030204" pitchFamily="34" charset="0"/>
                <a:cs typeface="Calibri" panose="020F0502020204030204" pitchFamily="34" charset="0"/>
              </a:rPr>
              <a:t>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C832920-9BD7-7EAC-DC3B-7919EF88FA37}"/>
              </a:ext>
            </a:extLst>
          </p:cNvPr>
          <p:cNvSpPr txBox="1"/>
          <p:nvPr/>
        </p:nvSpPr>
        <p:spPr>
          <a:xfrm>
            <a:off x="297543" y="890250"/>
            <a:ext cx="8229600" cy="2394886"/>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(0) 04/10/22 - Meeting with guide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(1) 07/10/22 – Synopsis submission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(2) 13/10/22 – Guide meeting for getting inputs regarding SPI</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(3) 09/11/22- Guide meeting for the slight difference in the project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(4) 10/11/22– Guide meeting and analysing code of SPI master in Verilog of </a:t>
            </a:r>
            <a:r>
              <a:rPr lang="en-IN" sz="1800" dirty="0" err="1">
                <a:effectLst/>
                <a:latin typeface="Calibri" panose="020F0502020204030204" pitchFamily="34" charset="0"/>
                <a:ea typeface="Calibri" panose="020F0502020204030204" pitchFamily="34" charset="0"/>
                <a:cs typeface="Tunga" panose="020B0502040204020203" pitchFamily="34" charset="0"/>
              </a:rPr>
              <a:t>opencores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spcAft>
                <a:spcPts val="2400"/>
              </a:spcAft>
              <a:buSzPts val="1000"/>
              <a:buFont typeface="Symbol" panose="05050102010706020507" pitchFamily="18" charset="2"/>
              <a:buChar char=""/>
              <a:tabLst>
                <a:tab pos="457200" algn="l"/>
              </a:tabLst>
            </a:pPr>
            <a:endParaRPr lang="en-IN" sz="20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49F039BA-2351-B82C-77E8-4175EC58BBC6}"/>
              </a:ext>
            </a:extLst>
          </p:cNvPr>
          <p:cNvPicPr>
            <a:picLocks noChangeAspect="1"/>
          </p:cNvPicPr>
          <p:nvPr/>
        </p:nvPicPr>
        <p:blipFill>
          <a:blip r:embed="rId2"/>
          <a:stretch>
            <a:fillRect/>
          </a:stretch>
        </p:blipFill>
        <p:spPr>
          <a:xfrm>
            <a:off x="1640180" y="2913815"/>
            <a:ext cx="5857899" cy="3391373"/>
          </a:xfrm>
          <a:prstGeom prst="rect">
            <a:avLst/>
          </a:prstGeom>
        </p:spPr>
      </p:pic>
    </p:spTree>
    <p:extLst>
      <p:ext uri="{BB962C8B-B14F-4D97-AF65-F5344CB8AC3E}">
        <p14:creationId xmlns:p14="http://schemas.microsoft.com/office/powerpoint/2010/main" val="3865905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24</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7.</a:t>
            </a:r>
            <a:r>
              <a:rPr lang="en-US" sz="2800" b="1" dirty="0">
                <a:solidFill>
                  <a:srgbClr val="CC6600"/>
                </a:solidFill>
                <a:latin typeface="Times New Roman" panose="02020603050405020304" pitchFamily="18" charset="0"/>
                <a:cs typeface="Times New Roman" panose="02020603050405020304" pitchFamily="18" charset="0"/>
              </a:rPr>
              <a:t> </a:t>
            </a:r>
            <a:r>
              <a:rPr lang="en-IN" sz="2800" b="1" dirty="0">
                <a:solidFill>
                  <a:srgbClr val="CC6600"/>
                </a:solidFill>
                <a:latin typeface="Times New Roman" panose="02020603050405020304" pitchFamily="18" charset="0"/>
                <a:cs typeface="Times New Roman" panose="02020603050405020304" pitchFamily="18" charset="0"/>
              </a:rPr>
              <a:t>Inference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A99A201-57A8-2EDA-697D-EDA036B68D22}"/>
              </a:ext>
            </a:extLst>
          </p:cNvPr>
          <p:cNvSpPr txBox="1"/>
          <p:nvPr/>
        </p:nvSpPr>
        <p:spPr>
          <a:xfrm>
            <a:off x="780756" y="769937"/>
            <a:ext cx="7982243" cy="1169551"/>
          </a:xfrm>
          <a:prstGeom prst="rect">
            <a:avLst/>
          </a:prstGeom>
          <a:noFill/>
        </p:spPr>
        <p:txBody>
          <a:bodyPr wrap="square">
            <a:spAutoFit/>
          </a:bodyPr>
          <a:lstStyle/>
          <a:p>
            <a:pPr marL="342900" lvl="0" indent="-342900">
              <a:lnSpc>
                <a:spcPct val="150000"/>
              </a:lnSpc>
              <a:spcBef>
                <a:spcPts val="1200"/>
              </a:spcBef>
              <a:buFont typeface="Arial" panose="020B0604020202020204" pitchFamily="34" charset="0"/>
              <a:buChar char="•"/>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Analysing and implementing SPI controller aspects using Verilog HDL.</a:t>
            </a:r>
            <a:endParaRPr lang="en-IN" sz="2000" kern="0" dirty="0">
              <a:effectLst/>
              <a:latin typeface="Times New Roman" panose="02020603050405020304" pitchFamily="18" charset="0"/>
              <a:ea typeface="Times New Roman" panose="02020603050405020304" pitchFamily="18" charset="0"/>
              <a:cs typeface="Tunga" panose="020B0502040204020203" pitchFamily="34" charset="0"/>
            </a:endParaRPr>
          </a:p>
          <a:p>
            <a:pPr marL="342900" indent="-34290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Analysing of SPI using Verilog HDL code for Master and Slave separately.</a:t>
            </a:r>
            <a:endParaRPr lang="en-IN" sz="2000" dirty="0"/>
          </a:p>
        </p:txBody>
      </p:sp>
    </p:spTree>
    <p:extLst>
      <p:ext uri="{BB962C8B-B14F-4D97-AF65-F5344CB8AC3E}">
        <p14:creationId xmlns:p14="http://schemas.microsoft.com/office/powerpoint/2010/main" val="4047925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25</a:t>
            </a:fld>
            <a:endParaRPr lang="en-US"/>
          </a:p>
        </p:txBody>
      </p:sp>
      <p:sp>
        <p:nvSpPr>
          <p:cNvPr id="5" name="Title 1"/>
          <p:cNvSpPr>
            <a:spLocks noGrp="1"/>
          </p:cNvSpPr>
          <p:nvPr>
            <p:ph type="title"/>
          </p:nvPr>
        </p:nvSpPr>
        <p:spPr/>
        <p:txBody>
          <a:bodyPr/>
          <a:lstStyle/>
          <a:p>
            <a:pPr algn="r"/>
            <a:r>
              <a:rPr lang="en-US" sz="2400" b="1" i="1" dirty="0">
                <a:solidFill>
                  <a:srgbClr val="CC6600"/>
                </a:solidFill>
                <a:latin typeface="Courier New" panose="02070309020205020404" pitchFamily="49" charset="0"/>
              </a:rPr>
              <a:t>       </a:t>
            </a:r>
            <a:r>
              <a:rPr lang="en-US" sz="2800" b="1" dirty="0">
                <a:solidFill>
                  <a:srgbClr val="CC6600"/>
                </a:solidFill>
                <a:latin typeface="Calibri" panose="020F0502020204030204" pitchFamily="34" charset="0"/>
                <a:cs typeface="Calibri" panose="020F0502020204030204" pitchFamily="34" charset="0"/>
              </a:rPr>
              <a:t> References</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B9BB5D-FF23-FBBF-BF87-F2BBAAA97069}"/>
              </a:ext>
            </a:extLst>
          </p:cNvPr>
          <p:cNvSpPr txBox="1"/>
          <p:nvPr/>
        </p:nvSpPr>
        <p:spPr>
          <a:xfrm>
            <a:off x="545709" y="846138"/>
            <a:ext cx="8052582" cy="5345053"/>
          </a:xfrm>
          <a:prstGeom prst="rect">
            <a:avLst/>
          </a:prstGeom>
          <a:noFill/>
        </p:spPr>
        <p:txBody>
          <a:bodyPr wrap="square">
            <a:spAutoFit/>
          </a:bodyPr>
          <a:lstStyle/>
          <a:p>
            <a:pPr marL="342900" lvl="0" indent="-342900" algn="just">
              <a:lnSpc>
                <a:spcPct val="150000"/>
              </a:lnSpc>
              <a:spcAft>
                <a:spcPts val="800"/>
              </a:spcAft>
              <a:buFont typeface="+mj-lt"/>
              <a:buAutoNum type="arabicPeriod"/>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Saha</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M. A. Rahman and A. Thakur, "Design and implementation of SPI bus protocol with Built-in-self-test capability over FPGA," 2014 International Conference on Electrical Engineering and Information &amp; Communication Technology, 2014, pp. 1-6,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10.1109/ICEEICT.2014.6919076.</a:t>
            </a:r>
            <a:endParaRPr lang="en-IN" sz="1400" dirty="0">
              <a:effectLst/>
              <a:latin typeface="Times New Roman" panose="02020603050405020304" pitchFamily="18" charset="0"/>
              <a:ea typeface="Calibri" panose="020F0502020204030204" pitchFamily="34" charset="0"/>
              <a:cs typeface="Tunga" panose="020B0502040204020203" pitchFamily="34" charset="0"/>
            </a:endParaRPr>
          </a:p>
          <a:p>
            <a:pPr marL="342900" lvl="0" indent="-342900" algn="just">
              <a:lnSpc>
                <a:spcPct val="150000"/>
              </a:lnSpc>
              <a:spcAft>
                <a:spcPts val="800"/>
              </a:spcAft>
              <a:buFont typeface="+mj-lt"/>
              <a:buAutoNum type="arabicPeriod"/>
            </a:pPr>
            <a:r>
              <a:rPr lang="en-IN" sz="1400" dirty="0">
                <a:solidFill>
                  <a:srgbClr val="000000"/>
                </a:solidFill>
                <a:effectLst/>
                <a:latin typeface="Roboto" panose="02000000000000000000" pitchFamily="2" charset="0"/>
                <a:ea typeface="Calibri" panose="020F0502020204030204" pitchFamily="34" charset="0"/>
                <a:cs typeface="Tunga" panose="020B0502040204020203" pitchFamily="34" charset="0"/>
              </a:rPr>
              <a:t>Prasad, </a:t>
            </a:r>
            <a:r>
              <a:rPr lang="en-IN" sz="1400" dirty="0" err="1">
                <a:solidFill>
                  <a:srgbClr val="000000"/>
                </a:solidFill>
                <a:effectLst/>
                <a:latin typeface="Roboto" panose="02000000000000000000" pitchFamily="2" charset="0"/>
                <a:ea typeface="Calibri" panose="020F0502020204030204" pitchFamily="34" charset="0"/>
                <a:cs typeface="Tunga" panose="020B0502040204020203" pitchFamily="34" charset="0"/>
              </a:rPr>
              <a:t>Tadi</a:t>
            </a:r>
            <a:r>
              <a:rPr lang="en-IN" sz="1400" dirty="0">
                <a:solidFill>
                  <a:srgbClr val="000000"/>
                </a:solidFill>
                <a:effectLst/>
                <a:latin typeface="Roboto" panose="02000000000000000000" pitchFamily="2" charset="0"/>
                <a:ea typeface="Calibri" panose="020F0502020204030204" pitchFamily="34" charset="0"/>
                <a:cs typeface="Tunga" panose="020B0502040204020203" pitchFamily="34" charset="0"/>
              </a:rPr>
              <a:t> Durga and B. Ramesh Babu. “Design and Simulation of SPI Master / Slave Using Verilog HDL.” (2014).</a:t>
            </a:r>
            <a:r>
              <a:rPr lang="en-IN" sz="1400" dirty="0">
                <a:effectLst/>
                <a:latin typeface="Times New Roman" panose="02020603050405020304" pitchFamily="18" charset="0"/>
                <a:ea typeface="Calibri" panose="020F0502020204030204" pitchFamily="34" charset="0"/>
                <a:cs typeface="Tunga" panose="020B0502040204020203" pitchFamily="34" charset="0"/>
              </a:rPr>
              <a:t> Paper ID: 02015624 International Journal of Science and Research (IJSR) ISSN (Online)</a:t>
            </a:r>
          </a:p>
          <a:p>
            <a:pPr marL="342900" lvl="0" indent="-342900" algn="just">
              <a:lnSpc>
                <a:spcPct val="150000"/>
              </a:lnSpc>
              <a:spcAft>
                <a:spcPts val="800"/>
              </a:spcAft>
              <a:buFont typeface="+mj-lt"/>
              <a:buAutoNum type="arabicPeriod"/>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 Trivedi, A.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Khade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K. Jain and R. Jadhav, "SPI to I2C Protocol Conversion Using Verilog," 2018 Fourth International Conference on Computing Communication Control and Automation (ICCUBEA), 2018, pp. 1-4,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10.1109/ICCUBEA.2018.8697415.</a:t>
            </a:r>
            <a:endParaRPr lang="en-IN" sz="1400" dirty="0">
              <a:effectLst/>
              <a:latin typeface="Times New Roman" panose="02020603050405020304" pitchFamily="18" charset="0"/>
              <a:ea typeface="Calibri" panose="020F0502020204030204" pitchFamily="34" charset="0"/>
              <a:cs typeface="Tunga" panose="020B0502040204020203" pitchFamily="34" charset="0"/>
            </a:endParaRPr>
          </a:p>
          <a:p>
            <a:pPr marL="342900" lvl="0" indent="-342900" algn="just">
              <a:lnSpc>
                <a:spcPct val="150000"/>
              </a:lnSpc>
              <a:spcAft>
                <a:spcPts val="800"/>
              </a:spcAft>
              <a:buFont typeface="+mj-lt"/>
              <a:buAutoNum type="arabicPeriod"/>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Anand N, G. Joseph, S. S.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Oommen</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and R.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Dhanabal</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"Design and implementation of a high speed Serial Peripheral Interface," 2014 International Conference on Advances in Electrical Engineering (ICAEE), 2014, pp. 1-3,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10.1109/ICAEE.2014.6838431.</a:t>
            </a:r>
            <a:endParaRPr lang="en-IN" sz="1400" dirty="0">
              <a:effectLst/>
              <a:latin typeface="Times New Roman" panose="02020603050405020304" pitchFamily="18" charset="0"/>
              <a:ea typeface="Calibri" panose="020F0502020204030204" pitchFamily="34" charset="0"/>
              <a:cs typeface="Tunga" panose="020B0502040204020203" pitchFamily="34" charset="0"/>
            </a:endParaRPr>
          </a:p>
          <a:p>
            <a:pPr marL="342900" lvl="0" indent="-342900" algn="just">
              <a:lnSpc>
                <a:spcPct val="150000"/>
              </a:lnSpc>
              <a:spcAft>
                <a:spcPts val="800"/>
              </a:spcAft>
              <a:buFont typeface="+mj-lt"/>
              <a:buAutoNum type="arabicPeriod"/>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Leens</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"An introduction to I2C and SPI protocols," in IEEE Instrumentation &amp; Measurement Magazine, vol. 12, no. 1, pp. 8-13, February 2009,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10.1109/MIM.2009.4762946.</a:t>
            </a:r>
            <a:endParaRPr lang="en-IN" sz="1400" dirty="0">
              <a:effectLst/>
              <a:latin typeface="Times New Roman" panose="02020603050405020304" pitchFamily="18" charset="0"/>
              <a:ea typeface="Calibri" panose="020F0502020204030204" pitchFamily="34" charset="0"/>
              <a:cs typeface="Tunga" panose="020B0502040204020203" pitchFamily="34" charset="0"/>
            </a:endParaRPr>
          </a:p>
          <a:p>
            <a:endParaRPr lang="en-IN" sz="1400" dirty="0">
              <a:effectLst/>
              <a:latin typeface="Times New Roman" panose="02020603050405020304" pitchFamily="18" charset="0"/>
              <a:ea typeface="Calibri" panose="020F0502020204030204" pitchFamily="34" charset="0"/>
              <a:cs typeface="Tunga" panose="020B0502040204020203"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endParaRPr lang="en-US" dirty="0"/>
          </a:p>
          <a:p>
            <a:endParaRPr lang="en-US" dirty="0"/>
          </a:p>
          <a:p>
            <a:endParaRPr lang="en-US" dirty="0"/>
          </a:p>
          <a:p>
            <a:pPr lvl="6">
              <a:buNone/>
            </a:pPr>
            <a:r>
              <a:rPr lang="en-US" sz="3200" dirty="0"/>
              <a:t>   </a:t>
            </a:r>
            <a:r>
              <a:rPr lang="en-US" sz="3600" dirty="0">
                <a:solidFill>
                  <a:srgbClr val="993300"/>
                </a:solidFill>
                <a:latin typeface="Calibri" panose="020F0502020204030204" pitchFamily="34" charset="0"/>
                <a:cs typeface="Calibri" panose="020F0502020204030204" pitchFamily="34" charset="0"/>
              </a:rPr>
              <a:t>Queries</a:t>
            </a:r>
          </a:p>
          <a:p>
            <a:pPr lvl="6">
              <a:buNone/>
            </a:pPr>
            <a:r>
              <a:rPr lang="en-US" sz="3600" dirty="0">
                <a:solidFill>
                  <a:srgbClr val="993300"/>
                </a:solidFill>
                <a:latin typeface="Calibri" panose="020F0502020204030204" pitchFamily="34" charset="0"/>
                <a:cs typeface="Calibri" panose="020F0502020204030204" pitchFamily="34" charset="0"/>
              </a:rPr>
              <a:t>        &amp;</a:t>
            </a:r>
          </a:p>
          <a:p>
            <a:pPr lvl="6">
              <a:buNone/>
            </a:pPr>
            <a:r>
              <a:rPr lang="en-US" sz="3600" dirty="0">
                <a:solidFill>
                  <a:srgbClr val="993300"/>
                </a:solidFill>
                <a:latin typeface="Calibri" panose="020F0502020204030204" pitchFamily="34" charset="0"/>
                <a:cs typeface="Calibri" panose="020F0502020204030204" pitchFamily="34" charset="0"/>
              </a:rPr>
              <a:t>Suggestions</a:t>
            </a:r>
          </a:p>
        </p:txBody>
      </p:sp>
      <p:sp>
        <p:nvSpPr>
          <p:cNvPr id="4" name="Slide Number Placeholder 3"/>
          <p:cNvSpPr>
            <a:spLocks noGrp="1"/>
          </p:cNvSpPr>
          <p:nvPr>
            <p:ph type="sldNum" sz="quarter" idx="10"/>
          </p:nvPr>
        </p:nvSpPr>
        <p:spPr/>
        <p:txBody>
          <a:bodyPr/>
          <a:lstStyle/>
          <a:p>
            <a:fld id="{B6F15528-21DE-4FAA-801E-634DDDAF4B2B}"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endParaRPr lang="en-US" dirty="0"/>
          </a:p>
          <a:p>
            <a:endParaRPr lang="en-US" dirty="0"/>
          </a:p>
          <a:p>
            <a:endParaRPr lang="en-US" dirty="0"/>
          </a:p>
          <a:p>
            <a:pPr lvl="6">
              <a:buNone/>
            </a:pPr>
            <a:r>
              <a:rPr lang="en-US" sz="3600" dirty="0">
                <a:solidFill>
                  <a:srgbClr val="993300"/>
                </a:solidFill>
                <a:latin typeface="Calibri" panose="020F0502020204030204" pitchFamily="34" charset="0"/>
                <a:cs typeface="Calibri" panose="020F0502020204030204" pitchFamily="34" charset="0"/>
              </a:rPr>
              <a:t>THANK YOU…</a:t>
            </a:r>
            <a:endParaRPr lang="en-US" sz="2400" dirty="0">
              <a:solidFill>
                <a:srgbClr val="99330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8438"/>
            <a:ext cx="8229600" cy="1143000"/>
          </a:xfrm>
        </p:spPr>
        <p:txBody>
          <a:bodyPr/>
          <a:lstStyle/>
          <a:p>
            <a:r>
              <a:rPr lang="en-US" sz="2800" b="1" i="1" dirty="0">
                <a:solidFill>
                  <a:srgbClr val="CC6600"/>
                </a:solidFill>
                <a:latin typeface="Times New Roman" panose="02020603050405020304" charset="0"/>
                <a:cs typeface="Times New Roman" panose="02020603050405020304" charset="0"/>
              </a:rPr>
              <a:t>		  		                  </a:t>
            </a:r>
            <a:r>
              <a:rPr lang="en-US" sz="3200" b="1" dirty="0">
                <a:solidFill>
                  <a:srgbClr val="CC6600"/>
                </a:solidFill>
                <a:latin typeface="Times New Roman" panose="02020603050405020304" charset="0"/>
                <a:cs typeface="Times New Roman" panose="02020603050405020304" charset="0"/>
              </a:rPr>
              <a:t>1. Introduction</a:t>
            </a:r>
          </a:p>
        </p:txBody>
      </p:sp>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3</a:t>
            </a:fld>
            <a:endParaRPr lang="en-US">
              <a:latin typeface="Times New Roman" panose="02020603050405020304" charset="0"/>
              <a:cs typeface="Times New Roman" panose="02020603050405020304" charset="0"/>
            </a:endParaRPr>
          </a:p>
        </p:txBody>
      </p:sp>
      <p:sp>
        <p:nvSpPr>
          <p:cNvPr id="7" name="TextBox 6">
            <a:extLst>
              <a:ext uri="{FF2B5EF4-FFF2-40B4-BE49-F238E27FC236}">
                <a16:creationId xmlns:a16="http://schemas.microsoft.com/office/drawing/2014/main" id="{708A24F0-F695-A763-6381-96DA22912CCA}"/>
              </a:ext>
            </a:extLst>
          </p:cNvPr>
          <p:cNvSpPr txBox="1"/>
          <p:nvPr/>
        </p:nvSpPr>
        <p:spPr>
          <a:xfrm>
            <a:off x="533400" y="891268"/>
            <a:ext cx="7737230" cy="5632311"/>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COMMUNICATION</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Communication between electronic devices is very much essential in today’s scenario as it needs different devices to interact and required to transmit data from device to device. Both sides need to speak the same language. In electronics, these languages are called communication protocols.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There are two types of communication when we refer to embedded systems and microcontrollers.</a:t>
            </a:r>
          </a:p>
          <a:p>
            <a:pPr marL="342900" indent="-342900">
              <a:buFont typeface="Arial" panose="020B0604020202020204" pitchFamily="34" charset="0"/>
              <a:buChar char="•"/>
            </a:pPr>
            <a:endParaRPr lang="en-US" sz="2000" dirty="0">
              <a:solidFill>
                <a:srgbClr val="24242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 They are Serial Communication and Parallel Communication.</a:t>
            </a:r>
          </a:p>
          <a:p>
            <a:pPr marL="342900" indent="-342900">
              <a:buFont typeface="Arial" panose="020B0604020202020204" pitchFamily="34" charset="0"/>
              <a:buChar char="•"/>
            </a:pPr>
            <a:endParaRPr lang="en-US" sz="2000" dirty="0">
              <a:solidFill>
                <a:srgbClr val="24242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 In serial communication the data bits are transmitted serially one by one i.e., bit by bit on single communication line, It requires only one communication line rather than n lines to transmit data from sender to receiver.</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4</a:t>
            </a:fld>
            <a:endParaRPr lang="en-US"/>
          </a:p>
        </p:txBody>
      </p:sp>
      <p:sp>
        <p:nvSpPr>
          <p:cNvPr id="8" name="Title 1"/>
          <p:cNvSpPr>
            <a:spLocks noGrp="1"/>
          </p:cNvSpPr>
          <p:nvPr/>
        </p:nvSpPr>
        <p:spPr>
          <a:xfrm>
            <a:off x="533400" y="1984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r>
              <a:rPr lang="en-US" sz="2800" b="1" i="1" dirty="0">
                <a:solidFill>
                  <a:srgbClr val="CC6600"/>
                </a:solidFill>
                <a:latin typeface="Times New Roman" panose="02020603050405020304" charset="0"/>
                <a:cs typeface="Times New Roman" panose="02020603050405020304" charset="0"/>
              </a:rPr>
              <a:t>		  		                  </a:t>
            </a:r>
            <a:r>
              <a:rPr lang="en-US" sz="3200" b="1" dirty="0">
                <a:solidFill>
                  <a:srgbClr val="CC6600"/>
                </a:solidFill>
                <a:latin typeface="Times New Roman" panose="02020603050405020304" charset="0"/>
                <a:cs typeface="Times New Roman" panose="02020603050405020304" charset="0"/>
              </a:rPr>
              <a:t>1. Introduction</a:t>
            </a:r>
          </a:p>
        </p:txBody>
      </p:sp>
      <p:sp>
        <p:nvSpPr>
          <p:cNvPr id="3" name="TextBox 2">
            <a:extLst>
              <a:ext uri="{FF2B5EF4-FFF2-40B4-BE49-F238E27FC236}">
                <a16:creationId xmlns:a16="http://schemas.microsoft.com/office/drawing/2014/main" id="{2D2C0734-CF74-4E51-91C4-5073E67992A7}"/>
              </a:ext>
            </a:extLst>
          </p:cNvPr>
          <p:cNvSpPr txBox="1"/>
          <p:nvPr/>
        </p:nvSpPr>
        <p:spPr>
          <a:xfrm>
            <a:off x="685800" y="783655"/>
            <a:ext cx="8077200" cy="6555641"/>
          </a:xfrm>
          <a:prstGeom prst="rect">
            <a:avLst/>
          </a:prstGeom>
          <a:noFill/>
        </p:spPr>
        <p:txBody>
          <a:bodyPr wrap="square">
            <a:spAutoFit/>
          </a:bodyPr>
          <a:lstStyle/>
          <a:p>
            <a:r>
              <a:rPr lang="en-US" sz="2000" b="1" i="0" dirty="0">
                <a:solidFill>
                  <a:srgbClr val="242424"/>
                </a:solidFill>
                <a:effectLst/>
                <a:latin typeface="Times New Roman" panose="02020603050405020304" pitchFamily="18" charset="0"/>
                <a:cs typeface="Times New Roman" panose="02020603050405020304" pitchFamily="18" charset="0"/>
              </a:rPr>
              <a:t>PARALLEL COMMUNICATION</a:t>
            </a:r>
          </a:p>
          <a:p>
            <a:endParaRPr lang="en-US" sz="2000" b="1" dirty="0">
              <a:solidFill>
                <a:srgbClr val="24242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all the bits of data are transmitted simultaneously on separate communication lines. In order to transmit n bit, n wires or lines are used.</a:t>
            </a:r>
          </a:p>
          <a:p>
            <a:endParaRPr lang="en-US" sz="2000" b="0" i="0" dirty="0">
              <a:solidFill>
                <a:srgbClr val="242424"/>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Examples of Parallel Communication Protocols are ISA, ATA, SCSI, PCI and IEEE-488.</a:t>
            </a:r>
            <a:endParaRPr lang="en-US" sz="2000" b="1" i="0" dirty="0">
              <a:solidFill>
                <a:srgbClr val="242424"/>
              </a:solidFill>
              <a:effectLst/>
              <a:latin typeface="Times New Roman" panose="02020603050405020304" pitchFamily="18" charset="0"/>
              <a:cs typeface="Times New Roman" panose="02020603050405020304" pitchFamily="18" charset="0"/>
            </a:endParaRPr>
          </a:p>
          <a:p>
            <a:endParaRPr lang="en-US" sz="2000" b="1" dirty="0">
              <a:solidFill>
                <a:srgbClr val="242424"/>
              </a:solidFill>
              <a:latin typeface="Times New Roman" panose="02020603050405020304" pitchFamily="18" charset="0"/>
              <a:cs typeface="Times New Roman" panose="02020603050405020304" pitchFamily="18" charset="0"/>
            </a:endParaRPr>
          </a:p>
          <a:p>
            <a:r>
              <a:rPr lang="en-US" sz="2000" b="1" i="0" dirty="0">
                <a:solidFill>
                  <a:srgbClr val="242424"/>
                </a:solidFill>
                <a:effectLst/>
                <a:latin typeface="Times New Roman" panose="02020603050405020304" pitchFamily="18" charset="0"/>
                <a:cs typeface="Times New Roman" panose="02020603050405020304" pitchFamily="18" charset="0"/>
              </a:rPr>
              <a:t>SERIAL COMMUNICATION</a:t>
            </a:r>
          </a:p>
          <a:p>
            <a:endParaRPr lang="en-US" sz="2000" b="1" dirty="0">
              <a:solidFill>
                <a:srgbClr val="24242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 In serial communication the data bits are transmitted serially one by one i.e., bit by bit on single communication line, It requires only one communication line rather than n lines to transmit data from sender to receiver.</a:t>
            </a:r>
          </a:p>
          <a:p>
            <a:endParaRPr lang="en-US" sz="2000" b="0" i="0" dirty="0">
              <a:solidFill>
                <a:srgbClr val="242424"/>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Serial communication uses two methods:  Asynchronous and Synchronous. Asynchronous, this type transfers single byte at a time, it does not need of clock signal</a:t>
            </a:r>
            <a:r>
              <a:rPr lang="en-US" sz="2000" b="0" i="0" dirty="0">
                <a:solidFill>
                  <a:srgbClr val="121212"/>
                </a:solidFill>
                <a:effectLst/>
                <a:latin typeface="Times New Roman" panose="02020603050405020304" pitchFamily="18" charset="0"/>
                <a:cs typeface="Times New Roman" panose="02020603050405020304" pitchFamily="18" charset="0"/>
              </a:rPr>
              <a:t>.</a:t>
            </a:r>
          </a:p>
          <a:p>
            <a:endParaRPr lang="en-US" sz="2000" dirty="0">
              <a:solidFill>
                <a:srgbClr val="121212"/>
              </a:solidFill>
              <a:latin typeface="Times New Roman" panose="02020603050405020304" pitchFamily="18" charset="0"/>
              <a:cs typeface="Times New Roman" panose="02020603050405020304" pitchFamily="18" charset="0"/>
            </a:endParaRPr>
          </a:p>
          <a:p>
            <a:endParaRPr lang="en-US" sz="2000" dirty="0">
              <a:solidFill>
                <a:srgbClr val="12121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solidFill>
                <a:srgbClr val="24242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5</a:t>
            </a:fld>
            <a:endParaRPr lang="en-US"/>
          </a:p>
        </p:txBody>
      </p:sp>
      <p:sp>
        <p:nvSpPr>
          <p:cNvPr id="8" name="Title 1"/>
          <p:cNvSpPr>
            <a:spLocks noGrp="1"/>
          </p:cNvSpPr>
          <p:nvPr/>
        </p:nvSpPr>
        <p:spPr>
          <a:xfrm>
            <a:off x="533400" y="1984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r>
              <a:rPr lang="en-US" sz="2800" b="1" i="1" dirty="0">
                <a:solidFill>
                  <a:srgbClr val="CC6600"/>
                </a:solidFill>
                <a:latin typeface="Times New Roman" panose="02020603050405020304" charset="0"/>
                <a:cs typeface="Times New Roman" panose="02020603050405020304" charset="0"/>
              </a:rPr>
              <a:t>		  		                  </a:t>
            </a:r>
            <a:r>
              <a:rPr lang="en-US" sz="3200" b="1" dirty="0">
                <a:solidFill>
                  <a:srgbClr val="CC6600"/>
                </a:solidFill>
                <a:latin typeface="Times New Roman" panose="02020603050405020304" charset="0"/>
                <a:cs typeface="Times New Roman" panose="02020603050405020304" charset="0"/>
              </a:rPr>
              <a:t>1. Introduction</a:t>
            </a:r>
          </a:p>
        </p:txBody>
      </p:sp>
      <p:sp>
        <p:nvSpPr>
          <p:cNvPr id="3" name="TextBox 2">
            <a:extLst>
              <a:ext uri="{FF2B5EF4-FFF2-40B4-BE49-F238E27FC236}">
                <a16:creationId xmlns:a16="http://schemas.microsoft.com/office/drawing/2014/main" id="{B070DA9A-A44F-D103-7FBF-6C24ACE813CA}"/>
              </a:ext>
            </a:extLst>
          </p:cNvPr>
          <p:cNvSpPr txBox="1"/>
          <p:nvPr/>
        </p:nvSpPr>
        <p:spPr>
          <a:xfrm>
            <a:off x="283029" y="769938"/>
            <a:ext cx="8382000" cy="5632311"/>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121212"/>
                </a:solidFill>
                <a:latin typeface="Times New Roman" panose="02020603050405020304" pitchFamily="18" charset="0"/>
                <a:cs typeface="Times New Roman" panose="02020603050405020304" pitchFamily="18" charset="0"/>
              </a:rPr>
              <a:t>E</a:t>
            </a:r>
            <a:r>
              <a:rPr lang="en-US" sz="2000" b="0" i="0" dirty="0">
                <a:solidFill>
                  <a:srgbClr val="121212"/>
                </a:solidFill>
                <a:effectLst/>
                <a:latin typeface="Times New Roman" panose="02020603050405020304" pitchFamily="18" charset="0"/>
                <a:cs typeface="Times New Roman" panose="02020603050405020304" pitchFamily="18" charset="0"/>
              </a:rPr>
              <a:t>xamples of Serial Communication Protocols such as CAN, ETHERNET, I2C, SPI, </a:t>
            </a:r>
            <a:r>
              <a:rPr lang="en-US" sz="2000" b="0" i="0" u="sng" dirty="0">
                <a:solidFill>
                  <a:srgbClr val="0E3D79"/>
                </a:solidFill>
                <a:effectLst/>
                <a:latin typeface="Times New Roman" panose="02020603050405020304" pitchFamily="18" charset="0"/>
                <a:cs typeface="Times New Roman" panose="02020603050405020304" pitchFamily="18" charset="0"/>
                <a:hlinkClick r:id="rId2"/>
              </a:rPr>
              <a:t>RS232</a:t>
            </a:r>
            <a:r>
              <a:rPr lang="en-US" sz="2000" b="0" i="0" dirty="0">
                <a:solidFill>
                  <a:srgbClr val="121212"/>
                </a:solidFill>
                <a:effectLst/>
                <a:latin typeface="Times New Roman" panose="02020603050405020304" pitchFamily="18" charset="0"/>
                <a:cs typeface="Times New Roman" panose="02020603050405020304" pitchFamily="18" charset="0"/>
              </a:rPr>
              <a:t>, USB, 1-Wire, and SATA etc.</a:t>
            </a:r>
          </a:p>
          <a:p>
            <a:pPr marL="285750" indent="-285750">
              <a:buFont typeface="Arial" panose="020B0604020202020204" pitchFamily="34" charset="0"/>
              <a:buChar char="•"/>
            </a:pPr>
            <a:endParaRPr lang="en-US" sz="2000" b="0" i="0" dirty="0">
              <a:solidFill>
                <a:srgbClr val="12121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Serial communication is the most widely used approach to transfer information between data processing peripherals.</a:t>
            </a:r>
          </a:p>
          <a:p>
            <a:endParaRPr lang="en-US" sz="2000" b="0" i="0" dirty="0">
              <a:solidFill>
                <a:srgbClr val="12121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Every electronics device whether it is Personal Computer (PC) or Mobile runs on serial communication.</a:t>
            </a:r>
          </a:p>
          <a:p>
            <a:endParaRPr lang="en-US" sz="2000" b="0" i="0" dirty="0">
              <a:solidFill>
                <a:srgbClr val="12121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serial communication data is sent in the form of bits i.e. binary pulses and it is well known that, binary one represents the logic HIGH and zero represents the logic LOW.</a:t>
            </a:r>
          </a:p>
          <a:p>
            <a:endParaRPr lang="en-US" sz="2000" dirty="0">
              <a:solidFill>
                <a:srgbClr val="12121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There are several types of serial communication depending on the type of transmission mode and data transfer.</a:t>
            </a:r>
          </a:p>
          <a:p>
            <a:endParaRPr lang="en-US" sz="2000" b="0" i="0" dirty="0">
              <a:solidFill>
                <a:srgbClr val="12121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The transmission modes are classified as Simplex, Half Duplex and Full Duplex.</a:t>
            </a:r>
            <a:endParaRPr lang="en-US" sz="2000" dirty="0">
              <a:solidFill>
                <a:srgbClr val="12121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68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6</a:t>
            </a:fld>
            <a:endParaRPr lang="en-US"/>
          </a:p>
        </p:txBody>
      </p:sp>
      <p:sp>
        <p:nvSpPr>
          <p:cNvPr id="8" name="Title 1"/>
          <p:cNvSpPr>
            <a:spLocks noGrp="1"/>
          </p:cNvSpPr>
          <p:nvPr/>
        </p:nvSpPr>
        <p:spPr>
          <a:xfrm>
            <a:off x="533400" y="1984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r>
              <a:rPr lang="en-US" sz="2800" b="1" i="1" dirty="0">
                <a:solidFill>
                  <a:srgbClr val="CC6600"/>
                </a:solidFill>
                <a:latin typeface="Times New Roman" panose="02020603050405020304" charset="0"/>
                <a:cs typeface="Times New Roman" panose="02020603050405020304" charset="0"/>
              </a:rPr>
              <a:t>		  		                  </a:t>
            </a:r>
            <a:r>
              <a:rPr lang="en-US" sz="3200" b="1" dirty="0">
                <a:solidFill>
                  <a:srgbClr val="CC6600"/>
                </a:solidFill>
                <a:latin typeface="Times New Roman" panose="02020603050405020304" charset="0"/>
                <a:cs typeface="Times New Roman" panose="02020603050405020304" charset="0"/>
              </a:rPr>
              <a:t>1. Introduction</a:t>
            </a:r>
          </a:p>
        </p:txBody>
      </p:sp>
      <p:sp>
        <p:nvSpPr>
          <p:cNvPr id="11" name="TextBox 10">
            <a:extLst>
              <a:ext uri="{FF2B5EF4-FFF2-40B4-BE49-F238E27FC236}">
                <a16:creationId xmlns:a16="http://schemas.microsoft.com/office/drawing/2014/main" id="{FAF5D5AE-44E8-4E12-F42E-8A801FDD2B5B}"/>
              </a:ext>
            </a:extLst>
          </p:cNvPr>
          <p:cNvSpPr txBox="1"/>
          <p:nvPr/>
        </p:nvSpPr>
        <p:spPr>
          <a:xfrm>
            <a:off x="533400" y="769938"/>
            <a:ext cx="8229600" cy="5940088"/>
          </a:xfrm>
          <a:prstGeom prst="rect">
            <a:avLst/>
          </a:prstGeom>
          <a:noFill/>
        </p:spPr>
        <p:txBody>
          <a:bodyPr wrap="square">
            <a:spAutoFit/>
          </a:bodyPr>
          <a:lstStyle/>
          <a:p>
            <a:r>
              <a:rPr lang="en-US" sz="2000" b="1" dirty="0">
                <a:solidFill>
                  <a:srgbClr val="121212"/>
                </a:solidFill>
                <a:latin typeface="Times New Roman" panose="02020603050405020304" pitchFamily="18" charset="0"/>
                <a:cs typeface="Times New Roman" panose="02020603050405020304" pitchFamily="18" charset="0"/>
              </a:rPr>
              <a:t>SPI PROTOCOL</a:t>
            </a:r>
            <a:endParaRPr lang="en-US" sz="2000" dirty="0">
              <a:solidFill>
                <a:srgbClr val="121212"/>
              </a:solidFill>
              <a:latin typeface="Times New Roman" panose="02020603050405020304" pitchFamily="18" charset="0"/>
              <a:cs typeface="Times New Roman" panose="02020603050405020304" pitchFamily="18" charset="0"/>
            </a:endParaRPr>
          </a:p>
          <a:p>
            <a:endParaRPr lang="en-US" sz="2000" b="0" i="0" dirty="0">
              <a:solidFill>
                <a:srgbClr val="12121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The Serial Peripheral Interface (SPI) is a synchronous interface which allows several SPI microcontrollers to be interconnected.</a:t>
            </a:r>
          </a:p>
          <a:p>
            <a:endParaRPr lang="en-US" sz="2000" b="0" i="0" dirty="0">
              <a:solidFill>
                <a:srgbClr val="12121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In SPI, separate wires are required for data and clock line.</a:t>
            </a:r>
          </a:p>
          <a:p>
            <a:endParaRPr lang="en-US" sz="2000" dirty="0">
              <a:solidFill>
                <a:srgbClr val="12121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 Also the clock is not included in the data stream and must be furnished as a separate signal. The SPI may be configured either as master or as a slave.</a:t>
            </a:r>
          </a:p>
          <a:p>
            <a:endParaRPr lang="en-US" sz="2000" b="0" i="0" dirty="0">
              <a:solidFill>
                <a:srgbClr val="12121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 The four basic SPI signals (MISO, MOSI, SCK and SS), </a:t>
            </a:r>
            <a:r>
              <a:rPr lang="en-US" sz="2000" b="0" i="0" dirty="0" err="1">
                <a:solidFill>
                  <a:srgbClr val="121212"/>
                </a:solidFill>
                <a:effectLst/>
                <a:latin typeface="Times New Roman" panose="02020603050405020304" pitchFamily="18" charset="0"/>
                <a:cs typeface="Times New Roman" panose="02020603050405020304" pitchFamily="18" charset="0"/>
              </a:rPr>
              <a:t>Vcc</a:t>
            </a:r>
            <a:r>
              <a:rPr lang="en-US" sz="2000" b="0" i="0" dirty="0">
                <a:solidFill>
                  <a:srgbClr val="121212"/>
                </a:solidFill>
                <a:effectLst/>
                <a:latin typeface="Times New Roman" panose="02020603050405020304" pitchFamily="18" charset="0"/>
                <a:cs typeface="Times New Roman" panose="02020603050405020304" pitchFamily="18" charset="0"/>
              </a:rPr>
              <a:t> and Ground are the part of data communication.</a:t>
            </a:r>
          </a:p>
          <a:p>
            <a:r>
              <a:rPr lang="en-US" sz="2000" b="0" i="0" dirty="0">
                <a:solidFill>
                  <a:srgbClr val="121212"/>
                </a:solidFill>
                <a:effectLst/>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the SPI can have unlimited number of slaves. The data communication is configured in SPI registers.</a:t>
            </a:r>
          </a:p>
          <a:p>
            <a:pPr marL="342900" indent="-342900">
              <a:buFont typeface="Arial" panose="020B0604020202020204" pitchFamily="34" charset="0"/>
              <a:buChar char="•"/>
            </a:pPr>
            <a:endParaRPr lang="en-US" sz="2000" dirty="0">
              <a:solidFill>
                <a:srgbClr val="12121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 The SPI can deliver up to 10Mbps of speed and is ideal for high speed data communication.</a:t>
            </a:r>
          </a:p>
          <a:p>
            <a:pPr marL="342900" indent="-342900">
              <a:buFont typeface="Arial" panose="020B0604020202020204" pitchFamily="34" charset="0"/>
              <a:buChar char="•"/>
            </a:pPr>
            <a:endParaRPr lang="en-US" sz="2000" dirty="0">
              <a:solidFill>
                <a:srgbClr val="12121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3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7</a:t>
            </a:fld>
            <a:endParaRPr lang="en-US"/>
          </a:p>
        </p:txBody>
      </p:sp>
      <p:sp>
        <p:nvSpPr>
          <p:cNvPr id="8" name="Title 1"/>
          <p:cNvSpPr>
            <a:spLocks noGrp="1"/>
          </p:cNvSpPr>
          <p:nvPr/>
        </p:nvSpPr>
        <p:spPr>
          <a:xfrm>
            <a:off x="533400" y="1984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r>
              <a:rPr lang="en-US" sz="2800" b="1" i="1" dirty="0">
                <a:solidFill>
                  <a:srgbClr val="CC6600"/>
                </a:solidFill>
                <a:latin typeface="Times New Roman" panose="02020603050405020304" charset="0"/>
                <a:cs typeface="Times New Roman" panose="02020603050405020304" charset="0"/>
              </a:rPr>
              <a:t>		  		                  </a:t>
            </a:r>
            <a:r>
              <a:rPr lang="en-US" sz="3200" b="1" dirty="0">
                <a:solidFill>
                  <a:srgbClr val="CC6600"/>
                </a:solidFill>
                <a:latin typeface="Times New Roman" panose="02020603050405020304" charset="0"/>
                <a:cs typeface="Times New Roman" panose="02020603050405020304" charset="0"/>
              </a:rPr>
              <a:t>1. Introduction</a:t>
            </a:r>
          </a:p>
        </p:txBody>
      </p:sp>
      <p:sp>
        <p:nvSpPr>
          <p:cNvPr id="11" name="TextBox 10">
            <a:extLst>
              <a:ext uri="{FF2B5EF4-FFF2-40B4-BE49-F238E27FC236}">
                <a16:creationId xmlns:a16="http://schemas.microsoft.com/office/drawing/2014/main" id="{FAF5D5AE-44E8-4E12-F42E-8A801FDD2B5B}"/>
              </a:ext>
            </a:extLst>
          </p:cNvPr>
          <p:cNvSpPr txBox="1"/>
          <p:nvPr/>
        </p:nvSpPr>
        <p:spPr>
          <a:xfrm>
            <a:off x="533400" y="769938"/>
            <a:ext cx="8229600" cy="1323439"/>
          </a:xfrm>
          <a:prstGeom prst="rect">
            <a:avLst/>
          </a:prstGeom>
          <a:noFill/>
        </p:spPr>
        <p:txBody>
          <a:bodyPr wrap="square">
            <a:spAutoFit/>
          </a:bodyPr>
          <a:lstStyle/>
          <a:p>
            <a:endParaRPr lang="en-US" sz="2000" b="0" i="0" dirty="0">
              <a:solidFill>
                <a:srgbClr val="12121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There are two types of configurations in which the SPI devices can be connected in an SPI bus. They are Independent Slave Configuration and Daisy Chain Configuration</a:t>
            </a:r>
            <a:r>
              <a:rPr lang="en-US" sz="2000" b="0" i="0" dirty="0">
                <a:solidFill>
                  <a:srgbClr val="000000"/>
                </a:solidFill>
                <a:effectLst/>
                <a:latin typeface="Open Sans" panose="020B0606030504020204" pitchFamily="34" charset="0"/>
              </a:rPr>
              <a:t>.</a:t>
            </a:r>
            <a:endParaRPr lang="en-US" sz="2000" dirty="0">
              <a:solidFill>
                <a:srgbClr val="12121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01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258929" y="6553199"/>
            <a:ext cx="1463466" cy="304801"/>
          </a:xfrm>
        </p:spPr>
        <p:txBody>
          <a:bodyPr/>
          <a:lstStyle/>
          <a:p>
            <a:r>
              <a:rPr lang="en-US" b="1" dirty="0">
                <a:latin typeface="Times New Roman" panose="02020603050405020304" charset="0"/>
                <a:cs typeface="Times New Roman" panose="02020603050405020304" charset="0"/>
              </a:rPr>
              <a:t>7</a:t>
            </a:r>
          </a:p>
        </p:txBody>
      </p:sp>
      <p:sp>
        <p:nvSpPr>
          <p:cNvPr id="5" name="Title 1"/>
          <p:cNvSpPr>
            <a:spLocks noGrp="1"/>
          </p:cNvSpPr>
          <p:nvPr>
            <p:ph type="title"/>
          </p:nvPr>
        </p:nvSpPr>
        <p:spPr>
          <a:xfrm>
            <a:off x="457200" y="222738"/>
            <a:ext cx="8686800" cy="381000"/>
          </a:xfrm>
        </p:spPr>
        <p:txBody>
          <a:bodyPr/>
          <a:lstStyle/>
          <a:p>
            <a:pPr algn="r"/>
            <a:r>
              <a:rPr lang="en-US" sz="2800" b="1" dirty="0">
                <a:solidFill>
                  <a:srgbClr val="CC6600"/>
                </a:solidFill>
                <a:latin typeface="Times New Roman" panose="02020603050405020304" charset="0"/>
                <a:cs typeface="Times New Roman" panose="02020603050405020304" charset="0"/>
              </a:rPr>
              <a:t>2. Literature Review</a:t>
            </a:r>
            <a:endParaRPr lang="en-US" sz="4800" dirty="0">
              <a:latin typeface="Times New Roman" panose="02020603050405020304" charset="0"/>
              <a:cs typeface="Times New Roman" panose="02020603050405020304" charset="0"/>
            </a:endParaRPr>
          </a:p>
        </p:txBody>
      </p:sp>
      <p:graphicFrame>
        <p:nvGraphicFramePr>
          <p:cNvPr id="6" name="Table 5">
            <a:extLst>
              <a:ext uri="{FF2B5EF4-FFF2-40B4-BE49-F238E27FC236}">
                <a16:creationId xmlns:a16="http://schemas.microsoft.com/office/drawing/2014/main" id="{3088FA61-87D3-D0C8-3B67-CF393809BCF6}"/>
              </a:ext>
            </a:extLst>
          </p:cNvPr>
          <p:cNvGraphicFramePr>
            <a:graphicFrameLocks noGrp="1"/>
          </p:cNvGraphicFramePr>
          <p:nvPr>
            <p:extLst>
              <p:ext uri="{D42A27DB-BD31-4B8C-83A1-F6EECF244321}">
                <p14:modId xmlns:p14="http://schemas.microsoft.com/office/powerpoint/2010/main" val="782997661"/>
              </p:ext>
            </p:extLst>
          </p:nvPr>
        </p:nvGraphicFramePr>
        <p:xfrm>
          <a:off x="0" y="983148"/>
          <a:ext cx="9116290" cy="5190641"/>
        </p:xfrm>
        <a:graphic>
          <a:graphicData uri="http://schemas.openxmlformats.org/drawingml/2006/table">
            <a:tbl>
              <a:tblPr firstRow="1" bandRow="1">
                <a:tableStyleId>{5DA37D80-6434-44D0-A028-1B22A696006F}</a:tableStyleId>
              </a:tblPr>
              <a:tblGrid>
                <a:gridCol w="2112737">
                  <a:extLst>
                    <a:ext uri="{9D8B030D-6E8A-4147-A177-3AD203B41FA5}">
                      <a16:colId xmlns:a16="http://schemas.microsoft.com/office/drawing/2014/main" val="3518966868"/>
                    </a:ext>
                  </a:extLst>
                </a:gridCol>
                <a:gridCol w="2002063">
                  <a:extLst>
                    <a:ext uri="{9D8B030D-6E8A-4147-A177-3AD203B41FA5}">
                      <a16:colId xmlns:a16="http://schemas.microsoft.com/office/drawing/2014/main" val="669722046"/>
                    </a:ext>
                  </a:extLst>
                </a:gridCol>
                <a:gridCol w="2454215">
                  <a:extLst>
                    <a:ext uri="{9D8B030D-6E8A-4147-A177-3AD203B41FA5}">
                      <a16:colId xmlns:a16="http://schemas.microsoft.com/office/drawing/2014/main" val="1018992978"/>
                    </a:ext>
                  </a:extLst>
                </a:gridCol>
                <a:gridCol w="2547275">
                  <a:extLst>
                    <a:ext uri="{9D8B030D-6E8A-4147-A177-3AD203B41FA5}">
                      <a16:colId xmlns:a16="http://schemas.microsoft.com/office/drawing/2014/main" val="2527803604"/>
                    </a:ext>
                  </a:extLst>
                </a:gridCol>
              </a:tblGrid>
              <a:tr h="381000">
                <a:tc>
                  <a:txBody>
                    <a:bodyPr/>
                    <a:lstStyle/>
                    <a:p>
                      <a:pPr algn="ctr"/>
                      <a:r>
                        <a:rPr lang="en-IN" sz="1800" dirty="0">
                          <a:latin typeface="Calibri" panose="020F0502020204030204" pitchFamily="34" charset="0"/>
                          <a:cs typeface="Calibri" panose="020F0502020204030204" pitchFamily="34" charset="0"/>
                        </a:rPr>
                        <a:t>Authors</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solidFill>
                            <a:schemeClr val="tx1"/>
                          </a:solidFill>
                          <a:latin typeface="Calibri" panose="020F0502020204030204" pitchFamily="34" charset="0"/>
                          <a:cs typeface="Calibri" panose="020F0502020204030204" pitchFamily="34" charset="0"/>
                        </a:rPr>
                        <a:t>Year</a:t>
                      </a:r>
                    </a:p>
                  </a:txBody>
                  <a:tcPr anchor="ctr"/>
                </a:tc>
                <a:tc>
                  <a:txBody>
                    <a:bodyPr/>
                    <a:lstStyle/>
                    <a:p>
                      <a:pPr algn="ctr"/>
                      <a:r>
                        <a:rPr lang="en-IN" sz="1800" dirty="0">
                          <a:latin typeface="Calibri" panose="020F0502020204030204" pitchFamily="34" charset="0"/>
                          <a:cs typeface="Calibri" panose="020F0502020204030204" pitchFamily="34" charset="0"/>
                        </a:rPr>
                        <a:t>Title</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latin typeface="Calibri" panose="020F0502020204030204" pitchFamily="34" charset="0"/>
                          <a:cs typeface="Calibri" panose="020F0502020204030204" pitchFamily="34" charset="0"/>
                        </a:rPr>
                        <a:t>Key Findings</a:t>
                      </a:r>
                      <a:endParaRPr lang="en-IN" sz="18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89801659"/>
                  </a:ext>
                </a:extLst>
              </a:tr>
              <a:tr h="4809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tx1"/>
                          </a:solidFill>
                          <a:effectLst/>
                          <a:latin typeface="+mn-lt"/>
                          <a:ea typeface="+mn-ea"/>
                          <a:cs typeface="+mn-cs"/>
                        </a:rPr>
                        <a:t>Shumit</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Saha</a:t>
                      </a:r>
                      <a:r>
                        <a:rPr lang="en-IN" sz="1800" b="0" i="0" kern="1200" dirty="0">
                          <a:solidFill>
                            <a:schemeClr val="tx1"/>
                          </a:solidFill>
                          <a:effectLst/>
                          <a:latin typeface="+mn-lt"/>
                          <a:ea typeface="+mn-ea"/>
                          <a:cs typeface="+mn-cs"/>
                        </a:rPr>
                        <a:t>, Md. </a:t>
                      </a:r>
                      <a:r>
                        <a:rPr lang="en-IN" sz="1800" b="0" i="0" kern="1200" dirty="0" err="1">
                          <a:solidFill>
                            <a:schemeClr val="tx1"/>
                          </a:solidFill>
                          <a:effectLst/>
                          <a:latin typeface="+mn-lt"/>
                          <a:ea typeface="+mn-ea"/>
                          <a:cs typeface="+mn-cs"/>
                        </a:rPr>
                        <a:t>Ashikur</a:t>
                      </a:r>
                      <a:r>
                        <a:rPr lang="en-IN" sz="1800" b="0" i="0" kern="1200" dirty="0">
                          <a:solidFill>
                            <a:schemeClr val="tx1"/>
                          </a:solidFill>
                          <a:effectLst/>
                          <a:latin typeface="+mn-lt"/>
                          <a:ea typeface="+mn-ea"/>
                          <a:cs typeface="+mn-cs"/>
                        </a:rPr>
                        <a:t> Rahman, Amit Thakur</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IN" sz="1800" dirty="0">
                          <a:latin typeface="Calibri" panose="020F0502020204030204" pitchFamily="34" charset="0"/>
                          <a:cs typeface="Calibri" panose="020F0502020204030204" pitchFamily="34" charset="0"/>
                        </a:rPr>
                        <a:t>2014</a:t>
                      </a:r>
                    </a:p>
                  </a:txBody>
                  <a:tcPr anchor="ctr"/>
                </a:tc>
                <a:tc>
                  <a:txBody>
                    <a:bodyPr/>
                    <a:lstStyle/>
                    <a:p>
                      <a:pPr algn="just"/>
                      <a:r>
                        <a:rPr lang="en-US" sz="1800" b="0" i="0" kern="1200" dirty="0">
                          <a:solidFill>
                            <a:schemeClr val="tx1"/>
                          </a:solidFill>
                          <a:effectLst/>
                          <a:latin typeface="+mn-lt"/>
                          <a:ea typeface="+mn-ea"/>
                          <a:cs typeface="+mn-cs"/>
                        </a:rPr>
                        <a:t>Design and Implementation of SPI Bus Protocol with Built-In-Self-Test Capability over FPGA</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US" sz="1800" b="0" i="0" kern="1200" dirty="0">
                          <a:solidFill>
                            <a:schemeClr val="tx1"/>
                          </a:solidFill>
                          <a:effectLst/>
                          <a:latin typeface="+mn-lt"/>
                          <a:ea typeface="+mn-ea"/>
                          <a:cs typeface="+mn-cs"/>
                        </a:rPr>
                        <a:t> The comparator used to verify the bit format using some value which gave us idea about using comparator.</a:t>
                      </a:r>
                    </a:p>
                    <a:p>
                      <a:pPr algn="just"/>
                      <a:endParaRPr lang="en-US" sz="1800" b="0" i="0" kern="1200" dirty="0">
                        <a:solidFill>
                          <a:schemeClr val="tx1"/>
                        </a:solidFill>
                        <a:effectLst/>
                        <a:latin typeface="+mn-lt"/>
                        <a:ea typeface="+mn-ea"/>
                        <a:cs typeface="+mn-cs"/>
                      </a:endParaRPr>
                    </a:p>
                    <a:p>
                      <a:pPr algn="just"/>
                      <a:r>
                        <a:rPr lang="en-US" sz="1800" b="0" i="0" kern="1200" dirty="0">
                          <a:solidFill>
                            <a:schemeClr val="tx1"/>
                          </a:solidFill>
                          <a:effectLst/>
                          <a:latin typeface="+mn-lt"/>
                          <a:ea typeface="+mn-ea"/>
                          <a:cs typeface="+mn-cs"/>
                        </a:rPr>
                        <a:t>The waveforms which are given in the paper made us to understand the working of different modules and we could figure out the nature of the waveform in what way we should get that</a:t>
                      </a:r>
                      <a:endParaRPr lang="en-IN" sz="1600" kern="1200" dirty="0">
                        <a:solidFill>
                          <a:schemeClr val="tx1"/>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42670989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258929" y="6553199"/>
            <a:ext cx="1463466" cy="304801"/>
          </a:xfrm>
        </p:spPr>
        <p:txBody>
          <a:bodyPr/>
          <a:lstStyle/>
          <a:p>
            <a:r>
              <a:rPr lang="en-US" b="1" dirty="0">
                <a:latin typeface="Times New Roman" panose="02020603050405020304" charset="0"/>
                <a:cs typeface="Times New Roman" panose="02020603050405020304" charset="0"/>
              </a:rPr>
              <a:t>7</a:t>
            </a:r>
          </a:p>
        </p:txBody>
      </p:sp>
      <p:sp>
        <p:nvSpPr>
          <p:cNvPr id="5" name="Title 1"/>
          <p:cNvSpPr>
            <a:spLocks noGrp="1"/>
          </p:cNvSpPr>
          <p:nvPr>
            <p:ph type="title"/>
          </p:nvPr>
        </p:nvSpPr>
        <p:spPr>
          <a:xfrm>
            <a:off x="457200" y="222738"/>
            <a:ext cx="8686800" cy="381000"/>
          </a:xfrm>
        </p:spPr>
        <p:txBody>
          <a:bodyPr/>
          <a:lstStyle/>
          <a:p>
            <a:pPr algn="r"/>
            <a:r>
              <a:rPr lang="en-US" sz="2800" b="1" dirty="0">
                <a:solidFill>
                  <a:srgbClr val="CC6600"/>
                </a:solidFill>
                <a:latin typeface="Times New Roman" panose="02020603050405020304" charset="0"/>
                <a:cs typeface="Times New Roman" panose="02020603050405020304" charset="0"/>
              </a:rPr>
              <a:t>2. Literature Review</a:t>
            </a:r>
            <a:endParaRPr lang="en-US" sz="4800" dirty="0">
              <a:latin typeface="Times New Roman" panose="02020603050405020304" charset="0"/>
              <a:cs typeface="Times New Roman" panose="02020603050405020304" charset="0"/>
            </a:endParaRPr>
          </a:p>
        </p:txBody>
      </p:sp>
      <p:graphicFrame>
        <p:nvGraphicFramePr>
          <p:cNvPr id="6" name="Table 5">
            <a:extLst>
              <a:ext uri="{FF2B5EF4-FFF2-40B4-BE49-F238E27FC236}">
                <a16:creationId xmlns:a16="http://schemas.microsoft.com/office/drawing/2014/main" id="{3088FA61-87D3-D0C8-3B67-CF393809BCF6}"/>
              </a:ext>
            </a:extLst>
          </p:cNvPr>
          <p:cNvGraphicFramePr>
            <a:graphicFrameLocks noGrp="1"/>
          </p:cNvGraphicFramePr>
          <p:nvPr>
            <p:extLst>
              <p:ext uri="{D42A27DB-BD31-4B8C-83A1-F6EECF244321}">
                <p14:modId xmlns:p14="http://schemas.microsoft.com/office/powerpoint/2010/main" val="2946821669"/>
              </p:ext>
            </p:extLst>
          </p:nvPr>
        </p:nvGraphicFramePr>
        <p:xfrm>
          <a:off x="0" y="983148"/>
          <a:ext cx="9116290" cy="5190641"/>
        </p:xfrm>
        <a:graphic>
          <a:graphicData uri="http://schemas.openxmlformats.org/drawingml/2006/table">
            <a:tbl>
              <a:tblPr firstRow="1" bandRow="1">
                <a:tableStyleId>{5DA37D80-6434-44D0-A028-1B22A696006F}</a:tableStyleId>
              </a:tblPr>
              <a:tblGrid>
                <a:gridCol w="2112737">
                  <a:extLst>
                    <a:ext uri="{9D8B030D-6E8A-4147-A177-3AD203B41FA5}">
                      <a16:colId xmlns:a16="http://schemas.microsoft.com/office/drawing/2014/main" val="3518966868"/>
                    </a:ext>
                  </a:extLst>
                </a:gridCol>
                <a:gridCol w="2002063">
                  <a:extLst>
                    <a:ext uri="{9D8B030D-6E8A-4147-A177-3AD203B41FA5}">
                      <a16:colId xmlns:a16="http://schemas.microsoft.com/office/drawing/2014/main" val="669722046"/>
                    </a:ext>
                  </a:extLst>
                </a:gridCol>
                <a:gridCol w="2454215">
                  <a:extLst>
                    <a:ext uri="{9D8B030D-6E8A-4147-A177-3AD203B41FA5}">
                      <a16:colId xmlns:a16="http://schemas.microsoft.com/office/drawing/2014/main" val="1018992978"/>
                    </a:ext>
                  </a:extLst>
                </a:gridCol>
                <a:gridCol w="2547275">
                  <a:extLst>
                    <a:ext uri="{9D8B030D-6E8A-4147-A177-3AD203B41FA5}">
                      <a16:colId xmlns:a16="http://schemas.microsoft.com/office/drawing/2014/main" val="2527803604"/>
                    </a:ext>
                  </a:extLst>
                </a:gridCol>
              </a:tblGrid>
              <a:tr h="381000">
                <a:tc>
                  <a:txBody>
                    <a:bodyPr/>
                    <a:lstStyle/>
                    <a:p>
                      <a:pPr algn="ctr"/>
                      <a:r>
                        <a:rPr lang="en-IN" sz="1800" dirty="0">
                          <a:latin typeface="Calibri" panose="020F0502020204030204" pitchFamily="34" charset="0"/>
                          <a:cs typeface="Calibri" panose="020F0502020204030204" pitchFamily="34" charset="0"/>
                        </a:rPr>
                        <a:t>Authors</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solidFill>
                            <a:schemeClr val="tx1"/>
                          </a:solidFill>
                          <a:latin typeface="Calibri" panose="020F0502020204030204" pitchFamily="34" charset="0"/>
                          <a:cs typeface="Calibri" panose="020F0502020204030204" pitchFamily="34" charset="0"/>
                        </a:rPr>
                        <a:t>Year</a:t>
                      </a:r>
                    </a:p>
                  </a:txBody>
                  <a:tcPr anchor="ctr"/>
                </a:tc>
                <a:tc>
                  <a:txBody>
                    <a:bodyPr/>
                    <a:lstStyle/>
                    <a:p>
                      <a:pPr algn="ctr"/>
                      <a:r>
                        <a:rPr lang="en-IN" sz="1800" dirty="0">
                          <a:latin typeface="Calibri" panose="020F0502020204030204" pitchFamily="34" charset="0"/>
                          <a:cs typeface="Calibri" panose="020F0502020204030204" pitchFamily="34" charset="0"/>
                        </a:rPr>
                        <a:t>Title</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latin typeface="Calibri" panose="020F0502020204030204" pitchFamily="34" charset="0"/>
                          <a:cs typeface="Calibri" panose="020F0502020204030204" pitchFamily="34" charset="0"/>
                        </a:rPr>
                        <a:t>Key Findings</a:t>
                      </a:r>
                      <a:endParaRPr lang="en-IN" sz="18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89801659"/>
                  </a:ext>
                </a:extLst>
              </a:tr>
              <a:tr h="4809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b="0" i="0" kern="1200" dirty="0">
                          <a:solidFill>
                            <a:schemeClr val="tx1"/>
                          </a:solidFill>
                          <a:effectLst/>
                          <a:latin typeface="+mn-lt"/>
                          <a:ea typeface="+mn-ea"/>
                          <a:cs typeface="+mn-cs"/>
                        </a:rPr>
                        <a:t>T. Durga Prasad, B. Ramesh Babu</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IN" sz="1800" dirty="0">
                          <a:latin typeface="Calibri" panose="020F0502020204030204" pitchFamily="34" charset="0"/>
                          <a:cs typeface="Calibri" panose="020F0502020204030204" pitchFamily="34" charset="0"/>
                        </a:rPr>
                        <a:t>2014</a:t>
                      </a:r>
                    </a:p>
                  </a:txBody>
                  <a:tcPr anchor="ctr"/>
                </a:tc>
                <a:tc>
                  <a:txBody>
                    <a:bodyPr/>
                    <a:lstStyle/>
                    <a:p>
                      <a:pPr algn="just"/>
                      <a:r>
                        <a:rPr lang="en-US" sz="1800" b="0" i="0" kern="1200" dirty="0">
                          <a:solidFill>
                            <a:schemeClr val="tx1"/>
                          </a:solidFill>
                          <a:effectLst/>
                          <a:latin typeface="+mn-lt"/>
                          <a:ea typeface="+mn-ea"/>
                          <a:cs typeface="+mn-cs"/>
                        </a:rPr>
                        <a:t>Design and Simulation of SPI Master / Slave Using Verilog HDL</a:t>
                      </a:r>
                      <a:endParaRPr lang="en-IN" sz="1800" dirty="0">
                        <a:latin typeface="Calibri" panose="020F0502020204030204" pitchFamily="34" charset="0"/>
                        <a:cs typeface="Calibri" panose="020F0502020204030204" pitchFamily="34" charset="0"/>
                      </a:endParaRPr>
                    </a:p>
                  </a:txBody>
                  <a:tcPr anchor="ctr"/>
                </a:tc>
                <a:tc>
                  <a:txBody>
                    <a:bodyPr/>
                    <a:lstStyle/>
                    <a:p>
                      <a:pPr algn="just"/>
                      <a:endParaRPr lang="en-US" sz="1800" b="0" i="0" kern="1200" dirty="0">
                        <a:solidFill>
                          <a:schemeClr val="tx1"/>
                        </a:solidFill>
                        <a:effectLst/>
                        <a:latin typeface="+mn-lt"/>
                        <a:ea typeface="+mn-ea"/>
                        <a:cs typeface="+mn-cs"/>
                      </a:endParaRPr>
                    </a:p>
                    <a:p>
                      <a:pPr algn="just"/>
                      <a:endParaRPr lang="en-US" sz="1800" b="0" i="0" kern="1200" dirty="0">
                        <a:solidFill>
                          <a:schemeClr val="tx1"/>
                        </a:solidFill>
                        <a:effectLst/>
                        <a:latin typeface="+mn-lt"/>
                        <a:ea typeface="+mn-ea"/>
                        <a:cs typeface="+mn-cs"/>
                      </a:endParaRPr>
                    </a:p>
                    <a:p>
                      <a:pPr algn="just"/>
                      <a:r>
                        <a:rPr lang="en-US" sz="1800" b="0" i="0" kern="1200" dirty="0">
                          <a:solidFill>
                            <a:schemeClr val="tx1"/>
                          </a:solidFill>
                          <a:effectLst/>
                          <a:latin typeface="+mn-lt"/>
                          <a:ea typeface="+mn-ea"/>
                          <a:cs typeface="+mn-cs"/>
                        </a:rPr>
                        <a:t> They talks about the master mode operation and slave mode operation by using master control bit.</a:t>
                      </a:r>
                    </a:p>
                    <a:p>
                      <a:pPr algn="just"/>
                      <a:endParaRPr lang="en-US" sz="1800" b="0" i="0" kern="1200" dirty="0">
                        <a:solidFill>
                          <a:schemeClr val="tx1"/>
                        </a:solidFill>
                        <a:effectLst/>
                        <a:latin typeface="+mn-lt"/>
                        <a:ea typeface="+mn-ea"/>
                        <a:cs typeface="+mn-cs"/>
                      </a:endParaRPr>
                    </a:p>
                    <a:p>
                      <a:pPr algn="just"/>
                      <a:r>
                        <a:rPr lang="en-US" sz="1800" b="0" i="0" kern="1200" dirty="0">
                          <a:solidFill>
                            <a:schemeClr val="tx1"/>
                          </a:solidFill>
                          <a:effectLst/>
                          <a:latin typeface="+mn-lt"/>
                          <a:ea typeface="+mn-ea"/>
                          <a:cs typeface="+mn-cs"/>
                        </a:rPr>
                        <a:t>This paper gives the total structure about Master and Slave verification of Testing and Design along with functional verification.</a:t>
                      </a:r>
                    </a:p>
                  </a:txBody>
                  <a:tcPr anchor="ctr"/>
                </a:tc>
                <a:extLst>
                  <a:ext uri="{0D108BD9-81ED-4DB2-BD59-A6C34878D82A}">
                    <a16:rowId xmlns:a16="http://schemas.microsoft.com/office/drawing/2014/main" val="4267098910"/>
                  </a:ext>
                </a:extLst>
              </a:tr>
            </a:tbl>
          </a:graphicData>
        </a:graphic>
      </p:graphicFrame>
    </p:spTree>
    <p:extLst>
      <p:ext uri="{BB962C8B-B14F-4D97-AF65-F5344CB8AC3E}">
        <p14:creationId xmlns:p14="http://schemas.microsoft.com/office/powerpoint/2010/main" val="727328419"/>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33F4FDC67C6344ADA052A9DC2EBA8B" ma:contentTypeVersion="4" ma:contentTypeDescription="Create a new document." ma:contentTypeScope="" ma:versionID="3fe03630d186c5583decc9295b4d8c63">
  <xsd:schema xmlns:xsd="http://www.w3.org/2001/XMLSchema" xmlns:xs="http://www.w3.org/2001/XMLSchema" xmlns:p="http://schemas.microsoft.com/office/2006/metadata/properties" xmlns:ns2="ce30dbe5-62fd-4b4e-80be-1611e95c75b4" targetNamespace="http://schemas.microsoft.com/office/2006/metadata/properties" ma:root="true" ma:fieldsID="7331f46999c553d23e60fcf2ea4bf56f" ns2:_="">
    <xsd:import namespace="ce30dbe5-62fd-4b4e-80be-1611e95c75b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30dbe5-62fd-4b4e-80be-1611e95c75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6E73E1-2214-4B17-9161-F29FCC4CD5B0}"/>
</file>

<file path=customXml/itemProps2.xml><?xml version="1.0" encoding="utf-8"?>
<ds:datastoreItem xmlns:ds="http://schemas.openxmlformats.org/officeDocument/2006/customXml" ds:itemID="{0D5D20B4-0D95-422F-8637-D2F517FA27C8}"/>
</file>

<file path=customXml/itemProps3.xml><?xml version="1.0" encoding="utf-8"?>
<ds:datastoreItem xmlns:ds="http://schemas.openxmlformats.org/officeDocument/2006/customXml" ds:itemID="{9AD31CA1-FF9B-4736-A0E0-9B83CE3D905B}"/>
</file>

<file path=docProps/app.xml><?xml version="1.0" encoding="utf-8"?>
<Properties xmlns="http://schemas.openxmlformats.org/officeDocument/2006/extended-properties" xmlns:vt="http://schemas.openxmlformats.org/officeDocument/2006/docPropsVTypes">
  <TotalTime>1505</TotalTime>
  <Words>1878</Words>
  <Application>Microsoft Office PowerPoint</Application>
  <PresentationFormat>On-screen Show (4:3)</PresentationFormat>
  <Paragraphs>231</Paragraphs>
  <Slides>27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Courier New</vt:lpstr>
      <vt:lpstr>Open Sans</vt:lpstr>
      <vt:lpstr>Roboto</vt:lpstr>
      <vt:lpstr>Symbol</vt:lpstr>
      <vt:lpstr>Times New Roman</vt:lpstr>
      <vt:lpstr>Theme1</vt:lpstr>
      <vt:lpstr>DESIGN AND SIMULATION OF SPI CONTROLLER USING VERILOG  </vt:lpstr>
      <vt:lpstr>                   Presentation Outline </vt:lpstr>
      <vt:lpstr>                        1. Introduction</vt:lpstr>
      <vt:lpstr>PowerPoint Presentation</vt:lpstr>
      <vt:lpstr>PowerPoint Presentation</vt:lpstr>
      <vt:lpstr>PowerPoint Presentation</vt:lpstr>
      <vt:lpstr>PowerPoint Presentation</vt:lpstr>
      <vt:lpstr>2. Literature Review</vt:lpstr>
      <vt:lpstr>2. Literature Review</vt:lpstr>
      <vt:lpstr>2. Literature Review</vt:lpstr>
      <vt:lpstr>2. Literature Review</vt:lpstr>
      <vt:lpstr>2. Literature Review</vt:lpstr>
      <vt:lpstr>PowerPoint Presentation</vt:lpstr>
      <vt:lpstr>PowerPoint Presentation</vt:lpstr>
      <vt:lpstr>PowerPoint Presentation</vt:lpstr>
      <vt:lpstr>PowerPoint Presentation</vt:lpstr>
      <vt:lpstr>PowerPoint Presentation</vt:lpstr>
      <vt:lpstr>            5. Objectives</vt:lpstr>
      <vt:lpstr>6. Methodology  </vt:lpstr>
      <vt:lpstr>6. Methodology  </vt:lpstr>
      <vt:lpstr>6. Methodology  </vt:lpstr>
      <vt:lpstr>6. Methodology  </vt:lpstr>
      <vt:lpstr>Timeline  </vt:lpstr>
      <vt:lpstr>7. Inference  </vt:lpstr>
      <vt:lpstr>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Design of Smart Home System Base on  LoRa</dc:title>
  <dc:creator>Rahul Vinay</dc:creator>
  <cp:lastModifiedBy>Rahul Vinay</cp:lastModifiedBy>
  <cp:revision>17</cp:revision>
  <dcterms:modified xsi:type="dcterms:W3CDTF">2022-11-11T11:45:59Z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0x0101002D33F4FDC67C6344ADA052A9DC2EBA8B</vt:lpwstr>
  </property>
</Properties>
</file>