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3200400" cx="2286000"/>
  <p:notesSz cx="6858000" cy="9144000"/>
  <p:embeddedFontLst>
    <p:embeddedFont>
      <p:font typeface="Dancing Script"/>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A4A3A4"/>
          </p15:clr>
        </p15:guide>
        <p15:guide id="2" pos="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08" orient="horz"/>
        <p:guide pos="7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ancingScrip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DancingScrip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44ec2152b_0_43: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4ec2152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4ec2152b_0_49: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4ec215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4ec2152b_0_56: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4ec215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3b9fdcab2_0_61: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3b9fdca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2ecd0f22d_0_0: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2ecd0f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3147746f4_0_0: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314774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3147746f4_0_8: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3147746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44ec2152b_0_0: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44ec21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4ec2152b_0_11: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4ec215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4ec2152b_0_16: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4ec215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4ec2152b_0_29: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4ec2152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4ec2152b_0_35:notes"/>
          <p:cNvSpPr/>
          <p:nvPr>
            <p:ph idx="2" type="sldImg"/>
          </p:nvPr>
        </p:nvSpPr>
        <p:spPr>
          <a:xfrm>
            <a:off x="2204680"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4ec215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7927" y="463291"/>
            <a:ext cx="2130000" cy="1277100"/>
          </a:xfrm>
          <a:prstGeom prst="rect">
            <a:avLst/>
          </a:prstGeom>
        </p:spPr>
        <p:txBody>
          <a:bodyPr anchorCtr="0" anchor="b" bIns="34200" lIns="34200" spcFirstLastPara="1" rIns="34200" wrap="square" tIns="34200">
            <a:noAutofit/>
          </a:bodyPr>
          <a:lstStyle>
            <a:lvl1pPr lvl="0" algn="ctr">
              <a:spcBef>
                <a:spcPts val="0"/>
              </a:spcBef>
              <a:spcAft>
                <a:spcPts val="0"/>
              </a:spcAft>
              <a:buSzPts val="1900"/>
              <a:buNone/>
              <a:defRPr sz="1900"/>
            </a:lvl1pPr>
            <a:lvl2pPr lvl="1" algn="ctr">
              <a:spcBef>
                <a:spcPts val="0"/>
              </a:spcBef>
              <a:spcAft>
                <a:spcPts val="0"/>
              </a:spcAft>
              <a:buSzPts val="1900"/>
              <a:buNone/>
              <a:defRPr sz="1900"/>
            </a:lvl2pPr>
            <a:lvl3pPr lvl="2" algn="ctr">
              <a:spcBef>
                <a:spcPts val="0"/>
              </a:spcBef>
              <a:spcAft>
                <a:spcPts val="0"/>
              </a:spcAft>
              <a:buSzPts val="1900"/>
              <a:buNone/>
              <a:defRPr sz="1900"/>
            </a:lvl3pPr>
            <a:lvl4pPr lvl="3" algn="ctr">
              <a:spcBef>
                <a:spcPts val="0"/>
              </a:spcBef>
              <a:spcAft>
                <a:spcPts val="0"/>
              </a:spcAft>
              <a:buSzPts val="1900"/>
              <a:buNone/>
              <a:defRPr sz="1900"/>
            </a:lvl4pPr>
            <a:lvl5pPr lvl="4" algn="ctr">
              <a:spcBef>
                <a:spcPts val="0"/>
              </a:spcBef>
              <a:spcAft>
                <a:spcPts val="0"/>
              </a:spcAft>
              <a:buSzPts val="1900"/>
              <a:buNone/>
              <a:defRPr sz="1900"/>
            </a:lvl5pPr>
            <a:lvl6pPr lvl="5" algn="ctr">
              <a:spcBef>
                <a:spcPts val="0"/>
              </a:spcBef>
              <a:spcAft>
                <a:spcPts val="0"/>
              </a:spcAft>
              <a:buSzPts val="1900"/>
              <a:buNone/>
              <a:defRPr sz="1900"/>
            </a:lvl6pPr>
            <a:lvl7pPr lvl="6" algn="ctr">
              <a:spcBef>
                <a:spcPts val="0"/>
              </a:spcBef>
              <a:spcAft>
                <a:spcPts val="0"/>
              </a:spcAft>
              <a:buSzPts val="1900"/>
              <a:buNone/>
              <a:defRPr sz="1900"/>
            </a:lvl7pPr>
            <a:lvl8pPr lvl="7" algn="ctr">
              <a:spcBef>
                <a:spcPts val="0"/>
              </a:spcBef>
              <a:spcAft>
                <a:spcPts val="0"/>
              </a:spcAft>
              <a:buSzPts val="1900"/>
              <a:buNone/>
              <a:defRPr sz="1900"/>
            </a:lvl8pPr>
            <a:lvl9pPr lvl="8" algn="ctr">
              <a:spcBef>
                <a:spcPts val="0"/>
              </a:spcBef>
              <a:spcAft>
                <a:spcPts val="0"/>
              </a:spcAft>
              <a:buSzPts val="1900"/>
              <a:buNone/>
              <a:defRPr sz="1900"/>
            </a:lvl9pPr>
          </a:lstStyle>
          <a:p/>
        </p:txBody>
      </p:sp>
      <p:sp>
        <p:nvSpPr>
          <p:cNvPr id="11" name="Google Shape;11;p2"/>
          <p:cNvSpPr txBox="1"/>
          <p:nvPr>
            <p:ph idx="1" type="subTitle"/>
          </p:nvPr>
        </p:nvSpPr>
        <p:spPr>
          <a:xfrm>
            <a:off x="77925" y="1763456"/>
            <a:ext cx="2130000" cy="493200"/>
          </a:xfrm>
          <a:prstGeom prst="rect">
            <a:avLst/>
          </a:prstGeom>
        </p:spPr>
        <p:txBody>
          <a:bodyPr anchorCtr="0" anchor="t" bIns="34200" lIns="34200" spcFirstLastPara="1" rIns="34200" wrap="square" tIns="3420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 name="Google Shape;12;p2"/>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7925" y="688256"/>
            <a:ext cx="2130000" cy="1221600"/>
          </a:xfrm>
          <a:prstGeom prst="rect">
            <a:avLst/>
          </a:prstGeom>
        </p:spPr>
        <p:txBody>
          <a:bodyPr anchorCtr="0" anchor="b" bIns="34200" lIns="34200" spcFirstLastPara="1" rIns="34200" wrap="square" tIns="3420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r>
              <a:t>xx%</a:t>
            </a:r>
          </a:p>
        </p:txBody>
      </p:sp>
      <p:sp>
        <p:nvSpPr>
          <p:cNvPr id="46" name="Google Shape;46;p11"/>
          <p:cNvSpPr txBox="1"/>
          <p:nvPr>
            <p:ph idx="1" type="body"/>
          </p:nvPr>
        </p:nvSpPr>
        <p:spPr>
          <a:xfrm>
            <a:off x="77925" y="1961384"/>
            <a:ext cx="2130000" cy="809400"/>
          </a:xfrm>
          <a:prstGeom prst="rect">
            <a:avLst/>
          </a:prstGeom>
        </p:spPr>
        <p:txBody>
          <a:bodyPr anchorCtr="0" anchor="t" bIns="34200" lIns="34200" spcFirstLastPara="1" rIns="34200" wrap="square" tIns="34200">
            <a:noAutofit/>
          </a:bodyPr>
          <a:lstStyle>
            <a:lvl1pPr indent="-273050" lvl="0" marL="457200" algn="ctr">
              <a:spcBef>
                <a:spcPts val="0"/>
              </a:spcBef>
              <a:spcAft>
                <a:spcPts val="0"/>
              </a:spcAft>
              <a:buSzPts val="700"/>
              <a:buChar char="●"/>
              <a:defRPr/>
            </a:lvl1pPr>
            <a:lvl2pPr indent="-260350" lvl="1" marL="914400" algn="ctr">
              <a:spcBef>
                <a:spcPts val="600"/>
              </a:spcBef>
              <a:spcAft>
                <a:spcPts val="0"/>
              </a:spcAft>
              <a:buSzPts val="500"/>
              <a:buChar char="○"/>
              <a:defRPr/>
            </a:lvl2pPr>
            <a:lvl3pPr indent="-260350" lvl="2" marL="1371600" algn="ctr">
              <a:spcBef>
                <a:spcPts val="600"/>
              </a:spcBef>
              <a:spcAft>
                <a:spcPts val="0"/>
              </a:spcAft>
              <a:buSzPts val="500"/>
              <a:buChar char="■"/>
              <a:defRPr/>
            </a:lvl3pPr>
            <a:lvl4pPr indent="-260350" lvl="3" marL="1828800" algn="ctr">
              <a:spcBef>
                <a:spcPts val="600"/>
              </a:spcBef>
              <a:spcAft>
                <a:spcPts val="0"/>
              </a:spcAft>
              <a:buSzPts val="500"/>
              <a:buChar char="●"/>
              <a:defRPr/>
            </a:lvl4pPr>
            <a:lvl5pPr indent="-260350" lvl="4" marL="2286000" algn="ctr">
              <a:spcBef>
                <a:spcPts val="600"/>
              </a:spcBef>
              <a:spcAft>
                <a:spcPts val="0"/>
              </a:spcAft>
              <a:buSzPts val="500"/>
              <a:buChar char="○"/>
              <a:defRPr/>
            </a:lvl5pPr>
            <a:lvl6pPr indent="-260350" lvl="5" marL="2743200" algn="ctr">
              <a:spcBef>
                <a:spcPts val="600"/>
              </a:spcBef>
              <a:spcAft>
                <a:spcPts val="0"/>
              </a:spcAft>
              <a:buSzPts val="500"/>
              <a:buChar char="■"/>
              <a:defRPr/>
            </a:lvl6pPr>
            <a:lvl7pPr indent="-260350" lvl="6" marL="3200400" algn="ctr">
              <a:spcBef>
                <a:spcPts val="600"/>
              </a:spcBef>
              <a:spcAft>
                <a:spcPts val="0"/>
              </a:spcAft>
              <a:buSzPts val="500"/>
              <a:buChar char="●"/>
              <a:defRPr/>
            </a:lvl7pPr>
            <a:lvl8pPr indent="-260350" lvl="7" marL="3657600" algn="ctr">
              <a:spcBef>
                <a:spcPts val="600"/>
              </a:spcBef>
              <a:spcAft>
                <a:spcPts val="0"/>
              </a:spcAft>
              <a:buSzPts val="500"/>
              <a:buChar char="○"/>
              <a:defRPr/>
            </a:lvl8pPr>
            <a:lvl9pPr indent="-260350" lvl="8" marL="4114800" algn="ctr">
              <a:spcBef>
                <a:spcPts val="600"/>
              </a:spcBef>
              <a:spcAft>
                <a:spcPts val="600"/>
              </a:spcAft>
              <a:buSzPts val="500"/>
              <a:buChar char="■"/>
              <a:defRPr/>
            </a:lvl9pPr>
          </a:lstStyle>
          <a:p/>
        </p:txBody>
      </p:sp>
      <p:sp>
        <p:nvSpPr>
          <p:cNvPr id="47" name="Google Shape;47;p11"/>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7925" y="1338307"/>
            <a:ext cx="2130000" cy="523800"/>
          </a:xfrm>
          <a:prstGeom prst="rect">
            <a:avLst/>
          </a:prstGeom>
        </p:spPr>
        <p:txBody>
          <a:bodyPr anchorCtr="0" anchor="ctr" bIns="34200" lIns="34200" spcFirstLastPara="1" rIns="34200" wrap="square" tIns="34200">
            <a:noAutofit/>
          </a:bodyPr>
          <a:lstStyle>
            <a:lvl1pPr lvl="0" algn="ctr">
              <a:spcBef>
                <a:spcPts val="0"/>
              </a:spcBef>
              <a:spcAft>
                <a:spcPts val="0"/>
              </a:spcAft>
              <a:buSzPts val="1300"/>
              <a:buNone/>
              <a:defRPr sz="1300"/>
            </a:lvl1pPr>
            <a:lvl2pPr lvl="1" algn="ctr">
              <a:spcBef>
                <a:spcPts val="0"/>
              </a:spcBef>
              <a:spcAft>
                <a:spcPts val="0"/>
              </a:spcAft>
              <a:buSzPts val="1300"/>
              <a:buNone/>
              <a:defRPr sz="1300"/>
            </a:lvl2pPr>
            <a:lvl3pPr lvl="2" algn="ctr">
              <a:spcBef>
                <a:spcPts val="0"/>
              </a:spcBef>
              <a:spcAft>
                <a:spcPts val="0"/>
              </a:spcAft>
              <a:buSzPts val="1300"/>
              <a:buNone/>
              <a:defRPr sz="1300"/>
            </a:lvl3pPr>
            <a:lvl4pPr lvl="3" algn="ctr">
              <a:spcBef>
                <a:spcPts val="0"/>
              </a:spcBef>
              <a:spcAft>
                <a:spcPts val="0"/>
              </a:spcAft>
              <a:buSzPts val="1300"/>
              <a:buNone/>
              <a:defRPr sz="1300"/>
            </a:lvl4pPr>
            <a:lvl5pPr lvl="4" algn="ctr">
              <a:spcBef>
                <a:spcPts val="0"/>
              </a:spcBef>
              <a:spcAft>
                <a:spcPts val="0"/>
              </a:spcAft>
              <a:buSzPts val="1300"/>
              <a:buNone/>
              <a:defRPr sz="1300"/>
            </a:lvl5pPr>
            <a:lvl6pPr lvl="5" algn="ctr">
              <a:spcBef>
                <a:spcPts val="0"/>
              </a:spcBef>
              <a:spcAft>
                <a:spcPts val="0"/>
              </a:spcAft>
              <a:buSzPts val="1300"/>
              <a:buNone/>
              <a:defRPr sz="1300"/>
            </a:lvl6pPr>
            <a:lvl7pPr lvl="6" algn="ctr">
              <a:spcBef>
                <a:spcPts val="0"/>
              </a:spcBef>
              <a:spcAft>
                <a:spcPts val="0"/>
              </a:spcAft>
              <a:buSzPts val="1300"/>
              <a:buNone/>
              <a:defRPr sz="1300"/>
            </a:lvl7pPr>
            <a:lvl8pPr lvl="7" algn="ctr">
              <a:spcBef>
                <a:spcPts val="0"/>
              </a:spcBef>
              <a:spcAft>
                <a:spcPts val="0"/>
              </a:spcAft>
              <a:buSzPts val="1300"/>
              <a:buNone/>
              <a:defRPr sz="1300"/>
            </a:lvl8pPr>
            <a:lvl9pPr lvl="8" algn="ctr">
              <a:spcBef>
                <a:spcPts val="0"/>
              </a:spcBef>
              <a:spcAft>
                <a:spcPts val="0"/>
              </a:spcAft>
              <a:buSzPts val="1300"/>
              <a:buNone/>
              <a:defRPr sz="1300"/>
            </a:lvl9pPr>
          </a:lstStyle>
          <a:p/>
        </p:txBody>
      </p:sp>
      <p:sp>
        <p:nvSpPr>
          <p:cNvPr id="15" name="Google Shape;15;p3"/>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7925" y="276904"/>
            <a:ext cx="2130000" cy="356400"/>
          </a:xfrm>
          <a:prstGeom prst="rect">
            <a:avLst/>
          </a:prstGeom>
        </p:spPr>
        <p:txBody>
          <a:bodyPr anchorCtr="0" anchor="t" bIns="34200" lIns="34200" spcFirstLastPara="1" rIns="34200" wrap="square" tIns="3420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 name="Google Shape;18;p4"/>
          <p:cNvSpPr txBox="1"/>
          <p:nvPr>
            <p:ph idx="1" type="body"/>
          </p:nvPr>
        </p:nvSpPr>
        <p:spPr>
          <a:xfrm>
            <a:off x="77925" y="717096"/>
            <a:ext cx="2130000" cy="2125800"/>
          </a:xfrm>
          <a:prstGeom prst="rect">
            <a:avLst/>
          </a:prstGeom>
        </p:spPr>
        <p:txBody>
          <a:bodyPr anchorCtr="0" anchor="t" bIns="34200" lIns="34200" spcFirstLastPara="1" rIns="34200" wrap="square" tIns="34200">
            <a:noAutofit/>
          </a:bodyPr>
          <a:lstStyle>
            <a:lvl1pPr indent="-273050" lvl="0" marL="457200">
              <a:spcBef>
                <a:spcPts val="0"/>
              </a:spcBef>
              <a:spcAft>
                <a:spcPts val="0"/>
              </a:spcAft>
              <a:buSzPts val="700"/>
              <a:buChar char="●"/>
              <a:defRPr/>
            </a:lvl1pPr>
            <a:lvl2pPr indent="-260350" lvl="1" marL="914400">
              <a:spcBef>
                <a:spcPts val="600"/>
              </a:spcBef>
              <a:spcAft>
                <a:spcPts val="0"/>
              </a:spcAft>
              <a:buSzPts val="500"/>
              <a:buChar char="○"/>
              <a:defRPr/>
            </a:lvl2pPr>
            <a:lvl3pPr indent="-260350" lvl="2" marL="1371600">
              <a:spcBef>
                <a:spcPts val="600"/>
              </a:spcBef>
              <a:spcAft>
                <a:spcPts val="0"/>
              </a:spcAft>
              <a:buSzPts val="500"/>
              <a:buChar char="■"/>
              <a:defRPr/>
            </a:lvl3pPr>
            <a:lvl4pPr indent="-260350" lvl="3" marL="1828800">
              <a:spcBef>
                <a:spcPts val="600"/>
              </a:spcBef>
              <a:spcAft>
                <a:spcPts val="0"/>
              </a:spcAft>
              <a:buSzPts val="500"/>
              <a:buChar char="●"/>
              <a:defRPr/>
            </a:lvl4pPr>
            <a:lvl5pPr indent="-260350" lvl="4" marL="2286000">
              <a:spcBef>
                <a:spcPts val="600"/>
              </a:spcBef>
              <a:spcAft>
                <a:spcPts val="0"/>
              </a:spcAft>
              <a:buSzPts val="500"/>
              <a:buChar char="○"/>
              <a:defRPr/>
            </a:lvl5pPr>
            <a:lvl6pPr indent="-260350" lvl="5" marL="2743200">
              <a:spcBef>
                <a:spcPts val="600"/>
              </a:spcBef>
              <a:spcAft>
                <a:spcPts val="0"/>
              </a:spcAft>
              <a:buSzPts val="500"/>
              <a:buChar char="■"/>
              <a:defRPr/>
            </a:lvl6pPr>
            <a:lvl7pPr indent="-260350" lvl="6" marL="3200400">
              <a:spcBef>
                <a:spcPts val="600"/>
              </a:spcBef>
              <a:spcAft>
                <a:spcPts val="0"/>
              </a:spcAft>
              <a:buSzPts val="500"/>
              <a:buChar char="●"/>
              <a:defRPr/>
            </a:lvl7pPr>
            <a:lvl8pPr indent="-260350" lvl="7" marL="3657600">
              <a:spcBef>
                <a:spcPts val="600"/>
              </a:spcBef>
              <a:spcAft>
                <a:spcPts val="0"/>
              </a:spcAft>
              <a:buSzPts val="500"/>
              <a:buChar char="○"/>
              <a:defRPr/>
            </a:lvl8pPr>
            <a:lvl9pPr indent="-260350" lvl="8" marL="4114800">
              <a:spcBef>
                <a:spcPts val="600"/>
              </a:spcBef>
              <a:spcAft>
                <a:spcPts val="600"/>
              </a:spcAft>
              <a:buSzPts val="500"/>
              <a:buChar char="■"/>
              <a:defRPr/>
            </a:lvl9pPr>
          </a:lstStyle>
          <a:p/>
        </p:txBody>
      </p:sp>
      <p:sp>
        <p:nvSpPr>
          <p:cNvPr id="19" name="Google Shape;19;p4"/>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7925" y="276904"/>
            <a:ext cx="2130000" cy="356400"/>
          </a:xfrm>
          <a:prstGeom prst="rect">
            <a:avLst/>
          </a:prstGeom>
        </p:spPr>
        <p:txBody>
          <a:bodyPr anchorCtr="0" anchor="t" bIns="34200" lIns="34200" spcFirstLastPara="1" rIns="34200" wrap="square" tIns="3420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 name="Google Shape;22;p5"/>
          <p:cNvSpPr txBox="1"/>
          <p:nvPr>
            <p:ph idx="1" type="body"/>
          </p:nvPr>
        </p:nvSpPr>
        <p:spPr>
          <a:xfrm>
            <a:off x="77925" y="717096"/>
            <a:ext cx="999900" cy="2125800"/>
          </a:xfrm>
          <a:prstGeom prst="rect">
            <a:avLst/>
          </a:prstGeom>
        </p:spPr>
        <p:txBody>
          <a:bodyPr anchorCtr="0" anchor="t" bIns="34200" lIns="34200" spcFirstLastPara="1" rIns="34200" wrap="square" tIns="34200">
            <a:noAutofit/>
          </a:bodyPr>
          <a:lstStyle>
            <a:lvl1pPr indent="-260350" lvl="0" marL="457200">
              <a:spcBef>
                <a:spcPts val="0"/>
              </a:spcBef>
              <a:spcAft>
                <a:spcPts val="0"/>
              </a:spcAft>
              <a:buSzPts val="500"/>
              <a:buChar char="●"/>
              <a:defRPr sz="500"/>
            </a:lvl1pPr>
            <a:lvl2pPr indent="-254000" lvl="1" marL="914400">
              <a:spcBef>
                <a:spcPts val="600"/>
              </a:spcBef>
              <a:spcAft>
                <a:spcPts val="0"/>
              </a:spcAft>
              <a:buSzPts val="400"/>
              <a:buChar char="○"/>
              <a:defRPr sz="400"/>
            </a:lvl2pPr>
            <a:lvl3pPr indent="-254000" lvl="2" marL="1371600">
              <a:spcBef>
                <a:spcPts val="600"/>
              </a:spcBef>
              <a:spcAft>
                <a:spcPts val="0"/>
              </a:spcAft>
              <a:buSzPts val="400"/>
              <a:buChar char="■"/>
              <a:defRPr sz="400"/>
            </a:lvl3pPr>
            <a:lvl4pPr indent="-254000" lvl="3" marL="1828800">
              <a:spcBef>
                <a:spcPts val="600"/>
              </a:spcBef>
              <a:spcAft>
                <a:spcPts val="0"/>
              </a:spcAft>
              <a:buSzPts val="400"/>
              <a:buChar char="●"/>
              <a:defRPr sz="400"/>
            </a:lvl4pPr>
            <a:lvl5pPr indent="-254000" lvl="4" marL="2286000">
              <a:spcBef>
                <a:spcPts val="600"/>
              </a:spcBef>
              <a:spcAft>
                <a:spcPts val="0"/>
              </a:spcAft>
              <a:buSzPts val="400"/>
              <a:buChar char="○"/>
              <a:defRPr sz="400"/>
            </a:lvl5pPr>
            <a:lvl6pPr indent="-254000" lvl="5" marL="2743200">
              <a:spcBef>
                <a:spcPts val="600"/>
              </a:spcBef>
              <a:spcAft>
                <a:spcPts val="0"/>
              </a:spcAft>
              <a:buSzPts val="400"/>
              <a:buChar char="■"/>
              <a:defRPr sz="400"/>
            </a:lvl6pPr>
            <a:lvl7pPr indent="-254000" lvl="6" marL="3200400">
              <a:spcBef>
                <a:spcPts val="600"/>
              </a:spcBef>
              <a:spcAft>
                <a:spcPts val="0"/>
              </a:spcAft>
              <a:buSzPts val="400"/>
              <a:buChar char="●"/>
              <a:defRPr sz="400"/>
            </a:lvl7pPr>
            <a:lvl8pPr indent="-254000" lvl="7" marL="3657600">
              <a:spcBef>
                <a:spcPts val="600"/>
              </a:spcBef>
              <a:spcAft>
                <a:spcPts val="0"/>
              </a:spcAft>
              <a:buSzPts val="400"/>
              <a:buChar char="○"/>
              <a:defRPr sz="400"/>
            </a:lvl8pPr>
            <a:lvl9pPr indent="-254000" lvl="8" marL="4114800">
              <a:spcBef>
                <a:spcPts val="600"/>
              </a:spcBef>
              <a:spcAft>
                <a:spcPts val="600"/>
              </a:spcAft>
              <a:buSzPts val="400"/>
              <a:buChar char="■"/>
              <a:defRPr sz="400"/>
            </a:lvl9pPr>
          </a:lstStyle>
          <a:p/>
        </p:txBody>
      </p:sp>
      <p:sp>
        <p:nvSpPr>
          <p:cNvPr id="23" name="Google Shape;23;p5"/>
          <p:cNvSpPr txBox="1"/>
          <p:nvPr>
            <p:ph idx="2" type="body"/>
          </p:nvPr>
        </p:nvSpPr>
        <p:spPr>
          <a:xfrm>
            <a:off x="1208100" y="717096"/>
            <a:ext cx="999900" cy="2125800"/>
          </a:xfrm>
          <a:prstGeom prst="rect">
            <a:avLst/>
          </a:prstGeom>
        </p:spPr>
        <p:txBody>
          <a:bodyPr anchorCtr="0" anchor="t" bIns="34200" lIns="34200" spcFirstLastPara="1" rIns="34200" wrap="square" tIns="34200">
            <a:noAutofit/>
          </a:bodyPr>
          <a:lstStyle>
            <a:lvl1pPr indent="-260350" lvl="0" marL="457200">
              <a:spcBef>
                <a:spcPts val="0"/>
              </a:spcBef>
              <a:spcAft>
                <a:spcPts val="0"/>
              </a:spcAft>
              <a:buSzPts val="500"/>
              <a:buChar char="●"/>
              <a:defRPr sz="500"/>
            </a:lvl1pPr>
            <a:lvl2pPr indent="-254000" lvl="1" marL="914400">
              <a:spcBef>
                <a:spcPts val="600"/>
              </a:spcBef>
              <a:spcAft>
                <a:spcPts val="0"/>
              </a:spcAft>
              <a:buSzPts val="400"/>
              <a:buChar char="○"/>
              <a:defRPr sz="400"/>
            </a:lvl2pPr>
            <a:lvl3pPr indent="-254000" lvl="2" marL="1371600">
              <a:spcBef>
                <a:spcPts val="600"/>
              </a:spcBef>
              <a:spcAft>
                <a:spcPts val="0"/>
              </a:spcAft>
              <a:buSzPts val="400"/>
              <a:buChar char="■"/>
              <a:defRPr sz="400"/>
            </a:lvl3pPr>
            <a:lvl4pPr indent="-254000" lvl="3" marL="1828800">
              <a:spcBef>
                <a:spcPts val="600"/>
              </a:spcBef>
              <a:spcAft>
                <a:spcPts val="0"/>
              </a:spcAft>
              <a:buSzPts val="400"/>
              <a:buChar char="●"/>
              <a:defRPr sz="400"/>
            </a:lvl4pPr>
            <a:lvl5pPr indent="-254000" lvl="4" marL="2286000">
              <a:spcBef>
                <a:spcPts val="600"/>
              </a:spcBef>
              <a:spcAft>
                <a:spcPts val="0"/>
              </a:spcAft>
              <a:buSzPts val="400"/>
              <a:buChar char="○"/>
              <a:defRPr sz="400"/>
            </a:lvl5pPr>
            <a:lvl6pPr indent="-254000" lvl="5" marL="2743200">
              <a:spcBef>
                <a:spcPts val="600"/>
              </a:spcBef>
              <a:spcAft>
                <a:spcPts val="0"/>
              </a:spcAft>
              <a:buSzPts val="400"/>
              <a:buChar char="■"/>
              <a:defRPr sz="400"/>
            </a:lvl6pPr>
            <a:lvl7pPr indent="-254000" lvl="6" marL="3200400">
              <a:spcBef>
                <a:spcPts val="600"/>
              </a:spcBef>
              <a:spcAft>
                <a:spcPts val="0"/>
              </a:spcAft>
              <a:buSzPts val="400"/>
              <a:buChar char="●"/>
              <a:defRPr sz="400"/>
            </a:lvl7pPr>
            <a:lvl8pPr indent="-254000" lvl="7" marL="3657600">
              <a:spcBef>
                <a:spcPts val="600"/>
              </a:spcBef>
              <a:spcAft>
                <a:spcPts val="0"/>
              </a:spcAft>
              <a:buSzPts val="400"/>
              <a:buChar char="○"/>
              <a:defRPr sz="400"/>
            </a:lvl8pPr>
            <a:lvl9pPr indent="-254000" lvl="8" marL="4114800">
              <a:spcBef>
                <a:spcPts val="600"/>
              </a:spcBef>
              <a:spcAft>
                <a:spcPts val="600"/>
              </a:spcAft>
              <a:buSzPts val="400"/>
              <a:buChar char="■"/>
              <a:defRPr sz="400"/>
            </a:lvl9pPr>
          </a:lstStyle>
          <a:p/>
        </p:txBody>
      </p:sp>
      <p:sp>
        <p:nvSpPr>
          <p:cNvPr id="24" name="Google Shape;24;p5"/>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7925" y="276904"/>
            <a:ext cx="2130000" cy="356400"/>
          </a:xfrm>
          <a:prstGeom prst="rect">
            <a:avLst/>
          </a:prstGeom>
        </p:spPr>
        <p:txBody>
          <a:bodyPr anchorCtr="0" anchor="t" bIns="34200" lIns="34200" spcFirstLastPara="1" rIns="34200" wrap="square" tIns="3420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 name="Google Shape;27;p6"/>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7925" y="345707"/>
            <a:ext cx="702000" cy="470100"/>
          </a:xfrm>
          <a:prstGeom prst="rect">
            <a:avLst/>
          </a:prstGeom>
        </p:spPr>
        <p:txBody>
          <a:bodyPr anchorCtr="0" anchor="b" bIns="34200" lIns="34200" spcFirstLastPara="1" rIns="34200" wrap="square" tIns="3420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0" name="Google Shape;30;p7"/>
          <p:cNvSpPr txBox="1"/>
          <p:nvPr>
            <p:ph idx="1" type="body"/>
          </p:nvPr>
        </p:nvSpPr>
        <p:spPr>
          <a:xfrm>
            <a:off x="77925" y="864640"/>
            <a:ext cx="702000" cy="1978200"/>
          </a:xfrm>
          <a:prstGeom prst="rect">
            <a:avLst/>
          </a:prstGeom>
        </p:spPr>
        <p:txBody>
          <a:bodyPr anchorCtr="0" anchor="t" bIns="34200" lIns="34200" spcFirstLastPara="1" rIns="34200" wrap="square" tIns="34200">
            <a:noAutofit/>
          </a:bodyPr>
          <a:lstStyle>
            <a:lvl1pPr indent="-254000" lvl="0" marL="457200">
              <a:spcBef>
                <a:spcPts val="0"/>
              </a:spcBef>
              <a:spcAft>
                <a:spcPts val="0"/>
              </a:spcAft>
              <a:buSzPts val="400"/>
              <a:buChar char="●"/>
              <a:defRPr sz="400"/>
            </a:lvl1pPr>
            <a:lvl2pPr indent="-254000" lvl="1" marL="914400">
              <a:spcBef>
                <a:spcPts val="600"/>
              </a:spcBef>
              <a:spcAft>
                <a:spcPts val="0"/>
              </a:spcAft>
              <a:buSzPts val="400"/>
              <a:buChar char="○"/>
              <a:defRPr sz="400"/>
            </a:lvl2pPr>
            <a:lvl3pPr indent="-254000" lvl="2" marL="1371600">
              <a:spcBef>
                <a:spcPts val="600"/>
              </a:spcBef>
              <a:spcAft>
                <a:spcPts val="0"/>
              </a:spcAft>
              <a:buSzPts val="400"/>
              <a:buChar char="■"/>
              <a:defRPr sz="400"/>
            </a:lvl3pPr>
            <a:lvl4pPr indent="-254000" lvl="3" marL="1828800">
              <a:spcBef>
                <a:spcPts val="600"/>
              </a:spcBef>
              <a:spcAft>
                <a:spcPts val="0"/>
              </a:spcAft>
              <a:buSzPts val="400"/>
              <a:buChar char="●"/>
              <a:defRPr sz="400"/>
            </a:lvl4pPr>
            <a:lvl5pPr indent="-254000" lvl="4" marL="2286000">
              <a:spcBef>
                <a:spcPts val="600"/>
              </a:spcBef>
              <a:spcAft>
                <a:spcPts val="0"/>
              </a:spcAft>
              <a:buSzPts val="400"/>
              <a:buChar char="○"/>
              <a:defRPr sz="400"/>
            </a:lvl5pPr>
            <a:lvl6pPr indent="-254000" lvl="5" marL="2743200">
              <a:spcBef>
                <a:spcPts val="600"/>
              </a:spcBef>
              <a:spcAft>
                <a:spcPts val="0"/>
              </a:spcAft>
              <a:buSzPts val="400"/>
              <a:buChar char="■"/>
              <a:defRPr sz="400"/>
            </a:lvl6pPr>
            <a:lvl7pPr indent="-254000" lvl="6" marL="3200400">
              <a:spcBef>
                <a:spcPts val="600"/>
              </a:spcBef>
              <a:spcAft>
                <a:spcPts val="0"/>
              </a:spcAft>
              <a:buSzPts val="400"/>
              <a:buChar char="●"/>
              <a:defRPr sz="400"/>
            </a:lvl7pPr>
            <a:lvl8pPr indent="-254000" lvl="7" marL="3657600">
              <a:spcBef>
                <a:spcPts val="600"/>
              </a:spcBef>
              <a:spcAft>
                <a:spcPts val="0"/>
              </a:spcAft>
              <a:buSzPts val="400"/>
              <a:buChar char="○"/>
              <a:defRPr sz="400"/>
            </a:lvl8pPr>
            <a:lvl9pPr indent="-254000" lvl="8" marL="4114800">
              <a:spcBef>
                <a:spcPts val="600"/>
              </a:spcBef>
              <a:spcAft>
                <a:spcPts val="600"/>
              </a:spcAft>
              <a:buSzPts val="400"/>
              <a:buChar char="■"/>
              <a:defRPr sz="400"/>
            </a:lvl9pPr>
          </a:lstStyle>
          <a:p/>
        </p:txBody>
      </p:sp>
      <p:sp>
        <p:nvSpPr>
          <p:cNvPr id="31" name="Google Shape;31;p7"/>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22563" y="280093"/>
            <a:ext cx="1591800" cy="2545500"/>
          </a:xfrm>
          <a:prstGeom prst="rect">
            <a:avLst/>
          </a:prstGeom>
        </p:spPr>
        <p:txBody>
          <a:bodyPr anchorCtr="0" anchor="ctr" bIns="34200" lIns="34200" spcFirstLastPara="1" rIns="34200" wrap="square" tIns="3420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8"/>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143000" y="-78"/>
            <a:ext cx="1143000" cy="3200400"/>
          </a:xfrm>
          <a:prstGeom prst="rect">
            <a:avLst/>
          </a:prstGeom>
          <a:solidFill>
            <a:schemeClr val="lt2"/>
          </a:solidFill>
          <a:ln>
            <a:noFill/>
          </a:ln>
        </p:spPr>
        <p:txBody>
          <a:bodyPr anchorCtr="0" anchor="ctr" bIns="34200" lIns="34200" spcFirstLastPara="1" rIns="34200" wrap="square" tIns="342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6375" y="767309"/>
            <a:ext cx="1011300" cy="922200"/>
          </a:xfrm>
          <a:prstGeom prst="rect">
            <a:avLst/>
          </a:prstGeom>
        </p:spPr>
        <p:txBody>
          <a:bodyPr anchorCtr="0" anchor="b" bIns="34200" lIns="34200" spcFirstLastPara="1" rIns="34200" wrap="square" tIns="3420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38" name="Google Shape;38;p9"/>
          <p:cNvSpPr txBox="1"/>
          <p:nvPr>
            <p:ph idx="1" type="subTitle"/>
          </p:nvPr>
        </p:nvSpPr>
        <p:spPr>
          <a:xfrm>
            <a:off x="66375" y="1744136"/>
            <a:ext cx="1011300" cy="768600"/>
          </a:xfrm>
          <a:prstGeom prst="rect">
            <a:avLst/>
          </a:prstGeom>
        </p:spPr>
        <p:txBody>
          <a:bodyPr anchorCtr="0" anchor="t" bIns="34200" lIns="34200" spcFirstLastPara="1" rIns="34200" wrap="square" tIns="34200">
            <a:noAutofit/>
          </a:bodyPr>
          <a:lstStyle>
            <a:lvl1pPr lvl="0" algn="ctr">
              <a:lnSpc>
                <a:spcPct val="100000"/>
              </a:lnSpc>
              <a:spcBef>
                <a:spcPts val="0"/>
              </a:spcBef>
              <a:spcAft>
                <a:spcPts val="0"/>
              </a:spcAft>
              <a:buSzPts val="800"/>
              <a:buNone/>
              <a:defRPr sz="800"/>
            </a:lvl1pPr>
            <a:lvl2pPr lvl="1" algn="ctr">
              <a:lnSpc>
                <a:spcPct val="100000"/>
              </a:lnSpc>
              <a:spcBef>
                <a:spcPts val="0"/>
              </a:spcBef>
              <a:spcAft>
                <a:spcPts val="0"/>
              </a:spcAft>
              <a:buSzPts val="800"/>
              <a:buNone/>
              <a:defRPr sz="800"/>
            </a:lvl2pPr>
            <a:lvl3pPr lvl="2" algn="ctr">
              <a:lnSpc>
                <a:spcPct val="100000"/>
              </a:lnSpc>
              <a:spcBef>
                <a:spcPts val="0"/>
              </a:spcBef>
              <a:spcAft>
                <a:spcPts val="0"/>
              </a:spcAft>
              <a:buSzPts val="800"/>
              <a:buNone/>
              <a:defRPr sz="800"/>
            </a:lvl3pPr>
            <a:lvl4pPr lvl="3" algn="ctr">
              <a:lnSpc>
                <a:spcPct val="100000"/>
              </a:lnSpc>
              <a:spcBef>
                <a:spcPts val="0"/>
              </a:spcBef>
              <a:spcAft>
                <a:spcPts val="0"/>
              </a:spcAft>
              <a:buSzPts val="800"/>
              <a:buNone/>
              <a:defRPr sz="800"/>
            </a:lvl4pPr>
            <a:lvl5pPr lvl="4" algn="ctr">
              <a:lnSpc>
                <a:spcPct val="100000"/>
              </a:lnSpc>
              <a:spcBef>
                <a:spcPts val="0"/>
              </a:spcBef>
              <a:spcAft>
                <a:spcPts val="0"/>
              </a:spcAft>
              <a:buSzPts val="800"/>
              <a:buNone/>
              <a:defRPr sz="800"/>
            </a:lvl5pPr>
            <a:lvl6pPr lvl="5" algn="ctr">
              <a:lnSpc>
                <a:spcPct val="100000"/>
              </a:lnSpc>
              <a:spcBef>
                <a:spcPts val="0"/>
              </a:spcBef>
              <a:spcAft>
                <a:spcPts val="0"/>
              </a:spcAft>
              <a:buSzPts val="800"/>
              <a:buNone/>
              <a:defRPr sz="800"/>
            </a:lvl6pPr>
            <a:lvl7pPr lvl="6" algn="ctr">
              <a:lnSpc>
                <a:spcPct val="100000"/>
              </a:lnSpc>
              <a:spcBef>
                <a:spcPts val="0"/>
              </a:spcBef>
              <a:spcAft>
                <a:spcPts val="0"/>
              </a:spcAft>
              <a:buSzPts val="800"/>
              <a:buNone/>
              <a:defRPr sz="800"/>
            </a:lvl7pPr>
            <a:lvl8pPr lvl="7" algn="ctr">
              <a:lnSpc>
                <a:spcPct val="100000"/>
              </a:lnSpc>
              <a:spcBef>
                <a:spcPts val="0"/>
              </a:spcBef>
              <a:spcAft>
                <a:spcPts val="0"/>
              </a:spcAft>
              <a:buSzPts val="800"/>
              <a:buNone/>
              <a:defRPr sz="800"/>
            </a:lvl8pPr>
            <a:lvl9pPr lvl="8" algn="ctr">
              <a:lnSpc>
                <a:spcPct val="100000"/>
              </a:lnSpc>
              <a:spcBef>
                <a:spcPts val="0"/>
              </a:spcBef>
              <a:spcAft>
                <a:spcPts val="0"/>
              </a:spcAft>
              <a:buSzPts val="800"/>
              <a:buNone/>
              <a:defRPr sz="800"/>
            </a:lvl9pPr>
          </a:lstStyle>
          <a:p/>
        </p:txBody>
      </p:sp>
      <p:sp>
        <p:nvSpPr>
          <p:cNvPr id="39" name="Google Shape;39;p9"/>
          <p:cNvSpPr txBox="1"/>
          <p:nvPr>
            <p:ph idx="2" type="body"/>
          </p:nvPr>
        </p:nvSpPr>
        <p:spPr>
          <a:xfrm>
            <a:off x="1234875" y="450536"/>
            <a:ext cx="959100" cy="2299200"/>
          </a:xfrm>
          <a:prstGeom prst="rect">
            <a:avLst/>
          </a:prstGeom>
        </p:spPr>
        <p:txBody>
          <a:bodyPr anchorCtr="0" anchor="ctr" bIns="34200" lIns="34200" spcFirstLastPara="1" rIns="34200" wrap="square" tIns="34200">
            <a:noAutofit/>
          </a:bodyPr>
          <a:lstStyle>
            <a:lvl1pPr indent="-273050" lvl="0" marL="457200">
              <a:spcBef>
                <a:spcPts val="0"/>
              </a:spcBef>
              <a:spcAft>
                <a:spcPts val="0"/>
              </a:spcAft>
              <a:buSzPts val="700"/>
              <a:buChar char="●"/>
              <a:defRPr/>
            </a:lvl1pPr>
            <a:lvl2pPr indent="-260350" lvl="1" marL="914400">
              <a:spcBef>
                <a:spcPts val="600"/>
              </a:spcBef>
              <a:spcAft>
                <a:spcPts val="0"/>
              </a:spcAft>
              <a:buSzPts val="500"/>
              <a:buChar char="○"/>
              <a:defRPr/>
            </a:lvl2pPr>
            <a:lvl3pPr indent="-260350" lvl="2" marL="1371600">
              <a:spcBef>
                <a:spcPts val="600"/>
              </a:spcBef>
              <a:spcAft>
                <a:spcPts val="0"/>
              </a:spcAft>
              <a:buSzPts val="500"/>
              <a:buChar char="■"/>
              <a:defRPr/>
            </a:lvl3pPr>
            <a:lvl4pPr indent="-260350" lvl="3" marL="1828800">
              <a:spcBef>
                <a:spcPts val="600"/>
              </a:spcBef>
              <a:spcAft>
                <a:spcPts val="0"/>
              </a:spcAft>
              <a:buSzPts val="500"/>
              <a:buChar char="●"/>
              <a:defRPr/>
            </a:lvl4pPr>
            <a:lvl5pPr indent="-260350" lvl="4" marL="2286000">
              <a:spcBef>
                <a:spcPts val="600"/>
              </a:spcBef>
              <a:spcAft>
                <a:spcPts val="0"/>
              </a:spcAft>
              <a:buSzPts val="500"/>
              <a:buChar char="○"/>
              <a:defRPr/>
            </a:lvl5pPr>
            <a:lvl6pPr indent="-260350" lvl="5" marL="2743200">
              <a:spcBef>
                <a:spcPts val="600"/>
              </a:spcBef>
              <a:spcAft>
                <a:spcPts val="0"/>
              </a:spcAft>
              <a:buSzPts val="500"/>
              <a:buChar char="■"/>
              <a:defRPr/>
            </a:lvl6pPr>
            <a:lvl7pPr indent="-260350" lvl="6" marL="3200400">
              <a:spcBef>
                <a:spcPts val="600"/>
              </a:spcBef>
              <a:spcAft>
                <a:spcPts val="0"/>
              </a:spcAft>
              <a:buSzPts val="500"/>
              <a:buChar char="●"/>
              <a:defRPr/>
            </a:lvl7pPr>
            <a:lvl8pPr indent="-260350" lvl="7" marL="3657600">
              <a:spcBef>
                <a:spcPts val="600"/>
              </a:spcBef>
              <a:spcAft>
                <a:spcPts val="0"/>
              </a:spcAft>
              <a:buSzPts val="500"/>
              <a:buChar char="○"/>
              <a:defRPr/>
            </a:lvl8pPr>
            <a:lvl9pPr indent="-260350" lvl="8" marL="4114800">
              <a:spcBef>
                <a:spcPts val="600"/>
              </a:spcBef>
              <a:spcAft>
                <a:spcPts val="600"/>
              </a:spcAft>
              <a:buSzPts val="500"/>
              <a:buChar char="■"/>
              <a:defRPr/>
            </a:lvl9pPr>
          </a:lstStyle>
          <a:p/>
        </p:txBody>
      </p:sp>
      <p:sp>
        <p:nvSpPr>
          <p:cNvPr id="40" name="Google Shape;40;p9"/>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7925" y="2632358"/>
            <a:ext cx="1499700" cy="376500"/>
          </a:xfrm>
          <a:prstGeom prst="rect">
            <a:avLst/>
          </a:prstGeom>
        </p:spPr>
        <p:txBody>
          <a:bodyPr anchorCtr="0" anchor="ctr" bIns="34200" lIns="34200" spcFirstLastPara="1" rIns="34200" wrap="square" tIns="34200">
            <a:noAutofit/>
          </a:bodyPr>
          <a:lstStyle>
            <a:lvl1pPr indent="-228600" lvl="0" marL="457200">
              <a:lnSpc>
                <a:spcPct val="100000"/>
              </a:lnSpc>
              <a:spcBef>
                <a:spcPts val="0"/>
              </a:spcBef>
              <a:spcAft>
                <a:spcPts val="0"/>
              </a:spcAft>
              <a:buSzPts val="700"/>
              <a:buNone/>
              <a:defRPr/>
            </a:lvl1pPr>
          </a:lstStyle>
          <a:p/>
        </p:txBody>
      </p:sp>
      <p:sp>
        <p:nvSpPr>
          <p:cNvPr id="43" name="Google Shape;43;p10"/>
          <p:cNvSpPr txBox="1"/>
          <p:nvPr>
            <p:ph idx="12" type="sldNum"/>
          </p:nvPr>
        </p:nvSpPr>
        <p:spPr>
          <a:xfrm>
            <a:off x="2118114" y="2901557"/>
            <a:ext cx="137100" cy="244800"/>
          </a:xfrm>
          <a:prstGeom prst="rect">
            <a:avLst/>
          </a:prstGeom>
        </p:spPr>
        <p:txBody>
          <a:bodyPr anchorCtr="0" anchor="ctr" bIns="34200" lIns="34200" spcFirstLastPara="1" rIns="34200" wrap="square" tIns="3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25" y="276904"/>
            <a:ext cx="2130000" cy="356400"/>
          </a:xfrm>
          <a:prstGeom prst="rect">
            <a:avLst/>
          </a:prstGeom>
          <a:noFill/>
          <a:ln>
            <a:noFill/>
          </a:ln>
        </p:spPr>
        <p:txBody>
          <a:bodyPr anchorCtr="0" anchor="t" bIns="34200" lIns="34200" spcFirstLastPara="1" rIns="34200" wrap="square" tIns="34200">
            <a:noAutofit/>
          </a:bodyPr>
          <a:lstStyle>
            <a:lvl1pPr lvl="0">
              <a:spcBef>
                <a:spcPts val="0"/>
              </a:spcBef>
              <a:spcAft>
                <a:spcPts val="0"/>
              </a:spcAft>
              <a:buClr>
                <a:schemeClr val="dk1"/>
              </a:buClr>
              <a:buSzPts val="1000"/>
              <a:buNone/>
              <a:defRPr sz="10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7" name="Google Shape;7;p1"/>
          <p:cNvSpPr txBox="1"/>
          <p:nvPr>
            <p:ph idx="1" type="body"/>
          </p:nvPr>
        </p:nvSpPr>
        <p:spPr>
          <a:xfrm>
            <a:off x="77925" y="717096"/>
            <a:ext cx="2130000" cy="2125800"/>
          </a:xfrm>
          <a:prstGeom prst="rect">
            <a:avLst/>
          </a:prstGeom>
          <a:noFill/>
          <a:ln>
            <a:noFill/>
          </a:ln>
        </p:spPr>
        <p:txBody>
          <a:bodyPr anchorCtr="0" anchor="t" bIns="34200" lIns="34200" spcFirstLastPara="1" rIns="34200" wrap="square" tIns="34200">
            <a:noAutofit/>
          </a:bodyPr>
          <a:lstStyle>
            <a:lvl1pPr indent="-273050" lvl="0" marL="457200">
              <a:lnSpc>
                <a:spcPct val="115000"/>
              </a:lnSpc>
              <a:spcBef>
                <a:spcPts val="0"/>
              </a:spcBef>
              <a:spcAft>
                <a:spcPts val="0"/>
              </a:spcAft>
              <a:buClr>
                <a:schemeClr val="dk2"/>
              </a:buClr>
              <a:buSzPts val="700"/>
              <a:buChar char="●"/>
              <a:defRPr sz="700">
                <a:solidFill>
                  <a:schemeClr val="dk2"/>
                </a:solidFill>
              </a:defRPr>
            </a:lvl1pPr>
            <a:lvl2pPr indent="-260350" lvl="1" marL="914400">
              <a:lnSpc>
                <a:spcPct val="115000"/>
              </a:lnSpc>
              <a:spcBef>
                <a:spcPts val="600"/>
              </a:spcBef>
              <a:spcAft>
                <a:spcPts val="0"/>
              </a:spcAft>
              <a:buClr>
                <a:schemeClr val="dk2"/>
              </a:buClr>
              <a:buSzPts val="500"/>
              <a:buChar char="○"/>
              <a:defRPr sz="500">
                <a:solidFill>
                  <a:schemeClr val="dk2"/>
                </a:solidFill>
              </a:defRPr>
            </a:lvl2pPr>
            <a:lvl3pPr indent="-260350" lvl="2" marL="1371600">
              <a:lnSpc>
                <a:spcPct val="115000"/>
              </a:lnSpc>
              <a:spcBef>
                <a:spcPts val="600"/>
              </a:spcBef>
              <a:spcAft>
                <a:spcPts val="0"/>
              </a:spcAft>
              <a:buClr>
                <a:schemeClr val="dk2"/>
              </a:buClr>
              <a:buSzPts val="500"/>
              <a:buChar char="■"/>
              <a:defRPr sz="500">
                <a:solidFill>
                  <a:schemeClr val="dk2"/>
                </a:solidFill>
              </a:defRPr>
            </a:lvl3pPr>
            <a:lvl4pPr indent="-260350" lvl="3" marL="1828800">
              <a:lnSpc>
                <a:spcPct val="115000"/>
              </a:lnSpc>
              <a:spcBef>
                <a:spcPts val="600"/>
              </a:spcBef>
              <a:spcAft>
                <a:spcPts val="0"/>
              </a:spcAft>
              <a:buClr>
                <a:schemeClr val="dk2"/>
              </a:buClr>
              <a:buSzPts val="500"/>
              <a:buChar char="●"/>
              <a:defRPr sz="500">
                <a:solidFill>
                  <a:schemeClr val="dk2"/>
                </a:solidFill>
              </a:defRPr>
            </a:lvl4pPr>
            <a:lvl5pPr indent="-260350" lvl="4" marL="2286000">
              <a:lnSpc>
                <a:spcPct val="115000"/>
              </a:lnSpc>
              <a:spcBef>
                <a:spcPts val="600"/>
              </a:spcBef>
              <a:spcAft>
                <a:spcPts val="0"/>
              </a:spcAft>
              <a:buClr>
                <a:schemeClr val="dk2"/>
              </a:buClr>
              <a:buSzPts val="500"/>
              <a:buChar char="○"/>
              <a:defRPr sz="500">
                <a:solidFill>
                  <a:schemeClr val="dk2"/>
                </a:solidFill>
              </a:defRPr>
            </a:lvl5pPr>
            <a:lvl6pPr indent="-260350" lvl="5" marL="2743200">
              <a:lnSpc>
                <a:spcPct val="115000"/>
              </a:lnSpc>
              <a:spcBef>
                <a:spcPts val="600"/>
              </a:spcBef>
              <a:spcAft>
                <a:spcPts val="0"/>
              </a:spcAft>
              <a:buClr>
                <a:schemeClr val="dk2"/>
              </a:buClr>
              <a:buSzPts val="500"/>
              <a:buChar char="■"/>
              <a:defRPr sz="500">
                <a:solidFill>
                  <a:schemeClr val="dk2"/>
                </a:solidFill>
              </a:defRPr>
            </a:lvl6pPr>
            <a:lvl7pPr indent="-260350" lvl="6" marL="3200400">
              <a:lnSpc>
                <a:spcPct val="115000"/>
              </a:lnSpc>
              <a:spcBef>
                <a:spcPts val="600"/>
              </a:spcBef>
              <a:spcAft>
                <a:spcPts val="0"/>
              </a:spcAft>
              <a:buClr>
                <a:schemeClr val="dk2"/>
              </a:buClr>
              <a:buSzPts val="500"/>
              <a:buChar char="●"/>
              <a:defRPr sz="500">
                <a:solidFill>
                  <a:schemeClr val="dk2"/>
                </a:solidFill>
              </a:defRPr>
            </a:lvl7pPr>
            <a:lvl8pPr indent="-260350" lvl="7" marL="3657600">
              <a:lnSpc>
                <a:spcPct val="115000"/>
              </a:lnSpc>
              <a:spcBef>
                <a:spcPts val="600"/>
              </a:spcBef>
              <a:spcAft>
                <a:spcPts val="0"/>
              </a:spcAft>
              <a:buClr>
                <a:schemeClr val="dk2"/>
              </a:buClr>
              <a:buSzPts val="500"/>
              <a:buChar char="○"/>
              <a:defRPr sz="500">
                <a:solidFill>
                  <a:schemeClr val="dk2"/>
                </a:solidFill>
              </a:defRPr>
            </a:lvl8pPr>
            <a:lvl9pPr indent="-260350" lvl="8" marL="4114800">
              <a:lnSpc>
                <a:spcPct val="115000"/>
              </a:lnSpc>
              <a:spcBef>
                <a:spcPts val="600"/>
              </a:spcBef>
              <a:spcAft>
                <a:spcPts val="600"/>
              </a:spcAft>
              <a:buClr>
                <a:schemeClr val="dk2"/>
              </a:buClr>
              <a:buSzPts val="500"/>
              <a:buChar char="■"/>
              <a:defRPr sz="500">
                <a:solidFill>
                  <a:schemeClr val="dk2"/>
                </a:solidFill>
              </a:defRPr>
            </a:lvl9pPr>
          </a:lstStyle>
          <a:p/>
        </p:txBody>
      </p:sp>
      <p:sp>
        <p:nvSpPr>
          <p:cNvPr id="8" name="Google Shape;8;p1"/>
          <p:cNvSpPr txBox="1"/>
          <p:nvPr>
            <p:ph idx="12" type="sldNum"/>
          </p:nvPr>
        </p:nvSpPr>
        <p:spPr>
          <a:xfrm>
            <a:off x="2118114" y="2901557"/>
            <a:ext cx="137100" cy="244800"/>
          </a:xfrm>
          <a:prstGeom prst="rect">
            <a:avLst/>
          </a:prstGeom>
          <a:noFill/>
          <a:ln>
            <a:noFill/>
          </a:ln>
        </p:spPr>
        <p:txBody>
          <a:bodyPr anchorCtr="0" anchor="ctr" bIns="34200" lIns="34200" spcFirstLastPara="1" rIns="34200" wrap="square" tIns="34200">
            <a:noAutofit/>
          </a:bodyPr>
          <a:lstStyle>
            <a:lvl1pPr lvl="0" algn="r">
              <a:buNone/>
              <a:defRPr sz="400">
                <a:solidFill>
                  <a:schemeClr val="dk2"/>
                </a:solidFill>
              </a:defRPr>
            </a:lvl1pPr>
            <a:lvl2pPr lvl="1" algn="r">
              <a:buNone/>
              <a:defRPr sz="400">
                <a:solidFill>
                  <a:schemeClr val="dk2"/>
                </a:solidFill>
              </a:defRPr>
            </a:lvl2pPr>
            <a:lvl3pPr lvl="2" algn="r">
              <a:buNone/>
              <a:defRPr sz="400">
                <a:solidFill>
                  <a:schemeClr val="dk2"/>
                </a:solidFill>
              </a:defRPr>
            </a:lvl3pPr>
            <a:lvl4pPr lvl="3" algn="r">
              <a:buNone/>
              <a:defRPr sz="400">
                <a:solidFill>
                  <a:schemeClr val="dk2"/>
                </a:solidFill>
              </a:defRPr>
            </a:lvl4pPr>
            <a:lvl5pPr lvl="4" algn="r">
              <a:buNone/>
              <a:defRPr sz="400">
                <a:solidFill>
                  <a:schemeClr val="dk2"/>
                </a:solidFill>
              </a:defRPr>
            </a:lvl5pPr>
            <a:lvl6pPr lvl="5" algn="r">
              <a:buNone/>
              <a:defRPr sz="400">
                <a:solidFill>
                  <a:schemeClr val="dk2"/>
                </a:solidFill>
              </a:defRPr>
            </a:lvl6pPr>
            <a:lvl7pPr lvl="6" algn="r">
              <a:buNone/>
              <a:defRPr sz="400">
                <a:solidFill>
                  <a:schemeClr val="dk2"/>
                </a:solidFill>
              </a:defRPr>
            </a:lvl7pPr>
            <a:lvl8pPr lvl="7" algn="r">
              <a:buNone/>
              <a:defRPr sz="400">
                <a:solidFill>
                  <a:schemeClr val="dk2"/>
                </a:solidFill>
              </a:defRPr>
            </a:lvl8pPr>
            <a:lvl9pPr lvl="8" algn="r">
              <a:buNone/>
              <a:defRPr sz="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53" name="Shape 53"/>
        <p:cNvGrpSpPr/>
        <p:nvPr/>
      </p:nvGrpSpPr>
      <p:grpSpPr>
        <a:xfrm>
          <a:off x="0" y="0"/>
          <a:ext cx="0" cy="0"/>
          <a:chOff x="0" y="0"/>
          <a:chExt cx="0" cy="0"/>
        </a:xfrm>
      </p:grpSpPr>
      <p:sp>
        <p:nvSpPr>
          <p:cNvPr id="54" name="Google Shape;54;p13"/>
          <p:cNvSpPr txBox="1"/>
          <p:nvPr/>
        </p:nvSpPr>
        <p:spPr>
          <a:xfrm>
            <a:off x="-216900" y="90550"/>
            <a:ext cx="2719800" cy="4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Dancing Script"/>
                <a:ea typeface="Dancing Script"/>
                <a:cs typeface="Dancing Script"/>
                <a:sym typeface="Dancing Script"/>
              </a:rPr>
              <a:t>Berlin Airlift</a:t>
            </a:r>
            <a:endParaRPr sz="3000">
              <a:latin typeface="Dancing Script"/>
              <a:ea typeface="Dancing Script"/>
              <a:cs typeface="Dancing Script"/>
              <a:sym typeface="Dancing Script"/>
            </a:endParaRPr>
          </a:p>
        </p:txBody>
      </p:sp>
      <p:sp>
        <p:nvSpPr>
          <p:cNvPr id="55" name="Google Shape;55;p13"/>
          <p:cNvSpPr txBox="1"/>
          <p:nvPr/>
        </p:nvSpPr>
        <p:spPr>
          <a:xfrm>
            <a:off x="85200" y="662700"/>
            <a:ext cx="2115600" cy="24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Times New Roman"/>
                <a:ea typeface="Times New Roman"/>
                <a:cs typeface="Times New Roman"/>
                <a:sym typeface="Times New Roman"/>
              </a:rPr>
              <a:t>B. In June 1948, Stalin had stopped all highway, railway,and waterway traffic from western Germany into West Berlin. Without any means of receiving aid, West Berlin would fall to the communists as was Stalin’s objective. He closed roads, stopped barges, and blocked railways, however he could not blockade the sky. In the Berlin </a:t>
            </a:r>
            <a:r>
              <a:rPr lang="en" sz="600">
                <a:latin typeface="Times New Roman"/>
                <a:ea typeface="Times New Roman"/>
                <a:cs typeface="Times New Roman"/>
                <a:sym typeface="Times New Roman"/>
              </a:rPr>
              <a:t>Airlift</a:t>
            </a:r>
            <a:r>
              <a:rPr lang="en" sz="600">
                <a:latin typeface="Times New Roman"/>
                <a:ea typeface="Times New Roman"/>
                <a:cs typeface="Times New Roman"/>
                <a:sym typeface="Times New Roman"/>
              </a:rPr>
              <a:t>, the United States and Britain supplied West Berlin through a massive airlift that lasted nearly one year. They delivered food, fuel, medical supplies, clothing, toys and everything the residents of West Berlin needed. </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C. The Berlin Airlift happened during the time of the Cold War and was one of its significant events as Stalin attempted but failed to blockade West Berlin and allow it to fall to Communism.</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D. The Berlin Airlift was a significant event as it demonstrated to West Berlin, the Soviet Union, and the world how far the United States would go to protect noncommunist parts of Europe and contain communism. Through the airlift, the US and Britain were successful in ensuring West Berlin did not fall to communism and did not fall short of necessary supplies from the blockade Stalin had put in place. </a:t>
            </a:r>
            <a:endParaRPr sz="600">
              <a:latin typeface="Times New Roman"/>
              <a:ea typeface="Times New Roman"/>
              <a:cs typeface="Times New Roman"/>
              <a:sym typeface="Times New Roman"/>
            </a:endParaRPr>
          </a:p>
        </p:txBody>
      </p:sp>
      <p:sp>
        <p:nvSpPr>
          <p:cNvPr id="56" name="Google Shape;56;p13"/>
          <p:cNvSpPr/>
          <p:nvPr/>
        </p:nvSpPr>
        <p:spPr>
          <a:xfrm rot="5400000">
            <a:off x="-23350" y="16600"/>
            <a:ext cx="387900" cy="342000"/>
          </a:xfrm>
          <a:prstGeom prst="rtTriangle">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rot="10800000">
            <a:off x="1898100" y="0"/>
            <a:ext cx="387900" cy="342000"/>
          </a:xfrm>
          <a:prstGeom prst="rtTriangle">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1921050" y="2835450"/>
            <a:ext cx="387900" cy="342000"/>
          </a:xfrm>
          <a:prstGeom prst="rtTriangle">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00" y="2858400"/>
            <a:ext cx="387900" cy="342000"/>
          </a:xfrm>
          <a:prstGeom prst="rtTriangle">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22"/>
          <p:cNvSpPr txBox="1"/>
          <p:nvPr>
            <p:ph type="title"/>
          </p:nvPr>
        </p:nvSpPr>
        <p:spPr>
          <a:xfrm>
            <a:off x="78000" y="111054"/>
            <a:ext cx="2130000" cy="356400"/>
          </a:xfrm>
          <a:prstGeom prst="rect">
            <a:avLst/>
          </a:prstGeom>
        </p:spPr>
        <p:txBody>
          <a:bodyPr anchorCtr="0" anchor="t" bIns="34200" lIns="34200" spcFirstLastPara="1" rIns="34200" wrap="square" tIns="34200">
            <a:noAutofit/>
          </a:bodyPr>
          <a:lstStyle/>
          <a:p>
            <a:pPr indent="0" lvl="0" marL="0" rtl="0" algn="ctr">
              <a:lnSpc>
                <a:spcPct val="80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GI Bill of Rights</a:t>
            </a:r>
            <a:endParaRPr sz="3000">
              <a:latin typeface="Dancing Script"/>
              <a:ea typeface="Dancing Script"/>
              <a:cs typeface="Dancing Script"/>
              <a:sym typeface="Dancing Script"/>
            </a:endParaRPr>
          </a:p>
        </p:txBody>
      </p:sp>
      <p:sp>
        <p:nvSpPr>
          <p:cNvPr id="145" name="Google Shape;145;p22"/>
          <p:cNvSpPr txBox="1"/>
          <p:nvPr>
            <p:ph idx="1" type="body"/>
          </p:nvPr>
        </p:nvSpPr>
        <p:spPr>
          <a:xfrm>
            <a:off x="78000" y="1002296"/>
            <a:ext cx="2130000" cy="21258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The GI Bill of Rights of 1944 provided various benefits to veterans returning from WW2. It offered services to help fund college, graduate school, and training programs. It also established hospitals, low cost mortgages, ane low interest loans to fund a new business.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The GI Bill of Rights was a political effort to help returning veterans after they had served in WW2 either from </a:t>
            </a:r>
            <a:r>
              <a:rPr lang="en" sz="600">
                <a:solidFill>
                  <a:srgbClr val="000000"/>
                </a:solidFill>
                <a:latin typeface="Times New Roman"/>
                <a:ea typeface="Times New Roman"/>
                <a:cs typeface="Times New Roman"/>
                <a:sym typeface="Times New Roman"/>
              </a:rPr>
              <a:t>volunteering</a:t>
            </a:r>
            <a:r>
              <a:rPr lang="en" sz="600">
                <a:solidFill>
                  <a:srgbClr val="000000"/>
                </a:solidFill>
                <a:latin typeface="Times New Roman"/>
                <a:ea typeface="Times New Roman"/>
                <a:cs typeface="Times New Roman"/>
                <a:sym typeface="Times New Roman"/>
              </a:rPr>
              <a:t> or the draft, and allow them to </a:t>
            </a:r>
            <a:r>
              <a:rPr lang="en" sz="600">
                <a:solidFill>
                  <a:srgbClr val="000000"/>
                </a:solidFill>
                <a:latin typeface="Times New Roman"/>
                <a:ea typeface="Times New Roman"/>
                <a:cs typeface="Times New Roman"/>
                <a:sym typeface="Times New Roman"/>
              </a:rPr>
              <a:t>accustom</a:t>
            </a:r>
            <a:r>
              <a:rPr lang="en" sz="600">
                <a:solidFill>
                  <a:srgbClr val="000000"/>
                </a:solidFill>
                <a:latin typeface="Times New Roman"/>
                <a:ea typeface="Times New Roman"/>
                <a:cs typeface="Times New Roman"/>
                <a:sym typeface="Times New Roman"/>
              </a:rPr>
              <a:t> themselves to civilian life.</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D. The GI Bill of </a:t>
            </a:r>
            <a:r>
              <a:rPr lang="en" sz="600">
                <a:solidFill>
                  <a:srgbClr val="000000"/>
                </a:solidFill>
                <a:latin typeface="Times New Roman"/>
                <a:ea typeface="Times New Roman"/>
                <a:cs typeface="Times New Roman"/>
                <a:sym typeface="Times New Roman"/>
              </a:rPr>
              <a:t>Rights</a:t>
            </a:r>
            <a:r>
              <a:rPr lang="en" sz="600">
                <a:solidFill>
                  <a:srgbClr val="000000"/>
                </a:solidFill>
                <a:latin typeface="Times New Roman"/>
                <a:ea typeface="Times New Roman"/>
                <a:cs typeface="Times New Roman"/>
                <a:sym typeface="Times New Roman"/>
              </a:rPr>
              <a:t> was significant as it allowed for veteran to re adjust with financial and educational help during the difficult transition from war to normalcy. A war that many of them did not have a choice in fighting in. By 1951, the GI Bill of Rights provided 8 million veterans educational and training services, and 2.4 million were able to receive loans for homes, farms, and businesses further showing its positive effects in alleviating the financial difficulties in returning home.</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t/>
            </a:r>
            <a:endParaRPr sz="600">
              <a:solidFill>
                <a:srgbClr val="000000"/>
              </a:solidFill>
              <a:latin typeface="Times New Roman"/>
              <a:ea typeface="Times New Roman"/>
              <a:cs typeface="Times New Roman"/>
              <a:sym typeface="Times New Roman"/>
            </a:endParaRPr>
          </a:p>
        </p:txBody>
      </p:sp>
      <p:sp>
        <p:nvSpPr>
          <p:cNvPr id="146" name="Google Shape;146;p22"/>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D4EB"/>
            </a:gs>
            <a:gs pos="100000">
              <a:srgbClr val="9180BB"/>
            </a:gs>
          </a:gsLst>
          <a:path path="circle">
            <a:fillToRect b="50%" l="50%" r="50%" t="50%"/>
          </a:path>
          <a:tileRect/>
        </a:gradFill>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14550" y="117700"/>
            <a:ext cx="2256900" cy="356400"/>
          </a:xfrm>
          <a:prstGeom prst="rect">
            <a:avLst/>
          </a:prstGeom>
        </p:spPr>
        <p:txBody>
          <a:bodyPr anchorCtr="0" anchor="t" bIns="34200" lIns="34200" spcFirstLastPara="1" rIns="34200" wrap="square" tIns="34200">
            <a:noAutofit/>
          </a:bodyPr>
          <a:lstStyle/>
          <a:p>
            <a:pPr indent="0" lvl="0" marL="0" rtl="0" algn="ctr">
              <a:lnSpc>
                <a:spcPct val="70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John Foster Dulles</a:t>
            </a:r>
            <a:endParaRPr sz="3000">
              <a:latin typeface="Dancing Script"/>
              <a:ea typeface="Dancing Script"/>
              <a:cs typeface="Dancing Script"/>
              <a:sym typeface="Dancing Script"/>
            </a:endParaRPr>
          </a:p>
        </p:txBody>
      </p:sp>
      <p:sp>
        <p:nvSpPr>
          <p:cNvPr id="155" name="Google Shape;155;p23"/>
          <p:cNvSpPr txBox="1"/>
          <p:nvPr>
            <p:ph idx="1" type="body"/>
          </p:nvPr>
        </p:nvSpPr>
        <p:spPr>
          <a:xfrm>
            <a:off x="78000" y="780221"/>
            <a:ext cx="2130000" cy="21258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John Foster Dulles (1888–1959) was a diplomat and political thinker. A strong anti-communist, he helped organize the United Nations after World War II and later served as Secretary of State under President Dwight Eisenhower. In this role, he helped formulate the Cold War policies of brinkmanship and “massive retaliation”.</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John Foster Dulles falls under the “people” category as an American diplomat and secretary of state.</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rPr lang="en" sz="600">
                <a:solidFill>
                  <a:srgbClr val="000000"/>
                </a:solidFill>
                <a:latin typeface="Times New Roman"/>
                <a:ea typeface="Times New Roman"/>
                <a:cs typeface="Times New Roman"/>
                <a:sym typeface="Times New Roman"/>
              </a:rPr>
              <a:t>D. John Foster Dulles was a significant figure in the early Cold War area as an anti-communist. He helped design the Dawes plan which sought to stabilize Europe and thus prevent the spread of communism. He also was </a:t>
            </a:r>
            <a:r>
              <a:rPr lang="en" sz="600">
                <a:solidFill>
                  <a:srgbClr val="000000"/>
                </a:solidFill>
                <a:latin typeface="Times New Roman"/>
                <a:ea typeface="Times New Roman"/>
                <a:cs typeface="Times New Roman"/>
                <a:sym typeface="Times New Roman"/>
              </a:rPr>
              <a:t>fundamental</a:t>
            </a:r>
            <a:r>
              <a:rPr lang="en" sz="600">
                <a:solidFill>
                  <a:srgbClr val="000000"/>
                </a:solidFill>
                <a:latin typeface="Times New Roman"/>
                <a:ea typeface="Times New Roman"/>
                <a:cs typeface="Times New Roman"/>
                <a:sym typeface="Times New Roman"/>
              </a:rPr>
              <a:t> in the formation of the Southeast Asia Treaty Organization, with the purpose of preventing countries from </a:t>
            </a:r>
            <a:r>
              <a:rPr lang="en" sz="600">
                <a:solidFill>
                  <a:srgbClr val="000000"/>
                </a:solidFill>
                <a:latin typeface="Times New Roman"/>
                <a:ea typeface="Times New Roman"/>
                <a:cs typeface="Times New Roman"/>
                <a:sym typeface="Times New Roman"/>
              </a:rPr>
              <a:t>falling</a:t>
            </a:r>
            <a:r>
              <a:rPr lang="en" sz="600">
                <a:solidFill>
                  <a:srgbClr val="000000"/>
                </a:solidFill>
                <a:latin typeface="Times New Roman"/>
                <a:ea typeface="Times New Roman"/>
                <a:cs typeface="Times New Roman"/>
                <a:sym typeface="Times New Roman"/>
              </a:rPr>
              <a:t> to communism in the area. He was important due to the policies that took strong actions against communism including brinkmanship where they would push </a:t>
            </a:r>
            <a:r>
              <a:rPr lang="en" sz="600">
                <a:solidFill>
                  <a:srgbClr val="000000"/>
                </a:solidFill>
                <a:latin typeface="Times New Roman"/>
                <a:ea typeface="Times New Roman"/>
                <a:cs typeface="Times New Roman"/>
                <a:sym typeface="Times New Roman"/>
              </a:rPr>
              <a:t>forward</a:t>
            </a:r>
            <a:r>
              <a:rPr lang="en" sz="600">
                <a:solidFill>
                  <a:srgbClr val="000000"/>
                </a:solidFill>
                <a:latin typeface="Times New Roman"/>
                <a:ea typeface="Times New Roman"/>
                <a:cs typeface="Times New Roman"/>
                <a:sym typeface="Times New Roman"/>
              </a:rPr>
              <a:t> dangerous events and conflicts to pursue a goal. And his </a:t>
            </a:r>
            <a:r>
              <a:rPr lang="en" sz="600">
                <a:solidFill>
                  <a:srgbClr val="000000"/>
                </a:solidFill>
                <a:latin typeface="Times New Roman"/>
                <a:ea typeface="Times New Roman"/>
                <a:cs typeface="Times New Roman"/>
                <a:sym typeface="Times New Roman"/>
              </a:rPr>
              <a:t>aggressive</a:t>
            </a:r>
            <a:r>
              <a:rPr lang="en" sz="600">
                <a:solidFill>
                  <a:srgbClr val="000000"/>
                </a:solidFill>
                <a:latin typeface="Times New Roman"/>
                <a:ea typeface="Times New Roman"/>
                <a:cs typeface="Times New Roman"/>
                <a:sym typeface="Times New Roman"/>
              </a:rPr>
              <a:t> stance would help governments around the world and countries against the communist threat.</a:t>
            </a:r>
            <a:endParaRPr sz="600">
              <a:solidFill>
                <a:srgbClr val="000000"/>
              </a:solidFill>
              <a:latin typeface="Times New Roman"/>
              <a:ea typeface="Times New Roman"/>
              <a:cs typeface="Times New Roman"/>
              <a:sym typeface="Times New Roman"/>
            </a:endParaRPr>
          </a:p>
        </p:txBody>
      </p:sp>
      <p:sp>
        <p:nvSpPr>
          <p:cNvPr id="156" name="Google Shape;156;p23"/>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48208"/>
            </a:gs>
            <a:gs pos="100000">
              <a:srgbClr val="703E08"/>
            </a:gs>
          </a:gsLst>
          <a:path path="circle">
            <a:fillToRect b="50%" l="50%" r="50%" t="50%"/>
          </a:path>
          <a:tileRect/>
        </a:gra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78000" y="130979"/>
            <a:ext cx="2130000" cy="356400"/>
          </a:xfrm>
          <a:prstGeom prst="rect">
            <a:avLst/>
          </a:prstGeom>
        </p:spPr>
        <p:txBody>
          <a:bodyPr anchorCtr="0" anchor="t" bIns="34200" lIns="34200" spcFirstLastPara="1" rIns="34200" wrap="square" tIns="34200">
            <a:noAutofit/>
          </a:bodyPr>
          <a:lstStyle/>
          <a:p>
            <a:pPr indent="0" lvl="0" marL="0" rtl="0" algn="ctr">
              <a:lnSpc>
                <a:spcPct val="115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Arthur Miller</a:t>
            </a:r>
            <a:endParaRPr sz="3000">
              <a:latin typeface="Dancing Script"/>
              <a:ea typeface="Dancing Script"/>
              <a:cs typeface="Dancing Script"/>
              <a:sym typeface="Dancing Script"/>
            </a:endParaRPr>
          </a:p>
          <a:p>
            <a:pPr indent="0" lvl="0" marL="0" rtl="0" algn="l">
              <a:lnSpc>
                <a:spcPct val="115000"/>
              </a:lnSpc>
              <a:spcBef>
                <a:spcPts val="0"/>
              </a:spcBef>
              <a:spcAft>
                <a:spcPts val="0"/>
              </a:spcAft>
              <a:buClr>
                <a:schemeClr val="dk1"/>
              </a:buClr>
              <a:buSzPts val="1100"/>
              <a:buFont typeface="Arial"/>
              <a:buNone/>
            </a:pPr>
            <a:r>
              <a:t/>
            </a:r>
            <a:endParaRPr sz="3000">
              <a:latin typeface="Dancing Script"/>
              <a:ea typeface="Dancing Script"/>
              <a:cs typeface="Dancing Script"/>
              <a:sym typeface="Dancing Script"/>
            </a:endParaRPr>
          </a:p>
          <a:p>
            <a:pPr indent="0" lvl="0" marL="0" rtl="0" algn="l">
              <a:spcBef>
                <a:spcPts val="0"/>
              </a:spcBef>
              <a:spcAft>
                <a:spcPts val="0"/>
              </a:spcAft>
              <a:buNone/>
            </a:pPr>
            <a:r>
              <a:t/>
            </a:r>
            <a:endParaRPr sz="3000">
              <a:latin typeface="Dancing Script"/>
              <a:ea typeface="Dancing Script"/>
              <a:cs typeface="Dancing Script"/>
              <a:sym typeface="Dancing Script"/>
            </a:endParaRPr>
          </a:p>
        </p:txBody>
      </p:sp>
      <p:sp>
        <p:nvSpPr>
          <p:cNvPr id="165" name="Google Shape;165;p24"/>
          <p:cNvSpPr txBox="1"/>
          <p:nvPr>
            <p:ph idx="1" type="body"/>
          </p:nvPr>
        </p:nvSpPr>
        <p:spPr>
          <a:xfrm>
            <a:off x="100300" y="725371"/>
            <a:ext cx="2130000" cy="21258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a:t>
            </a:r>
            <a:r>
              <a:rPr lang="en" sz="600">
                <a:solidFill>
                  <a:srgbClr val="000000"/>
                </a:solidFill>
                <a:latin typeface="Times New Roman"/>
                <a:ea typeface="Times New Roman"/>
                <a:cs typeface="Times New Roman"/>
                <a:sym typeface="Times New Roman"/>
              </a:rPr>
              <a:t>Arthur Miller was an American </a:t>
            </a:r>
            <a:r>
              <a:rPr lang="en" sz="600">
                <a:solidFill>
                  <a:srgbClr val="000000"/>
                </a:solidFill>
                <a:latin typeface="Times New Roman"/>
                <a:ea typeface="Times New Roman"/>
                <a:cs typeface="Times New Roman"/>
                <a:sym typeface="Times New Roman"/>
              </a:rPr>
              <a:t>playwright</a:t>
            </a:r>
            <a:r>
              <a:rPr lang="en" sz="600">
                <a:solidFill>
                  <a:srgbClr val="000000"/>
                </a:solidFill>
                <a:latin typeface="Times New Roman"/>
                <a:ea typeface="Times New Roman"/>
                <a:cs typeface="Times New Roman"/>
                <a:sym typeface="Times New Roman"/>
              </a:rPr>
              <a:t> and a blacklisted writer that brought about great controversy with his novels such as All My Sons, Death of a Salesman, The Crucible and A View from the Bridge. He was also married for 5 years to the American actress Marilyn Monroe.</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Arthur Miller falls under the “people” category as an influential writer and American playwright that inspired many while bringing about controversy with many of his beliefs and plots.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rPr lang="en" sz="600">
                <a:solidFill>
                  <a:srgbClr val="000000"/>
                </a:solidFill>
                <a:latin typeface="Times New Roman"/>
                <a:ea typeface="Times New Roman"/>
                <a:cs typeface="Times New Roman"/>
                <a:sym typeface="Times New Roman"/>
              </a:rPr>
              <a:t>D. Arthur Miller was a significant figure during the 1940s and 1950s dueto the method in which he brought about social awareness through showing the various concerns of his characters’ inner lives. He illustrated the problems of the common man, and critiques societal realities. He also provided great entertainment with the over 25 plays that he had written, with his first play on Broadway in 1947. In “All My Sons” for example, he illustrated the tragedy of a manufacturer that sold faulty parts to the military with the attempt of saving his business, highlighting both a concern of a common man along with a thoroughly piece for the purpose of entertainment.</a:t>
            </a:r>
            <a:endParaRPr sz="600">
              <a:solidFill>
                <a:srgbClr val="000000"/>
              </a:solidFill>
              <a:latin typeface="Times New Roman"/>
              <a:ea typeface="Times New Roman"/>
              <a:cs typeface="Times New Roman"/>
              <a:sym typeface="Times New Roman"/>
            </a:endParaRPr>
          </a:p>
        </p:txBody>
      </p:sp>
      <p:sp>
        <p:nvSpPr>
          <p:cNvPr id="166" name="Google Shape;166;p24"/>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173" name="Shape 173"/>
        <p:cNvGrpSpPr/>
        <p:nvPr/>
      </p:nvGrpSpPr>
      <p:grpSpPr>
        <a:xfrm>
          <a:off x="0" y="0"/>
          <a:ext cx="0" cy="0"/>
          <a:chOff x="0" y="0"/>
          <a:chExt cx="0" cy="0"/>
        </a:xfrm>
      </p:grpSpPr>
      <p:sp>
        <p:nvSpPr>
          <p:cNvPr id="174" name="Google Shape;174;p25"/>
          <p:cNvSpPr txBox="1"/>
          <p:nvPr>
            <p:ph type="title"/>
          </p:nvPr>
        </p:nvSpPr>
        <p:spPr>
          <a:xfrm>
            <a:off x="-146550" y="121200"/>
            <a:ext cx="2612100" cy="356400"/>
          </a:xfrm>
          <a:prstGeom prst="rect">
            <a:avLst/>
          </a:prstGeom>
        </p:spPr>
        <p:txBody>
          <a:bodyPr anchorCtr="0" anchor="t" bIns="34200" lIns="34200" spcFirstLastPara="1" rIns="34200" wrap="square" tIns="34200">
            <a:noAutofit/>
          </a:bodyPr>
          <a:lstStyle/>
          <a:p>
            <a:pPr indent="0" lvl="0" marL="0" rtl="0" algn="ctr">
              <a:spcBef>
                <a:spcPts val="0"/>
              </a:spcBef>
              <a:spcAft>
                <a:spcPts val="0"/>
              </a:spcAft>
              <a:buNone/>
            </a:pPr>
            <a:r>
              <a:rPr lang="en" sz="2700">
                <a:latin typeface="Dancing Script"/>
                <a:ea typeface="Dancing Script"/>
                <a:cs typeface="Dancing Script"/>
                <a:sym typeface="Dancing Script"/>
              </a:rPr>
              <a:t>Trivia Questions</a:t>
            </a:r>
            <a:endParaRPr sz="2700">
              <a:latin typeface="Dancing Script"/>
              <a:ea typeface="Dancing Script"/>
              <a:cs typeface="Dancing Script"/>
              <a:sym typeface="Dancing Script"/>
            </a:endParaRPr>
          </a:p>
        </p:txBody>
      </p:sp>
      <p:sp>
        <p:nvSpPr>
          <p:cNvPr id="175" name="Google Shape;175;p25"/>
          <p:cNvSpPr txBox="1"/>
          <p:nvPr>
            <p:ph idx="1" type="body"/>
          </p:nvPr>
        </p:nvSpPr>
        <p:spPr>
          <a:xfrm>
            <a:off x="33000" y="617677"/>
            <a:ext cx="2130000" cy="1413600"/>
          </a:xfrm>
          <a:prstGeom prst="rect">
            <a:avLst/>
          </a:prstGeom>
        </p:spPr>
        <p:txBody>
          <a:bodyPr anchorCtr="0" anchor="t" bIns="34200" lIns="34200" spcFirstLastPara="1" rIns="34200" wrap="square" tIns="34200">
            <a:noAutofit/>
          </a:bodyPr>
          <a:lstStyle/>
          <a:p>
            <a:pPr indent="-266700" lvl="0" marL="457200" rtl="0" algn="l">
              <a:spcBef>
                <a:spcPts val="0"/>
              </a:spcBef>
              <a:spcAft>
                <a:spcPts val="0"/>
              </a:spcAft>
              <a:buClr>
                <a:srgbClr val="000000"/>
              </a:buClr>
              <a:buSzPts val="600"/>
              <a:buFont typeface="Times New Roman"/>
              <a:buAutoNum type="arabicPeriod"/>
            </a:pPr>
            <a:r>
              <a:rPr b="1" lang="en" sz="600">
                <a:solidFill>
                  <a:srgbClr val="000000"/>
                </a:solidFill>
                <a:latin typeface="Times New Roman"/>
                <a:ea typeface="Times New Roman"/>
                <a:cs typeface="Times New Roman"/>
                <a:sym typeface="Times New Roman"/>
              </a:rPr>
              <a:t>Which individual was a strong anti-communist and helped form the Southeast Asia Treaty Organization?</a:t>
            </a:r>
            <a:endParaRPr b="1" sz="600">
              <a:solidFill>
                <a:srgbClr val="000000"/>
              </a:solidFill>
              <a:latin typeface="Times New Roman"/>
              <a:ea typeface="Times New Roman"/>
              <a:cs typeface="Times New Roman"/>
              <a:sym typeface="Times New Roman"/>
            </a:endParaRPr>
          </a:p>
          <a:p>
            <a:pPr indent="-266700" lvl="0" marL="457200" rtl="0" algn="l">
              <a:spcBef>
                <a:spcPts val="0"/>
              </a:spcBef>
              <a:spcAft>
                <a:spcPts val="0"/>
              </a:spcAft>
              <a:buClr>
                <a:srgbClr val="000000"/>
              </a:buClr>
              <a:buSzPts val="600"/>
              <a:buFont typeface="Times New Roman"/>
              <a:buAutoNum type="arabicPeriod"/>
            </a:pPr>
            <a:r>
              <a:rPr b="1" lang="en" sz="600">
                <a:solidFill>
                  <a:srgbClr val="000000"/>
                </a:solidFill>
                <a:latin typeface="Times New Roman"/>
                <a:ea typeface="Times New Roman"/>
                <a:cs typeface="Times New Roman"/>
                <a:sym typeface="Times New Roman"/>
              </a:rPr>
              <a:t>What major political bill enacted various financial benefits for veterans returning from World War 2?</a:t>
            </a:r>
            <a:endParaRPr b="1" sz="600">
              <a:solidFill>
                <a:srgbClr val="000000"/>
              </a:solidFill>
              <a:latin typeface="Times New Roman"/>
              <a:ea typeface="Times New Roman"/>
              <a:cs typeface="Times New Roman"/>
              <a:sym typeface="Times New Roman"/>
            </a:endParaRPr>
          </a:p>
          <a:p>
            <a:pPr indent="-266700" lvl="0" marL="457200" rtl="0" algn="l">
              <a:spcBef>
                <a:spcPts val="0"/>
              </a:spcBef>
              <a:spcAft>
                <a:spcPts val="0"/>
              </a:spcAft>
              <a:buClr>
                <a:srgbClr val="000000"/>
              </a:buClr>
              <a:buSzPts val="600"/>
              <a:buFont typeface="Times New Roman"/>
              <a:buAutoNum type="arabicPeriod"/>
            </a:pPr>
            <a:r>
              <a:rPr b="1" lang="en" sz="600">
                <a:solidFill>
                  <a:srgbClr val="000000"/>
                </a:solidFill>
                <a:latin typeface="Times New Roman"/>
                <a:ea typeface="Times New Roman"/>
                <a:cs typeface="Times New Roman"/>
                <a:sym typeface="Times New Roman"/>
              </a:rPr>
              <a:t>Which individual coined the phrase, “Iron Curtain” when referring to the imaginary line that divided Europe?</a:t>
            </a:r>
            <a:endParaRPr b="1" sz="600">
              <a:solidFill>
                <a:srgbClr val="000000"/>
              </a:solidFill>
              <a:latin typeface="Times New Roman"/>
              <a:ea typeface="Times New Roman"/>
              <a:cs typeface="Times New Roman"/>
              <a:sym typeface="Times New Roman"/>
            </a:endParaRPr>
          </a:p>
          <a:p>
            <a:pPr indent="-266700" lvl="0" marL="457200" rtl="0" algn="l">
              <a:spcBef>
                <a:spcPts val="0"/>
              </a:spcBef>
              <a:spcAft>
                <a:spcPts val="0"/>
              </a:spcAft>
              <a:buClr>
                <a:srgbClr val="000000"/>
              </a:buClr>
              <a:buSzPts val="600"/>
              <a:buFont typeface="Times New Roman"/>
              <a:buAutoNum type="arabicPeriod"/>
            </a:pPr>
            <a:r>
              <a:rPr b="1" lang="en" sz="600">
                <a:solidFill>
                  <a:srgbClr val="000000"/>
                </a:solidFill>
                <a:latin typeface="Times New Roman"/>
                <a:ea typeface="Times New Roman"/>
                <a:cs typeface="Times New Roman"/>
                <a:sym typeface="Times New Roman"/>
              </a:rPr>
              <a:t>What form of counter culture appealed to many races and included singers such as Elvis Presley, Chuck berry, and Fats Domino?</a:t>
            </a:r>
            <a:endParaRPr b="1" sz="600">
              <a:solidFill>
                <a:srgbClr val="000000"/>
              </a:solidFill>
              <a:latin typeface="Times New Roman"/>
              <a:ea typeface="Times New Roman"/>
              <a:cs typeface="Times New Roman"/>
              <a:sym typeface="Times New Roman"/>
            </a:endParaRPr>
          </a:p>
          <a:p>
            <a:pPr indent="-266700" lvl="0" marL="457200" rtl="0" algn="l">
              <a:spcBef>
                <a:spcPts val="0"/>
              </a:spcBef>
              <a:spcAft>
                <a:spcPts val="0"/>
              </a:spcAft>
              <a:buClr>
                <a:srgbClr val="000000"/>
              </a:buClr>
              <a:buSzPts val="600"/>
              <a:buFont typeface="Times New Roman"/>
              <a:buAutoNum type="arabicPeriod"/>
            </a:pPr>
            <a:r>
              <a:rPr b="1" lang="en" sz="600">
                <a:solidFill>
                  <a:srgbClr val="000000"/>
                </a:solidFill>
                <a:latin typeface="Times New Roman"/>
                <a:ea typeface="Times New Roman"/>
                <a:cs typeface="Times New Roman"/>
                <a:sym typeface="Times New Roman"/>
              </a:rPr>
              <a:t>What act was passed by the federal government in response to the launch of the Sputnik Satellite by the Soviet Union?</a:t>
            </a:r>
            <a:endParaRPr b="1" sz="600">
              <a:solidFill>
                <a:srgbClr val="000000"/>
              </a:solidFill>
              <a:latin typeface="Times New Roman"/>
              <a:ea typeface="Times New Roman"/>
              <a:cs typeface="Times New Roman"/>
              <a:sym typeface="Times New Roman"/>
            </a:endParaRPr>
          </a:p>
          <a:p>
            <a:pPr indent="-266700" lvl="0" marL="457200" rtl="0" algn="l">
              <a:spcBef>
                <a:spcPts val="0"/>
              </a:spcBef>
              <a:spcAft>
                <a:spcPts val="0"/>
              </a:spcAft>
              <a:buClr>
                <a:srgbClr val="000000"/>
              </a:buClr>
              <a:buSzPts val="600"/>
              <a:buFont typeface="Times New Roman"/>
              <a:buAutoNum type="arabicPeriod"/>
            </a:pPr>
            <a:r>
              <a:rPr b="1" lang="en" sz="600">
                <a:solidFill>
                  <a:srgbClr val="000000"/>
                </a:solidFill>
                <a:latin typeface="Times New Roman"/>
                <a:ea typeface="Times New Roman"/>
                <a:cs typeface="Times New Roman"/>
                <a:sym typeface="Times New Roman"/>
              </a:rPr>
              <a:t>What was the name of the first </a:t>
            </a:r>
            <a:r>
              <a:rPr b="1" lang="en" sz="600">
                <a:solidFill>
                  <a:srgbClr val="000000"/>
                </a:solidFill>
                <a:latin typeface="Times New Roman"/>
                <a:ea typeface="Times New Roman"/>
                <a:cs typeface="Times New Roman"/>
                <a:sym typeface="Times New Roman"/>
              </a:rPr>
              <a:t>mass-produced uniform suburban community that began in Long Island, New York? </a:t>
            </a:r>
            <a:endParaRPr b="1" sz="600">
              <a:solidFill>
                <a:srgbClr val="000000"/>
              </a:solidFill>
              <a:latin typeface="Times New Roman"/>
              <a:ea typeface="Times New Roman"/>
              <a:cs typeface="Times New Roman"/>
              <a:sym typeface="Times New Roman"/>
            </a:endParaRPr>
          </a:p>
          <a:p>
            <a:pPr indent="-266700" lvl="0" marL="457200" rtl="0" algn="l">
              <a:spcBef>
                <a:spcPts val="0"/>
              </a:spcBef>
              <a:spcAft>
                <a:spcPts val="0"/>
              </a:spcAft>
              <a:buClr>
                <a:srgbClr val="000000"/>
              </a:buClr>
              <a:buSzPts val="600"/>
              <a:buFont typeface="Times New Roman"/>
              <a:buAutoNum type="arabicPeriod"/>
            </a:pPr>
            <a:r>
              <a:rPr b="1" lang="en" sz="600">
                <a:solidFill>
                  <a:srgbClr val="000000"/>
                </a:solidFill>
                <a:latin typeface="Times New Roman"/>
                <a:ea typeface="Times New Roman"/>
                <a:cs typeface="Times New Roman"/>
                <a:sym typeface="Times New Roman"/>
              </a:rPr>
              <a:t>Which American playwright had written controversial novels in the 1940s and 1950s notably including All My Sons, Death of a Salesman, and The Crucible and A View?</a:t>
            </a:r>
            <a:endParaRPr b="1" sz="600">
              <a:solidFill>
                <a:srgbClr val="000000"/>
              </a:solidFill>
              <a:latin typeface="Times New Roman"/>
              <a:ea typeface="Times New Roman"/>
              <a:cs typeface="Times New Roman"/>
              <a:sym typeface="Times New Roman"/>
            </a:endParaRPr>
          </a:p>
        </p:txBody>
      </p:sp>
      <p:sp>
        <p:nvSpPr>
          <p:cNvPr id="176" name="Google Shape;176;p25"/>
          <p:cNvSpPr txBox="1"/>
          <p:nvPr/>
        </p:nvSpPr>
        <p:spPr>
          <a:xfrm rot="10800000">
            <a:off x="33000" y="2933450"/>
            <a:ext cx="2253000" cy="2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
              <a:t>1. John Foster Dulles 2. GI Bill of Rights 3. Winston Churchill 4. Rock and Roll 5. National Defense Act 6. Levittown 7. Arthur Miller</a:t>
            </a:r>
            <a:endParaRPr sz="200"/>
          </a:p>
        </p:txBody>
      </p:sp>
      <p:sp>
        <p:nvSpPr>
          <p:cNvPr id="177" name="Google Shape;177;p25"/>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63" name="Shape 63"/>
        <p:cNvGrpSpPr/>
        <p:nvPr/>
      </p:nvGrpSpPr>
      <p:grpSpPr>
        <a:xfrm>
          <a:off x="0" y="0"/>
          <a:ext cx="0" cy="0"/>
          <a:chOff x="0" y="0"/>
          <a:chExt cx="0" cy="0"/>
        </a:xfrm>
      </p:grpSpPr>
      <p:sp>
        <p:nvSpPr>
          <p:cNvPr id="64" name="Google Shape;64;p14"/>
          <p:cNvSpPr txBox="1"/>
          <p:nvPr/>
        </p:nvSpPr>
        <p:spPr>
          <a:xfrm>
            <a:off x="-149700" y="77575"/>
            <a:ext cx="2575500" cy="47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000">
                <a:solidFill>
                  <a:schemeClr val="dk1"/>
                </a:solidFill>
                <a:latin typeface="Dancing Script"/>
                <a:ea typeface="Dancing Script"/>
                <a:cs typeface="Dancing Script"/>
                <a:sym typeface="Dancing Script"/>
              </a:rPr>
              <a:t>Iron Curtain</a:t>
            </a:r>
            <a:endParaRPr sz="3000">
              <a:solidFill>
                <a:schemeClr val="dk1"/>
              </a:solidFill>
              <a:latin typeface="Dancing Script"/>
              <a:ea typeface="Dancing Script"/>
              <a:cs typeface="Dancing Script"/>
              <a:sym typeface="Dancing Script"/>
            </a:endParaRPr>
          </a:p>
          <a:p>
            <a:pPr indent="0" lvl="0" marL="0" rtl="0" algn="l">
              <a:spcBef>
                <a:spcPts val="0"/>
              </a:spcBef>
              <a:spcAft>
                <a:spcPts val="0"/>
              </a:spcAft>
              <a:buNone/>
            </a:pPr>
            <a:r>
              <a:t/>
            </a:r>
            <a:endParaRPr sz="3000">
              <a:latin typeface="Dancing Script"/>
              <a:ea typeface="Dancing Script"/>
              <a:cs typeface="Dancing Script"/>
              <a:sym typeface="Dancing Script"/>
            </a:endParaRPr>
          </a:p>
        </p:txBody>
      </p:sp>
      <p:sp>
        <p:nvSpPr>
          <p:cNvPr id="65" name="Google Shape;65;p14"/>
          <p:cNvSpPr txBox="1"/>
          <p:nvPr/>
        </p:nvSpPr>
        <p:spPr>
          <a:xfrm>
            <a:off x="110700" y="666300"/>
            <a:ext cx="2064600" cy="23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Times New Roman"/>
                <a:ea typeface="Times New Roman"/>
                <a:cs typeface="Times New Roman"/>
                <a:sym typeface="Times New Roman"/>
              </a:rPr>
              <a:t>B. On March 5, 1946, Winston Churchill delivered an important speech at Fulton College in </a:t>
            </a:r>
            <a:r>
              <a:rPr lang="en" sz="600">
                <a:latin typeface="Times New Roman"/>
                <a:ea typeface="Times New Roman"/>
                <a:cs typeface="Times New Roman"/>
                <a:sym typeface="Times New Roman"/>
              </a:rPr>
              <a:t>Missouri</a:t>
            </a:r>
            <a:r>
              <a:rPr lang="en" sz="600">
                <a:latin typeface="Times New Roman"/>
                <a:ea typeface="Times New Roman"/>
                <a:cs typeface="Times New Roman"/>
                <a:sym typeface="Times New Roman"/>
              </a:rPr>
              <a:t> where he referred to a map of Europe an noted that </a:t>
            </a:r>
            <a:br>
              <a:rPr lang="en" sz="600">
                <a:latin typeface="Times New Roman"/>
                <a:ea typeface="Times New Roman"/>
                <a:cs typeface="Times New Roman"/>
                <a:sym typeface="Times New Roman"/>
              </a:rPr>
            </a:br>
            <a:r>
              <a:rPr lang="en" sz="600">
                <a:latin typeface="Times New Roman"/>
                <a:ea typeface="Times New Roman"/>
                <a:cs typeface="Times New Roman"/>
                <a:sym typeface="Times New Roman"/>
              </a:rPr>
              <a:t>“An iron curtain has descended across the Continent.” The iron curtain refers to an imaginary divide in the European map</a:t>
            </a:r>
            <a:r>
              <a:rPr lang="en" sz="600">
                <a:latin typeface="Times New Roman"/>
                <a:ea typeface="Times New Roman"/>
                <a:cs typeface="Times New Roman"/>
                <a:sym typeface="Times New Roman"/>
              </a:rPr>
              <a:t> with the East of the “curtain” referring to  countries the Soviet Union was gaining more control and instilling communist ideals and governments while the West referred to countries with stronger democratic governments.</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C. The Iron Curtain was a term coined during the Cold War as it further showed the growing dominance of communism throughout Europe and the democratic response to preventing its spread.</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D. The Iron Curtain had significant impacts during the Cold War and after it too, as it affected the geographic, political, and economic landscape of Europe. The United States and other democratic nations would have the objective of preventing communism to spread west of the Iron curtain and affect democratic nations, and caused many countries past this imaginary line with democratic government to take a strong stance against communism’s influence.</a:t>
            </a:r>
            <a:endParaRPr sz="600">
              <a:latin typeface="Times New Roman"/>
              <a:ea typeface="Times New Roman"/>
              <a:cs typeface="Times New Roman"/>
              <a:sym typeface="Times New Roman"/>
            </a:endParaRPr>
          </a:p>
        </p:txBody>
      </p:sp>
      <p:sp>
        <p:nvSpPr>
          <p:cNvPr id="66" name="Google Shape;66;p14"/>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3" name="Shape 73"/>
        <p:cNvGrpSpPr/>
        <p:nvPr/>
      </p:nvGrpSpPr>
      <p:grpSpPr>
        <a:xfrm>
          <a:off x="0" y="0"/>
          <a:ext cx="0" cy="0"/>
          <a:chOff x="0" y="0"/>
          <a:chExt cx="0" cy="0"/>
        </a:xfrm>
      </p:grpSpPr>
      <p:sp>
        <p:nvSpPr>
          <p:cNvPr id="74" name="Google Shape;74;p15"/>
          <p:cNvSpPr txBox="1"/>
          <p:nvPr/>
        </p:nvSpPr>
        <p:spPr>
          <a:xfrm>
            <a:off x="37350" y="45925"/>
            <a:ext cx="2211300" cy="4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Dancing Script"/>
                <a:ea typeface="Dancing Script"/>
                <a:cs typeface="Dancing Script"/>
                <a:sym typeface="Dancing Script"/>
              </a:rPr>
              <a:t>Rock and Roll</a:t>
            </a:r>
            <a:endParaRPr sz="3000">
              <a:latin typeface="Dancing Script"/>
              <a:ea typeface="Dancing Script"/>
              <a:cs typeface="Dancing Script"/>
              <a:sym typeface="Dancing Script"/>
            </a:endParaRPr>
          </a:p>
        </p:txBody>
      </p:sp>
      <p:sp>
        <p:nvSpPr>
          <p:cNvPr id="75" name="Google Shape;75;p15"/>
          <p:cNvSpPr txBox="1"/>
          <p:nvPr/>
        </p:nvSpPr>
        <p:spPr>
          <a:xfrm>
            <a:off x="90000" y="689225"/>
            <a:ext cx="2106000" cy="24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Times New Roman"/>
                <a:ea typeface="Times New Roman"/>
                <a:cs typeface="Times New Roman"/>
                <a:sym typeface="Times New Roman"/>
              </a:rPr>
              <a:t>B. In 1951, a white disc </a:t>
            </a:r>
            <a:r>
              <a:rPr lang="en" sz="600">
                <a:latin typeface="Times New Roman"/>
                <a:ea typeface="Times New Roman"/>
                <a:cs typeface="Times New Roman"/>
                <a:sym typeface="Times New Roman"/>
              </a:rPr>
              <a:t>jockey</a:t>
            </a:r>
            <a:r>
              <a:rPr lang="en" sz="600">
                <a:latin typeface="Times New Roman"/>
                <a:ea typeface="Times New Roman"/>
                <a:cs typeface="Times New Roman"/>
                <a:sym typeface="Times New Roman"/>
              </a:rPr>
              <a:t> named Alan Freed broadcasted what was called “race” music to listeners across the Midwest. This was later renamed to rock-and-roll and would invoke a cultural revolution that would blossom in the mid-1950s. Rock music originated in the rhythm and blues traditions of African Americans. It borrowed heavily from rhythm and blues.</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C. Rock and Roll was a form of </a:t>
            </a:r>
            <a:r>
              <a:rPr lang="en" sz="600">
                <a:latin typeface="Times New Roman"/>
                <a:ea typeface="Times New Roman"/>
                <a:cs typeface="Times New Roman"/>
                <a:sym typeface="Times New Roman"/>
              </a:rPr>
              <a:t>counterculture</a:t>
            </a:r>
            <a:r>
              <a:rPr lang="en" sz="600">
                <a:latin typeface="Times New Roman"/>
                <a:ea typeface="Times New Roman"/>
                <a:cs typeface="Times New Roman"/>
                <a:sym typeface="Times New Roman"/>
              </a:rPr>
              <a:t> in the 1950s with its significant impact on culture, that many believed to be negative along with  its strong influence on the youth.</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D. Rock and Roll had a major impact on culture with mixed views. At first, not everyone liked Elvis and the new rock and roll craze,. When Ed Sullivan had brought Elvis on his show for example, they only shows him from waist up, because many parents objected to Elvis’s gyrating hips and tight pants. Congress also held hearings on the subversive nature of rock music further showing its </a:t>
            </a:r>
            <a:r>
              <a:rPr lang="en" sz="600">
                <a:latin typeface="Times New Roman"/>
                <a:ea typeface="Times New Roman"/>
                <a:cs typeface="Times New Roman"/>
                <a:sym typeface="Times New Roman"/>
              </a:rPr>
              <a:t>significant</a:t>
            </a:r>
            <a:r>
              <a:rPr lang="en" sz="600">
                <a:latin typeface="Times New Roman"/>
                <a:ea typeface="Times New Roman"/>
                <a:cs typeface="Times New Roman"/>
                <a:sym typeface="Times New Roman"/>
              </a:rPr>
              <a:t> impact. Additionally, rock and roll through the radio appealed to many races and demographics, with singers such as Elvis Presley, Chuck berry, Fats Domino, </a:t>
            </a:r>
            <a:r>
              <a:rPr lang="en" sz="600">
                <a:latin typeface="Times New Roman"/>
                <a:ea typeface="Times New Roman"/>
                <a:cs typeface="Times New Roman"/>
                <a:sym typeface="Times New Roman"/>
              </a:rPr>
              <a:t>Little</a:t>
            </a:r>
            <a:r>
              <a:rPr lang="en" sz="600">
                <a:latin typeface="Times New Roman"/>
                <a:ea typeface="Times New Roman"/>
                <a:cs typeface="Times New Roman"/>
                <a:sym typeface="Times New Roman"/>
              </a:rPr>
              <a:t> Richard, and Ray Charles setting off a rock music crazy. From this rock-and-roll was able to break down racial barriers and decrease racial inequality.</a:t>
            </a:r>
            <a:endParaRPr sz="600">
              <a:latin typeface="Times New Roman"/>
              <a:ea typeface="Times New Roman"/>
              <a:cs typeface="Times New Roman"/>
              <a:sym typeface="Times New Roman"/>
            </a:endParaRPr>
          </a:p>
        </p:txBody>
      </p:sp>
      <p:sp>
        <p:nvSpPr>
          <p:cNvPr id="76" name="Google Shape;76;p15"/>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83" name="Shape 83"/>
        <p:cNvGrpSpPr/>
        <p:nvPr/>
      </p:nvGrpSpPr>
      <p:grpSpPr>
        <a:xfrm>
          <a:off x="0" y="0"/>
          <a:ext cx="0" cy="0"/>
          <a:chOff x="0" y="0"/>
          <a:chExt cx="0" cy="0"/>
        </a:xfrm>
      </p:grpSpPr>
      <p:sp>
        <p:nvSpPr>
          <p:cNvPr id="84" name="Google Shape;84;p16"/>
          <p:cNvSpPr txBox="1"/>
          <p:nvPr/>
        </p:nvSpPr>
        <p:spPr>
          <a:xfrm>
            <a:off x="177050" y="122100"/>
            <a:ext cx="1917600" cy="57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000">
                <a:solidFill>
                  <a:schemeClr val="dk1"/>
                </a:solidFill>
                <a:latin typeface="Dancing Script"/>
                <a:ea typeface="Dancing Script"/>
                <a:cs typeface="Dancing Script"/>
                <a:sym typeface="Dancing Script"/>
              </a:rPr>
              <a:t>Beatniks</a:t>
            </a:r>
            <a:endParaRPr sz="3000">
              <a:solidFill>
                <a:schemeClr val="dk1"/>
              </a:solidFill>
              <a:latin typeface="Dancing Script"/>
              <a:ea typeface="Dancing Script"/>
              <a:cs typeface="Dancing Script"/>
              <a:sym typeface="Dancing Script"/>
            </a:endParaRPr>
          </a:p>
          <a:p>
            <a:pPr indent="0" lvl="0" marL="0" rtl="0" algn="l">
              <a:spcBef>
                <a:spcPts val="0"/>
              </a:spcBef>
              <a:spcAft>
                <a:spcPts val="0"/>
              </a:spcAft>
              <a:buNone/>
            </a:pPr>
            <a:r>
              <a:t/>
            </a:r>
            <a:endParaRPr sz="3000">
              <a:latin typeface="Dancing Script"/>
              <a:ea typeface="Dancing Script"/>
              <a:cs typeface="Dancing Script"/>
              <a:sym typeface="Dancing Script"/>
            </a:endParaRPr>
          </a:p>
        </p:txBody>
      </p:sp>
      <p:sp>
        <p:nvSpPr>
          <p:cNvPr id="85" name="Google Shape;85;p16"/>
          <p:cNvSpPr txBox="1"/>
          <p:nvPr/>
        </p:nvSpPr>
        <p:spPr>
          <a:xfrm>
            <a:off x="142550" y="822500"/>
            <a:ext cx="1986600" cy="22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Times New Roman"/>
                <a:ea typeface="Times New Roman"/>
                <a:cs typeface="Times New Roman"/>
                <a:sym typeface="Times New Roman"/>
              </a:rPr>
              <a:t>B. The Beatniks or the beats, were a small group of writers and artists that refused to conform to accepted ways of behavior. Conformity they believed hindered individualism. They would wear carelessly dress and use colorful jargon to promote their beliefs.</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C. The Beatniks were apart of the counterculture of the 1950s, as they refused to conform to societal norms and traditional ways of behavior.</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rPr lang="en" sz="600">
                <a:latin typeface="Times New Roman"/>
                <a:ea typeface="Times New Roman"/>
                <a:cs typeface="Times New Roman"/>
                <a:sym typeface="Times New Roman"/>
              </a:rPr>
              <a:t>D. The Beatniks had major impacts on culture of the 1950s. Man Americans, from their </a:t>
            </a:r>
            <a:r>
              <a:rPr lang="en" sz="600">
                <a:latin typeface="Times New Roman"/>
                <a:ea typeface="Times New Roman"/>
                <a:cs typeface="Times New Roman"/>
                <a:sym typeface="Times New Roman"/>
              </a:rPr>
              <a:t>poems</a:t>
            </a:r>
            <a:r>
              <a:rPr lang="en" sz="600">
                <a:latin typeface="Times New Roman"/>
                <a:ea typeface="Times New Roman"/>
                <a:cs typeface="Times New Roman"/>
                <a:sym typeface="Times New Roman"/>
              </a:rPr>
              <a:t> and novels such as Allen </a:t>
            </a:r>
            <a:r>
              <a:rPr lang="en" sz="600">
                <a:latin typeface="Times New Roman"/>
                <a:ea typeface="Times New Roman"/>
                <a:cs typeface="Times New Roman"/>
                <a:sym typeface="Times New Roman"/>
              </a:rPr>
              <a:t>Ginsberg's</a:t>
            </a:r>
            <a:r>
              <a:rPr lang="en" sz="600">
                <a:latin typeface="Times New Roman"/>
                <a:ea typeface="Times New Roman"/>
                <a:cs typeface="Times New Roman"/>
                <a:sym typeface="Times New Roman"/>
              </a:rPr>
              <a:t> “Howl” and Jack Kerouac’s </a:t>
            </a:r>
            <a:r>
              <a:rPr i="1" lang="en" sz="600">
                <a:latin typeface="Times New Roman"/>
                <a:ea typeface="Times New Roman"/>
                <a:cs typeface="Times New Roman"/>
                <a:sym typeface="Times New Roman"/>
              </a:rPr>
              <a:t>on the Road</a:t>
            </a:r>
            <a:r>
              <a:rPr lang="en" sz="600">
                <a:latin typeface="Times New Roman"/>
                <a:ea typeface="Times New Roman"/>
                <a:cs typeface="Times New Roman"/>
                <a:sym typeface="Times New Roman"/>
              </a:rPr>
              <a:t>, believed that Beatnik values would have a negative impact on society. And Hollywood captured this rebellious spirit and youthful, thus causing the Beatniks to have a direct impact on all generations especially the youth. The Beat Generation caused people to question societal norms, and it would later influence hippies and the anti-war movement. </a:t>
            </a:r>
            <a:endParaRPr sz="600">
              <a:latin typeface="Times New Roman"/>
              <a:ea typeface="Times New Roman"/>
              <a:cs typeface="Times New Roman"/>
              <a:sym typeface="Times New Roman"/>
            </a:endParaRPr>
          </a:p>
        </p:txBody>
      </p:sp>
      <p:sp>
        <p:nvSpPr>
          <p:cNvPr id="86" name="Google Shape;86;p16"/>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78000" y="100504"/>
            <a:ext cx="2130000" cy="356400"/>
          </a:xfrm>
          <a:prstGeom prst="rect">
            <a:avLst/>
          </a:prstGeom>
        </p:spPr>
        <p:txBody>
          <a:bodyPr anchorCtr="0" anchor="t" bIns="34200" lIns="34200" spcFirstLastPara="1" rIns="34200" wrap="square" tIns="34200">
            <a:noAutofit/>
          </a:bodyPr>
          <a:lstStyle/>
          <a:p>
            <a:pPr indent="0" lvl="0" marL="0" rtl="0" algn="ctr">
              <a:lnSpc>
                <a:spcPct val="115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Levittown</a:t>
            </a:r>
            <a:endParaRPr sz="3000">
              <a:latin typeface="Dancing Script"/>
              <a:ea typeface="Dancing Script"/>
              <a:cs typeface="Dancing Script"/>
              <a:sym typeface="Dancing Script"/>
            </a:endParaRPr>
          </a:p>
        </p:txBody>
      </p:sp>
      <p:sp>
        <p:nvSpPr>
          <p:cNvPr id="95" name="Google Shape;95;p17"/>
          <p:cNvSpPr txBox="1"/>
          <p:nvPr>
            <p:ph idx="1" type="body"/>
          </p:nvPr>
        </p:nvSpPr>
        <p:spPr>
          <a:xfrm>
            <a:off x="78000" y="681446"/>
            <a:ext cx="2130000" cy="21258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A Levittown was a mass-produced uniform suburban community that was sparked to prevalence after soldiers began returning from WW2. Along with The GI Bill which made it easier to move to suburbs, and the baby boom which prompted families to live in larger houses, a mass migration to suburbs had begun. The Levittown in Long Island, New York was recognized as the first American suburb. The construction company, Levitt and Sons had bought a seven square mile plot of land to build one of the first uniform suburban communities.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The Levittown represented one of the grand social changes of the 1950s as people altered their way of living through the transition to suburban neighbourhoods.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rPr lang="en" sz="600">
                <a:solidFill>
                  <a:srgbClr val="000000"/>
                </a:solidFill>
                <a:latin typeface="Times New Roman"/>
                <a:ea typeface="Times New Roman"/>
                <a:cs typeface="Times New Roman"/>
                <a:sym typeface="Times New Roman"/>
              </a:rPr>
              <a:t>D. The Levittown was significant during the 1950s as a symbol of the mass suburban migration which would have lasting social impacts to this day. As the first suburban community with identical well designed houses, it would serve as a model for many other </a:t>
            </a:r>
            <a:r>
              <a:rPr lang="en" sz="600">
                <a:solidFill>
                  <a:srgbClr val="000000"/>
                </a:solidFill>
                <a:latin typeface="Times New Roman"/>
                <a:ea typeface="Times New Roman"/>
                <a:cs typeface="Times New Roman"/>
                <a:sym typeface="Times New Roman"/>
              </a:rPr>
              <a:t>suburban</a:t>
            </a:r>
            <a:r>
              <a:rPr lang="en" sz="600">
                <a:solidFill>
                  <a:srgbClr val="000000"/>
                </a:solidFill>
                <a:latin typeface="Times New Roman"/>
                <a:ea typeface="Times New Roman"/>
                <a:cs typeface="Times New Roman"/>
                <a:sym typeface="Times New Roman"/>
              </a:rPr>
              <a:t> uniform communities built. It also sparked the use of backyards which became focal points of these suburban neighbourhoods. With seven shopping centers, the Levittown became a bustling community for all its </a:t>
            </a:r>
            <a:r>
              <a:rPr lang="en" sz="600">
                <a:solidFill>
                  <a:srgbClr val="000000"/>
                </a:solidFill>
                <a:latin typeface="Times New Roman"/>
                <a:ea typeface="Times New Roman"/>
                <a:cs typeface="Times New Roman"/>
                <a:sym typeface="Times New Roman"/>
              </a:rPr>
              <a:t>residents</a:t>
            </a:r>
            <a:r>
              <a:rPr lang="en" sz="600">
                <a:solidFill>
                  <a:srgbClr val="000000"/>
                </a:solidFill>
                <a:latin typeface="Times New Roman"/>
                <a:ea typeface="Times New Roman"/>
                <a:cs typeface="Times New Roman"/>
                <a:sym typeface="Times New Roman"/>
              </a:rPr>
              <a:t>.</a:t>
            </a:r>
            <a:endParaRPr sz="600">
              <a:solidFill>
                <a:srgbClr val="000000"/>
              </a:solidFill>
              <a:latin typeface="Times New Roman"/>
              <a:ea typeface="Times New Roman"/>
              <a:cs typeface="Times New Roman"/>
              <a:sym typeface="Times New Roman"/>
            </a:endParaRPr>
          </a:p>
        </p:txBody>
      </p:sp>
      <p:sp>
        <p:nvSpPr>
          <p:cNvPr id="96" name="Google Shape;96;p17"/>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78000" y="124354"/>
            <a:ext cx="2130000" cy="356400"/>
          </a:xfrm>
          <a:prstGeom prst="rect">
            <a:avLst/>
          </a:prstGeom>
        </p:spPr>
        <p:txBody>
          <a:bodyPr anchorCtr="0" anchor="t" bIns="34200" lIns="34200" spcFirstLastPara="1" rIns="34200" wrap="square" tIns="34200">
            <a:noAutofit/>
          </a:bodyPr>
          <a:lstStyle/>
          <a:p>
            <a:pPr indent="0" lvl="0" marL="0" rtl="0" algn="ctr">
              <a:lnSpc>
                <a:spcPct val="115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Baby Boom</a:t>
            </a:r>
            <a:endParaRPr sz="3000">
              <a:latin typeface="Dancing Script"/>
              <a:ea typeface="Dancing Script"/>
              <a:cs typeface="Dancing Script"/>
              <a:sym typeface="Dancing Script"/>
            </a:endParaRPr>
          </a:p>
          <a:p>
            <a:pPr indent="0" lvl="0" marL="0" rtl="0" algn="l">
              <a:spcBef>
                <a:spcPts val="0"/>
              </a:spcBef>
              <a:spcAft>
                <a:spcPts val="0"/>
              </a:spcAft>
              <a:buNone/>
            </a:pPr>
            <a:r>
              <a:t/>
            </a:r>
            <a:endParaRPr sz="3000">
              <a:latin typeface="Dancing Script"/>
              <a:ea typeface="Dancing Script"/>
              <a:cs typeface="Dancing Script"/>
              <a:sym typeface="Dancing Script"/>
            </a:endParaRPr>
          </a:p>
        </p:txBody>
      </p:sp>
      <p:sp>
        <p:nvSpPr>
          <p:cNvPr id="105" name="Google Shape;105;p18"/>
          <p:cNvSpPr txBox="1"/>
          <p:nvPr>
            <p:ph idx="1" type="body"/>
          </p:nvPr>
        </p:nvSpPr>
        <p:spPr>
          <a:xfrm>
            <a:off x="78000" y="783425"/>
            <a:ext cx="2130000" cy="23484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The Baby Boom from 1945 to 1964 represented a period of time of increased birth rates. During the time, there were over 74 million baby boomers, where the individuals born during this period followed the Silent generation and preceded Generation X.</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The Baby Boom represented a major social change during the 1950s with an increase in the US birth rate and the overall number of mothers.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rPr lang="en" sz="600">
                <a:solidFill>
                  <a:srgbClr val="000000"/>
                </a:solidFill>
                <a:latin typeface="Times New Roman"/>
                <a:ea typeface="Times New Roman"/>
                <a:cs typeface="Times New Roman"/>
                <a:sym typeface="Times New Roman"/>
              </a:rPr>
              <a:t>D. The Baby Boom was significant as it showed the eagerness for many young adults so start families. It also played a major role in pushing the mass migration to suburbs, since families needed larger living spaces rather than the standardized apartment. The Baby Boom was also the result of a strong postwar </a:t>
            </a:r>
            <a:r>
              <a:rPr lang="en" sz="600">
                <a:solidFill>
                  <a:srgbClr val="000000"/>
                </a:solidFill>
                <a:latin typeface="Times New Roman"/>
                <a:ea typeface="Times New Roman"/>
                <a:cs typeface="Times New Roman"/>
                <a:sym typeface="Times New Roman"/>
              </a:rPr>
              <a:t>economy</a:t>
            </a:r>
            <a:r>
              <a:rPr lang="en" sz="600">
                <a:solidFill>
                  <a:srgbClr val="000000"/>
                </a:solidFill>
                <a:latin typeface="Times New Roman"/>
                <a:ea typeface="Times New Roman"/>
                <a:cs typeface="Times New Roman"/>
                <a:sym typeface="Times New Roman"/>
              </a:rPr>
              <a:t>, where millions of Americans felt confident that they could support a larger number of children. It also had influence the economy where marketing targeted </a:t>
            </a:r>
            <a:r>
              <a:rPr lang="en" sz="600">
                <a:solidFill>
                  <a:srgbClr val="000000"/>
                </a:solidFill>
                <a:latin typeface="Times New Roman"/>
                <a:ea typeface="Times New Roman"/>
                <a:cs typeface="Times New Roman"/>
                <a:sym typeface="Times New Roman"/>
              </a:rPr>
              <a:t>products to</a:t>
            </a:r>
            <a:r>
              <a:rPr lang="en" sz="600">
                <a:solidFill>
                  <a:srgbClr val="000000"/>
                </a:solidFill>
                <a:latin typeface="Times New Roman"/>
                <a:ea typeface="Times New Roman"/>
                <a:cs typeface="Times New Roman"/>
                <a:sym typeface="Times New Roman"/>
              </a:rPr>
              <a:t> specific age groups from toys to records. It also set off a population explosion in the nation’s public </a:t>
            </a:r>
            <a:r>
              <a:rPr lang="en" sz="600">
                <a:solidFill>
                  <a:srgbClr val="000000"/>
                </a:solidFill>
                <a:latin typeface="Times New Roman"/>
                <a:ea typeface="Times New Roman"/>
                <a:cs typeface="Times New Roman"/>
                <a:sym typeface="Times New Roman"/>
              </a:rPr>
              <a:t>schools</a:t>
            </a:r>
            <a:r>
              <a:rPr lang="en" sz="600">
                <a:solidFill>
                  <a:srgbClr val="000000"/>
                </a:solidFill>
                <a:latin typeface="Times New Roman"/>
                <a:ea typeface="Times New Roman"/>
                <a:cs typeface="Times New Roman"/>
                <a:sym typeface="Times New Roman"/>
              </a:rPr>
              <a:t>, where </a:t>
            </a:r>
            <a:r>
              <a:rPr lang="en" sz="600">
                <a:solidFill>
                  <a:srgbClr val="000000"/>
                </a:solidFill>
                <a:latin typeface="Times New Roman"/>
                <a:ea typeface="Times New Roman"/>
                <a:cs typeface="Times New Roman"/>
                <a:sym typeface="Times New Roman"/>
              </a:rPr>
              <a:t>elementary</a:t>
            </a:r>
            <a:r>
              <a:rPr lang="en" sz="600">
                <a:solidFill>
                  <a:srgbClr val="000000"/>
                </a:solidFill>
                <a:latin typeface="Times New Roman"/>
                <a:ea typeface="Times New Roman"/>
                <a:cs typeface="Times New Roman"/>
                <a:sym typeface="Times New Roman"/>
              </a:rPr>
              <a:t> enrollment notably increased in 1984.</a:t>
            </a:r>
            <a:endParaRPr sz="600">
              <a:solidFill>
                <a:srgbClr val="000000"/>
              </a:solidFill>
              <a:latin typeface="Times New Roman"/>
              <a:ea typeface="Times New Roman"/>
              <a:cs typeface="Times New Roman"/>
              <a:sym typeface="Times New Roman"/>
            </a:endParaRPr>
          </a:p>
        </p:txBody>
      </p:sp>
      <p:sp>
        <p:nvSpPr>
          <p:cNvPr id="106" name="Google Shape;106;p18"/>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D0D0"/>
            </a:gs>
            <a:gs pos="100000">
              <a:srgbClr val="D96868"/>
            </a:gs>
          </a:gsLst>
          <a:path path="circle">
            <a:fillToRect b="50%" l="50%" r="50%" t="50%"/>
          </a:path>
          <a:tileRect/>
        </a:gra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78000" y="154329"/>
            <a:ext cx="2130000" cy="356400"/>
          </a:xfrm>
          <a:prstGeom prst="rect">
            <a:avLst/>
          </a:prstGeom>
        </p:spPr>
        <p:txBody>
          <a:bodyPr anchorCtr="0" anchor="t" bIns="34200" lIns="34200" spcFirstLastPara="1" rIns="34200" wrap="square" tIns="34200">
            <a:noAutofit/>
          </a:bodyPr>
          <a:lstStyle/>
          <a:p>
            <a:pPr indent="0" lvl="0" marL="0" rtl="0" algn="ctr">
              <a:lnSpc>
                <a:spcPct val="115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TV Dinners</a:t>
            </a:r>
            <a:endParaRPr sz="3000">
              <a:latin typeface="Dancing Script"/>
              <a:ea typeface="Dancing Script"/>
              <a:cs typeface="Dancing Script"/>
              <a:sym typeface="Dancing Script"/>
            </a:endParaRPr>
          </a:p>
        </p:txBody>
      </p:sp>
      <p:sp>
        <p:nvSpPr>
          <p:cNvPr id="115" name="Google Shape;115;p19"/>
          <p:cNvSpPr txBox="1"/>
          <p:nvPr>
            <p:ph idx="1" type="body"/>
          </p:nvPr>
        </p:nvSpPr>
        <p:spPr>
          <a:xfrm>
            <a:off x="78000" y="796621"/>
            <a:ext cx="2130000" cy="21258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Coined and invented by Gerry Thomas, TV Dinners were a packed frozen meal that comes pre-portioned for the consumer, and was designed for convenience when eating while watching television. They usually consisted of meat for the main course, along with vegetables and a possible dessert. The first TV dinner of the Swanson brand was produced in the US and consisted of turkey, cornbread dressing, frozen peas and sweet potatoes.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TV Dinners in the 1950s were apart of the Daily Life and entertainment of individuals, as it was designed for convenience which could be eaten consistently along with a product after the growth in popularity of the television.</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rPr lang="en" sz="600">
                <a:solidFill>
                  <a:srgbClr val="000000"/>
                </a:solidFill>
                <a:latin typeface="Times New Roman"/>
                <a:ea typeface="Times New Roman"/>
                <a:cs typeface="Times New Roman"/>
                <a:sym typeface="Times New Roman"/>
              </a:rPr>
              <a:t>D. TV Dinners were </a:t>
            </a:r>
            <a:r>
              <a:rPr lang="en" sz="600">
                <a:solidFill>
                  <a:srgbClr val="000000"/>
                </a:solidFill>
                <a:latin typeface="Times New Roman"/>
                <a:ea typeface="Times New Roman"/>
                <a:cs typeface="Times New Roman"/>
                <a:sym typeface="Times New Roman"/>
              </a:rPr>
              <a:t>significant</a:t>
            </a:r>
            <a:r>
              <a:rPr lang="en" sz="600">
                <a:solidFill>
                  <a:srgbClr val="000000"/>
                </a:solidFill>
                <a:latin typeface="Times New Roman"/>
                <a:ea typeface="Times New Roman"/>
                <a:cs typeface="Times New Roman"/>
                <a:sym typeface="Times New Roman"/>
              </a:rPr>
              <a:t> in the 1950s as most families  would eat at least one pre-prepared meal per week. It would also present health concerns further on sparking controversy. Multiple companies took advantage of the growth in popularity of TV Dinners and began production for the mass development of pre-prepared dinners further showing their </a:t>
            </a:r>
            <a:r>
              <a:rPr lang="en" sz="600">
                <a:solidFill>
                  <a:srgbClr val="000000"/>
                </a:solidFill>
                <a:latin typeface="Times New Roman"/>
                <a:ea typeface="Times New Roman"/>
                <a:cs typeface="Times New Roman"/>
                <a:sym typeface="Times New Roman"/>
              </a:rPr>
              <a:t>importance</a:t>
            </a:r>
            <a:r>
              <a:rPr lang="en" sz="600">
                <a:solidFill>
                  <a:srgbClr val="000000"/>
                </a:solidFill>
                <a:latin typeface="Times New Roman"/>
                <a:ea typeface="Times New Roman"/>
                <a:cs typeface="Times New Roman"/>
                <a:sym typeface="Times New Roman"/>
              </a:rPr>
              <a:t> and prevalence for the time period.</a:t>
            </a:r>
            <a:endParaRPr sz="600">
              <a:solidFill>
                <a:srgbClr val="000000"/>
              </a:solidFill>
              <a:latin typeface="Times New Roman"/>
              <a:ea typeface="Times New Roman"/>
              <a:cs typeface="Times New Roman"/>
              <a:sym typeface="Times New Roman"/>
            </a:endParaRPr>
          </a:p>
        </p:txBody>
      </p:sp>
      <p:sp>
        <p:nvSpPr>
          <p:cNvPr id="116" name="Google Shape;116;p19"/>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DECDB"/>
            </a:gs>
            <a:gs pos="100000">
              <a:srgbClr val="F0A963"/>
            </a:gs>
          </a:gsLst>
          <a:path path="circle">
            <a:fillToRect b="50%" l="50%" r="50%" t="50%"/>
          </a:path>
          <a:tileRect/>
        </a:gra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0" y="44750"/>
            <a:ext cx="2286000" cy="356400"/>
          </a:xfrm>
          <a:prstGeom prst="rect">
            <a:avLst/>
          </a:prstGeom>
        </p:spPr>
        <p:txBody>
          <a:bodyPr anchorCtr="0" anchor="t" bIns="34200" lIns="34200" spcFirstLastPara="1" rIns="34200" wrap="square" tIns="34200">
            <a:noAutofit/>
          </a:bodyPr>
          <a:lstStyle/>
          <a:p>
            <a:pPr indent="0" lvl="0" marL="0" rtl="0" algn="ctr">
              <a:lnSpc>
                <a:spcPct val="80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Leave it to Beaver</a:t>
            </a:r>
            <a:endParaRPr sz="3000">
              <a:latin typeface="Dancing Script"/>
              <a:ea typeface="Dancing Script"/>
              <a:cs typeface="Dancing Script"/>
              <a:sym typeface="Dancing Script"/>
            </a:endParaRPr>
          </a:p>
          <a:p>
            <a:pPr indent="0" lvl="0" marL="0" rtl="0" algn="l">
              <a:lnSpc>
                <a:spcPct val="80000"/>
              </a:lnSpc>
              <a:spcBef>
                <a:spcPts val="0"/>
              </a:spcBef>
              <a:spcAft>
                <a:spcPts val="0"/>
              </a:spcAft>
              <a:buNone/>
            </a:pPr>
            <a:r>
              <a:t/>
            </a:r>
            <a:endParaRPr sz="3000">
              <a:latin typeface="Dancing Script"/>
              <a:ea typeface="Dancing Script"/>
              <a:cs typeface="Dancing Script"/>
              <a:sym typeface="Dancing Script"/>
            </a:endParaRPr>
          </a:p>
        </p:txBody>
      </p:sp>
      <p:sp>
        <p:nvSpPr>
          <p:cNvPr id="125" name="Google Shape;125;p20"/>
          <p:cNvSpPr txBox="1"/>
          <p:nvPr>
            <p:ph idx="1" type="body"/>
          </p:nvPr>
        </p:nvSpPr>
        <p:spPr>
          <a:xfrm>
            <a:off x="97900" y="806600"/>
            <a:ext cx="2130000" cy="22872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Leave it to Beaver was a sitcom of the 1950s and 1960s that portrayed the ideal suburban family in the US where the father, Ward Cleaver, always returns in time for dinner and the mother, June, cleans the house as she wears a dress and </a:t>
            </a:r>
            <a:r>
              <a:rPr lang="en" sz="600">
                <a:solidFill>
                  <a:srgbClr val="000000"/>
                </a:solidFill>
                <a:latin typeface="Times New Roman"/>
                <a:ea typeface="Times New Roman"/>
                <a:cs typeface="Times New Roman"/>
                <a:sym typeface="Times New Roman"/>
              </a:rPr>
              <a:t>jewelry</a:t>
            </a:r>
            <a:r>
              <a:rPr lang="en" sz="600">
                <a:solidFill>
                  <a:srgbClr val="000000"/>
                </a:solidFill>
                <a:latin typeface="Times New Roman"/>
                <a:ea typeface="Times New Roman"/>
                <a:cs typeface="Times New Roman"/>
                <a:sym typeface="Times New Roman"/>
              </a:rPr>
              <a:t>, and the children, Wally and Beav learn a moral lesson after each episode. And the friend of Wally, Eddie Haskell would get in trouble trying to impress his parents.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Leave it to Beaver served as a form of entertainment for many families and children during the 1950s and 1960s, where families would gather around the television at scheduled times to watch the sitcom.</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D. The show was significant during the time as it represented a piece of American culture, serving as a form of entertainment for millions of families. It highlighted the ideal suburban family and moral lessons during the time period, while reflecting some of the major social changes at the time including the Baby boom and the mass migration to suburban families, showing how families were larger and living more convenient and fulfilling lifestyles in uniform </a:t>
            </a:r>
            <a:r>
              <a:rPr lang="en" sz="600">
                <a:solidFill>
                  <a:srgbClr val="000000"/>
                </a:solidFill>
                <a:latin typeface="Times New Roman"/>
                <a:ea typeface="Times New Roman"/>
                <a:cs typeface="Times New Roman"/>
                <a:sym typeface="Times New Roman"/>
              </a:rPr>
              <a:t>neighborhoods</a:t>
            </a:r>
            <a:r>
              <a:rPr lang="en" sz="600">
                <a:solidFill>
                  <a:srgbClr val="000000"/>
                </a:solidFill>
                <a:latin typeface="Times New Roman"/>
                <a:ea typeface="Times New Roman"/>
                <a:cs typeface="Times New Roman"/>
                <a:sym typeface="Times New Roman"/>
              </a:rPr>
              <a:t>.</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t/>
            </a:r>
            <a:endParaRPr sz="600">
              <a:solidFill>
                <a:srgbClr val="000000"/>
              </a:solidFill>
              <a:latin typeface="Times New Roman"/>
              <a:ea typeface="Times New Roman"/>
              <a:cs typeface="Times New Roman"/>
              <a:sym typeface="Times New Roman"/>
            </a:endParaRPr>
          </a:p>
        </p:txBody>
      </p:sp>
      <p:sp>
        <p:nvSpPr>
          <p:cNvPr id="126" name="Google Shape;126;p20"/>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78000" y="64629"/>
            <a:ext cx="2130000" cy="356400"/>
          </a:xfrm>
          <a:prstGeom prst="rect">
            <a:avLst/>
          </a:prstGeom>
        </p:spPr>
        <p:txBody>
          <a:bodyPr anchorCtr="0" anchor="t" bIns="34200" lIns="34200" spcFirstLastPara="1" rIns="34200" wrap="square" tIns="34200">
            <a:noAutofit/>
          </a:bodyPr>
          <a:lstStyle/>
          <a:p>
            <a:pPr indent="0" lvl="0" marL="0" rtl="0" algn="ctr">
              <a:lnSpc>
                <a:spcPct val="80000"/>
              </a:lnSpc>
              <a:spcBef>
                <a:spcPts val="0"/>
              </a:spcBef>
              <a:spcAft>
                <a:spcPts val="0"/>
              </a:spcAft>
              <a:buClr>
                <a:schemeClr val="dk1"/>
              </a:buClr>
              <a:buSzPts val="1100"/>
              <a:buFont typeface="Arial"/>
              <a:buNone/>
            </a:pPr>
            <a:r>
              <a:rPr lang="en" sz="3000">
                <a:latin typeface="Dancing Script"/>
                <a:ea typeface="Dancing Script"/>
                <a:cs typeface="Dancing Script"/>
                <a:sym typeface="Dancing Script"/>
              </a:rPr>
              <a:t>National Defense Act</a:t>
            </a:r>
            <a:endParaRPr sz="3000">
              <a:latin typeface="Dancing Script"/>
              <a:ea typeface="Dancing Script"/>
              <a:cs typeface="Dancing Script"/>
              <a:sym typeface="Dancing Script"/>
            </a:endParaRPr>
          </a:p>
        </p:txBody>
      </p:sp>
      <p:sp>
        <p:nvSpPr>
          <p:cNvPr id="135" name="Google Shape;135;p21"/>
          <p:cNvSpPr txBox="1"/>
          <p:nvPr>
            <p:ph idx="1" type="body"/>
          </p:nvPr>
        </p:nvSpPr>
        <p:spPr>
          <a:xfrm>
            <a:off x="78000" y="879600"/>
            <a:ext cx="2130000" cy="2403000"/>
          </a:xfrm>
          <a:prstGeom prst="rect">
            <a:avLst/>
          </a:prstGeom>
        </p:spPr>
        <p:txBody>
          <a:bodyPr anchorCtr="0" anchor="t" bIns="34200" lIns="34200" spcFirstLastPara="1" rIns="34200" wrap="square" tIns="34200">
            <a:noAutofit/>
          </a:bodyPr>
          <a:lstStyle/>
          <a:p>
            <a:pPr indent="0" lvl="0" marL="0" rtl="0" algn="l">
              <a:spcBef>
                <a:spcPts val="0"/>
              </a:spcBef>
              <a:spcAft>
                <a:spcPts val="0"/>
              </a:spcAft>
              <a:buNone/>
            </a:pPr>
            <a:r>
              <a:rPr lang="en" sz="600">
                <a:solidFill>
                  <a:srgbClr val="000000"/>
                </a:solidFill>
                <a:latin typeface="Times New Roman"/>
                <a:ea typeface="Times New Roman"/>
                <a:cs typeface="Times New Roman"/>
                <a:sym typeface="Times New Roman"/>
              </a:rPr>
              <a:t>B. Signed into law in 1958, the National Defense Act was passed in response to the Soviet </a:t>
            </a:r>
            <a:r>
              <a:rPr lang="en" sz="600">
                <a:solidFill>
                  <a:srgbClr val="000000"/>
                </a:solidFill>
                <a:latin typeface="Times New Roman"/>
                <a:ea typeface="Times New Roman"/>
                <a:cs typeface="Times New Roman"/>
                <a:sym typeface="Times New Roman"/>
              </a:rPr>
              <a:t>acceleration</a:t>
            </a:r>
            <a:r>
              <a:rPr lang="en" sz="600">
                <a:solidFill>
                  <a:srgbClr val="000000"/>
                </a:solidFill>
                <a:latin typeface="Times New Roman"/>
                <a:ea typeface="Times New Roman"/>
                <a:cs typeface="Times New Roman"/>
                <a:sym typeface="Times New Roman"/>
              </a:rPr>
              <a:t> of the space race with their launch of the Sputnik satellite. The act provided greater federal funding to improve </a:t>
            </a:r>
            <a:r>
              <a:rPr lang="en" sz="600">
                <a:solidFill>
                  <a:srgbClr val="000000"/>
                </a:solidFill>
                <a:latin typeface="Times New Roman"/>
                <a:ea typeface="Times New Roman"/>
                <a:cs typeface="Times New Roman"/>
                <a:sym typeface="Times New Roman"/>
              </a:rPr>
              <a:t>science, math, and foreign language instruction with the intent of the US in being able to better compete with the Soviet Union in STEM fields.</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600">
                <a:solidFill>
                  <a:srgbClr val="000000"/>
                </a:solidFill>
                <a:latin typeface="Times New Roman"/>
                <a:ea typeface="Times New Roman"/>
                <a:cs typeface="Times New Roman"/>
                <a:sym typeface="Times New Roman"/>
              </a:rPr>
              <a:t>C. The National Defense Act was a political response to the launch of the Sputnik satellite, such that the US does not become inferior to the Soviet Union, especially in regards to the space race.</a:t>
            </a:r>
            <a:endParaRPr sz="6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rPr lang="en" sz="600">
                <a:solidFill>
                  <a:srgbClr val="000000"/>
                </a:solidFill>
                <a:latin typeface="Times New Roman"/>
                <a:ea typeface="Times New Roman"/>
                <a:cs typeface="Times New Roman"/>
                <a:sym typeface="Times New Roman"/>
              </a:rPr>
              <a:t>D. The act was significant as it became one of the most successful steps taken in improving higher education in the US. It boosted public and private colleges and universities and provided benefits for low cost student loans. It greatly helped students by expanding libraries and providing various services. From 1960 to 1970, the number of students in college went from 3.6 million to 7.5 million further illustrating its positive results and importance. Many of these students were only able to fund their education through NDEA loans.</a:t>
            </a:r>
            <a:endParaRPr sz="600">
              <a:solidFill>
                <a:srgbClr val="000000"/>
              </a:solidFill>
              <a:latin typeface="Times New Roman"/>
              <a:ea typeface="Times New Roman"/>
              <a:cs typeface="Times New Roman"/>
              <a:sym typeface="Times New Roman"/>
            </a:endParaRPr>
          </a:p>
        </p:txBody>
      </p:sp>
      <p:sp>
        <p:nvSpPr>
          <p:cNvPr id="136" name="Google Shape;136;p21"/>
          <p:cNvSpPr/>
          <p:nvPr/>
        </p:nvSpPr>
        <p:spPr>
          <a:xfrm rot="5400000">
            <a:off x="-23350" y="166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400" y="285840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rot="-5400000">
            <a:off x="1921050" y="283545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rot="10800000">
            <a:off x="1898100" y="0"/>
            <a:ext cx="387900" cy="342000"/>
          </a:xfrm>
          <a:prstGeom prst="rtTriangl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