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C4A9-121C-B05C-B3F9-F147B97DE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F2725-8477-4AE9-AACC-E2F0C2DEF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B42-A71C-19E3-C77D-8A0FE3B7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0F0E-D140-B5B7-9015-48A7E2E8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9C217-4394-329E-72AE-81B051AB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2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20FE-18CD-0D52-D759-572F5FF9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E9FD2-840B-8FD9-5526-F833EC21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FDF5-7EDE-1C6B-35DE-BF067E4C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03994-E79C-3B13-F3D8-D431AC63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451D-3A60-8085-521C-35082AA3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6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86DCC-6E57-0EBA-CBEB-C94BE4A83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FA79E-DAF7-C324-A8CC-C94B56273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B8F7-B0FC-7ED6-53E3-DE7DFCEB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FE7E-0AA1-D72C-0E81-310CB894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6BF0-5A6F-344E-32E3-8B7B2EE6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5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7378-3C8F-2FE8-DA2B-FBA06774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E20F-ABF2-F6A0-26AF-34E0AF72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2AFB-656B-D693-59F0-5DBC85A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835B-2AEC-D7B9-16FD-2C6F1442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43C8-81CD-4EA8-B200-71C1EC88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6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EA98-C21A-EBDA-10C2-D920B174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3C0E4-4232-428E-1EC5-9413A5B7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5ADF-AE0F-628E-E033-09A34B8A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23AE-B36D-7F72-3779-EB5FFECD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C41E-D157-60D3-FDDA-48C5391A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31BC-2E70-3E44-FCA5-7E9CB6B6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1B58-6101-D289-F654-CB124E98F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CB7A-B9F8-FB34-FA62-1243DA44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1EC7-E612-1E05-FED4-C0FC05D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0F7FA-39E6-8A49-2DD5-B80CA2C9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DB83-B74B-D58A-368B-31055554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9699-1528-D946-9693-31033AD7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28F1C-767B-34BD-C73A-BFCA39F3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07B8-5BB3-F8C6-AC83-29C2A1FE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C4C43-FA20-3CB9-9EDC-C95AD4F46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C305E-B53B-70BA-F014-5825C4CC5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2235C-ACE4-6F52-B630-5B1CBBC3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834BE-B1EC-7FB7-A554-578A8773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74D80-AFD2-C7AE-4E73-EC71E19C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6FB7-B352-2BA9-BE17-1698FDE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AA65B-2084-A45E-CF86-DD55E1DF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2C8FE-EA2B-082B-B7B9-BE4454FD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BF31-8275-FD5E-EBDC-EF61982A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5BAF2-0D5F-A805-29EE-09912A8D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52091-563B-6213-C605-D321E8E3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D460A-140D-E775-F172-04BC12EF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2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15B5-A682-D599-18FE-10864001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B79D-ECF4-A675-2624-B3EC8E32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A1804-D1A4-8393-35EC-EDC11B2C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6F6D6-D41A-D422-1932-8AC725A8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2499F-5B0C-534C-31B5-A698726C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259FD-2971-1DB2-537F-F610B8B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3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45BA-F4CD-076E-EB43-69E1A2D5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6B81-D696-DBF1-E7F7-A3E242D8D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D4FD7-27B1-8D59-9F8B-A3BF2D87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606A-7677-94CE-887C-5DA9FD6E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214F-04E7-B950-304D-79F3F04C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6D2CE-D297-8304-1D0E-60D3F6A0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88297-CB2D-1C7A-C129-5F4D7B9C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82317-8E3F-C297-5C39-E18CFC2C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6761-23EB-4459-93AC-F1B9AC484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5830-AC6F-4340-97BE-5E4B4E604AFF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9474-4125-7F9A-3A2F-E7A111FFB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4EC5-C4E8-5169-17DC-6FDD14977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AB14-70FC-41CD-8970-65B9190C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6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7BFB97-92EA-9D0A-9258-F0FB17686753}"/>
              </a:ext>
            </a:extLst>
          </p:cNvPr>
          <p:cNvSpPr/>
          <p:nvPr/>
        </p:nvSpPr>
        <p:spPr>
          <a:xfrm>
            <a:off x="280404" y="1506505"/>
            <a:ext cx="131463" cy="497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72155-BBEF-33CF-8E9C-D442E19E7698}"/>
              </a:ext>
            </a:extLst>
          </p:cNvPr>
          <p:cNvSpPr/>
          <p:nvPr/>
        </p:nvSpPr>
        <p:spPr>
          <a:xfrm>
            <a:off x="5500542" y="1610055"/>
            <a:ext cx="131463" cy="49737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BCA5EF-3373-9F98-863F-C6E961F9BE68}"/>
              </a:ext>
            </a:extLst>
          </p:cNvPr>
          <p:cNvCxnSpPr>
            <a:cxnSpLocks/>
          </p:cNvCxnSpPr>
          <p:nvPr/>
        </p:nvCxnSpPr>
        <p:spPr>
          <a:xfrm>
            <a:off x="2905853" y="2013818"/>
            <a:ext cx="2594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490533-5245-D02E-4D71-14BAEABE3577}"/>
              </a:ext>
            </a:extLst>
          </p:cNvPr>
          <p:cNvCxnSpPr>
            <a:cxnSpLocks/>
          </p:cNvCxnSpPr>
          <p:nvPr/>
        </p:nvCxnSpPr>
        <p:spPr>
          <a:xfrm flipH="1">
            <a:off x="2979632" y="2519923"/>
            <a:ext cx="250962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C25EB4-DAC0-227B-9634-95654CC3AECE}"/>
              </a:ext>
            </a:extLst>
          </p:cNvPr>
          <p:cNvSpPr txBox="1"/>
          <p:nvPr/>
        </p:nvSpPr>
        <p:spPr>
          <a:xfrm>
            <a:off x="6448287" y="1296955"/>
            <a:ext cx="5491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Use </a:t>
            </a:r>
            <a:r>
              <a:rPr lang="en-US" b="1" u="sng" dirty="0"/>
              <a:t>Story</a:t>
            </a:r>
            <a:r>
              <a:rPr lang="en-US" sz="1800" b="1" u="sng" dirty="0"/>
              <a:t> Scenario</a:t>
            </a:r>
          </a:p>
          <a:p>
            <a:pPr algn="l"/>
            <a:endParaRPr lang="en-US" dirty="0">
              <a:latin typeface="Söhne"/>
            </a:endParaRPr>
          </a:p>
          <a:p>
            <a:pPr marL="342900" indent="-342900">
              <a:buAutoNum type="arabicPeriod"/>
            </a:pPr>
            <a:r>
              <a:rPr lang="en-US" dirty="0"/>
              <a:t>This Use case begins when the patient sign up an account.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admin verifies whether the user has submitted data, generates user data if they are sufficient, and provides a sign-up success/failure message.</a:t>
            </a:r>
          </a:p>
          <a:p>
            <a:endParaRPr lang="en-US" dirty="0"/>
          </a:p>
          <a:p>
            <a:r>
              <a:rPr lang="en-US" dirty="0"/>
              <a:t>3.  User story ends.</a:t>
            </a:r>
          </a:p>
          <a:p>
            <a:endParaRPr lang="en-IN" dirty="0"/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51F3B-CD8E-15D0-206F-067AAE93516B}"/>
              </a:ext>
            </a:extLst>
          </p:cNvPr>
          <p:cNvSpPr txBox="1"/>
          <p:nvPr/>
        </p:nvSpPr>
        <p:spPr>
          <a:xfrm>
            <a:off x="3779404" y="91937"/>
            <a:ext cx="426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Sequence Diagram – Patient Portal </a:t>
            </a:r>
          </a:p>
          <a:p>
            <a:r>
              <a:rPr lang="en-US" b="1" dirty="0"/>
              <a:t>  Use Story - 02.01 Sign Up An Account</a:t>
            </a:r>
            <a:endParaRPr lang="en-IN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731D784-7C94-058F-CAF3-639339DB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9" y="70444"/>
            <a:ext cx="710995" cy="5129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8396520-CEF5-EC80-DD4C-98D88B6BD0DE}"/>
              </a:ext>
            </a:extLst>
          </p:cNvPr>
          <p:cNvSpPr/>
          <p:nvPr/>
        </p:nvSpPr>
        <p:spPr>
          <a:xfrm>
            <a:off x="2858876" y="1535835"/>
            <a:ext cx="131463" cy="4973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3576B1-A428-618E-DB19-E50C54EEBA94}"/>
              </a:ext>
            </a:extLst>
          </p:cNvPr>
          <p:cNvCxnSpPr>
            <a:cxnSpLocks/>
          </p:cNvCxnSpPr>
          <p:nvPr/>
        </p:nvCxnSpPr>
        <p:spPr>
          <a:xfrm>
            <a:off x="420015" y="2013818"/>
            <a:ext cx="2437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E21896-34B8-4FA4-9F56-4E04712DA43A}"/>
              </a:ext>
            </a:extLst>
          </p:cNvPr>
          <p:cNvCxnSpPr>
            <a:cxnSpLocks/>
          </p:cNvCxnSpPr>
          <p:nvPr/>
        </p:nvCxnSpPr>
        <p:spPr>
          <a:xfrm flipH="1">
            <a:off x="411095" y="3005115"/>
            <a:ext cx="23911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DB44E3-4D9D-4CC5-4F00-4FE45E1733F1}"/>
              </a:ext>
            </a:extLst>
          </p:cNvPr>
          <p:cNvCxnSpPr>
            <a:cxnSpLocks/>
          </p:cNvCxnSpPr>
          <p:nvPr/>
        </p:nvCxnSpPr>
        <p:spPr>
          <a:xfrm flipH="1">
            <a:off x="390903" y="5028903"/>
            <a:ext cx="24000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18A98D-1E6C-3940-D1DF-D8892DC86643}"/>
              </a:ext>
            </a:extLst>
          </p:cNvPr>
          <p:cNvSpPr txBox="1"/>
          <p:nvPr/>
        </p:nvSpPr>
        <p:spPr>
          <a:xfrm>
            <a:off x="2676434" y="775784"/>
            <a:ext cx="728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sz="1400" dirty="0"/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2D95F-2B66-4D23-76C2-5CC7E6DED00C}"/>
              </a:ext>
            </a:extLst>
          </p:cNvPr>
          <p:cNvSpPr txBox="1"/>
          <p:nvPr/>
        </p:nvSpPr>
        <p:spPr>
          <a:xfrm>
            <a:off x="5189092" y="804913"/>
            <a:ext cx="88582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:Admin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85304-B2F9-5E8A-6A3E-CB0DDBAEE754}"/>
              </a:ext>
            </a:extLst>
          </p:cNvPr>
          <p:cNvSpPr txBox="1"/>
          <p:nvPr/>
        </p:nvSpPr>
        <p:spPr>
          <a:xfrm>
            <a:off x="73017" y="770946"/>
            <a:ext cx="91321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:Patient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6616B8-2E23-1F1A-4930-2E2677514D24}"/>
              </a:ext>
            </a:extLst>
          </p:cNvPr>
          <p:cNvSpPr txBox="1"/>
          <p:nvPr/>
        </p:nvSpPr>
        <p:spPr>
          <a:xfrm>
            <a:off x="115302" y="1039157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0B9644-C739-E5F3-275E-AE972636479E}"/>
              </a:ext>
            </a:extLst>
          </p:cNvPr>
          <p:cNvSpPr txBox="1"/>
          <p:nvPr/>
        </p:nvSpPr>
        <p:spPr>
          <a:xfrm>
            <a:off x="2731475" y="1088314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21A9B9-48B8-5AC4-9092-6A7A31DED070}"/>
              </a:ext>
            </a:extLst>
          </p:cNvPr>
          <p:cNvSpPr txBox="1"/>
          <p:nvPr/>
        </p:nvSpPr>
        <p:spPr>
          <a:xfrm>
            <a:off x="5347649" y="1112690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06158-E688-271B-31FE-649EF58DC91A}"/>
              </a:ext>
            </a:extLst>
          </p:cNvPr>
          <p:cNvSpPr txBox="1"/>
          <p:nvPr/>
        </p:nvSpPr>
        <p:spPr>
          <a:xfrm>
            <a:off x="757316" y="1640965"/>
            <a:ext cx="237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validateSignup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394D67-448D-F66B-5047-91ADAE28F3DA}"/>
              </a:ext>
            </a:extLst>
          </p:cNvPr>
          <p:cNvSpPr txBox="1"/>
          <p:nvPr/>
        </p:nvSpPr>
        <p:spPr>
          <a:xfrm>
            <a:off x="3294445" y="1697882"/>
            <a:ext cx="191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validateSignup</a:t>
            </a:r>
            <a:r>
              <a:rPr lang="en-US" sz="1400" dirty="0"/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279EC0-0CB5-46CA-ABE1-E42128202D0C}"/>
              </a:ext>
            </a:extLst>
          </p:cNvPr>
          <p:cNvSpPr txBox="1"/>
          <p:nvPr/>
        </p:nvSpPr>
        <p:spPr>
          <a:xfrm>
            <a:off x="3299532" y="2158732"/>
            <a:ext cx="191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acceptSignup</a:t>
            </a:r>
            <a:r>
              <a:rPr lang="en-IN" sz="1400" dirty="0"/>
              <a:t>()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F2FEDD-43AB-BB6B-3611-295374173DEC}"/>
              </a:ext>
            </a:extLst>
          </p:cNvPr>
          <p:cNvSpPr txBox="1"/>
          <p:nvPr/>
        </p:nvSpPr>
        <p:spPr>
          <a:xfrm>
            <a:off x="702235" y="2632453"/>
            <a:ext cx="191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Sign up success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EF20BE-7595-405F-132D-11E25977280A}"/>
              </a:ext>
            </a:extLst>
          </p:cNvPr>
          <p:cNvSpPr txBox="1"/>
          <p:nvPr/>
        </p:nvSpPr>
        <p:spPr>
          <a:xfrm>
            <a:off x="797963" y="4575980"/>
            <a:ext cx="191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Sign up failure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098FF9-9ECD-1BA6-77A3-0586F84F6689}"/>
              </a:ext>
            </a:extLst>
          </p:cNvPr>
          <p:cNvSpPr txBox="1"/>
          <p:nvPr/>
        </p:nvSpPr>
        <p:spPr>
          <a:xfrm>
            <a:off x="411096" y="3489659"/>
            <a:ext cx="51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8EBA98-037B-B977-A7D0-373E0BCE28B9}"/>
              </a:ext>
            </a:extLst>
          </p:cNvPr>
          <p:cNvSpPr txBox="1"/>
          <p:nvPr/>
        </p:nvSpPr>
        <p:spPr>
          <a:xfrm>
            <a:off x="3368766" y="4091128"/>
            <a:ext cx="191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rejectSignup</a:t>
            </a:r>
            <a:r>
              <a:rPr lang="en-IN" sz="1400" dirty="0"/>
              <a:t>()</a:t>
            </a:r>
          </a:p>
          <a:p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EC1147-8DA3-5769-8CC9-11F86AC123E6}"/>
              </a:ext>
            </a:extLst>
          </p:cNvPr>
          <p:cNvCxnSpPr>
            <a:cxnSpLocks/>
          </p:cNvCxnSpPr>
          <p:nvPr/>
        </p:nvCxnSpPr>
        <p:spPr>
          <a:xfrm flipH="1">
            <a:off x="2990339" y="4406863"/>
            <a:ext cx="251020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8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B2863-5B7D-78B0-0101-9A3DA65BE8AC}"/>
              </a:ext>
            </a:extLst>
          </p:cNvPr>
          <p:cNvSpPr txBox="1"/>
          <p:nvPr/>
        </p:nvSpPr>
        <p:spPr>
          <a:xfrm>
            <a:off x="4329404" y="130507"/>
            <a:ext cx="425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Sequence Diagram – Patient Portal </a:t>
            </a:r>
          </a:p>
          <a:p>
            <a:r>
              <a:rPr lang="en-US" sz="1800" b="1" dirty="0"/>
              <a:t>Use Story -02.03 Browse Doctors' Profiles</a:t>
            </a:r>
            <a:endParaRPr lang="en-IN" sz="1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F3D0D-F4F0-9F9A-2214-44A9E188F51D}"/>
              </a:ext>
            </a:extLst>
          </p:cNvPr>
          <p:cNvSpPr/>
          <p:nvPr/>
        </p:nvSpPr>
        <p:spPr>
          <a:xfrm>
            <a:off x="2757861" y="1851251"/>
            <a:ext cx="122109" cy="4820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FB025-555E-39F6-5831-C2C8465A36E2}"/>
              </a:ext>
            </a:extLst>
          </p:cNvPr>
          <p:cNvSpPr/>
          <p:nvPr/>
        </p:nvSpPr>
        <p:spPr>
          <a:xfrm flipH="1">
            <a:off x="5038801" y="1851252"/>
            <a:ext cx="150597" cy="4820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49A13-F366-12AC-1502-1CBF59581186}"/>
              </a:ext>
            </a:extLst>
          </p:cNvPr>
          <p:cNvSpPr txBox="1"/>
          <p:nvPr/>
        </p:nvSpPr>
        <p:spPr>
          <a:xfrm>
            <a:off x="4642809" y="930626"/>
            <a:ext cx="9131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:Doctor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081592-4EE0-CAD2-910C-EE2A30B1597F}"/>
              </a:ext>
            </a:extLst>
          </p:cNvPr>
          <p:cNvCxnSpPr>
            <a:cxnSpLocks/>
          </p:cNvCxnSpPr>
          <p:nvPr/>
        </p:nvCxnSpPr>
        <p:spPr>
          <a:xfrm>
            <a:off x="647918" y="2472235"/>
            <a:ext cx="204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791CA1-1C08-84DE-6942-05205EE36CA1}"/>
              </a:ext>
            </a:extLst>
          </p:cNvPr>
          <p:cNvCxnSpPr>
            <a:cxnSpLocks/>
          </p:cNvCxnSpPr>
          <p:nvPr/>
        </p:nvCxnSpPr>
        <p:spPr>
          <a:xfrm>
            <a:off x="2889324" y="2443203"/>
            <a:ext cx="2149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FDB2B1-8C05-B340-D94E-220717A6CDBD}"/>
              </a:ext>
            </a:extLst>
          </p:cNvPr>
          <p:cNvCxnSpPr>
            <a:cxnSpLocks/>
          </p:cNvCxnSpPr>
          <p:nvPr/>
        </p:nvCxnSpPr>
        <p:spPr>
          <a:xfrm flipH="1">
            <a:off x="2889324" y="4479070"/>
            <a:ext cx="214947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72B00E-DE24-061A-3C8F-53CEC4820C99}"/>
              </a:ext>
            </a:extLst>
          </p:cNvPr>
          <p:cNvCxnSpPr>
            <a:cxnSpLocks/>
          </p:cNvCxnSpPr>
          <p:nvPr/>
        </p:nvCxnSpPr>
        <p:spPr>
          <a:xfrm flipH="1">
            <a:off x="623093" y="4479070"/>
            <a:ext cx="21347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3314DE-F7C1-F162-B595-F49CACECD704}"/>
              </a:ext>
            </a:extLst>
          </p:cNvPr>
          <p:cNvSpPr txBox="1"/>
          <p:nvPr/>
        </p:nvSpPr>
        <p:spPr>
          <a:xfrm>
            <a:off x="6375132" y="1657929"/>
            <a:ext cx="47976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User </a:t>
            </a:r>
            <a:r>
              <a:rPr lang="en-US" b="1" u="sng" dirty="0"/>
              <a:t>Story</a:t>
            </a:r>
            <a:r>
              <a:rPr lang="en-US" sz="1800" b="1" u="sng" dirty="0"/>
              <a:t> Scenario</a:t>
            </a:r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dirty="0"/>
              <a:t>The user story begins when the patient attempts to access the doctor's profile.</a:t>
            </a:r>
          </a:p>
          <a:p>
            <a:endParaRPr lang="en-US" dirty="0"/>
          </a:p>
          <a:p>
            <a:r>
              <a:rPr lang="en-US" dirty="0"/>
              <a:t>2. System searches the doctor’s profile and     </a:t>
            </a:r>
          </a:p>
          <a:p>
            <a:r>
              <a:rPr lang="en-US" dirty="0"/>
              <a:t>    display the summary showing doctor’s name,    </a:t>
            </a:r>
          </a:p>
          <a:p>
            <a:r>
              <a:rPr lang="en-US" dirty="0"/>
              <a:t>    specialties, etc.  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3. The User story ends after this. </a:t>
            </a:r>
          </a:p>
          <a:p>
            <a:endParaRPr lang="en-US" dirty="0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DBD31668-7FD5-7436-B560-BA84A3E24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4139"/>
            <a:ext cx="65" cy="32827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91D1B-471F-53DD-AF86-2F8821F1ECC9}"/>
              </a:ext>
            </a:extLst>
          </p:cNvPr>
          <p:cNvSpPr txBox="1"/>
          <p:nvPr/>
        </p:nvSpPr>
        <p:spPr>
          <a:xfrm>
            <a:off x="2444986" y="960090"/>
            <a:ext cx="838014" cy="3077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:Admin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08D63-5A2F-C7FE-E39E-AE784173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2" y="221969"/>
            <a:ext cx="639147" cy="61965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20B0711-F559-2322-1352-582516DF170C}"/>
              </a:ext>
            </a:extLst>
          </p:cNvPr>
          <p:cNvSpPr/>
          <p:nvPr/>
        </p:nvSpPr>
        <p:spPr>
          <a:xfrm>
            <a:off x="482162" y="1776608"/>
            <a:ext cx="165756" cy="4894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DA5E2-4DAD-2AB9-725E-BC0A3F1BADD9}"/>
              </a:ext>
            </a:extLst>
          </p:cNvPr>
          <p:cNvSpPr txBox="1"/>
          <p:nvPr/>
        </p:nvSpPr>
        <p:spPr>
          <a:xfrm>
            <a:off x="128886" y="930625"/>
            <a:ext cx="91321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:Patient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7138A-5905-BE37-F1CE-F4A782787EB9}"/>
              </a:ext>
            </a:extLst>
          </p:cNvPr>
          <p:cNvSpPr txBox="1"/>
          <p:nvPr/>
        </p:nvSpPr>
        <p:spPr>
          <a:xfrm>
            <a:off x="371926" y="1190457"/>
            <a:ext cx="461665" cy="6020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12004-3423-DC64-FE5F-F42EF8C2E1AF}"/>
              </a:ext>
            </a:extLst>
          </p:cNvPr>
          <p:cNvSpPr txBox="1"/>
          <p:nvPr/>
        </p:nvSpPr>
        <p:spPr>
          <a:xfrm>
            <a:off x="2633161" y="1277380"/>
            <a:ext cx="461665" cy="630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D7FAD-63A5-AE84-9053-A970DA14BDC5}"/>
              </a:ext>
            </a:extLst>
          </p:cNvPr>
          <p:cNvSpPr txBox="1"/>
          <p:nvPr/>
        </p:nvSpPr>
        <p:spPr>
          <a:xfrm>
            <a:off x="4868550" y="1277380"/>
            <a:ext cx="461665" cy="6685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D6045-1F04-6B91-A6BE-7CAB2DD002CE}"/>
              </a:ext>
            </a:extLst>
          </p:cNvPr>
          <p:cNvSpPr txBox="1"/>
          <p:nvPr/>
        </p:nvSpPr>
        <p:spPr>
          <a:xfrm>
            <a:off x="723861" y="2158096"/>
            <a:ext cx="17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</a:rPr>
              <a:t>viewDoctorDetails()</a:t>
            </a:r>
            <a:br>
              <a:rPr lang="en-US" sz="1400" dirty="0">
                <a:effectLst/>
              </a:rPr>
            </a:b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D3654-DD75-CE79-6F78-AEE1B4B53EF2}"/>
              </a:ext>
            </a:extLst>
          </p:cNvPr>
          <p:cNvSpPr txBox="1"/>
          <p:nvPr/>
        </p:nvSpPr>
        <p:spPr>
          <a:xfrm>
            <a:off x="3039921" y="2164458"/>
            <a:ext cx="175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ffectLst/>
              </a:rPr>
              <a:t>vieAccountDetails</a:t>
            </a:r>
            <a:r>
              <a:rPr lang="en-US" sz="1400" dirty="0">
                <a:effectLst/>
              </a:rPr>
              <a:t>()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8AD9AD-12C7-D22D-3B73-936A9A1B4DBA}"/>
              </a:ext>
            </a:extLst>
          </p:cNvPr>
          <p:cNvSpPr txBox="1"/>
          <p:nvPr/>
        </p:nvSpPr>
        <p:spPr>
          <a:xfrm>
            <a:off x="3039921" y="4109569"/>
            <a:ext cx="226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</a:t>
            </a:r>
            <a:r>
              <a:rPr lang="en-US" sz="1400" dirty="0">
                <a:effectLst/>
              </a:rPr>
              <a:t> doctor’s profile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2ECA05-E50C-1480-6550-B8CA8C324366}"/>
              </a:ext>
            </a:extLst>
          </p:cNvPr>
          <p:cNvSpPr txBox="1"/>
          <p:nvPr/>
        </p:nvSpPr>
        <p:spPr>
          <a:xfrm>
            <a:off x="723861" y="4135547"/>
            <a:ext cx="226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</a:t>
            </a:r>
            <a:r>
              <a:rPr lang="en-US" sz="1400" dirty="0">
                <a:effectLst/>
              </a:rPr>
              <a:t> doctor’s profile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30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0524D-BE5E-541D-4920-E756FC773F9D}"/>
              </a:ext>
            </a:extLst>
          </p:cNvPr>
          <p:cNvSpPr txBox="1"/>
          <p:nvPr/>
        </p:nvSpPr>
        <p:spPr>
          <a:xfrm>
            <a:off x="3377272" y="261625"/>
            <a:ext cx="436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Sequence Diagram – Patient Portal </a:t>
            </a:r>
          </a:p>
          <a:p>
            <a:r>
              <a:rPr lang="en-US" sz="1800" b="1" dirty="0"/>
              <a:t>Use Story -</a:t>
            </a:r>
            <a:r>
              <a:rPr lang="en-IN" b="1" i="0" dirty="0">
                <a:effectLst/>
              </a:rPr>
              <a:t>02.04 Check Doctors' Availability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DF3A8-B782-8BFA-5DA1-C1A9C6879B39}"/>
              </a:ext>
            </a:extLst>
          </p:cNvPr>
          <p:cNvSpPr/>
          <p:nvPr/>
        </p:nvSpPr>
        <p:spPr>
          <a:xfrm>
            <a:off x="2768465" y="1729698"/>
            <a:ext cx="151933" cy="4899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BD45-098A-416F-9D70-8149129E7C19}"/>
              </a:ext>
            </a:extLst>
          </p:cNvPr>
          <p:cNvSpPr/>
          <p:nvPr/>
        </p:nvSpPr>
        <p:spPr>
          <a:xfrm flipH="1">
            <a:off x="5261805" y="1736509"/>
            <a:ext cx="197731" cy="489905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772DD-D5FC-8F43-86D5-66E977887BFB}"/>
              </a:ext>
            </a:extLst>
          </p:cNvPr>
          <p:cNvSpPr txBox="1"/>
          <p:nvPr/>
        </p:nvSpPr>
        <p:spPr>
          <a:xfrm>
            <a:off x="2546555" y="944960"/>
            <a:ext cx="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:Doctor</a:t>
            </a:r>
            <a:endParaRPr lang="en-IN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51D3F0-3ECE-CBCB-EF52-0301C5D57677}"/>
              </a:ext>
            </a:extLst>
          </p:cNvPr>
          <p:cNvCxnSpPr>
            <a:cxnSpLocks/>
          </p:cNvCxnSpPr>
          <p:nvPr/>
        </p:nvCxnSpPr>
        <p:spPr>
          <a:xfrm>
            <a:off x="2985648" y="2495356"/>
            <a:ext cx="2276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C3AF5-04F0-11B8-CDA5-F3671D141D95}"/>
              </a:ext>
            </a:extLst>
          </p:cNvPr>
          <p:cNvCxnSpPr>
            <a:cxnSpLocks/>
          </p:cNvCxnSpPr>
          <p:nvPr/>
        </p:nvCxnSpPr>
        <p:spPr>
          <a:xfrm flipH="1">
            <a:off x="3016741" y="4745769"/>
            <a:ext cx="224506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7E4208-8977-C2C3-F1A8-C0F52C852E0D}"/>
              </a:ext>
            </a:extLst>
          </p:cNvPr>
          <p:cNvSpPr txBox="1"/>
          <p:nvPr/>
        </p:nvSpPr>
        <p:spPr>
          <a:xfrm>
            <a:off x="6579900" y="1485409"/>
            <a:ext cx="4700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User Story Scenario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user story begins when the patient attempts to check the doctor’s availability.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system checks the doctor's availability and return available schedule back to the patient. </a:t>
            </a:r>
          </a:p>
          <a:p>
            <a:endParaRPr lang="en-IN" dirty="0"/>
          </a:p>
          <a:p>
            <a:r>
              <a:rPr lang="en-IN" dirty="0"/>
              <a:t>3. The User Story ends after this.</a:t>
            </a:r>
            <a:endParaRPr lang="en-US" dirty="0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EADBC3B-4A3B-E110-7EDB-722BE6798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4139"/>
            <a:ext cx="65" cy="32827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4B00E-F2FA-87C9-1F8B-83B561156DB9}"/>
              </a:ext>
            </a:extLst>
          </p:cNvPr>
          <p:cNvSpPr txBox="1"/>
          <p:nvPr/>
        </p:nvSpPr>
        <p:spPr>
          <a:xfrm>
            <a:off x="4995159" y="954122"/>
            <a:ext cx="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:Schedule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AC355-25C7-B0DA-34D1-17219C8C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" y="306978"/>
            <a:ext cx="533093" cy="5168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6CB558-B09B-027A-E850-8BECA165BE65}"/>
              </a:ext>
            </a:extLst>
          </p:cNvPr>
          <p:cNvSpPr txBox="1"/>
          <p:nvPr/>
        </p:nvSpPr>
        <p:spPr>
          <a:xfrm>
            <a:off x="76436" y="944961"/>
            <a:ext cx="8831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:Patient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E0F474-ED43-FD53-6427-4AAB36BBFB5A}"/>
              </a:ext>
            </a:extLst>
          </p:cNvPr>
          <p:cNvCxnSpPr>
            <a:cxnSpLocks/>
          </p:cNvCxnSpPr>
          <p:nvPr/>
        </p:nvCxnSpPr>
        <p:spPr>
          <a:xfrm>
            <a:off x="341362" y="2495356"/>
            <a:ext cx="2427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EE9A5D-715E-BEA7-5413-B1B25D4FF8F2}"/>
              </a:ext>
            </a:extLst>
          </p:cNvPr>
          <p:cNvCxnSpPr>
            <a:cxnSpLocks/>
          </p:cNvCxnSpPr>
          <p:nvPr/>
        </p:nvCxnSpPr>
        <p:spPr>
          <a:xfrm flipH="1">
            <a:off x="417692" y="4745769"/>
            <a:ext cx="229623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2858AE7-DE38-4422-F294-F9ACD1E89CBB}"/>
              </a:ext>
            </a:extLst>
          </p:cNvPr>
          <p:cNvSpPr/>
          <p:nvPr/>
        </p:nvSpPr>
        <p:spPr>
          <a:xfrm>
            <a:off x="200510" y="1736509"/>
            <a:ext cx="160348" cy="4814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00FE9-25DB-CF33-0EBB-0A9C19A75A29}"/>
              </a:ext>
            </a:extLst>
          </p:cNvPr>
          <p:cNvSpPr txBox="1"/>
          <p:nvPr/>
        </p:nvSpPr>
        <p:spPr>
          <a:xfrm>
            <a:off x="109550" y="1248106"/>
            <a:ext cx="461665" cy="4746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FBD6F-0202-CF46-072A-1969498D6141}"/>
              </a:ext>
            </a:extLst>
          </p:cNvPr>
          <p:cNvSpPr txBox="1"/>
          <p:nvPr/>
        </p:nvSpPr>
        <p:spPr>
          <a:xfrm>
            <a:off x="2652079" y="1248105"/>
            <a:ext cx="461665" cy="4746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F80F80-1CF0-41A1-98D7-624368E8176A}"/>
              </a:ext>
            </a:extLst>
          </p:cNvPr>
          <p:cNvSpPr txBox="1"/>
          <p:nvPr/>
        </p:nvSpPr>
        <p:spPr>
          <a:xfrm>
            <a:off x="5150437" y="1308065"/>
            <a:ext cx="461665" cy="4746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D1A85-420A-0B7D-9D83-93A9FF38F09E}"/>
              </a:ext>
            </a:extLst>
          </p:cNvPr>
          <p:cNvSpPr txBox="1"/>
          <p:nvPr/>
        </p:nvSpPr>
        <p:spPr>
          <a:xfrm>
            <a:off x="454567" y="2071396"/>
            <a:ext cx="2259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ffectLst/>
              </a:rPr>
              <a:t>viewScheduledSessions</a:t>
            </a:r>
            <a:r>
              <a:rPr lang="en-US" sz="1400" dirty="0">
                <a:effectLst/>
              </a:rPr>
              <a:t>() 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848C6-5E64-B8FD-0AE1-527C38355FC8}"/>
              </a:ext>
            </a:extLst>
          </p:cNvPr>
          <p:cNvSpPr txBox="1"/>
          <p:nvPr/>
        </p:nvSpPr>
        <p:spPr>
          <a:xfrm>
            <a:off x="3329776" y="2084333"/>
            <a:ext cx="187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createSession</a:t>
            </a:r>
            <a:r>
              <a:rPr lang="en-US" sz="1400" dirty="0"/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E68F8E-2A12-4A57-271C-28827C792D04}"/>
              </a:ext>
            </a:extLst>
          </p:cNvPr>
          <p:cNvSpPr txBox="1"/>
          <p:nvPr/>
        </p:nvSpPr>
        <p:spPr>
          <a:xfrm>
            <a:off x="3486927" y="4414505"/>
            <a:ext cx="187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schedule()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CB475A-6E0D-37B1-9F3E-646BA6714EFA}"/>
              </a:ext>
            </a:extLst>
          </p:cNvPr>
          <p:cNvSpPr txBox="1"/>
          <p:nvPr/>
        </p:nvSpPr>
        <p:spPr>
          <a:xfrm>
            <a:off x="512790" y="4408167"/>
            <a:ext cx="229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 doctor’s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4497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49061-66F4-8C1B-E98B-925CF2BEFE9E}"/>
              </a:ext>
            </a:extLst>
          </p:cNvPr>
          <p:cNvSpPr txBox="1"/>
          <p:nvPr/>
        </p:nvSpPr>
        <p:spPr>
          <a:xfrm>
            <a:off x="3632718" y="59876"/>
            <a:ext cx="399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Sequence Diagram – Patient Portal </a:t>
            </a:r>
          </a:p>
          <a:p>
            <a:r>
              <a:rPr lang="en-US" sz="1800" b="1" dirty="0"/>
              <a:t> Use </a:t>
            </a:r>
            <a:r>
              <a:rPr lang="en-US" b="1" dirty="0"/>
              <a:t>Story</a:t>
            </a:r>
            <a:r>
              <a:rPr lang="en-US" sz="1800" b="1" dirty="0"/>
              <a:t> - 02.05  Book  Appointment</a:t>
            </a:r>
            <a:endParaRPr lang="en-IN" b="1" i="0" dirty="0"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E93E80-08E0-8104-A102-44801E7A0A4E}"/>
              </a:ext>
            </a:extLst>
          </p:cNvPr>
          <p:cNvSpPr txBox="1"/>
          <p:nvPr/>
        </p:nvSpPr>
        <p:spPr>
          <a:xfrm>
            <a:off x="7201968" y="1257470"/>
            <a:ext cx="44134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User Story Scenario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user story begins when the patient attempts to book an appointment.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schedule shows  the date and time , creates appointment and return it back to the patient.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patient books an appointment.</a:t>
            </a:r>
          </a:p>
          <a:p>
            <a:endParaRPr lang="en-US" dirty="0"/>
          </a:p>
          <a:p>
            <a:r>
              <a:rPr lang="en-US" dirty="0"/>
              <a:t>4. The system confirms booking confirmation    </a:t>
            </a:r>
          </a:p>
          <a:p>
            <a:r>
              <a:rPr lang="en-US" dirty="0"/>
              <a:t>     to the Patient.</a:t>
            </a:r>
          </a:p>
          <a:p>
            <a:endParaRPr lang="en-US" dirty="0"/>
          </a:p>
          <a:p>
            <a:r>
              <a:rPr lang="en-US" dirty="0"/>
              <a:t>5. The user story ends after this.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75763-E321-1851-3BD1-4890D596E55F}"/>
              </a:ext>
            </a:extLst>
          </p:cNvPr>
          <p:cNvSpPr/>
          <p:nvPr/>
        </p:nvSpPr>
        <p:spPr>
          <a:xfrm>
            <a:off x="2257954" y="1952920"/>
            <a:ext cx="140939" cy="4721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57B84-315F-9140-D502-EEF9DEE4E492}"/>
              </a:ext>
            </a:extLst>
          </p:cNvPr>
          <p:cNvSpPr/>
          <p:nvPr/>
        </p:nvSpPr>
        <p:spPr>
          <a:xfrm flipH="1">
            <a:off x="4285258" y="1990754"/>
            <a:ext cx="160535" cy="472130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4E110-2301-E737-863A-FE89612CC030}"/>
              </a:ext>
            </a:extLst>
          </p:cNvPr>
          <p:cNvSpPr txBox="1"/>
          <p:nvPr/>
        </p:nvSpPr>
        <p:spPr>
          <a:xfrm>
            <a:off x="1939993" y="1013876"/>
            <a:ext cx="8774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:Doctor</a:t>
            </a:r>
            <a:endParaRPr lang="en-I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DF8D24-7AD9-D1A0-53F1-C03AD17680C0}"/>
              </a:ext>
            </a:extLst>
          </p:cNvPr>
          <p:cNvCxnSpPr>
            <a:cxnSpLocks/>
          </p:cNvCxnSpPr>
          <p:nvPr/>
        </p:nvCxnSpPr>
        <p:spPr>
          <a:xfrm flipV="1">
            <a:off x="2423754" y="2425375"/>
            <a:ext cx="1812398" cy="2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444EEB-635C-AA07-D400-80B85478D2ED}"/>
              </a:ext>
            </a:extLst>
          </p:cNvPr>
          <p:cNvCxnSpPr>
            <a:cxnSpLocks/>
          </p:cNvCxnSpPr>
          <p:nvPr/>
        </p:nvCxnSpPr>
        <p:spPr>
          <a:xfrm flipH="1">
            <a:off x="2427420" y="4696681"/>
            <a:ext cx="18578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1">
            <a:extLst>
              <a:ext uri="{FF2B5EF4-FFF2-40B4-BE49-F238E27FC236}">
                <a16:creationId xmlns:a16="http://schemas.microsoft.com/office/drawing/2014/main" id="{0C27B201-E508-AA18-82C3-68B947AD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4139"/>
            <a:ext cx="65" cy="32827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FFB49-3FDA-F184-ED15-862E07CA7CB0}"/>
              </a:ext>
            </a:extLst>
          </p:cNvPr>
          <p:cNvSpPr txBox="1"/>
          <p:nvPr/>
        </p:nvSpPr>
        <p:spPr>
          <a:xfrm>
            <a:off x="3911414" y="1008642"/>
            <a:ext cx="9666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:Schedule</a:t>
            </a:r>
            <a:endParaRPr lang="en-IN" sz="14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5986F21-EFDC-CA78-B1B9-C6CFE41E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" y="171196"/>
            <a:ext cx="710995" cy="6893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4370B1-C246-AF5E-9E11-8831E80E33F3}"/>
              </a:ext>
            </a:extLst>
          </p:cNvPr>
          <p:cNvSpPr txBox="1"/>
          <p:nvPr/>
        </p:nvSpPr>
        <p:spPr>
          <a:xfrm>
            <a:off x="28946" y="1013876"/>
            <a:ext cx="78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:Patient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E183CA-719D-DAA0-029B-E47E93E894A9}"/>
              </a:ext>
            </a:extLst>
          </p:cNvPr>
          <p:cNvCxnSpPr>
            <a:cxnSpLocks/>
          </p:cNvCxnSpPr>
          <p:nvPr/>
        </p:nvCxnSpPr>
        <p:spPr>
          <a:xfrm>
            <a:off x="334276" y="2428956"/>
            <a:ext cx="18987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22E584-E161-BD56-3EAD-56DC93D3EBE9}"/>
              </a:ext>
            </a:extLst>
          </p:cNvPr>
          <p:cNvCxnSpPr>
            <a:cxnSpLocks/>
          </p:cNvCxnSpPr>
          <p:nvPr/>
        </p:nvCxnSpPr>
        <p:spPr>
          <a:xfrm flipH="1">
            <a:off x="334276" y="4704795"/>
            <a:ext cx="192367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5B31BDD-1BCA-44D7-2C4A-54D7A434EF67}"/>
              </a:ext>
            </a:extLst>
          </p:cNvPr>
          <p:cNvSpPr/>
          <p:nvPr/>
        </p:nvSpPr>
        <p:spPr>
          <a:xfrm flipH="1">
            <a:off x="6441645" y="1980883"/>
            <a:ext cx="192312" cy="47875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F3FBDA-E73F-D075-AAD3-40AFF4D33C1F}"/>
              </a:ext>
            </a:extLst>
          </p:cNvPr>
          <p:cNvSpPr txBox="1"/>
          <p:nvPr/>
        </p:nvSpPr>
        <p:spPr>
          <a:xfrm>
            <a:off x="5957965" y="964440"/>
            <a:ext cx="12440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:Appointment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27C4BD-359A-1A23-BE16-A6525F966909}"/>
              </a:ext>
            </a:extLst>
          </p:cNvPr>
          <p:cNvCxnSpPr>
            <a:cxnSpLocks/>
          </p:cNvCxnSpPr>
          <p:nvPr/>
        </p:nvCxnSpPr>
        <p:spPr>
          <a:xfrm>
            <a:off x="4445793" y="2425375"/>
            <a:ext cx="1961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D90D7B-778B-5045-F50C-DF60F6246B51}"/>
              </a:ext>
            </a:extLst>
          </p:cNvPr>
          <p:cNvCxnSpPr>
            <a:cxnSpLocks/>
          </p:cNvCxnSpPr>
          <p:nvPr/>
        </p:nvCxnSpPr>
        <p:spPr>
          <a:xfrm flipH="1">
            <a:off x="4459152" y="4683396"/>
            <a:ext cx="19484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BC8FCDF-D849-B043-D213-B2F08C881B15}"/>
              </a:ext>
            </a:extLst>
          </p:cNvPr>
          <p:cNvSpPr/>
          <p:nvPr/>
        </p:nvSpPr>
        <p:spPr>
          <a:xfrm>
            <a:off x="183679" y="1875976"/>
            <a:ext cx="163030" cy="4798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B2DF3-33C0-00CD-70A8-EE45C13788FA}"/>
              </a:ext>
            </a:extLst>
          </p:cNvPr>
          <p:cNvSpPr txBox="1"/>
          <p:nvPr/>
        </p:nvSpPr>
        <p:spPr>
          <a:xfrm>
            <a:off x="86205" y="1321652"/>
            <a:ext cx="461665" cy="5836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8C34F-5589-CB15-F37F-CB21A29DC4BD}"/>
              </a:ext>
            </a:extLst>
          </p:cNvPr>
          <p:cNvSpPr txBox="1"/>
          <p:nvPr/>
        </p:nvSpPr>
        <p:spPr>
          <a:xfrm>
            <a:off x="2121261" y="1349616"/>
            <a:ext cx="461665" cy="6312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420D8-45BA-62ED-7791-3672C27D9879}"/>
              </a:ext>
            </a:extLst>
          </p:cNvPr>
          <p:cNvSpPr txBox="1"/>
          <p:nvPr/>
        </p:nvSpPr>
        <p:spPr>
          <a:xfrm>
            <a:off x="4163912" y="1349616"/>
            <a:ext cx="461665" cy="6312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236D-D8EE-96C0-873E-189A86334C50}"/>
              </a:ext>
            </a:extLst>
          </p:cNvPr>
          <p:cNvSpPr txBox="1"/>
          <p:nvPr/>
        </p:nvSpPr>
        <p:spPr>
          <a:xfrm>
            <a:off x="6332956" y="1376281"/>
            <a:ext cx="461665" cy="6312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998-4001-D82B-7632-1772450F26E1}"/>
              </a:ext>
            </a:extLst>
          </p:cNvPr>
          <p:cNvSpPr txBox="1"/>
          <p:nvPr/>
        </p:nvSpPr>
        <p:spPr>
          <a:xfrm>
            <a:off x="412081" y="2100620"/>
            <a:ext cx="181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viewAppointment</a:t>
            </a:r>
            <a:r>
              <a:rPr lang="en-US" sz="1400" dirty="0"/>
              <a:t> 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15B29-1AA4-7EC0-5D98-80C97409C090}"/>
              </a:ext>
            </a:extLst>
          </p:cNvPr>
          <p:cNvSpPr txBox="1"/>
          <p:nvPr/>
        </p:nvSpPr>
        <p:spPr>
          <a:xfrm>
            <a:off x="2604551" y="2091675"/>
            <a:ext cx="154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createSession</a:t>
            </a:r>
            <a:r>
              <a:rPr lang="en-US" sz="1400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7786E-394E-430A-3905-EA10FEE4F725}"/>
              </a:ext>
            </a:extLst>
          </p:cNvPr>
          <p:cNvSpPr txBox="1"/>
          <p:nvPr/>
        </p:nvSpPr>
        <p:spPr>
          <a:xfrm>
            <a:off x="4494899" y="2091675"/>
            <a:ext cx="191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createAppointment</a:t>
            </a:r>
            <a:r>
              <a:rPr lang="en-US" sz="14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4F75B2-CE09-8A5C-710A-DE8C83B25FAE}"/>
              </a:ext>
            </a:extLst>
          </p:cNvPr>
          <p:cNvSpPr txBox="1"/>
          <p:nvPr/>
        </p:nvSpPr>
        <p:spPr>
          <a:xfrm>
            <a:off x="4699806" y="4388904"/>
            <a:ext cx="165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appointment()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0C6E0D-EA61-77C3-8382-F5155FCF7D48}"/>
              </a:ext>
            </a:extLst>
          </p:cNvPr>
          <p:cNvSpPr txBox="1"/>
          <p:nvPr/>
        </p:nvSpPr>
        <p:spPr>
          <a:xfrm>
            <a:off x="2604551" y="4181575"/>
            <a:ext cx="165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appointment successfully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80EEE1-433C-6012-5D66-9B17A787A824}"/>
              </a:ext>
            </a:extLst>
          </p:cNvPr>
          <p:cNvSpPr txBox="1"/>
          <p:nvPr/>
        </p:nvSpPr>
        <p:spPr>
          <a:xfrm>
            <a:off x="568542" y="4173461"/>
            <a:ext cx="165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appointment successfully</a:t>
            </a:r>
          </a:p>
        </p:txBody>
      </p:sp>
    </p:spTree>
    <p:extLst>
      <p:ext uri="{BB962C8B-B14F-4D97-AF65-F5344CB8AC3E}">
        <p14:creationId xmlns:p14="http://schemas.microsoft.com/office/powerpoint/2010/main" val="260558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EBDD12-8318-9087-50F4-49E36AD2AF0D}"/>
              </a:ext>
            </a:extLst>
          </p:cNvPr>
          <p:cNvSpPr/>
          <p:nvPr/>
        </p:nvSpPr>
        <p:spPr>
          <a:xfrm>
            <a:off x="264498" y="1768114"/>
            <a:ext cx="228600" cy="4637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A8F1E-8DEB-C6AF-FE7D-42E46BF3F8ED}"/>
              </a:ext>
            </a:extLst>
          </p:cNvPr>
          <p:cNvSpPr txBox="1"/>
          <p:nvPr/>
        </p:nvSpPr>
        <p:spPr>
          <a:xfrm>
            <a:off x="4093974" y="94666"/>
            <a:ext cx="426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Sequence Diagram – Patient Portal </a:t>
            </a:r>
          </a:p>
          <a:p>
            <a:r>
              <a:rPr lang="en-US" b="1" dirty="0"/>
              <a:t>Use Story - 03.01 Set Schedule Availability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DE3E7-89EE-5B07-937C-B5D28601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1" y="190453"/>
            <a:ext cx="710995" cy="5129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B5321C-3ABB-1547-B457-8CC75250C6FD}"/>
              </a:ext>
            </a:extLst>
          </p:cNvPr>
          <p:cNvCxnSpPr>
            <a:cxnSpLocks/>
          </p:cNvCxnSpPr>
          <p:nvPr/>
        </p:nvCxnSpPr>
        <p:spPr>
          <a:xfrm>
            <a:off x="494030" y="2404326"/>
            <a:ext cx="1847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D99337-7B91-FC25-94E9-28C00167D4F7}"/>
              </a:ext>
            </a:extLst>
          </p:cNvPr>
          <p:cNvCxnSpPr>
            <a:cxnSpLocks/>
          </p:cNvCxnSpPr>
          <p:nvPr/>
        </p:nvCxnSpPr>
        <p:spPr>
          <a:xfrm flipH="1">
            <a:off x="533977" y="4656610"/>
            <a:ext cx="179978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CA2626-72AB-0C2D-0DB0-196FB39D6186}"/>
              </a:ext>
            </a:extLst>
          </p:cNvPr>
          <p:cNvSpPr txBox="1"/>
          <p:nvPr/>
        </p:nvSpPr>
        <p:spPr>
          <a:xfrm>
            <a:off x="1901568" y="913495"/>
            <a:ext cx="11029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sz="1400" dirty="0"/>
              <a:t>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16CF3-D548-B0E4-0673-CE756EB59132}"/>
              </a:ext>
            </a:extLst>
          </p:cNvPr>
          <p:cNvSpPr txBox="1"/>
          <p:nvPr/>
        </p:nvSpPr>
        <p:spPr>
          <a:xfrm>
            <a:off x="196271" y="1319422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55A14-6E06-A146-6C0B-03198AE0A1F3}"/>
              </a:ext>
            </a:extLst>
          </p:cNvPr>
          <p:cNvSpPr txBox="1"/>
          <p:nvPr/>
        </p:nvSpPr>
        <p:spPr>
          <a:xfrm>
            <a:off x="2222221" y="1291672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92ACE-0FE5-2427-6E1C-F93D9202981D}"/>
              </a:ext>
            </a:extLst>
          </p:cNvPr>
          <p:cNvSpPr txBox="1"/>
          <p:nvPr/>
        </p:nvSpPr>
        <p:spPr>
          <a:xfrm>
            <a:off x="653928" y="2071912"/>
            <a:ext cx="137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ffectLst/>
              </a:rPr>
              <a:t>createSession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1E96D-A47F-A419-2993-E83575E88961}"/>
              </a:ext>
            </a:extLst>
          </p:cNvPr>
          <p:cNvSpPr txBox="1"/>
          <p:nvPr/>
        </p:nvSpPr>
        <p:spPr>
          <a:xfrm>
            <a:off x="2714624" y="3712818"/>
            <a:ext cx="180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set</a:t>
            </a:r>
            <a:r>
              <a:rPr lang="en-US" sz="1400" dirty="0" err="1">
                <a:effectLst/>
              </a:rPr>
              <a:t>NewSession</a:t>
            </a:r>
            <a:r>
              <a:rPr lang="en-US" sz="1400" dirty="0">
                <a:effectLst/>
              </a:rPr>
              <a:t>()</a:t>
            </a:r>
            <a:br>
              <a:rPr lang="en-US" sz="1400" dirty="0">
                <a:effectLst/>
              </a:rPr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707D4-B846-C4C7-38F3-2810312DD071}"/>
              </a:ext>
            </a:extLst>
          </p:cNvPr>
          <p:cNvSpPr txBox="1"/>
          <p:nvPr/>
        </p:nvSpPr>
        <p:spPr>
          <a:xfrm>
            <a:off x="4774367" y="2983858"/>
            <a:ext cx="147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displays current</a:t>
            </a:r>
          </a:p>
          <a:p>
            <a:r>
              <a:rPr lang="en-US" sz="1400" dirty="0"/>
              <a:t> schedule data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766499-8FD6-4FEE-C578-99628D9F7490}"/>
              </a:ext>
            </a:extLst>
          </p:cNvPr>
          <p:cNvCxnSpPr>
            <a:cxnSpLocks/>
          </p:cNvCxnSpPr>
          <p:nvPr/>
        </p:nvCxnSpPr>
        <p:spPr>
          <a:xfrm flipH="1">
            <a:off x="4631303" y="3533759"/>
            <a:ext cx="17068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6053D9-8B9D-EAA3-17C3-6C5BF1C8C466}"/>
              </a:ext>
            </a:extLst>
          </p:cNvPr>
          <p:cNvSpPr txBox="1"/>
          <p:nvPr/>
        </p:nvSpPr>
        <p:spPr>
          <a:xfrm>
            <a:off x="5915804" y="913398"/>
            <a:ext cx="11029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sz="1400" dirty="0"/>
              <a:t>Schedule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C1A8A-D51E-013D-5C30-3F3F5C4BE908}"/>
              </a:ext>
            </a:extLst>
          </p:cNvPr>
          <p:cNvSpPr txBox="1"/>
          <p:nvPr/>
        </p:nvSpPr>
        <p:spPr>
          <a:xfrm>
            <a:off x="2906617" y="2071912"/>
            <a:ext cx="186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ffectLst/>
              </a:rPr>
              <a:t>createSession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4314D-73B5-3879-12AA-28F6DA4AE4F0}"/>
              </a:ext>
            </a:extLst>
          </p:cNvPr>
          <p:cNvSpPr txBox="1"/>
          <p:nvPr/>
        </p:nvSpPr>
        <p:spPr>
          <a:xfrm>
            <a:off x="6221590" y="1300766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045236-0BE9-B3A6-B327-9A644F08B340}"/>
              </a:ext>
            </a:extLst>
          </p:cNvPr>
          <p:cNvSpPr/>
          <p:nvPr/>
        </p:nvSpPr>
        <p:spPr>
          <a:xfrm>
            <a:off x="2347894" y="1768115"/>
            <a:ext cx="228600" cy="461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7391A5-780A-FAF8-7AC0-0DCFF1E1F945}"/>
              </a:ext>
            </a:extLst>
          </p:cNvPr>
          <p:cNvSpPr/>
          <p:nvPr/>
        </p:nvSpPr>
        <p:spPr>
          <a:xfrm>
            <a:off x="6338123" y="1738504"/>
            <a:ext cx="228600" cy="46378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992A21-C76F-30A4-F318-08986B39AFE3}"/>
              </a:ext>
            </a:extLst>
          </p:cNvPr>
          <p:cNvSpPr/>
          <p:nvPr/>
        </p:nvSpPr>
        <p:spPr>
          <a:xfrm>
            <a:off x="4403840" y="1738504"/>
            <a:ext cx="227463" cy="4637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DC3D5-CDC6-0480-9DD1-C98E95215990}"/>
              </a:ext>
            </a:extLst>
          </p:cNvPr>
          <p:cNvSpPr txBox="1"/>
          <p:nvPr/>
        </p:nvSpPr>
        <p:spPr>
          <a:xfrm>
            <a:off x="3992049" y="931434"/>
            <a:ext cx="11029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sz="1400" dirty="0"/>
              <a:t>Doctor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B9D9B-0501-2433-32E1-8223CF6AC4B3}"/>
              </a:ext>
            </a:extLst>
          </p:cNvPr>
          <p:cNvSpPr txBox="1"/>
          <p:nvPr/>
        </p:nvSpPr>
        <p:spPr>
          <a:xfrm>
            <a:off x="4312702" y="1313010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FEA80-9E79-5EFF-B22C-77C9702EE0A0}"/>
              </a:ext>
            </a:extLst>
          </p:cNvPr>
          <p:cNvCxnSpPr>
            <a:cxnSpLocks/>
          </p:cNvCxnSpPr>
          <p:nvPr/>
        </p:nvCxnSpPr>
        <p:spPr>
          <a:xfrm>
            <a:off x="2576494" y="2404326"/>
            <a:ext cx="1770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669F4F-7E82-7738-6227-E18F8B64DC63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2576494" y="4057410"/>
            <a:ext cx="1827346" cy="17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5B086C-28E1-B3C8-3C8C-71FD3367A9E2}"/>
              </a:ext>
            </a:extLst>
          </p:cNvPr>
          <p:cNvSpPr txBox="1"/>
          <p:nvPr/>
        </p:nvSpPr>
        <p:spPr>
          <a:xfrm>
            <a:off x="618461" y="4182895"/>
            <a:ext cx="1867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>
                <a:effectLst/>
              </a:rPr>
              <a:t>onfirm new schedule availability 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DDAF6-4BF8-5BA9-8E4F-2988B9B6AC5F}"/>
              </a:ext>
            </a:extLst>
          </p:cNvPr>
          <p:cNvCxnSpPr>
            <a:cxnSpLocks/>
          </p:cNvCxnSpPr>
          <p:nvPr/>
        </p:nvCxnSpPr>
        <p:spPr>
          <a:xfrm>
            <a:off x="4631303" y="2404464"/>
            <a:ext cx="1706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99F18E-00CC-5932-FC69-C80525EFAC3B}"/>
              </a:ext>
            </a:extLst>
          </p:cNvPr>
          <p:cNvSpPr txBox="1"/>
          <p:nvPr/>
        </p:nvSpPr>
        <p:spPr>
          <a:xfrm>
            <a:off x="4936207" y="2114376"/>
            <a:ext cx="186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schedule()</a:t>
            </a:r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9EDB1-D75C-C08C-CC55-9CD97E90A787}"/>
              </a:ext>
            </a:extLst>
          </p:cNvPr>
          <p:cNvSpPr txBox="1"/>
          <p:nvPr/>
        </p:nvSpPr>
        <p:spPr>
          <a:xfrm>
            <a:off x="7560699" y="1975111"/>
            <a:ext cx="48863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Use </a:t>
            </a:r>
            <a:r>
              <a:rPr lang="en-US" b="1" u="sng" dirty="0"/>
              <a:t>Story</a:t>
            </a:r>
            <a:r>
              <a:rPr lang="en-US" sz="1800" b="1" u="sng" dirty="0"/>
              <a:t> Scenario:</a:t>
            </a:r>
          </a:p>
          <a:p>
            <a:pPr algn="l"/>
            <a:endParaRPr lang="en-US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The story starts when doctor initiates the process   </a:t>
            </a:r>
          </a:p>
          <a:p>
            <a:r>
              <a:rPr lang="en-US" sz="1600" dirty="0"/>
              <a:t>    by requesting to create schedule availability.</a:t>
            </a:r>
          </a:p>
          <a:p>
            <a:endParaRPr lang="en-US" sz="1600" dirty="0"/>
          </a:p>
          <a:p>
            <a:r>
              <a:rPr lang="en-US" sz="1600" dirty="0"/>
              <a:t>2. The Schedule displays the current schedule to the    </a:t>
            </a:r>
          </a:p>
          <a:p>
            <a:r>
              <a:rPr lang="en-US" sz="1600" dirty="0"/>
              <a:t>    Doctor.</a:t>
            </a:r>
          </a:p>
          <a:p>
            <a:endParaRPr lang="en-US" sz="1600" dirty="0"/>
          </a:p>
          <a:p>
            <a:r>
              <a:rPr lang="en-US" sz="1600" dirty="0"/>
              <a:t>3. The Doctor provides input to specify the new </a:t>
            </a:r>
          </a:p>
          <a:p>
            <a:r>
              <a:rPr lang="en-US" sz="1600" dirty="0"/>
              <a:t>    availability.</a:t>
            </a:r>
          </a:p>
          <a:p>
            <a:endParaRPr lang="en-US" sz="1600" dirty="0"/>
          </a:p>
          <a:p>
            <a:r>
              <a:rPr lang="en-US" sz="1600" dirty="0"/>
              <a:t>4. The schedule confirms the new availability </a:t>
            </a:r>
          </a:p>
          <a:p>
            <a:r>
              <a:rPr lang="en-US" sz="1600" dirty="0"/>
              <a:t>    session to doctors.</a:t>
            </a:r>
          </a:p>
          <a:p>
            <a:endParaRPr lang="en-US" sz="1600" dirty="0"/>
          </a:p>
          <a:p>
            <a:r>
              <a:rPr lang="en-US" sz="1600" dirty="0"/>
              <a:t>5. User story ends after this.</a:t>
            </a:r>
          </a:p>
          <a:p>
            <a:endParaRPr lang="en-IN" dirty="0"/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4ADEEF-5F27-C396-5712-BF98A38A5E6C}"/>
              </a:ext>
            </a:extLst>
          </p:cNvPr>
          <p:cNvSpPr txBox="1"/>
          <p:nvPr/>
        </p:nvSpPr>
        <p:spPr>
          <a:xfrm>
            <a:off x="37421" y="953117"/>
            <a:ext cx="91321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:Doctor</a:t>
            </a:r>
          </a:p>
        </p:txBody>
      </p:sp>
    </p:spTree>
    <p:extLst>
      <p:ext uri="{BB962C8B-B14F-4D97-AF65-F5344CB8AC3E}">
        <p14:creationId xmlns:p14="http://schemas.microsoft.com/office/powerpoint/2010/main" val="396315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C7F7F-1259-50E5-111C-12AA06875300}"/>
              </a:ext>
            </a:extLst>
          </p:cNvPr>
          <p:cNvSpPr/>
          <p:nvPr/>
        </p:nvSpPr>
        <p:spPr>
          <a:xfrm>
            <a:off x="569385" y="1837314"/>
            <a:ext cx="228600" cy="4637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3AECA-C100-A53E-9F18-EE33A11C55B0}"/>
              </a:ext>
            </a:extLst>
          </p:cNvPr>
          <p:cNvSpPr txBox="1"/>
          <p:nvPr/>
        </p:nvSpPr>
        <p:spPr>
          <a:xfrm>
            <a:off x="3709010" y="123759"/>
            <a:ext cx="551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Sequence Diagram – Patient Portal </a:t>
            </a:r>
          </a:p>
          <a:p>
            <a:r>
              <a:rPr lang="en-US" b="1" dirty="0"/>
              <a:t>Use Story - </a:t>
            </a:r>
            <a:r>
              <a:rPr lang="en-IN" b="1" i="0" dirty="0">
                <a:effectLst/>
              </a:rPr>
              <a:t>03.02 Manage Scheduled Appointments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9B000-D4FB-20D9-18F0-C7690FED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6" y="290874"/>
            <a:ext cx="710995" cy="5129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138EFD-C0E7-16F2-256B-5AF77E878B69}"/>
              </a:ext>
            </a:extLst>
          </p:cNvPr>
          <p:cNvCxnSpPr>
            <a:cxnSpLocks/>
          </p:cNvCxnSpPr>
          <p:nvPr/>
        </p:nvCxnSpPr>
        <p:spPr>
          <a:xfrm flipV="1">
            <a:off x="797985" y="2404326"/>
            <a:ext cx="2271285" cy="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1877BB-A358-C78F-F557-648653C8EDC0}"/>
              </a:ext>
            </a:extLst>
          </p:cNvPr>
          <p:cNvCxnSpPr>
            <a:cxnSpLocks/>
          </p:cNvCxnSpPr>
          <p:nvPr/>
        </p:nvCxnSpPr>
        <p:spPr>
          <a:xfrm flipH="1">
            <a:off x="3318013" y="5191421"/>
            <a:ext cx="2346183" cy="3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BBE627-4918-DB89-CC93-6EE4A1E2B06F}"/>
              </a:ext>
            </a:extLst>
          </p:cNvPr>
          <p:cNvSpPr txBox="1"/>
          <p:nvPr/>
        </p:nvSpPr>
        <p:spPr>
          <a:xfrm>
            <a:off x="2663367" y="981186"/>
            <a:ext cx="11029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sz="1400" dirty="0"/>
              <a:t>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45E77-A481-D4D3-4DC5-8289837A0E05}"/>
              </a:ext>
            </a:extLst>
          </p:cNvPr>
          <p:cNvSpPr txBox="1"/>
          <p:nvPr/>
        </p:nvSpPr>
        <p:spPr>
          <a:xfrm>
            <a:off x="452852" y="1355970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B57AB-25F1-FC84-79B9-B8E9CFC573D5}"/>
              </a:ext>
            </a:extLst>
          </p:cNvPr>
          <p:cNvSpPr txBox="1"/>
          <p:nvPr/>
        </p:nvSpPr>
        <p:spPr>
          <a:xfrm>
            <a:off x="3017870" y="1350518"/>
            <a:ext cx="461665" cy="5397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5D172-287C-DD54-DE5C-55728E327627}"/>
              </a:ext>
            </a:extLst>
          </p:cNvPr>
          <p:cNvSpPr txBox="1"/>
          <p:nvPr/>
        </p:nvSpPr>
        <p:spPr>
          <a:xfrm>
            <a:off x="1291996" y="2101478"/>
            <a:ext cx="137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schedule()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ACB85-A901-0DC9-7AF9-ADAB73BE7E86}"/>
              </a:ext>
            </a:extLst>
          </p:cNvPr>
          <p:cNvSpPr txBox="1"/>
          <p:nvPr/>
        </p:nvSpPr>
        <p:spPr>
          <a:xfrm>
            <a:off x="3905041" y="2495561"/>
            <a:ext cx="208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displays </a:t>
            </a:r>
            <a:r>
              <a:rPr lang="en-US" altLang="en-US" sz="1400" dirty="0"/>
              <a:t>scheduled appointments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53BAB-141B-AC3D-B0B6-4BB27631ED7D}"/>
              </a:ext>
            </a:extLst>
          </p:cNvPr>
          <p:cNvSpPr txBox="1"/>
          <p:nvPr/>
        </p:nvSpPr>
        <p:spPr>
          <a:xfrm>
            <a:off x="3894284" y="2101478"/>
            <a:ext cx="186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appointment</a:t>
            </a:r>
            <a:r>
              <a:rPr lang="en-US" sz="1400" dirty="0">
                <a:effectLst/>
              </a:rPr>
              <a:t>()</a:t>
            </a:r>
            <a:br>
              <a:rPr lang="en-US" sz="1400" dirty="0">
                <a:effectLst/>
              </a:rPr>
            </a:b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AE433-9AB4-7BDD-5193-E819C2190117}"/>
              </a:ext>
            </a:extLst>
          </p:cNvPr>
          <p:cNvSpPr/>
          <p:nvPr/>
        </p:nvSpPr>
        <p:spPr>
          <a:xfrm>
            <a:off x="3100552" y="1866424"/>
            <a:ext cx="228600" cy="461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210D43-EAFC-AE9B-7A23-E47511D82373}"/>
              </a:ext>
            </a:extLst>
          </p:cNvPr>
          <p:cNvSpPr/>
          <p:nvPr/>
        </p:nvSpPr>
        <p:spPr>
          <a:xfrm>
            <a:off x="5685688" y="1824934"/>
            <a:ext cx="227463" cy="4637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6E005-F336-BA97-5624-661EB416FBAC}"/>
              </a:ext>
            </a:extLst>
          </p:cNvPr>
          <p:cNvSpPr txBox="1"/>
          <p:nvPr/>
        </p:nvSpPr>
        <p:spPr>
          <a:xfrm>
            <a:off x="5110025" y="962913"/>
            <a:ext cx="13799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sz="1400" dirty="0"/>
              <a:t>Appointment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D3D5A-510A-8A07-E144-5E7C4E0FDA85}"/>
              </a:ext>
            </a:extLst>
          </p:cNvPr>
          <p:cNvSpPr txBox="1"/>
          <p:nvPr/>
        </p:nvSpPr>
        <p:spPr>
          <a:xfrm>
            <a:off x="5568586" y="1355970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C701B3-64C5-6CC4-3A8D-EC32126B7BB7}"/>
              </a:ext>
            </a:extLst>
          </p:cNvPr>
          <p:cNvCxnSpPr>
            <a:cxnSpLocks/>
          </p:cNvCxnSpPr>
          <p:nvPr/>
        </p:nvCxnSpPr>
        <p:spPr>
          <a:xfrm flipV="1">
            <a:off x="3360434" y="2404326"/>
            <a:ext cx="2314901" cy="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DC8D5D-0C57-2ECD-6435-B9CAE682B631}"/>
              </a:ext>
            </a:extLst>
          </p:cNvPr>
          <p:cNvSpPr txBox="1"/>
          <p:nvPr/>
        </p:nvSpPr>
        <p:spPr>
          <a:xfrm>
            <a:off x="3556313" y="4885210"/>
            <a:ext cx="2052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 appointment success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D7516-E716-D5AB-B73D-5B36636ABB98}"/>
              </a:ext>
            </a:extLst>
          </p:cNvPr>
          <p:cNvCxnSpPr>
            <a:cxnSpLocks/>
          </p:cNvCxnSpPr>
          <p:nvPr/>
        </p:nvCxnSpPr>
        <p:spPr>
          <a:xfrm flipH="1">
            <a:off x="3339505" y="3085903"/>
            <a:ext cx="234618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43C056-BC7C-79F0-4831-99F7F8425EF3}"/>
              </a:ext>
            </a:extLst>
          </p:cNvPr>
          <p:cNvCxnSpPr>
            <a:cxnSpLocks/>
          </p:cNvCxnSpPr>
          <p:nvPr/>
        </p:nvCxnSpPr>
        <p:spPr>
          <a:xfrm flipH="1">
            <a:off x="809339" y="3266696"/>
            <a:ext cx="228457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F30A9C-1638-1ECB-D4E3-24ECC75BE1D1}"/>
              </a:ext>
            </a:extLst>
          </p:cNvPr>
          <p:cNvSpPr txBox="1"/>
          <p:nvPr/>
        </p:nvSpPr>
        <p:spPr>
          <a:xfrm>
            <a:off x="1226933" y="2806659"/>
            <a:ext cx="208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displays </a:t>
            </a:r>
            <a:r>
              <a:rPr lang="en-US" altLang="en-US" sz="1400" dirty="0"/>
              <a:t>scheduled appointments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9C41AD-0C45-BFC1-B5A7-1DD2E8D7FFE6}"/>
              </a:ext>
            </a:extLst>
          </p:cNvPr>
          <p:cNvSpPr txBox="1"/>
          <p:nvPr/>
        </p:nvSpPr>
        <p:spPr>
          <a:xfrm>
            <a:off x="1266544" y="3497796"/>
            <a:ext cx="137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updateSession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1EDFE4-69A6-49E1-605E-444B214C822C}"/>
              </a:ext>
            </a:extLst>
          </p:cNvPr>
          <p:cNvCxnSpPr>
            <a:cxnSpLocks/>
          </p:cNvCxnSpPr>
          <p:nvPr/>
        </p:nvCxnSpPr>
        <p:spPr>
          <a:xfrm>
            <a:off x="787926" y="3856681"/>
            <a:ext cx="2299341" cy="11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78DB78-C929-B5F0-6488-D68335FA9C63}"/>
              </a:ext>
            </a:extLst>
          </p:cNvPr>
          <p:cNvCxnSpPr>
            <a:cxnSpLocks/>
          </p:cNvCxnSpPr>
          <p:nvPr/>
        </p:nvCxnSpPr>
        <p:spPr>
          <a:xfrm flipV="1">
            <a:off x="3360434" y="4072412"/>
            <a:ext cx="2346183" cy="20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FB3AFF-6E86-21AE-14D7-426C645A9FAB}"/>
              </a:ext>
            </a:extLst>
          </p:cNvPr>
          <p:cNvSpPr txBox="1"/>
          <p:nvPr/>
        </p:nvSpPr>
        <p:spPr>
          <a:xfrm>
            <a:off x="3755888" y="3709299"/>
            <a:ext cx="16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editAppointment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9937B-5405-6752-BEBF-91E30EF95449}"/>
              </a:ext>
            </a:extLst>
          </p:cNvPr>
          <p:cNvSpPr txBox="1"/>
          <p:nvPr/>
        </p:nvSpPr>
        <p:spPr>
          <a:xfrm>
            <a:off x="1281135" y="4072412"/>
            <a:ext cx="144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removeSession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A1C96A-C8F3-96F1-CCC6-CFD9D0170E93}"/>
              </a:ext>
            </a:extLst>
          </p:cNvPr>
          <p:cNvCxnSpPr>
            <a:cxnSpLocks/>
          </p:cNvCxnSpPr>
          <p:nvPr/>
        </p:nvCxnSpPr>
        <p:spPr>
          <a:xfrm flipV="1">
            <a:off x="815982" y="4424035"/>
            <a:ext cx="2271285" cy="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68AD77-5712-0E73-43AF-AD58F9322114}"/>
              </a:ext>
            </a:extLst>
          </p:cNvPr>
          <p:cNvSpPr txBox="1"/>
          <p:nvPr/>
        </p:nvSpPr>
        <p:spPr>
          <a:xfrm>
            <a:off x="3701300" y="4300259"/>
            <a:ext cx="175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deleteAppointment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DB8024-C876-B72F-03F7-5AE80FB1263D}"/>
              </a:ext>
            </a:extLst>
          </p:cNvPr>
          <p:cNvCxnSpPr>
            <a:cxnSpLocks/>
          </p:cNvCxnSpPr>
          <p:nvPr/>
        </p:nvCxnSpPr>
        <p:spPr>
          <a:xfrm flipV="1">
            <a:off x="3360434" y="4655369"/>
            <a:ext cx="2325254" cy="1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7B660B-741D-80B2-F7E1-03F837748BB6}"/>
              </a:ext>
            </a:extLst>
          </p:cNvPr>
          <p:cNvCxnSpPr>
            <a:cxnSpLocks/>
          </p:cNvCxnSpPr>
          <p:nvPr/>
        </p:nvCxnSpPr>
        <p:spPr>
          <a:xfrm flipH="1">
            <a:off x="3323583" y="5831238"/>
            <a:ext cx="2346183" cy="3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AF093D-13F0-6F80-529F-ECC683521E09}"/>
              </a:ext>
            </a:extLst>
          </p:cNvPr>
          <p:cNvSpPr txBox="1"/>
          <p:nvPr/>
        </p:nvSpPr>
        <p:spPr>
          <a:xfrm>
            <a:off x="3508009" y="5466678"/>
            <a:ext cx="225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delete appointment success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5B0B67-44A3-A443-C70B-52378A8F3199}"/>
              </a:ext>
            </a:extLst>
          </p:cNvPr>
          <p:cNvCxnSpPr>
            <a:cxnSpLocks/>
          </p:cNvCxnSpPr>
          <p:nvPr/>
        </p:nvCxnSpPr>
        <p:spPr>
          <a:xfrm flipH="1">
            <a:off x="815982" y="5466975"/>
            <a:ext cx="229221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0DAABA-E015-D5B3-16E5-0BDDEC42511D}"/>
              </a:ext>
            </a:extLst>
          </p:cNvPr>
          <p:cNvCxnSpPr>
            <a:cxnSpLocks/>
          </p:cNvCxnSpPr>
          <p:nvPr/>
        </p:nvCxnSpPr>
        <p:spPr>
          <a:xfrm flipH="1">
            <a:off x="829267" y="6111548"/>
            <a:ext cx="2220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FCDDD8-4D3E-3D99-E345-D395CA1971AA}"/>
              </a:ext>
            </a:extLst>
          </p:cNvPr>
          <p:cNvSpPr txBox="1"/>
          <p:nvPr/>
        </p:nvSpPr>
        <p:spPr>
          <a:xfrm>
            <a:off x="888938" y="5074966"/>
            <a:ext cx="232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appointment success</a:t>
            </a:r>
          </a:p>
          <a:p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3C16-A586-B0EE-5F2F-DB808CA8D5DB}"/>
              </a:ext>
            </a:extLst>
          </p:cNvPr>
          <p:cNvSpPr txBox="1"/>
          <p:nvPr/>
        </p:nvSpPr>
        <p:spPr>
          <a:xfrm>
            <a:off x="821836" y="5758021"/>
            <a:ext cx="235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appointment success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FA824D-164E-3057-CEF9-D75B975E71DA}"/>
              </a:ext>
            </a:extLst>
          </p:cNvPr>
          <p:cNvSpPr txBox="1"/>
          <p:nvPr/>
        </p:nvSpPr>
        <p:spPr>
          <a:xfrm>
            <a:off x="170899" y="992247"/>
            <a:ext cx="103559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:Doctor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E2FB3C-4013-E4BC-40D6-B34A56F76721}"/>
              </a:ext>
            </a:extLst>
          </p:cNvPr>
          <p:cNvSpPr txBox="1"/>
          <p:nvPr/>
        </p:nvSpPr>
        <p:spPr>
          <a:xfrm>
            <a:off x="6997923" y="1604683"/>
            <a:ext cx="53313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Use Story Scenario:</a:t>
            </a:r>
          </a:p>
          <a:p>
            <a:pPr algn="l"/>
            <a:endParaRPr lang="en-US" sz="1600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The story starts when the Doctor initiates the process  </a:t>
            </a:r>
          </a:p>
          <a:p>
            <a:r>
              <a:rPr lang="en-US" sz="1600" dirty="0"/>
              <a:t>    by requesting to manage scheduled appointments   </a:t>
            </a:r>
          </a:p>
          <a:p>
            <a:r>
              <a:rPr lang="en-US" sz="1600" dirty="0"/>
              <a:t>    from the Schedule class.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2. The Schedule class interacts with the Appointment  </a:t>
            </a:r>
          </a:p>
          <a:p>
            <a:r>
              <a:rPr lang="en-US" sz="1600" dirty="0"/>
              <a:t>     class to retrieve scheduled appointments data and     </a:t>
            </a:r>
          </a:p>
          <a:p>
            <a:r>
              <a:rPr lang="en-US" sz="1600" dirty="0"/>
              <a:t>     displays it to the Doctor..</a:t>
            </a:r>
          </a:p>
          <a:p>
            <a:endParaRPr lang="en-US" sz="1600" dirty="0"/>
          </a:p>
          <a:p>
            <a:r>
              <a:rPr lang="en-US" sz="1600" dirty="0"/>
              <a:t>3. The Doctor interacts with the Appointment class to </a:t>
            </a:r>
          </a:p>
          <a:p>
            <a:r>
              <a:rPr lang="en-US" sz="1600" dirty="0"/>
              <a:t>     update or remove the appointment time.</a:t>
            </a:r>
          </a:p>
          <a:p>
            <a:endParaRPr lang="en-US" sz="1600" dirty="0"/>
          </a:p>
          <a:p>
            <a:r>
              <a:rPr lang="en-US" sz="1600" dirty="0"/>
              <a:t>4. The Schedule class notifies the Doctor of the  </a:t>
            </a:r>
          </a:p>
          <a:p>
            <a:r>
              <a:rPr lang="en-US" sz="1600" dirty="0"/>
              <a:t>     successful status update or deletion for the selected  </a:t>
            </a:r>
          </a:p>
          <a:p>
            <a:r>
              <a:rPr lang="en-US" sz="1600" dirty="0"/>
              <a:t>     appointment.</a:t>
            </a:r>
          </a:p>
          <a:p>
            <a:endParaRPr lang="en-US" sz="1600" dirty="0"/>
          </a:p>
          <a:p>
            <a:r>
              <a:rPr lang="en-US" sz="1600" dirty="0"/>
              <a:t>5. User story ends after this.</a:t>
            </a:r>
          </a:p>
          <a:p>
            <a:endParaRPr lang="en-IN" dirty="0"/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345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7CA2C-F8FC-59EC-38DF-ED8D3F330B71}"/>
              </a:ext>
            </a:extLst>
          </p:cNvPr>
          <p:cNvSpPr/>
          <p:nvPr/>
        </p:nvSpPr>
        <p:spPr>
          <a:xfrm>
            <a:off x="569385" y="1837314"/>
            <a:ext cx="228600" cy="4637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7C75F-57F6-76E2-7F05-FC5DEA2B44A5}"/>
              </a:ext>
            </a:extLst>
          </p:cNvPr>
          <p:cNvSpPr txBox="1"/>
          <p:nvPr/>
        </p:nvSpPr>
        <p:spPr>
          <a:xfrm>
            <a:off x="3709010" y="123759"/>
            <a:ext cx="551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Sequence Diagram – Patient Portal </a:t>
            </a:r>
          </a:p>
          <a:p>
            <a:r>
              <a:rPr lang="en-US" b="1" dirty="0"/>
              <a:t>Use Story - </a:t>
            </a:r>
            <a:r>
              <a:rPr lang="en-US" b="1" i="0" dirty="0">
                <a:effectLst/>
              </a:rPr>
              <a:t>03.03 Access Patients' Medical Records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243CA-DDBB-F531-C52B-0FA9F1A6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6" y="382875"/>
            <a:ext cx="710995" cy="5129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ED2AFE-29D4-DC17-F8A9-F47007E57ABB}"/>
              </a:ext>
            </a:extLst>
          </p:cNvPr>
          <p:cNvCxnSpPr>
            <a:cxnSpLocks/>
          </p:cNvCxnSpPr>
          <p:nvPr/>
        </p:nvCxnSpPr>
        <p:spPr>
          <a:xfrm flipV="1">
            <a:off x="797985" y="2404326"/>
            <a:ext cx="2271285" cy="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9D9DDE-0EAA-3C14-689E-68642BB6B804}"/>
              </a:ext>
            </a:extLst>
          </p:cNvPr>
          <p:cNvSpPr txBox="1"/>
          <p:nvPr/>
        </p:nvSpPr>
        <p:spPr>
          <a:xfrm>
            <a:off x="2505464" y="966270"/>
            <a:ext cx="164737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sz="1400" dirty="0" err="1"/>
              <a:t>MedicalRecords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07684-FB40-DBE7-012A-A0FA3F2B15F6}"/>
              </a:ext>
            </a:extLst>
          </p:cNvPr>
          <p:cNvSpPr txBox="1"/>
          <p:nvPr/>
        </p:nvSpPr>
        <p:spPr>
          <a:xfrm>
            <a:off x="170899" y="992247"/>
            <a:ext cx="103559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:Doctor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702B-8E66-EB1A-BD7A-F420B516F6B0}"/>
              </a:ext>
            </a:extLst>
          </p:cNvPr>
          <p:cNvSpPr txBox="1"/>
          <p:nvPr/>
        </p:nvSpPr>
        <p:spPr>
          <a:xfrm>
            <a:off x="491518" y="1320134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EBB66-9FB3-5B45-B7F8-9CBFA54608E2}"/>
              </a:ext>
            </a:extLst>
          </p:cNvPr>
          <p:cNvSpPr txBox="1"/>
          <p:nvPr/>
        </p:nvSpPr>
        <p:spPr>
          <a:xfrm>
            <a:off x="3017870" y="1350518"/>
            <a:ext cx="461665" cy="5397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EA794-7020-7944-7553-8D2F1CB7E89E}"/>
              </a:ext>
            </a:extLst>
          </p:cNvPr>
          <p:cNvSpPr txBox="1"/>
          <p:nvPr/>
        </p:nvSpPr>
        <p:spPr>
          <a:xfrm>
            <a:off x="1038596" y="2101478"/>
            <a:ext cx="186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282C33"/>
                </a:solidFill>
                <a:effectLst/>
              </a:rPr>
              <a:t>GetMedicalRecords</a:t>
            </a:r>
            <a:r>
              <a:rPr lang="en-US" sz="1400" dirty="0">
                <a:solidFill>
                  <a:srgbClr val="282C33"/>
                </a:solidFill>
                <a:effectLst/>
              </a:rPr>
              <a:t> (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69278-79AF-82C1-7932-FF885CC2F2E4}"/>
              </a:ext>
            </a:extLst>
          </p:cNvPr>
          <p:cNvSpPr txBox="1"/>
          <p:nvPr/>
        </p:nvSpPr>
        <p:spPr>
          <a:xfrm>
            <a:off x="3564561" y="3898443"/>
            <a:ext cx="231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displays patient’s record</a:t>
            </a:r>
            <a:endParaRPr lang="en-US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FB621-9164-391E-A91D-D70C311AA12D}"/>
              </a:ext>
            </a:extLst>
          </p:cNvPr>
          <p:cNvSpPr txBox="1"/>
          <p:nvPr/>
        </p:nvSpPr>
        <p:spPr>
          <a:xfrm>
            <a:off x="3720463" y="2108412"/>
            <a:ext cx="186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viewMedicalRecords</a:t>
            </a:r>
            <a:r>
              <a:rPr lang="en-US" sz="1400" dirty="0">
                <a:effectLst/>
              </a:rPr>
              <a:t>()</a:t>
            </a:r>
            <a:br>
              <a:rPr lang="en-US" sz="1400" dirty="0">
                <a:effectLst/>
              </a:rPr>
            </a:b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E5B422-97DF-8BD5-A330-E71A92A2EF5F}"/>
              </a:ext>
            </a:extLst>
          </p:cNvPr>
          <p:cNvSpPr/>
          <p:nvPr/>
        </p:nvSpPr>
        <p:spPr>
          <a:xfrm>
            <a:off x="3100552" y="1866424"/>
            <a:ext cx="228600" cy="461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C464F-F364-A05D-1F78-64315C42B011}"/>
              </a:ext>
            </a:extLst>
          </p:cNvPr>
          <p:cNvSpPr txBox="1"/>
          <p:nvPr/>
        </p:nvSpPr>
        <p:spPr>
          <a:xfrm>
            <a:off x="5031816" y="981186"/>
            <a:ext cx="13799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sz="1400" dirty="0"/>
              <a:t>Patient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E5663-9CB2-EF5C-847C-3C5E2387566C}"/>
              </a:ext>
            </a:extLst>
          </p:cNvPr>
          <p:cNvSpPr txBox="1"/>
          <p:nvPr/>
        </p:nvSpPr>
        <p:spPr>
          <a:xfrm>
            <a:off x="5617780" y="1374356"/>
            <a:ext cx="461665" cy="467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-----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E5F85-6124-E9AF-47C9-7641C890491F}"/>
              </a:ext>
            </a:extLst>
          </p:cNvPr>
          <p:cNvCxnSpPr>
            <a:cxnSpLocks/>
          </p:cNvCxnSpPr>
          <p:nvPr/>
        </p:nvCxnSpPr>
        <p:spPr>
          <a:xfrm flipV="1">
            <a:off x="3360434" y="2404326"/>
            <a:ext cx="2314901" cy="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DEDDD5-ADAC-56D6-B204-D989EE55F5F4}"/>
              </a:ext>
            </a:extLst>
          </p:cNvPr>
          <p:cNvCxnSpPr>
            <a:cxnSpLocks/>
          </p:cNvCxnSpPr>
          <p:nvPr/>
        </p:nvCxnSpPr>
        <p:spPr>
          <a:xfrm flipH="1">
            <a:off x="3329152" y="4232519"/>
            <a:ext cx="234618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4F1DE4-78F2-76B4-4B08-B2D568884EFE}"/>
              </a:ext>
            </a:extLst>
          </p:cNvPr>
          <p:cNvCxnSpPr>
            <a:cxnSpLocks/>
          </p:cNvCxnSpPr>
          <p:nvPr/>
        </p:nvCxnSpPr>
        <p:spPr>
          <a:xfrm flipH="1">
            <a:off x="797985" y="4736372"/>
            <a:ext cx="22712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6DDF10F-47DA-AFD4-8076-BA3156B465DE}"/>
              </a:ext>
            </a:extLst>
          </p:cNvPr>
          <p:cNvSpPr/>
          <p:nvPr/>
        </p:nvSpPr>
        <p:spPr>
          <a:xfrm>
            <a:off x="5721772" y="1913613"/>
            <a:ext cx="228600" cy="4637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465E4-A76B-0BFC-44AE-382633BA7178}"/>
              </a:ext>
            </a:extLst>
          </p:cNvPr>
          <p:cNvSpPr txBox="1"/>
          <p:nvPr/>
        </p:nvSpPr>
        <p:spPr>
          <a:xfrm>
            <a:off x="967814" y="4170319"/>
            <a:ext cx="23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 patient’s record success</a:t>
            </a:r>
            <a:endParaRPr lang="en-US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6B3522-A7D6-D7D8-05CC-032C92B82184}"/>
              </a:ext>
            </a:extLst>
          </p:cNvPr>
          <p:cNvSpPr txBox="1"/>
          <p:nvPr/>
        </p:nvSpPr>
        <p:spPr>
          <a:xfrm>
            <a:off x="6410131" y="1604683"/>
            <a:ext cx="57818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Use Story Scenario:</a:t>
            </a:r>
          </a:p>
          <a:p>
            <a:pPr algn="l"/>
            <a:endParaRPr lang="en-US" sz="1600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The story starts with the doctor initiating a request to access a      </a:t>
            </a:r>
          </a:p>
          <a:p>
            <a:r>
              <a:rPr lang="en-US" sz="1600" dirty="0"/>
              <a:t>    specific patient's medical records by providing the patient's ID.</a:t>
            </a:r>
          </a:p>
          <a:p>
            <a:endParaRPr lang="en-US" sz="1600" dirty="0"/>
          </a:p>
          <a:p>
            <a:r>
              <a:rPr lang="en-US" sz="1600" dirty="0"/>
              <a:t>2. The </a:t>
            </a:r>
            <a:r>
              <a:rPr lang="en-US" sz="1600" dirty="0" err="1"/>
              <a:t>MedicalRecords</a:t>
            </a:r>
            <a:r>
              <a:rPr lang="en-US" sz="1600" dirty="0"/>
              <a:t> class receives the request and interacts with </a:t>
            </a:r>
          </a:p>
          <a:p>
            <a:r>
              <a:rPr lang="en-US" sz="1600" dirty="0"/>
              <a:t>    the Patient to retrieve the medical record associated with the  </a:t>
            </a:r>
          </a:p>
          <a:p>
            <a:r>
              <a:rPr lang="en-US" sz="1600" dirty="0"/>
              <a:t>    provided patient ID. </a:t>
            </a:r>
          </a:p>
          <a:p>
            <a:endParaRPr lang="en-US" sz="1600" dirty="0"/>
          </a:p>
          <a:p>
            <a:r>
              <a:rPr lang="en-US" sz="1600" dirty="0"/>
              <a:t>3. The Patient sends the medical record data back to the 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MedicalRecords</a:t>
            </a:r>
            <a:r>
              <a:rPr lang="en-US" sz="1600" dirty="0"/>
              <a:t> class.</a:t>
            </a:r>
          </a:p>
          <a:p>
            <a:endParaRPr lang="en-US" sz="1600" dirty="0"/>
          </a:p>
          <a:p>
            <a:r>
              <a:rPr lang="en-US" sz="1600" dirty="0"/>
              <a:t>4. The </a:t>
            </a:r>
            <a:r>
              <a:rPr lang="en-US" sz="1600" dirty="0" err="1"/>
              <a:t>MedicalRecords</a:t>
            </a:r>
            <a:r>
              <a:rPr lang="en-US" sz="1600" dirty="0"/>
              <a:t> class returns the patient's medical record   </a:t>
            </a:r>
          </a:p>
          <a:p>
            <a:r>
              <a:rPr lang="en-US" sz="1600" dirty="0"/>
              <a:t>    data to the Doctor.</a:t>
            </a:r>
          </a:p>
          <a:p>
            <a:endParaRPr lang="en-US" sz="1600" dirty="0"/>
          </a:p>
          <a:p>
            <a:r>
              <a:rPr lang="en-US" sz="1600" dirty="0"/>
              <a:t>5. Doctor receives and views the patient's medical records. </a:t>
            </a:r>
          </a:p>
          <a:p>
            <a:endParaRPr lang="en-US" sz="1600" dirty="0"/>
          </a:p>
          <a:p>
            <a:r>
              <a:rPr lang="en-US" sz="1600" dirty="0"/>
              <a:t>6. User story ends after this.</a:t>
            </a:r>
            <a:endParaRPr lang="en-IN" sz="1600" dirty="0"/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1913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745</Words>
  <Application>Microsoft Office PowerPoint</Application>
  <PresentationFormat>Widescreen</PresentationFormat>
  <Paragraphs>189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Söhne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Mahesh chinta</dc:creator>
  <cp:lastModifiedBy>Liu, Kelly</cp:lastModifiedBy>
  <cp:revision>28</cp:revision>
  <dcterms:created xsi:type="dcterms:W3CDTF">2023-11-10T18:39:40Z</dcterms:created>
  <dcterms:modified xsi:type="dcterms:W3CDTF">2023-12-10T16:27:03Z</dcterms:modified>
</cp:coreProperties>
</file>