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5f5e642d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5f5e642d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2885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5f5e642d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5f5e642d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5299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1422150" y="1139850"/>
            <a:ext cx="6299700" cy="45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HealthConnectPro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ER Diagrams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/>
        </p:nvSpPr>
        <p:spPr>
          <a:xfrm>
            <a:off x="2971800" y="304800"/>
            <a:ext cx="28956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CS691 HealthConnectPro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of Entities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D97562D-417A-4C5B-1939-76C4A2510E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059119"/>
              </p:ext>
            </p:extLst>
          </p:nvPr>
        </p:nvGraphicFramePr>
        <p:xfrm>
          <a:off x="540774" y="1166813"/>
          <a:ext cx="8052189" cy="4697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729">
                  <a:extLst>
                    <a:ext uri="{9D8B030D-6E8A-4147-A177-3AD203B41FA5}">
                      <a16:colId xmlns:a16="http://schemas.microsoft.com/office/drawing/2014/main" val="390291016"/>
                    </a:ext>
                  </a:extLst>
                </a:gridCol>
                <a:gridCol w="6395460">
                  <a:extLst>
                    <a:ext uri="{9D8B030D-6E8A-4147-A177-3AD203B41FA5}">
                      <a16:colId xmlns:a16="http://schemas.microsoft.com/office/drawing/2014/main" val="514127709"/>
                    </a:ext>
                  </a:extLst>
                </a:gridCol>
              </a:tblGrid>
              <a:tr h="42704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u="none" strike="noStrike">
                          <a:effectLst/>
                        </a:rPr>
                        <a:t>Entity Name</a:t>
                      </a:r>
                      <a:endParaRPr lang="en-US" sz="13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0" marR="7300" marT="73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u="none" strike="noStrike">
                          <a:effectLst/>
                        </a:rPr>
                        <a:t>Entity Primary Attributes</a:t>
                      </a:r>
                      <a:endParaRPr lang="en-US" sz="13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0" marR="7300" marT="7300" marB="0" anchor="ctr"/>
                </a:tc>
                <a:extLst>
                  <a:ext uri="{0D108BD9-81ED-4DB2-BD59-A6C34878D82A}">
                    <a16:rowId xmlns:a16="http://schemas.microsoft.com/office/drawing/2014/main" val="3642234304"/>
                  </a:ext>
                </a:extLst>
              </a:tr>
              <a:tr h="42704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u="none" strike="noStrike">
                          <a:effectLst/>
                        </a:rPr>
                        <a:t>Patient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0" marR="7300" marT="73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u="none" strike="noStrike">
                          <a:effectLst/>
                        </a:rPr>
                        <a:t>pid , pfirstname ,plastname, paddress, city, state, zipcode, pdob, pinsurance, ppolicy, pemail, ppassword,ptel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0" marR="7300" marT="7300" marB="0" anchor="ctr"/>
                </a:tc>
                <a:extLst>
                  <a:ext uri="{0D108BD9-81ED-4DB2-BD59-A6C34878D82A}">
                    <a16:rowId xmlns:a16="http://schemas.microsoft.com/office/drawing/2014/main" val="1136950267"/>
                  </a:ext>
                </a:extLst>
              </a:tr>
              <a:tr h="42704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u="none" strike="noStrike">
                          <a:effectLst/>
                        </a:rPr>
                        <a:t>Doctor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0" marR="7300" marT="73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u="none" strike="noStrike" dirty="0">
                          <a:effectLst/>
                        </a:rPr>
                        <a:t>docid, docname ,docemail, docpassword, doctel, sid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0" marR="7300" marT="7300" marB="0" anchor="ctr"/>
                </a:tc>
                <a:extLst>
                  <a:ext uri="{0D108BD9-81ED-4DB2-BD59-A6C34878D82A}">
                    <a16:rowId xmlns:a16="http://schemas.microsoft.com/office/drawing/2014/main" val="1528281692"/>
                  </a:ext>
                </a:extLst>
              </a:tr>
              <a:tr h="42704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u="none" strike="noStrike">
                          <a:effectLst/>
                        </a:rPr>
                        <a:t>DiagnosticReport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0" marR="7300" marT="73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u="none" strike="noStrike" dirty="0" err="1">
                          <a:effectLst/>
                        </a:rPr>
                        <a:t>reportid,reportdate,reporttype,testresult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0" marR="7300" marT="7300" marB="0" anchor="ctr"/>
                </a:tc>
                <a:extLst>
                  <a:ext uri="{0D108BD9-81ED-4DB2-BD59-A6C34878D82A}">
                    <a16:rowId xmlns:a16="http://schemas.microsoft.com/office/drawing/2014/main" val="3529001363"/>
                  </a:ext>
                </a:extLst>
              </a:tr>
              <a:tr h="42704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u="none" strike="noStrike">
                          <a:effectLst/>
                        </a:rPr>
                        <a:t>Payment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0" marR="7300" marT="73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u="none" strike="noStrike">
                          <a:effectLst/>
                        </a:rPr>
                        <a:t>paymentid, paymenttype, paymentdate,paymentamt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0" marR="7300" marT="7300" marB="0" anchor="ctr"/>
                </a:tc>
                <a:extLst>
                  <a:ext uri="{0D108BD9-81ED-4DB2-BD59-A6C34878D82A}">
                    <a16:rowId xmlns:a16="http://schemas.microsoft.com/office/drawing/2014/main" val="4161886203"/>
                  </a:ext>
                </a:extLst>
              </a:tr>
              <a:tr h="42704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u="none" strike="noStrike">
                          <a:effectLst/>
                        </a:rPr>
                        <a:t>Advertisement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0" marR="7300" marT="73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u="none" strike="noStrike" dirty="0" err="1">
                          <a:effectLst/>
                        </a:rPr>
                        <a:t>adid</a:t>
                      </a:r>
                      <a:r>
                        <a:rPr lang="en-US" sz="1300" u="none" strike="noStrike" dirty="0">
                          <a:effectLst/>
                        </a:rPr>
                        <a:t>, </a:t>
                      </a:r>
                      <a:r>
                        <a:rPr lang="en-US" sz="1300" u="none" strike="noStrike" dirty="0" err="1">
                          <a:effectLst/>
                        </a:rPr>
                        <a:t>adtitle,adcontent,adstartdate,adenddate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0" marR="7300" marT="7300" marB="0" anchor="ctr"/>
                </a:tc>
                <a:extLst>
                  <a:ext uri="{0D108BD9-81ED-4DB2-BD59-A6C34878D82A}">
                    <a16:rowId xmlns:a16="http://schemas.microsoft.com/office/drawing/2014/main" val="2943730971"/>
                  </a:ext>
                </a:extLst>
              </a:tr>
              <a:tr h="42704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u="none" strike="noStrike">
                          <a:effectLst/>
                        </a:rPr>
                        <a:t>Appointment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0" marR="7300" marT="73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u="none" strike="noStrike">
                          <a:effectLst/>
                        </a:rPr>
                        <a:t>appoid, apponum,appodate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0" marR="7300" marT="7300" marB="0" anchor="ctr"/>
                </a:tc>
                <a:extLst>
                  <a:ext uri="{0D108BD9-81ED-4DB2-BD59-A6C34878D82A}">
                    <a16:rowId xmlns:a16="http://schemas.microsoft.com/office/drawing/2014/main" val="989826941"/>
                  </a:ext>
                </a:extLst>
              </a:tr>
              <a:tr h="42704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u="none" strike="noStrike">
                          <a:effectLst/>
                        </a:rPr>
                        <a:t>Schedule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0" marR="7300" marT="73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u="none" strike="noStrike">
                          <a:effectLst/>
                        </a:rPr>
                        <a:t>scheduleid,scheduletime,scheduledate, title, nop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0" marR="7300" marT="7300" marB="0" anchor="ctr"/>
                </a:tc>
                <a:extLst>
                  <a:ext uri="{0D108BD9-81ED-4DB2-BD59-A6C34878D82A}">
                    <a16:rowId xmlns:a16="http://schemas.microsoft.com/office/drawing/2014/main" val="2547523086"/>
                  </a:ext>
                </a:extLst>
              </a:tr>
              <a:tr h="42704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u="none" strike="noStrike">
                          <a:effectLst/>
                        </a:rPr>
                        <a:t>AccountManagement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0" marR="7300" marT="73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u="none" strike="noStrike">
                          <a:effectLst/>
                        </a:rPr>
                        <a:t>accountid,username,password,accountstatus,accountdesc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0" marR="7300" marT="7300" marB="0" anchor="ctr"/>
                </a:tc>
                <a:extLst>
                  <a:ext uri="{0D108BD9-81ED-4DB2-BD59-A6C34878D82A}">
                    <a16:rowId xmlns:a16="http://schemas.microsoft.com/office/drawing/2014/main" val="2071454319"/>
                  </a:ext>
                </a:extLst>
              </a:tr>
              <a:tr h="42704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u="none" strike="noStrike" dirty="0">
                          <a:effectLst/>
                        </a:rPr>
                        <a:t>Specialties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0" marR="7300" marT="73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u="none" strike="noStrike" dirty="0">
                          <a:effectLst/>
                        </a:rPr>
                        <a:t>sid, sname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0" marR="7300" marT="7300" marB="0" anchor="ctr"/>
                </a:tc>
                <a:extLst>
                  <a:ext uri="{0D108BD9-81ED-4DB2-BD59-A6C34878D82A}">
                    <a16:rowId xmlns:a16="http://schemas.microsoft.com/office/drawing/2014/main" val="2480286762"/>
                  </a:ext>
                </a:extLst>
              </a:tr>
              <a:tr h="42704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MedicalRecord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0" marR="7300" marT="73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mrid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mrdate,diagnosis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allergies,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presciptionhistory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0" marR="7300" marT="7300" marB="0" anchor="ctr"/>
                </a:tc>
                <a:extLst>
                  <a:ext uri="{0D108BD9-81ED-4DB2-BD59-A6C34878D82A}">
                    <a16:rowId xmlns:a16="http://schemas.microsoft.com/office/drawing/2014/main" val="236091284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/>
        </p:nvSpPr>
        <p:spPr>
          <a:xfrm>
            <a:off x="2981632" y="92281"/>
            <a:ext cx="2895600" cy="393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Conceptual ER Diagram</a:t>
            </a:r>
            <a:endParaRPr lang="en-U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06440BD-B1D0-20E6-934D-A0C403971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0103"/>
            <a:ext cx="9144000" cy="6277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0735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5;p15">
            <a:extLst>
              <a:ext uri="{FF2B5EF4-FFF2-40B4-BE49-F238E27FC236}">
                <a16:creationId xmlns:a16="http://schemas.microsoft.com/office/drawing/2014/main" id="{F3674AB4-B4AA-6E70-8EF7-48AFA84E4E02}"/>
              </a:ext>
            </a:extLst>
          </p:cNvPr>
          <p:cNvSpPr txBox="1"/>
          <p:nvPr/>
        </p:nvSpPr>
        <p:spPr>
          <a:xfrm>
            <a:off x="2922639" y="88491"/>
            <a:ext cx="2895600" cy="403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Logical ER Diagram</a:t>
            </a:r>
            <a:endParaRPr lang="en-U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0821AC2-993E-2F0F-A3D5-C3EEFCB8B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6980" y="648928"/>
            <a:ext cx="9163664" cy="802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6348</TotalTime>
  <Words>124</Words>
  <Application>Microsoft Office PowerPoint</Application>
  <PresentationFormat>On-screen Show (4:3)</PresentationFormat>
  <Paragraphs>29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Tiara Hammond</dc:creator>
  <cp:lastModifiedBy>Liu, Kelly</cp:lastModifiedBy>
  <cp:revision>69</cp:revision>
  <dcterms:modified xsi:type="dcterms:W3CDTF">2023-12-02T02:24:20Z</dcterms:modified>
</cp:coreProperties>
</file>