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fy/+8ctorogKLJY89iUUBwqGu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E1294C-3D49-4901-BD46-89DF65E1587C}">
  <a:tblStyle styleId="{2AE1294C-3D49-4901-BD46-89DF65E158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92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929800" y="208900"/>
            <a:ext cx="32844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HealthConnectPro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Diagram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554472" y="2511800"/>
            <a:ext cx="2124445" cy="64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HealthConnectPro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983361" y="4124680"/>
            <a:ext cx="312604" cy="556258"/>
            <a:chOff x="776275" y="736325"/>
            <a:chExt cx="416250" cy="886750"/>
          </a:xfrm>
        </p:grpSpPr>
        <p:sp>
          <p:nvSpPr>
            <p:cNvPr id="57" name="Google Shape;57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58;p1"/>
            <p:cNvCxnSpPr>
              <a:stCxn id="5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1"/>
          <p:cNvSpPr txBox="1"/>
          <p:nvPr/>
        </p:nvSpPr>
        <p:spPr>
          <a:xfrm>
            <a:off x="514175" y="4604675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1409432" y="770854"/>
            <a:ext cx="312604" cy="556258"/>
            <a:chOff x="776275" y="736325"/>
            <a:chExt cx="416250" cy="886750"/>
          </a:xfrm>
        </p:grpSpPr>
        <p:sp>
          <p:nvSpPr>
            <p:cNvPr id="64" name="Google Shape;64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" name="Google Shape;65;p1"/>
            <p:cNvCxnSpPr>
              <a:stCxn id="6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9" name="Google Shape;69;p1"/>
          <p:cNvSpPr txBox="1"/>
          <p:nvPr/>
        </p:nvSpPr>
        <p:spPr>
          <a:xfrm>
            <a:off x="639675" y="1316150"/>
            <a:ext cx="1845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6630650" y="1228025"/>
            <a:ext cx="1710600" cy="48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Pharmacy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6747925" y="3565525"/>
            <a:ext cx="1710600" cy="48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3703600" y="4154975"/>
            <a:ext cx="1710600" cy="58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Advertising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"/>
          <p:cNvCxnSpPr/>
          <p:nvPr/>
        </p:nvCxnSpPr>
        <p:spPr>
          <a:xfrm rot="10800000" flipH="1">
            <a:off x="1619450" y="3255073"/>
            <a:ext cx="1771500" cy="10428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"/>
          <p:cNvCxnSpPr/>
          <p:nvPr/>
        </p:nvCxnSpPr>
        <p:spPr>
          <a:xfrm rot="10800000" flipH="1">
            <a:off x="1689627" y="3444175"/>
            <a:ext cx="1771500" cy="10428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75" name="Google Shape;75;p1"/>
          <p:cNvSpPr txBox="1"/>
          <p:nvPr/>
        </p:nvSpPr>
        <p:spPr>
          <a:xfrm rot="-1778058">
            <a:off x="1210983" y="3124827"/>
            <a:ext cx="2275198" cy="64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Availability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Schedules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Patient Records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 rot="-1848963">
            <a:off x="1695389" y="3873476"/>
            <a:ext cx="2275108" cy="6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User Authentication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Appointment notifications, patient records, and insurance information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 rot="-2483473">
            <a:off x="5227228" y="1721169"/>
            <a:ext cx="1378410" cy="4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medication information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"/>
          <p:cNvCxnSpPr/>
          <p:nvPr/>
        </p:nvCxnSpPr>
        <p:spPr>
          <a:xfrm rot="10800000">
            <a:off x="5572550" y="3162025"/>
            <a:ext cx="1156200" cy="5697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9" name="Google Shape;79;p1"/>
          <p:cNvSpPr txBox="1"/>
          <p:nvPr/>
        </p:nvSpPr>
        <p:spPr>
          <a:xfrm rot="1561593">
            <a:off x="5500127" y="3456994"/>
            <a:ext cx="1413213" cy="32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Payment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 rot="2086430">
            <a:off x="2084905" y="1529202"/>
            <a:ext cx="1865208" cy="43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Appointment Request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"/>
          <p:cNvCxnSpPr/>
          <p:nvPr/>
        </p:nvCxnSpPr>
        <p:spPr>
          <a:xfrm>
            <a:off x="4519125" y="3155113"/>
            <a:ext cx="0" cy="9996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2" name="Google Shape;82;p1"/>
          <p:cNvSpPr txBox="1"/>
          <p:nvPr/>
        </p:nvSpPr>
        <p:spPr>
          <a:xfrm rot="5402079">
            <a:off x="4287125" y="3388688"/>
            <a:ext cx="992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Service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82474" y="2871848"/>
            <a:ext cx="327456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Appointment confirmations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 rot="320443">
            <a:off x="1714387" y="2263156"/>
            <a:ext cx="1734028" cy="43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654467" y="736495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15620" y="3807925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004375" y="3439288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906403" y="1294212"/>
            <a:ext cx="1628571" cy="1114738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89;p1"/>
          <p:cNvCxnSpPr/>
          <p:nvPr/>
        </p:nvCxnSpPr>
        <p:spPr>
          <a:xfrm rot="10800000">
            <a:off x="1841895" y="1423327"/>
            <a:ext cx="1517784" cy="103780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90;p1"/>
          <p:cNvSpPr txBox="1"/>
          <p:nvPr/>
        </p:nvSpPr>
        <p:spPr>
          <a:xfrm rot="2086430">
            <a:off x="1673226" y="1944817"/>
            <a:ext cx="2022051" cy="43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Appointment Confirmation, remainders, and cancellations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Authentication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flipH="1">
            <a:off x="5565353" y="1573562"/>
            <a:ext cx="1065297" cy="952144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2;p1"/>
          <p:cNvSpPr txBox="1"/>
          <p:nvPr/>
        </p:nvSpPr>
        <p:spPr>
          <a:xfrm rot="-2483473">
            <a:off x="5638072" y="1995816"/>
            <a:ext cx="1378410" cy="4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prescription list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"/>
          <p:cNvCxnSpPr/>
          <p:nvPr/>
        </p:nvCxnSpPr>
        <p:spPr>
          <a:xfrm rot="10800000" flipH="1">
            <a:off x="5678917" y="1702448"/>
            <a:ext cx="985708" cy="87109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/>
          <p:nvPr/>
        </p:nvSpPr>
        <p:spPr>
          <a:xfrm>
            <a:off x="7335523" y="2460498"/>
            <a:ext cx="1710600" cy="48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Clinical Labs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>
            <a:stCxn id="94" idx="1"/>
          </p:cNvCxnSpPr>
          <p:nvPr/>
        </p:nvCxnSpPr>
        <p:spPr>
          <a:xfrm rot="10800000">
            <a:off x="5646223" y="2702898"/>
            <a:ext cx="1689300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96;p1"/>
          <p:cNvSpPr txBox="1"/>
          <p:nvPr/>
        </p:nvSpPr>
        <p:spPr>
          <a:xfrm>
            <a:off x="6040883" y="2827113"/>
            <a:ext cx="144506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medical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"/>
          <p:cNvCxnSpPr>
            <a:stCxn id="55" idx="3"/>
          </p:cNvCxnSpPr>
          <p:nvPr/>
        </p:nvCxnSpPr>
        <p:spPr>
          <a:xfrm>
            <a:off x="5678917" y="2834450"/>
            <a:ext cx="1656600" cy="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" name="Google Shape;98;p1"/>
          <p:cNvSpPr txBox="1"/>
          <p:nvPr/>
        </p:nvSpPr>
        <p:spPr>
          <a:xfrm>
            <a:off x="6214516" y="2479920"/>
            <a:ext cx="133775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Lab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"/>
          <p:cNvGrpSpPr/>
          <p:nvPr/>
        </p:nvGrpSpPr>
        <p:grpSpPr>
          <a:xfrm>
            <a:off x="587679" y="2566207"/>
            <a:ext cx="312604" cy="556258"/>
            <a:chOff x="776275" y="736325"/>
            <a:chExt cx="416250" cy="886750"/>
          </a:xfrm>
        </p:grpSpPr>
        <p:sp>
          <p:nvSpPr>
            <p:cNvPr id="100" name="Google Shape;100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p1"/>
            <p:cNvCxnSpPr>
              <a:stCxn id="100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5" name="Google Shape;105;p1"/>
          <p:cNvCxnSpPr>
            <a:endCxn id="55" idx="1"/>
          </p:cNvCxnSpPr>
          <p:nvPr/>
        </p:nvCxnSpPr>
        <p:spPr>
          <a:xfrm>
            <a:off x="1027872" y="2820050"/>
            <a:ext cx="2526600" cy="144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Google Shape;106;p1"/>
          <p:cNvSpPr txBox="1"/>
          <p:nvPr/>
        </p:nvSpPr>
        <p:spPr>
          <a:xfrm>
            <a:off x="945103" y="2590755"/>
            <a:ext cx="241068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Request for appointment scheduling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 rot="10800000">
            <a:off x="998600" y="2927877"/>
            <a:ext cx="2555872" cy="23292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p1"/>
          <p:cNvSpPr txBox="1"/>
          <p:nvPr/>
        </p:nvSpPr>
        <p:spPr>
          <a:xfrm>
            <a:off x="368963" y="3115575"/>
            <a:ext cx="76815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Guest 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335523" y="1999065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"/>
          <p:cNvGraphicFramePr/>
          <p:nvPr/>
        </p:nvGraphicFramePr>
        <p:xfrm>
          <a:off x="476743" y="671140"/>
          <a:ext cx="8066075" cy="3324221"/>
        </p:xfrm>
        <a:graphic>
          <a:graphicData uri="http://schemas.openxmlformats.org/drawingml/2006/table">
            <a:tbl>
              <a:tblPr>
                <a:noFill/>
                <a:tableStyleId>{2AE1294C-3D49-4901-BD46-89DF65E1587C}</a:tableStyleId>
              </a:tblPr>
              <a:tblGrid>
                <a:gridCol w="53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patient medication information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Pharmacy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HealthConnectPro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On-demand Feed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medicines to be delivered should match with list prescribed by doctor.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lab results; </a:t>
                      </a:r>
                      <a:endParaRPr sz="1400" u="none" strike="noStrike" cap="none"/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Clinical Labs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HealthConnectPro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On-demand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Patient details should match with patient details on lab results.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payment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Gateway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HealthConnectPro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of month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to be charged needs to match with amount indicated in monthly service fees bill.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Google Shape;115;p2"/>
          <p:cNvSpPr txBox="1"/>
          <p:nvPr/>
        </p:nvSpPr>
        <p:spPr>
          <a:xfrm>
            <a:off x="476742" y="0"/>
            <a:ext cx="3189900" cy="44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Interface Table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2"/>
          <p:cNvGraphicFramePr/>
          <p:nvPr/>
        </p:nvGraphicFramePr>
        <p:xfrm>
          <a:off x="476742" y="3995349"/>
          <a:ext cx="8066075" cy="798875"/>
        </p:xfrm>
        <a:graphic>
          <a:graphicData uri="http://schemas.openxmlformats.org/drawingml/2006/table">
            <a:tbl>
              <a:tblPr>
                <a:noFill/>
                <a:tableStyleId>{2AE1294C-3D49-4901-BD46-89DF65E1587C}</a:tableStyleId>
              </a:tblPr>
              <a:tblGrid>
                <a:gridCol w="53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Advertising Service</a:t>
                      </a:r>
                      <a:endParaRPr sz="1400" u="none" strike="noStrike" cap="none"/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Advertising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HealthConnectPro</a:t>
                      </a:r>
                      <a:endParaRPr sz="1400" u="none" strike="noStrike" cap="none"/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400" u="none" strike="noStrike" cap="none"/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Ads systematically feed while user entering website. 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381525" y="71850"/>
            <a:ext cx="8410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dirty="0"/>
              <a:t>SI-OUT TABLE</a:t>
            </a:r>
            <a:endParaRPr sz="1400" dirty="0"/>
          </a:p>
        </p:txBody>
      </p:sp>
      <p:graphicFrame>
        <p:nvGraphicFramePr>
          <p:cNvPr id="122" name="Google Shape;122;p15"/>
          <p:cNvGraphicFramePr/>
          <p:nvPr>
            <p:extLst>
              <p:ext uri="{D42A27DB-BD31-4B8C-83A1-F6EECF244321}">
                <p14:modId xmlns:p14="http://schemas.microsoft.com/office/powerpoint/2010/main" val="3603073812"/>
              </p:ext>
            </p:extLst>
          </p:nvPr>
        </p:nvGraphicFramePr>
        <p:xfrm>
          <a:off x="433162" y="483450"/>
          <a:ext cx="8066075" cy="3600579"/>
        </p:xfrm>
        <a:graphic>
          <a:graphicData uri="http://schemas.openxmlformats.org/drawingml/2006/table">
            <a:tbl>
              <a:tblPr>
                <a:noFill/>
                <a:tableStyleId>{2AE1294C-3D49-4901-BD46-89DF65E1587C}</a:tableStyleId>
              </a:tblPr>
              <a:tblGrid>
                <a:gridCol w="53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b="1" u="none" strike="noStrike" cap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1400" b="1" u="none" strike="noStrike" cap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1400" b="1" u="none" strike="noStrike" cap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patient prescription list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HealthConnectPro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Pharmacy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Verify the prescribed medication name, dosage, and frequency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Patient medical record</a:t>
                      </a:r>
                      <a:endParaRPr sz="1400" u="none" strike="noStrike" cap="none"/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HealthConnectPro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Clinical Labs</a:t>
                      </a:r>
                      <a:endParaRPr sz="1400" u="none" strike="noStrike" cap="none" dirty="0"/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On-demand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 the ordering physician's details and signature.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payment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HealthConnectPro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Gateway</a:t>
                      </a:r>
                      <a:endParaRPr sz="1400" u="none" strike="noStrike" cap="none" dirty="0"/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Regular audits and checks should be conducted to ensure the integrity and security of the payment processing system.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3" name="Google Shape;123;p15"/>
          <p:cNvGraphicFramePr/>
          <p:nvPr>
            <p:extLst>
              <p:ext uri="{D42A27DB-BD31-4B8C-83A1-F6EECF244321}">
                <p14:modId xmlns:p14="http://schemas.microsoft.com/office/powerpoint/2010/main" val="3657620911"/>
              </p:ext>
            </p:extLst>
          </p:nvPr>
        </p:nvGraphicFramePr>
        <p:xfrm>
          <a:off x="433162" y="3978721"/>
          <a:ext cx="8066075" cy="1222091"/>
        </p:xfrm>
        <a:graphic>
          <a:graphicData uri="http://schemas.openxmlformats.org/drawingml/2006/table">
            <a:tbl>
              <a:tblPr>
                <a:noFill/>
                <a:tableStyleId>{2AE1294C-3D49-4901-BD46-89DF65E1587C}</a:tableStyleId>
              </a:tblPr>
              <a:tblGrid>
                <a:gridCol w="53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Advertising Service</a:t>
                      </a:r>
                      <a:endParaRPr sz="1400" u="none" strike="noStrike" cap="none" dirty="0"/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HealthConnectPro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Advertising</a:t>
                      </a:r>
                      <a:endParaRPr sz="12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400" u="none" strike="noStrike" cap="none"/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it is essential to ensure that the advertising content complies with relevant regulations and standards, especially those specific to the healthcare industry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On-screen Show (16:9)</PresentationFormat>
  <Paragraphs>95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PowerPoint Presentation</vt:lpstr>
      <vt:lpstr>PowerPoint Presentation</vt:lpstr>
      <vt:lpstr>SI-OUT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laudya</dc:creator>
  <cp:lastModifiedBy>mukesh laudya</cp:lastModifiedBy>
  <cp:revision>1</cp:revision>
  <dcterms:modified xsi:type="dcterms:W3CDTF">2023-10-18T02:17:26Z</dcterms:modified>
</cp:coreProperties>
</file>