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1ABC98-038C-4AAA-93AE-ADF1D40E1014}" v="106" dt="2024-09-01T12:38:41.75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644" y="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arayanan\Desktop\NAAN%20MUDHALVA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arayanan\Desktop\NAAN%20MUDHALVAN.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MUDHALVAN.xlsx]pivot table!PivotTable1</c:name>
    <c:fmtId val="25"/>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IN"/>
              <a:t>EMPLOYEE PERFORMANCES ANALYSIS</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table'!$B$3:$B$4</c:f>
              <c:strCache>
                <c:ptCount val="1"/>
                <c:pt idx="0">
                  <c:v>LOW</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trendline>
            <c:spPr>
              <a:ln w="19050" cap="rnd">
                <a:solidFill>
                  <a:schemeClr val="accent1"/>
                </a:solidFill>
              </a:ln>
              <a:effectLst/>
            </c:spPr>
            <c:trendlineType val="exp"/>
            <c:dispRSqr val="0"/>
            <c:dispEq val="0"/>
          </c:trendline>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table'!$B$5:$B$15</c:f>
              <c:numCache>
                <c:formatCode>General</c:formatCode>
                <c:ptCount val="10"/>
                <c:pt idx="0">
                  <c:v>78</c:v>
                </c:pt>
                <c:pt idx="1">
                  <c:v>85</c:v>
                </c:pt>
                <c:pt idx="2">
                  <c:v>82</c:v>
                </c:pt>
                <c:pt idx="3">
                  <c:v>83</c:v>
                </c:pt>
                <c:pt idx="4">
                  <c:v>85</c:v>
                </c:pt>
                <c:pt idx="5">
                  <c:v>58</c:v>
                </c:pt>
                <c:pt idx="6">
                  <c:v>82</c:v>
                </c:pt>
                <c:pt idx="7">
                  <c:v>78</c:v>
                </c:pt>
                <c:pt idx="8">
                  <c:v>67</c:v>
                </c:pt>
                <c:pt idx="9">
                  <c:v>88</c:v>
                </c:pt>
              </c:numCache>
            </c:numRef>
          </c:val>
          <c:extLst>
            <c:ext xmlns:c16="http://schemas.microsoft.com/office/drawing/2014/chart" uri="{C3380CC4-5D6E-409C-BE32-E72D297353CC}">
              <c16:uniqueId val="{00000001-1F8A-4748-B3C2-57C7B0AE3BA3}"/>
            </c:ext>
          </c:extLst>
        </c:ser>
        <c:ser>
          <c:idx val="1"/>
          <c:order val="1"/>
          <c:tx>
            <c:strRef>
              <c:f>'pivot table'!$C$3:$C$4</c:f>
              <c:strCache>
                <c:ptCount val="1"/>
                <c:pt idx="0">
                  <c:v>MED</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trendline>
            <c:spPr>
              <a:ln w="19050" cap="rnd">
                <a:solidFill>
                  <a:schemeClr val="accent2"/>
                </a:solidFill>
              </a:ln>
              <a:effectLst/>
            </c:spPr>
            <c:trendlineType val="linear"/>
            <c:dispRSqr val="0"/>
            <c:dispEq val="0"/>
          </c:trendline>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table'!$C$5:$C$15</c:f>
              <c:numCache>
                <c:formatCode>General</c:formatCode>
                <c:ptCount val="10"/>
                <c:pt idx="0">
                  <c:v>195</c:v>
                </c:pt>
                <c:pt idx="1">
                  <c:v>188</c:v>
                </c:pt>
                <c:pt idx="2">
                  <c:v>190</c:v>
                </c:pt>
                <c:pt idx="3">
                  <c:v>184</c:v>
                </c:pt>
                <c:pt idx="4">
                  <c:v>188</c:v>
                </c:pt>
                <c:pt idx="5">
                  <c:v>218</c:v>
                </c:pt>
                <c:pt idx="6">
                  <c:v>196</c:v>
                </c:pt>
                <c:pt idx="7">
                  <c:v>198</c:v>
                </c:pt>
                <c:pt idx="8">
                  <c:v>208</c:v>
                </c:pt>
                <c:pt idx="9">
                  <c:v>179</c:v>
                </c:pt>
              </c:numCache>
            </c:numRef>
          </c:val>
          <c:extLst>
            <c:ext xmlns:c16="http://schemas.microsoft.com/office/drawing/2014/chart" uri="{C3380CC4-5D6E-409C-BE32-E72D297353CC}">
              <c16:uniqueId val="{00000003-1F8A-4748-B3C2-57C7B0AE3BA3}"/>
            </c:ext>
          </c:extLst>
        </c:ser>
        <c:ser>
          <c:idx val="2"/>
          <c:order val="2"/>
          <c:tx>
            <c:strRef>
              <c:f>'pivot table'!$D$3:$D$4</c:f>
              <c:strCache>
                <c:ptCount val="1"/>
                <c:pt idx="0">
                  <c:v>VERY HIGH</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table'!$D$5:$D$15</c:f>
              <c:numCache>
                <c:formatCode>General</c:formatCode>
                <c:ptCount val="10"/>
                <c:pt idx="0">
                  <c:v>30</c:v>
                </c:pt>
                <c:pt idx="1">
                  <c:v>27</c:v>
                </c:pt>
                <c:pt idx="2">
                  <c:v>30</c:v>
                </c:pt>
                <c:pt idx="3">
                  <c:v>29</c:v>
                </c:pt>
                <c:pt idx="4">
                  <c:v>31</c:v>
                </c:pt>
                <c:pt idx="5">
                  <c:v>25</c:v>
                </c:pt>
                <c:pt idx="6">
                  <c:v>21</c:v>
                </c:pt>
                <c:pt idx="7">
                  <c:v>28</c:v>
                </c:pt>
                <c:pt idx="8">
                  <c:v>22</c:v>
                </c:pt>
                <c:pt idx="9">
                  <c:v>27</c:v>
                </c:pt>
              </c:numCache>
            </c:numRef>
          </c:val>
          <c:extLst>
            <c:ext xmlns:c16="http://schemas.microsoft.com/office/drawing/2014/chart" uri="{C3380CC4-5D6E-409C-BE32-E72D297353CC}">
              <c16:uniqueId val="{00000004-1F8A-4748-B3C2-57C7B0AE3BA3}"/>
            </c:ext>
          </c:extLst>
        </c:ser>
        <c:dLbls>
          <c:dLblPos val="inEnd"/>
          <c:showLegendKey val="0"/>
          <c:showVal val="1"/>
          <c:showCatName val="0"/>
          <c:showSerName val="0"/>
          <c:showPercent val="0"/>
          <c:showBubbleSize val="0"/>
        </c:dLbls>
        <c:gapWidth val="65"/>
        <c:axId val="201713231"/>
        <c:axId val="201711311"/>
      </c:barChart>
      <c:catAx>
        <c:axId val="201713231"/>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201711311"/>
        <c:crosses val="autoZero"/>
        <c:auto val="1"/>
        <c:lblAlgn val="ctr"/>
        <c:lblOffset val="100"/>
        <c:noMultiLvlLbl val="0"/>
      </c:catAx>
      <c:valAx>
        <c:axId val="201711311"/>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201713231"/>
        <c:crosses val="autoZero"/>
        <c:crossBetween val="between"/>
      </c:valAx>
      <c:spPr>
        <a:noFill/>
        <a:ln>
          <a:noFill/>
        </a:ln>
        <a:effectLst/>
      </c:spPr>
    </c:plotArea>
    <c:legend>
      <c:legendPos val="r"/>
      <c:layout>
        <c:manualLayout>
          <c:xMode val="edge"/>
          <c:yMode val="edge"/>
          <c:x val="0.8332760346388054"/>
          <c:y val="0.3894050002224298"/>
          <c:w val="0.14394389628176443"/>
          <c:h val="0.47928319813707654"/>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MUDHALVAN.xlsx]pivot table!PivotTable1</c:name>
    <c:fmtId val="28"/>
  </c:pivotSource>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5"/>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6"/>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7"/>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8"/>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9"/>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10"/>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11"/>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12"/>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13"/>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14"/>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16"/>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17"/>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18"/>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19"/>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20"/>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21"/>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22"/>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23"/>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24"/>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25"/>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27"/>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28"/>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29"/>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30"/>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31"/>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32"/>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33"/>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34"/>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35"/>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36"/>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38"/>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39"/>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40"/>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41"/>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42"/>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43"/>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44"/>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45"/>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46"/>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47"/>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49"/>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50"/>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51"/>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52"/>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53"/>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54"/>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55"/>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56"/>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57"/>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58"/>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60"/>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61"/>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62"/>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63"/>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64"/>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65"/>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66"/>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67"/>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68"/>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'pivot table'!$B$3:$B$4</c:f>
              <c:strCache>
                <c:ptCount val="1"/>
                <c:pt idx="0">
                  <c:v>LOW</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FC62-4270-ACB0-64659876E63A}"/>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FC62-4270-ACB0-64659876E63A}"/>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FC62-4270-ACB0-64659876E63A}"/>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FC62-4270-ACB0-64659876E63A}"/>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FC62-4270-ACB0-64659876E63A}"/>
              </c:ext>
            </c:extLst>
          </c:dPt>
          <c:dPt>
            <c:idx val="5"/>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B-FC62-4270-ACB0-64659876E63A}"/>
              </c:ext>
            </c:extLst>
          </c:dPt>
          <c:dPt>
            <c:idx val="6"/>
            <c:bubble3D val="0"/>
            <c:spPr>
              <a:gradFill rotWithShape="1">
                <a:gsLst>
                  <a:gs pos="0">
                    <a:schemeClr val="accent1">
                      <a:lumMod val="60000"/>
                      <a:shade val="51000"/>
                      <a:satMod val="130000"/>
                    </a:schemeClr>
                  </a:gs>
                  <a:gs pos="80000">
                    <a:schemeClr val="accent1">
                      <a:lumMod val="60000"/>
                      <a:shade val="93000"/>
                      <a:satMod val="130000"/>
                    </a:schemeClr>
                  </a:gs>
                  <a:gs pos="100000">
                    <a:schemeClr val="accent1">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D-FC62-4270-ACB0-64659876E63A}"/>
              </c:ext>
            </c:extLst>
          </c:dPt>
          <c:dPt>
            <c:idx val="7"/>
            <c:bubble3D val="0"/>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F-FC62-4270-ACB0-64659876E63A}"/>
              </c:ext>
            </c:extLst>
          </c:dPt>
          <c:dPt>
            <c:idx val="8"/>
            <c:bubble3D val="0"/>
            <c:spPr>
              <a:gradFill rotWithShape="1">
                <a:gsLst>
                  <a:gs pos="0">
                    <a:schemeClr val="accent3">
                      <a:lumMod val="60000"/>
                      <a:shade val="51000"/>
                      <a:satMod val="130000"/>
                    </a:schemeClr>
                  </a:gs>
                  <a:gs pos="80000">
                    <a:schemeClr val="accent3">
                      <a:lumMod val="60000"/>
                      <a:shade val="93000"/>
                      <a:satMod val="130000"/>
                    </a:schemeClr>
                  </a:gs>
                  <a:gs pos="100000">
                    <a:schemeClr val="accent3">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1-FC62-4270-ACB0-64659876E63A}"/>
              </c:ext>
            </c:extLst>
          </c:dPt>
          <c:dPt>
            <c:idx val="9"/>
            <c:bubble3D val="0"/>
            <c:spPr>
              <a:gradFill rotWithShape="1">
                <a:gsLst>
                  <a:gs pos="0">
                    <a:schemeClr val="accent4">
                      <a:lumMod val="60000"/>
                      <a:shade val="51000"/>
                      <a:satMod val="130000"/>
                    </a:schemeClr>
                  </a:gs>
                  <a:gs pos="80000">
                    <a:schemeClr val="accent4">
                      <a:lumMod val="60000"/>
                      <a:shade val="93000"/>
                      <a:satMod val="130000"/>
                    </a:schemeClr>
                  </a:gs>
                  <a:gs pos="100000">
                    <a:schemeClr val="accent4">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3-FC62-4270-ACB0-64659876E63A}"/>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table'!$B$5:$B$15</c:f>
              <c:numCache>
                <c:formatCode>General</c:formatCode>
                <c:ptCount val="10"/>
                <c:pt idx="0">
                  <c:v>78</c:v>
                </c:pt>
                <c:pt idx="1">
                  <c:v>85</c:v>
                </c:pt>
                <c:pt idx="2">
                  <c:v>82</c:v>
                </c:pt>
                <c:pt idx="3">
                  <c:v>83</c:v>
                </c:pt>
                <c:pt idx="4">
                  <c:v>85</c:v>
                </c:pt>
                <c:pt idx="5">
                  <c:v>58</c:v>
                </c:pt>
                <c:pt idx="6">
                  <c:v>82</c:v>
                </c:pt>
                <c:pt idx="7">
                  <c:v>78</c:v>
                </c:pt>
                <c:pt idx="8">
                  <c:v>67</c:v>
                </c:pt>
                <c:pt idx="9">
                  <c:v>88</c:v>
                </c:pt>
              </c:numCache>
            </c:numRef>
          </c:val>
          <c:extLst>
            <c:ext xmlns:c16="http://schemas.microsoft.com/office/drawing/2014/chart" uri="{C3380CC4-5D6E-409C-BE32-E72D297353CC}">
              <c16:uniqueId val="{00000014-FC62-4270-ACB0-64659876E63A}"/>
            </c:ext>
          </c:extLst>
        </c:ser>
        <c:ser>
          <c:idx val="1"/>
          <c:order val="1"/>
          <c:tx>
            <c:strRef>
              <c:f>'pivot table'!$C$3:$C$4</c:f>
              <c:strCache>
                <c:ptCount val="1"/>
                <c:pt idx="0">
                  <c:v>MED</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6-FC62-4270-ACB0-64659876E63A}"/>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8-FC62-4270-ACB0-64659876E63A}"/>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A-FC62-4270-ACB0-64659876E63A}"/>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C-FC62-4270-ACB0-64659876E63A}"/>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E-FC62-4270-ACB0-64659876E63A}"/>
              </c:ext>
            </c:extLst>
          </c:dPt>
          <c:dPt>
            <c:idx val="5"/>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0-FC62-4270-ACB0-64659876E63A}"/>
              </c:ext>
            </c:extLst>
          </c:dPt>
          <c:dPt>
            <c:idx val="6"/>
            <c:bubble3D val="0"/>
            <c:spPr>
              <a:gradFill rotWithShape="1">
                <a:gsLst>
                  <a:gs pos="0">
                    <a:schemeClr val="accent1">
                      <a:lumMod val="60000"/>
                      <a:shade val="51000"/>
                      <a:satMod val="130000"/>
                    </a:schemeClr>
                  </a:gs>
                  <a:gs pos="80000">
                    <a:schemeClr val="accent1">
                      <a:lumMod val="60000"/>
                      <a:shade val="93000"/>
                      <a:satMod val="130000"/>
                    </a:schemeClr>
                  </a:gs>
                  <a:gs pos="100000">
                    <a:schemeClr val="accent1">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2-FC62-4270-ACB0-64659876E63A}"/>
              </c:ext>
            </c:extLst>
          </c:dPt>
          <c:dPt>
            <c:idx val="7"/>
            <c:bubble3D val="0"/>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4-FC62-4270-ACB0-64659876E63A}"/>
              </c:ext>
            </c:extLst>
          </c:dPt>
          <c:dPt>
            <c:idx val="8"/>
            <c:bubble3D val="0"/>
            <c:spPr>
              <a:gradFill rotWithShape="1">
                <a:gsLst>
                  <a:gs pos="0">
                    <a:schemeClr val="accent3">
                      <a:lumMod val="60000"/>
                      <a:shade val="51000"/>
                      <a:satMod val="130000"/>
                    </a:schemeClr>
                  </a:gs>
                  <a:gs pos="80000">
                    <a:schemeClr val="accent3">
                      <a:lumMod val="60000"/>
                      <a:shade val="93000"/>
                      <a:satMod val="130000"/>
                    </a:schemeClr>
                  </a:gs>
                  <a:gs pos="100000">
                    <a:schemeClr val="accent3">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6-FC62-4270-ACB0-64659876E63A}"/>
              </c:ext>
            </c:extLst>
          </c:dPt>
          <c:dPt>
            <c:idx val="9"/>
            <c:bubble3D val="0"/>
            <c:spPr>
              <a:gradFill rotWithShape="1">
                <a:gsLst>
                  <a:gs pos="0">
                    <a:schemeClr val="accent4">
                      <a:lumMod val="60000"/>
                      <a:shade val="51000"/>
                      <a:satMod val="130000"/>
                    </a:schemeClr>
                  </a:gs>
                  <a:gs pos="80000">
                    <a:schemeClr val="accent4">
                      <a:lumMod val="60000"/>
                      <a:shade val="93000"/>
                      <a:satMod val="130000"/>
                    </a:schemeClr>
                  </a:gs>
                  <a:gs pos="100000">
                    <a:schemeClr val="accent4">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8-FC62-4270-ACB0-64659876E63A}"/>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table'!$C$5:$C$15</c:f>
              <c:numCache>
                <c:formatCode>General</c:formatCode>
                <c:ptCount val="10"/>
                <c:pt idx="0">
                  <c:v>195</c:v>
                </c:pt>
                <c:pt idx="1">
                  <c:v>188</c:v>
                </c:pt>
                <c:pt idx="2">
                  <c:v>190</c:v>
                </c:pt>
                <c:pt idx="3">
                  <c:v>184</c:v>
                </c:pt>
                <c:pt idx="4">
                  <c:v>188</c:v>
                </c:pt>
                <c:pt idx="5">
                  <c:v>218</c:v>
                </c:pt>
                <c:pt idx="6">
                  <c:v>196</c:v>
                </c:pt>
                <c:pt idx="7">
                  <c:v>198</c:v>
                </c:pt>
                <c:pt idx="8">
                  <c:v>208</c:v>
                </c:pt>
                <c:pt idx="9">
                  <c:v>179</c:v>
                </c:pt>
              </c:numCache>
            </c:numRef>
          </c:val>
          <c:extLst>
            <c:ext xmlns:c16="http://schemas.microsoft.com/office/drawing/2014/chart" uri="{C3380CC4-5D6E-409C-BE32-E72D297353CC}">
              <c16:uniqueId val="{00000029-FC62-4270-ACB0-64659876E63A}"/>
            </c:ext>
          </c:extLst>
        </c:ser>
        <c:ser>
          <c:idx val="2"/>
          <c:order val="2"/>
          <c:tx>
            <c:strRef>
              <c:f>'pivot table'!$D$3:$D$4</c:f>
              <c:strCache>
                <c:ptCount val="1"/>
                <c:pt idx="0">
                  <c:v>VERY HIGH</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B-FC62-4270-ACB0-64659876E63A}"/>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D-FC62-4270-ACB0-64659876E63A}"/>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F-FC62-4270-ACB0-64659876E63A}"/>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1-FC62-4270-ACB0-64659876E63A}"/>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3-FC62-4270-ACB0-64659876E63A}"/>
              </c:ext>
            </c:extLst>
          </c:dPt>
          <c:dPt>
            <c:idx val="5"/>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5-FC62-4270-ACB0-64659876E63A}"/>
              </c:ext>
            </c:extLst>
          </c:dPt>
          <c:dPt>
            <c:idx val="6"/>
            <c:bubble3D val="0"/>
            <c:spPr>
              <a:gradFill rotWithShape="1">
                <a:gsLst>
                  <a:gs pos="0">
                    <a:schemeClr val="accent1">
                      <a:lumMod val="60000"/>
                      <a:shade val="51000"/>
                      <a:satMod val="130000"/>
                    </a:schemeClr>
                  </a:gs>
                  <a:gs pos="80000">
                    <a:schemeClr val="accent1">
                      <a:lumMod val="60000"/>
                      <a:shade val="93000"/>
                      <a:satMod val="130000"/>
                    </a:schemeClr>
                  </a:gs>
                  <a:gs pos="100000">
                    <a:schemeClr val="accent1">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7-FC62-4270-ACB0-64659876E63A}"/>
              </c:ext>
            </c:extLst>
          </c:dPt>
          <c:dPt>
            <c:idx val="7"/>
            <c:bubble3D val="0"/>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9-FC62-4270-ACB0-64659876E63A}"/>
              </c:ext>
            </c:extLst>
          </c:dPt>
          <c:dPt>
            <c:idx val="8"/>
            <c:bubble3D val="0"/>
            <c:spPr>
              <a:gradFill rotWithShape="1">
                <a:gsLst>
                  <a:gs pos="0">
                    <a:schemeClr val="accent3">
                      <a:lumMod val="60000"/>
                      <a:shade val="51000"/>
                      <a:satMod val="130000"/>
                    </a:schemeClr>
                  </a:gs>
                  <a:gs pos="80000">
                    <a:schemeClr val="accent3">
                      <a:lumMod val="60000"/>
                      <a:shade val="93000"/>
                      <a:satMod val="130000"/>
                    </a:schemeClr>
                  </a:gs>
                  <a:gs pos="100000">
                    <a:schemeClr val="accent3">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B-FC62-4270-ACB0-64659876E63A}"/>
              </c:ext>
            </c:extLst>
          </c:dPt>
          <c:dPt>
            <c:idx val="9"/>
            <c:bubble3D val="0"/>
            <c:spPr>
              <a:gradFill rotWithShape="1">
                <a:gsLst>
                  <a:gs pos="0">
                    <a:schemeClr val="accent4">
                      <a:lumMod val="60000"/>
                      <a:shade val="51000"/>
                      <a:satMod val="130000"/>
                    </a:schemeClr>
                  </a:gs>
                  <a:gs pos="80000">
                    <a:schemeClr val="accent4">
                      <a:lumMod val="60000"/>
                      <a:shade val="93000"/>
                      <a:satMod val="130000"/>
                    </a:schemeClr>
                  </a:gs>
                  <a:gs pos="100000">
                    <a:schemeClr val="accent4">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D-FC62-4270-ACB0-64659876E63A}"/>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table'!$D$5:$D$15</c:f>
              <c:numCache>
                <c:formatCode>General</c:formatCode>
                <c:ptCount val="10"/>
                <c:pt idx="0">
                  <c:v>30</c:v>
                </c:pt>
                <c:pt idx="1">
                  <c:v>27</c:v>
                </c:pt>
                <c:pt idx="2">
                  <c:v>30</c:v>
                </c:pt>
                <c:pt idx="3">
                  <c:v>29</c:v>
                </c:pt>
                <c:pt idx="4">
                  <c:v>31</c:v>
                </c:pt>
                <c:pt idx="5">
                  <c:v>25</c:v>
                </c:pt>
                <c:pt idx="6">
                  <c:v>21</c:v>
                </c:pt>
                <c:pt idx="7">
                  <c:v>28</c:v>
                </c:pt>
                <c:pt idx="8">
                  <c:v>22</c:v>
                </c:pt>
                <c:pt idx="9">
                  <c:v>27</c:v>
                </c:pt>
              </c:numCache>
            </c:numRef>
          </c:val>
          <c:extLst>
            <c:ext xmlns:c16="http://schemas.microsoft.com/office/drawing/2014/chart" uri="{C3380CC4-5D6E-409C-BE32-E72D297353CC}">
              <c16:uniqueId val="{0000003E-FC62-4270-ACB0-64659876E63A}"/>
            </c:ext>
          </c:extLst>
        </c:ser>
        <c:dLbls>
          <c:dLblPos val="inEnd"/>
          <c:showLegendKey val="0"/>
          <c:showVal val="0"/>
          <c:showCatName val="0"/>
          <c:showSerName val="0"/>
          <c:showPercent val="1"/>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7648" y="388471"/>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7848600" y="119974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76201" y="19665"/>
            <a:ext cx="9229725" cy="1493999"/>
          </a:xfrm>
          <a:prstGeom prst="rect">
            <a:avLst/>
          </a:prstGeom>
        </p:spPr>
        <p:txBody>
          <a:bodyPr vert="horz" wrap="square" lIns="0" tIns="16510" rIns="0" bIns="0" rtlCol="0">
            <a:spAutoFit/>
          </a:bodyPr>
          <a:lstStyle/>
          <a:p>
            <a:pPr marL="3213735">
              <a:spcBef>
                <a:spcPts val="130"/>
              </a:spcBef>
            </a:pPr>
            <a:r>
              <a:rPr lang="en-US" b="1" u="sng" dirty="0">
                <a:solidFill>
                  <a:srgbClr val="0F0F0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Data Analysis using Excel</a:t>
            </a:r>
            <a:r>
              <a:rPr lang="en-US" b="1" i="0" u="sng" dirty="0">
                <a:solidFill>
                  <a:srgbClr val="0F0F0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762000" y="2657475"/>
            <a:ext cx="10438477" cy="1938992"/>
          </a:xfrm>
          <a:prstGeom prst="rect">
            <a:avLst/>
          </a:prstGeom>
          <a:noFill/>
        </p:spPr>
        <p:txBody>
          <a:bodyPr wrap="square" rtlCol="0">
            <a:spAutoFit/>
          </a:bodyPr>
          <a:lstStyle/>
          <a:p>
            <a:r>
              <a:rPr lang="en-US" sz="2400" dirty="0"/>
              <a:t>STUDENT NAME: NIKHILA NARAYANAN</a:t>
            </a:r>
          </a:p>
          <a:p>
            <a:r>
              <a:rPr lang="en-US" sz="2400" dirty="0"/>
              <a:t>REGISTER NO: 122202260 (asunm1353122202260)</a:t>
            </a:r>
          </a:p>
          <a:p>
            <a:r>
              <a:rPr lang="en-US" sz="2400" dirty="0"/>
              <a:t>DEPARTMENT: BCOM CORPORATE SECRETARYSHIP</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effectLst>
                  <a:outerShdw blurRad="38100" dist="38100" dir="2700000" algn="tl">
                    <a:srgbClr val="000000">
                      <a:alpha val="43137"/>
                    </a:srgbClr>
                  </a:outerShdw>
                </a:effectLst>
                <a:latin typeface="Trebuchet MS"/>
                <a:cs typeface="Trebuchet MS"/>
              </a:rPr>
              <a:t>M</a:t>
            </a:r>
            <a:r>
              <a:rPr sz="4800" b="1" u="sng" dirty="0">
                <a:effectLst>
                  <a:outerShdw blurRad="38100" dist="38100" dir="2700000" algn="tl">
                    <a:srgbClr val="000000">
                      <a:alpha val="43137"/>
                    </a:srgbClr>
                  </a:outerShdw>
                </a:effectLst>
                <a:latin typeface="Trebuchet MS"/>
                <a:cs typeface="Trebuchet MS"/>
              </a:rPr>
              <a:t>O</a:t>
            </a:r>
            <a:r>
              <a:rPr sz="4800" b="1" u="sng" spc="-15" dirty="0">
                <a:effectLst>
                  <a:outerShdw blurRad="38100" dist="38100" dir="2700000" algn="tl">
                    <a:srgbClr val="000000">
                      <a:alpha val="43137"/>
                    </a:srgbClr>
                  </a:outerShdw>
                </a:effectLst>
                <a:latin typeface="Trebuchet MS"/>
                <a:cs typeface="Trebuchet MS"/>
              </a:rPr>
              <a:t>D</a:t>
            </a:r>
            <a:r>
              <a:rPr sz="4800" b="1" u="sng" spc="-35" dirty="0">
                <a:effectLst>
                  <a:outerShdw blurRad="38100" dist="38100" dir="2700000" algn="tl">
                    <a:srgbClr val="000000">
                      <a:alpha val="43137"/>
                    </a:srgbClr>
                  </a:outerShdw>
                </a:effectLst>
                <a:latin typeface="Trebuchet MS"/>
                <a:cs typeface="Trebuchet MS"/>
              </a:rPr>
              <a:t>E</a:t>
            </a:r>
            <a:r>
              <a:rPr sz="4800" b="1" u="sng" spc="-30" dirty="0">
                <a:effectLst>
                  <a:outerShdw blurRad="38100" dist="38100" dir="2700000" algn="tl">
                    <a:srgbClr val="000000">
                      <a:alpha val="43137"/>
                    </a:srgbClr>
                  </a:outerShdw>
                </a:effectLst>
                <a:latin typeface="Trebuchet MS"/>
                <a:cs typeface="Trebuchet MS"/>
              </a:rPr>
              <a:t>LL</a:t>
            </a:r>
            <a:r>
              <a:rPr sz="4800" b="1" u="sng" spc="-5" dirty="0">
                <a:effectLst>
                  <a:outerShdw blurRad="38100" dist="38100" dir="2700000" algn="tl">
                    <a:srgbClr val="000000">
                      <a:alpha val="43137"/>
                    </a:srgbClr>
                  </a:outerShdw>
                </a:effectLst>
                <a:latin typeface="Trebuchet MS"/>
                <a:cs typeface="Trebuchet MS"/>
              </a:rPr>
              <a:t>I</a:t>
            </a:r>
            <a:r>
              <a:rPr sz="4800" b="1" u="sng" spc="30" dirty="0">
                <a:effectLst>
                  <a:outerShdw blurRad="38100" dist="38100" dir="2700000" algn="tl">
                    <a:srgbClr val="000000">
                      <a:alpha val="43137"/>
                    </a:srgbClr>
                  </a:outerShdw>
                </a:effectLst>
                <a:latin typeface="Trebuchet MS"/>
                <a:cs typeface="Trebuchet MS"/>
              </a:rPr>
              <a:t>N</a:t>
            </a:r>
            <a:r>
              <a:rPr sz="4800" b="1" u="sng" spc="5" dirty="0">
                <a:effectLst>
                  <a:outerShdw blurRad="38100" dist="38100" dir="2700000" algn="tl">
                    <a:srgbClr val="000000">
                      <a:alpha val="43137"/>
                    </a:srgbClr>
                  </a:outerShdw>
                </a:effectLst>
                <a:latin typeface="Trebuchet MS"/>
                <a:cs typeface="Trebuchet MS"/>
              </a:rPr>
              <a:t>G</a:t>
            </a:r>
            <a:endParaRPr sz="4800" u="sng" dirty="0">
              <a:effectLst>
                <a:outerShdw blurRad="38100" dist="38100" dir="2700000" algn="tl">
                  <a:srgbClr val="000000">
                    <a:alpha val="43137"/>
                  </a:srgbClr>
                </a:outerShdw>
              </a:effectLst>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48510D5-031A-6905-428B-8FAFF2FEAC33}"/>
              </a:ext>
            </a:extLst>
          </p:cNvPr>
          <p:cNvSpPr txBox="1"/>
          <p:nvPr/>
        </p:nvSpPr>
        <p:spPr>
          <a:xfrm>
            <a:off x="304800" y="1341494"/>
            <a:ext cx="9048750" cy="5570756"/>
          </a:xfrm>
          <a:prstGeom prst="rect">
            <a:avLst/>
          </a:prstGeom>
          <a:noFill/>
        </p:spPr>
        <p:txBody>
          <a:bodyPr wrap="square">
            <a:spAutoFit/>
          </a:bodyPr>
          <a:lstStyle/>
          <a:p>
            <a:pPr marL="0" lvl="0" indent="0" algn="l" rtl="0">
              <a:spcBef>
                <a:spcPts val="0"/>
              </a:spcBef>
              <a:spcAft>
                <a:spcPts val="0"/>
              </a:spcAft>
              <a:buNone/>
            </a:pPr>
            <a:r>
              <a:rPr lang="en-US" sz="1800" u="sng" dirty="0">
                <a:effectLst>
                  <a:outerShdw blurRad="38100" dist="38100" dir="2700000" algn="tl">
                    <a:srgbClr val="000000">
                      <a:alpha val="43137"/>
                    </a:srgbClr>
                  </a:outerShdw>
                </a:effectLst>
                <a:latin typeface="Times New Roman" panose="02020603050405020304" pitchFamily="18" charset="0"/>
                <a:ea typeface="Calibri"/>
                <a:cs typeface="Times New Roman" panose="02020603050405020304" pitchFamily="18" charset="0"/>
                <a:sym typeface="Calibri"/>
              </a:rPr>
              <a:t>DATA COLLECTION:</a:t>
            </a:r>
          </a:p>
          <a:p>
            <a:pPr marL="88900" lvl="0" algn="l" rtl="0">
              <a:spcBef>
                <a:spcPts val="0"/>
              </a:spcBef>
              <a:spcAft>
                <a:spcPts val="0"/>
              </a:spcAft>
              <a:buSzPts val="2200"/>
            </a:pPr>
            <a:r>
              <a:rPr lang="en-US" dirty="0">
                <a:latin typeface="Times New Roman" panose="02020603050405020304" pitchFamily="18" charset="0"/>
                <a:ea typeface="Calibri"/>
                <a:cs typeface="Times New Roman" panose="02020603050405020304" pitchFamily="18" charset="0"/>
                <a:sym typeface="Calibri"/>
              </a:rPr>
              <a:t>kaggle </a:t>
            </a:r>
          </a:p>
          <a:p>
            <a:pPr marL="88900" lvl="0" algn="l" rtl="0">
              <a:spcBef>
                <a:spcPts val="0"/>
              </a:spcBef>
              <a:spcAft>
                <a:spcPts val="0"/>
              </a:spcAft>
              <a:buSzPts val="2200"/>
            </a:pPr>
            <a:r>
              <a:rPr lang="en-US" dirty="0">
                <a:latin typeface="Times New Roman" panose="02020603050405020304" pitchFamily="18" charset="0"/>
                <a:ea typeface="Calibri"/>
                <a:cs typeface="Times New Roman" panose="02020603050405020304" pitchFamily="18" charset="0"/>
                <a:sym typeface="Calibri"/>
              </a:rPr>
              <a:t>edunet dashboard</a:t>
            </a:r>
          </a:p>
          <a:p>
            <a:pPr marL="88900" lvl="0" algn="l" rtl="0">
              <a:spcBef>
                <a:spcPts val="0"/>
              </a:spcBef>
              <a:spcAft>
                <a:spcPts val="0"/>
              </a:spcAft>
              <a:buSzPts val="2200"/>
            </a:pPr>
            <a:endParaRPr lang="en-US" dirty="0">
              <a:latin typeface="Times New Roman" panose="02020603050405020304" pitchFamily="18" charset="0"/>
              <a:ea typeface="Calibri"/>
              <a:cs typeface="Times New Roman" panose="02020603050405020304" pitchFamily="18" charset="0"/>
              <a:sym typeface="Calibri"/>
            </a:endParaRPr>
          </a:p>
          <a:p>
            <a:pPr marL="0" lvl="0" indent="0" algn="l" rtl="0">
              <a:spcBef>
                <a:spcPts val="0"/>
              </a:spcBef>
              <a:spcAft>
                <a:spcPts val="0"/>
              </a:spcAft>
              <a:buNone/>
            </a:pPr>
            <a:r>
              <a:rPr lang="en-US" sz="1800" u="sng" dirty="0">
                <a:effectLst>
                  <a:outerShdw blurRad="38100" dist="38100" dir="2700000" algn="tl">
                    <a:srgbClr val="000000">
                      <a:alpha val="43137"/>
                    </a:srgbClr>
                  </a:outerShdw>
                </a:effectLst>
                <a:latin typeface="Times New Roman" panose="02020603050405020304" pitchFamily="18" charset="0"/>
                <a:ea typeface="Calibri"/>
                <a:cs typeface="Times New Roman" panose="02020603050405020304" pitchFamily="18" charset="0"/>
                <a:sym typeface="Calibri"/>
              </a:rPr>
              <a:t>FEATURE COLLECTION</a:t>
            </a:r>
            <a:r>
              <a:rPr lang="en-US" sz="1800" dirty="0">
                <a:latin typeface="Times New Roman" panose="02020603050405020304" pitchFamily="18" charset="0"/>
                <a:ea typeface="Calibri"/>
                <a:cs typeface="Times New Roman" panose="02020603050405020304" pitchFamily="18" charset="0"/>
                <a:sym typeface="Calibri"/>
              </a:rPr>
              <a:t> :</a:t>
            </a:r>
          </a:p>
          <a:p>
            <a:pPr marL="0" lvl="0" indent="0" algn="l" rtl="0">
              <a:spcBef>
                <a:spcPts val="0"/>
              </a:spcBef>
              <a:spcAft>
                <a:spcPts val="0"/>
              </a:spcAft>
              <a:buNone/>
            </a:pPr>
            <a:r>
              <a:rPr lang="en-US" sz="1800" dirty="0">
                <a:latin typeface="Times New Roman" panose="02020603050405020304" pitchFamily="18" charset="0"/>
                <a:ea typeface="Calibri"/>
                <a:cs typeface="Times New Roman" panose="02020603050405020304" pitchFamily="18" charset="0"/>
                <a:sym typeface="Calibri"/>
              </a:rPr>
              <a:t> first name</a:t>
            </a:r>
          </a:p>
          <a:p>
            <a:pPr marL="0" lvl="0" indent="0" algn="l" rtl="0">
              <a:spcBef>
                <a:spcPts val="0"/>
              </a:spcBef>
              <a:spcAft>
                <a:spcPts val="0"/>
              </a:spcAft>
              <a:buNone/>
            </a:pPr>
            <a:r>
              <a:rPr lang="en-US" sz="1800" dirty="0">
                <a:latin typeface="Times New Roman" panose="02020603050405020304" pitchFamily="18" charset="0"/>
                <a:ea typeface="Calibri"/>
                <a:cs typeface="Times New Roman" panose="02020603050405020304" pitchFamily="18" charset="0"/>
                <a:sym typeface="Calibri"/>
              </a:rPr>
              <a:t>  last name</a:t>
            </a:r>
          </a:p>
          <a:p>
            <a:pPr marL="0" lvl="0" indent="0" algn="l" rtl="0">
              <a:spcBef>
                <a:spcPts val="0"/>
              </a:spcBef>
              <a:spcAft>
                <a:spcPts val="0"/>
              </a:spcAft>
              <a:buNone/>
            </a:pPr>
            <a:r>
              <a:rPr lang="en-US" sz="1800" u="sng" dirty="0">
                <a:effectLst>
                  <a:outerShdw blurRad="38100" dist="38100" dir="2700000" algn="tl">
                    <a:srgbClr val="000000">
                      <a:alpha val="43137"/>
                    </a:srgbClr>
                  </a:outerShdw>
                </a:effectLst>
                <a:latin typeface="Times New Roman" panose="02020603050405020304" pitchFamily="18" charset="0"/>
                <a:ea typeface="Calibri"/>
                <a:cs typeface="Times New Roman" panose="02020603050405020304" pitchFamily="18" charset="0"/>
                <a:sym typeface="Calibri"/>
              </a:rPr>
              <a:t>DATA CLEANING:</a:t>
            </a:r>
          </a:p>
          <a:p>
            <a:pPr marL="0" lvl="0" indent="0" algn="l" rtl="0">
              <a:spcBef>
                <a:spcPts val="0"/>
              </a:spcBef>
              <a:spcAft>
                <a:spcPts val="0"/>
              </a:spcAft>
              <a:buNone/>
            </a:pPr>
            <a:r>
              <a:rPr lang="en-US" sz="1800" dirty="0">
                <a:latin typeface="Times New Roman" panose="02020603050405020304" pitchFamily="18" charset="0"/>
                <a:ea typeface="Calibri"/>
                <a:cs typeface="Times New Roman" panose="02020603050405020304" pitchFamily="18" charset="0"/>
                <a:sym typeface="Calibri"/>
              </a:rPr>
              <a:t>missing value </a:t>
            </a:r>
          </a:p>
          <a:p>
            <a:pPr marL="0" lvl="0" indent="0" algn="l" rtl="0">
              <a:spcBef>
                <a:spcPts val="0"/>
              </a:spcBef>
              <a:spcAft>
                <a:spcPts val="0"/>
              </a:spcAft>
              <a:buNone/>
            </a:pPr>
            <a:r>
              <a:rPr lang="en-US" sz="1800" dirty="0">
                <a:latin typeface="Times New Roman" panose="02020603050405020304" pitchFamily="18" charset="0"/>
                <a:ea typeface="Calibri"/>
                <a:cs typeface="Times New Roman" panose="02020603050405020304" pitchFamily="18" charset="0"/>
                <a:sym typeface="Calibri"/>
              </a:rPr>
              <a:t> filter out</a:t>
            </a:r>
          </a:p>
          <a:p>
            <a:pPr marL="0" lvl="0" indent="0" algn="l" rtl="0">
              <a:spcBef>
                <a:spcPts val="0"/>
              </a:spcBef>
              <a:spcAft>
                <a:spcPts val="0"/>
              </a:spcAft>
              <a:buNone/>
            </a:pPr>
            <a:endParaRPr lang="en-US" sz="1800" dirty="0">
              <a:latin typeface="Times New Roman" panose="02020603050405020304" pitchFamily="18" charset="0"/>
              <a:ea typeface="Calibri"/>
              <a:cs typeface="Times New Roman" panose="02020603050405020304" pitchFamily="18" charset="0"/>
              <a:sym typeface="Calibri"/>
            </a:endParaRPr>
          </a:p>
          <a:p>
            <a:pPr marL="0" lvl="0" indent="0" algn="l" rtl="0">
              <a:spcBef>
                <a:spcPts val="0"/>
              </a:spcBef>
              <a:spcAft>
                <a:spcPts val="0"/>
              </a:spcAft>
              <a:buNone/>
            </a:pPr>
            <a:r>
              <a:rPr lang="en-US" sz="1800" u="sng" dirty="0">
                <a:effectLst>
                  <a:outerShdw blurRad="38100" dist="38100" dir="2700000" algn="tl">
                    <a:srgbClr val="000000">
                      <a:alpha val="43137"/>
                    </a:srgbClr>
                  </a:outerShdw>
                </a:effectLst>
                <a:latin typeface="Times New Roman" panose="02020603050405020304" pitchFamily="18" charset="0"/>
                <a:ea typeface="Calibri"/>
                <a:cs typeface="Times New Roman" panose="02020603050405020304" pitchFamily="18" charset="0"/>
                <a:sym typeface="Calibri"/>
              </a:rPr>
              <a:t>PERFORMANCE LEVEL: </a:t>
            </a:r>
          </a:p>
          <a:p>
            <a:pPr marL="0" lvl="0" indent="0" algn="l" rtl="0">
              <a:spcBef>
                <a:spcPts val="0"/>
              </a:spcBef>
              <a:spcAft>
                <a:spcPts val="0"/>
              </a:spcAft>
              <a:buNone/>
            </a:pPr>
            <a:r>
              <a:rPr lang="en-US" sz="1800" dirty="0">
                <a:latin typeface="Times New Roman" panose="02020603050405020304" pitchFamily="18" charset="0"/>
                <a:ea typeface="Calibri"/>
                <a:cs typeface="Times New Roman" panose="02020603050405020304" pitchFamily="18" charset="0"/>
                <a:sym typeface="Calibri"/>
              </a:rPr>
              <a:t> </a:t>
            </a:r>
            <a:r>
              <a:rPr lang="en-US" sz="1600" dirty="0">
                <a:solidFill>
                  <a:schemeClr val="dk1"/>
                </a:solidFill>
                <a:highlight>
                  <a:srgbClr val="FFFFFF"/>
                </a:highlight>
                <a:latin typeface="Times New Roman" panose="02020603050405020304" pitchFamily="18" charset="0"/>
                <a:ea typeface="Calibri"/>
                <a:cs typeface="Times New Roman" panose="02020603050405020304" pitchFamily="18" charset="0"/>
                <a:sym typeface="Calibri"/>
              </a:rPr>
              <a:t>=IFS(Z8&gt;=5,"VERY HIGH",Z8&gt;=4,"HIGH",Z8&gt;=3,"MED",TRUE,"LOW")</a:t>
            </a:r>
          </a:p>
          <a:p>
            <a:pPr marL="0" lvl="0" indent="0" algn="l" rtl="0">
              <a:spcBef>
                <a:spcPts val="0"/>
              </a:spcBef>
              <a:spcAft>
                <a:spcPts val="0"/>
              </a:spcAft>
              <a:buNone/>
            </a:pPr>
            <a:r>
              <a:rPr lang="en-US" u="sng" dirty="0">
                <a:solidFill>
                  <a:schemeClr val="dk1"/>
                </a:solidFill>
                <a:effectLst>
                  <a:outerShdw blurRad="38100" dist="38100" dir="2700000" algn="tl">
                    <a:srgbClr val="000000">
                      <a:alpha val="43137"/>
                    </a:srgbClr>
                  </a:outerShdw>
                </a:effectLst>
                <a:highlight>
                  <a:srgbClr val="FFFFFF"/>
                </a:highlight>
                <a:latin typeface="Times New Roman" panose="02020603050405020304" pitchFamily="18" charset="0"/>
                <a:ea typeface="Calibri"/>
                <a:cs typeface="Times New Roman" panose="02020603050405020304" pitchFamily="18" charset="0"/>
                <a:sym typeface="Calibri"/>
              </a:rPr>
              <a:t>SUMMARY:</a:t>
            </a:r>
            <a:r>
              <a:rPr lang="en-US" dirty="0">
                <a:solidFill>
                  <a:schemeClr val="dk1"/>
                </a:solidFill>
                <a:highlight>
                  <a:srgbClr val="FFFFFF"/>
                </a:highlight>
                <a:latin typeface="Times New Roman" panose="02020603050405020304" pitchFamily="18" charset="0"/>
                <a:ea typeface="Calibri"/>
                <a:cs typeface="Times New Roman" panose="02020603050405020304" pitchFamily="18" charset="0"/>
                <a:sym typeface="Calibri"/>
              </a:rPr>
              <a:t> </a:t>
            </a:r>
          </a:p>
          <a:p>
            <a:pPr marL="0" lvl="0" indent="0" algn="l" rtl="0">
              <a:spcBef>
                <a:spcPts val="0"/>
              </a:spcBef>
              <a:spcAft>
                <a:spcPts val="0"/>
              </a:spcAft>
              <a:buNone/>
            </a:pPr>
            <a:r>
              <a:rPr lang="en-US" dirty="0">
                <a:solidFill>
                  <a:schemeClr val="dk1"/>
                </a:solidFill>
                <a:highlight>
                  <a:srgbClr val="FFFFFF"/>
                </a:highlight>
                <a:latin typeface="Times New Roman" panose="02020603050405020304" pitchFamily="18" charset="0"/>
                <a:ea typeface="Calibri"/>
                <a:cs typeface="Times New Roman" panose="02020603050405020304" pitchFamily="18" charset="0"/>
                <a:sym typeface="Calibri"/>
              </a:rPr>
              <a:t>pivot table</a:t>
            </a:r>
          </a:p>
          <a:p>
            <a:pPr marL="0" lvl="0" indent="0" algn="l" rtl="0">
              <a:spcBef>
                <a:spcPts val="0"/>
              </a:spcBef>
              <a:spcAft>
                <a:spcPts val="0"/>
              </a:spcAft>
              <a:buNone/>
            </a:pPr>
            <a:r>
              <a:rPr lang="en-US" dirty="0">
                <a:solidFill>
                  <a:schemeClr val="dk1"/>
                </a:solidFill>
                <a:highlight>
                  <a:srgbClr val="FFFFFF"/>
                </a:highlight>
                <a:latin typeface="Times New Roman" panose="02020603050405020304" pitchFamily="18" charset="0"/>
                <a:ea typeface="Calibri"/>
                <a:cs typeface="Times New Roman" panose="02020603050405020304" pitchFamily="18" charset="0"/>
                <a:sym typeface="Calibri"/>
              </a:rPr>
              <a:t>rows &amp; column added</a:t>
            </a:r>
          </a:p>
          <a:p>
            <a:pPr marL="0" lvl="0" indent="0" algn="l" rtl="0">
              <a:spcBef>
                <a:spcPts val="0"/>
              </a:spcBef>
              <a:spcAft>
                <a:spcPts val="0"/>
              </a:spcAft>
              <a:buNone/>
            </a:pPr>
            <a:r>
              <a:rPr lang="en-US" u="sng" dirty="0">
                <a:solidFill>
                  <a:schemeClr val="dk1"/>
                </a:solidFill>
                <a:effectLst>
                  <a:outerShdw blurRad="38100" dist="38100" dir="2700000" algn="tl">
                    <a:srgbClr val="000000">
                      <a:alpha val="43137"/>
                    </a:srgbClr>
                  </a:outerShdw>
                </a:effectLst>
                <a:highlight>
                  <a:srgbClr val="FFFFFF"/>
                </a:highlight>
                <a:latin typeface="Times New Roman" panose="02020603050405020304" pitchFamily="18" charset="0"/>
                <a:ea typeface="Calibri"/>
                <a:cs typeface="Times New Roman" panose="02020603050405020304" pitchFamily="18" charset="0"/>
                <a:sym typeface="Calibri"/>
              </a:rPr>
              <a:t>VISUALIZATION:</a:t>
            </a:r>
          </a:p>
          <a:p>
            <a:pPr marL="114300" lvl="0" algn="l" rtl="0">
              <a:spcBef>
                <a:spcPts val="0"/>
              </a:spcBef>
              <a:spcAft>
                <a:spcPts val="0"/>
              </a:spcAft>
              <a:buClr>
                <a:schemeClr val="dk1"/>
              </a:buClr>
              <a:buSzPts val="1800"/>
            </a:pPr>
            <a:r>
              <a:rPr lang="en-US" dirty="0">
                <a:solidFill>
                  <a:schemeClr val="dk1"/>
                </a:solidFill>
                <a:highlight>
                  <a:srgbClr val="FFFFFF"/>
                </a:highlight>
                <a:latin typeface="Times New Roman" panose="02020603050405020304" pitchFamily="18" charset="0"/>
                <a:ea typeface="Calibri"/>
                <a:cs typeface="Times New Roman" panose="02020603050405020304" pitchFamily="18" charset="0"/>
                <a:sym typeface="Calibri"/>
              </a:rPr>
              <a:t>pie chart</a:t>
            </a:r>
          </a:p>
          <a:p>
            <a:pPr marL="114300" lvl="0" algn="l" rtl="0">
              <a:spcBef>
                <a:spcPts val="0"/>
              </a:spcBef>
              <a:spcAft>
                <a:spcPts val="0"/>
              </a:spcAft>
              <a:buClr>
                <a:schemeClr val="dk1"/>
              </a:buClr>
              <a:buSzPts val="1800"/>
            </a:pPr>
            <a:r>
              <a:rPr lang="en-US" dirty="0">
                <a:solidFill>
                  <a:schemeClr val="dk1"/>
                </a:solidFill>
                <a:highlight>
                  <a:srgbClr val="FFFFFF"/>
                </a:highlight>
                <a:latin typeface="Times New Roman" panose="02020603050405020304" pitchFamily="18" charset="0"/>
                <a:ea typeface="Calibri"/>
                <a:cs typeface="Times New Roman" panose="02020603050405020304" pitchFamily="18" charset="0"/>
                <a:sym typeface="Calibri"/>
              </a:rPr>
              <a:t>graph</a:t>
            </a:r>
          </a:p>
          <a:p>
            <a:pPr marL="114300" lvl="0" algn="l" rtl="0">
              <a:spcBef>
                <a:spcPts val="0"/>
              </a:spcBef>
              <a:spcAft>
                <a:spcPts val="0"/>
              </a:spcAft>
              <a:buClr>
                <a:schemeClr val="dk1"/>
              </a:buClr>
              <a:buSzPts val="1800"/>
            </a:pPr>
            <a:r>
              <a:rPr lang="en-US" sz="1400" dirty="0">
                <a:solidFill>
                  <a:schemeClr val="dk1"/>
                </a:solidFill>
                <a:highlight>
                  <a:srgbClr val="FFFFFF"/>
                </a:highlight>
                <a:latin typeface="Times New Roman" panose="02020603050405020304" pitchFamily="18" charset="0"/>
                <a:ea typeface="Calibri"/>
                <a:cs typeface="Times New Roman" panose="02020603050405020304" pitchFamily="18" charset="0"/>
                <a:sym typeface="Calibri"/>
              </a:rPr>
              <a:t>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u="sng" dirty="0">
                <a:effectLst>
                  <a:outerShdw blurRad="38100" dist="38100" dir="2700000" algn="tl">
                    <a:srgbClr val="000000">
                      <a:alpha val="43137"/>
                    </a:srgbClr>
                  </a:outerShdw>
                </a:effectLst>
              </a:rPr>
              <a:t>R</a:t>
            </a:r>
            <a:r>
              <a:rPr u="sng" spc="-40" dirty="0">
                <a:effectLst>
                  <a:outerShdw blurRad="38100" dist="38100" dir="2700000" algn="tl">
                    <a:srgbClr val="000000">
                      <a:alpha val="43137"/>
                    </a:srgbClr>
                  </a:outerShdw>
                </a:effectLst>
              </a:rPr>
              <a:t>E</a:t>
            </a:r>
            <a:r>
              <a:rPr u="sng" spc="15" dirty="0">
                <a:effectLst>
                  <a:outerShdw blurRad="38100" dist="38100" dir="2700000" algn="tl">
                    <a:srgbClr val="000000">
                      <a:alpha val="43137"/>
                    </a:srgbClr>
                  </a:outerShdw>
                </a:effectLst>
              </a:rPr>
              <a:t>S</a:t>
            </a:r>
            <a:r>
              <a:rPr u="sng" spc="-30" dirty="0">
                <a:effectLst>
                  <a:outerShdw blurRad="38100" dist="38100" dir="2700000" algn="tl">
                    <a:srgbClr val="000000">
                      <a:alpha val="43137"/>
                    </a:srgbClr>
                  </a:outerShdw>
                </a:effectLst>
              </a:rPr>
              <a:t>U</a:t>
            </a:r>
            <a:r>
              <a:rPr u="sng" spc="-405" dirty="0">
                <a:effectLst>
                  <a:outerShdw blurRad="38100" dist="38100" dir="2700000" algn="tl">
                    <a:srgbClr val="000000">
                      <a:alpha val="43137"/>
                    </a:srgbClr>
                  </a:outerShdw>
                </a:effectLst>
              </a:rPr>
              <a:t>L</a:t>
            </a:r>
            <a:r>
              <a:rPr u="sng" dirty="0">
                <a:effectLst>
                  <a:outerShdw blurRad="38100" dist="38100" dir="2700000" algn="tl">
                    <a:srgbClr val="000000">
                      <a:alpha val="43137"/>
                    </a:srgbClr>
                  </a:outerShdw>
                </a:effectLs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8BF45893-50CE-4F62-4895-19DAE5DC1E10}"/>
              </a:ext>
            </a:extLst>
          </p:cNvPr>
          <p:cNvGraphicFramePr>
            <a:graphicFrameLocks/>
          </p:cNvGraphicFramePr>
          <p:nvPr>
            <p:extLst>
              <p:ext uri="{D42A27DB-BD31-4B8C-83A1-F6EECF244321}">
                <p14:modId xmlns:p14="http://schemas.microsoft.com/office/powerpoint/2010/main" val="243502852"/>
              </p:ext>
            </p:extLst>
          </p:nvPr>
        </p:nvGraphicFramePr>
        <p:xfrm>
          <a:off x="755332" y="1447800"/>
          <a:ext cx="8598218" cy="44958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2EC34-483A-D1D0-AA36-B680D5F1C728}"/>
              </a:ext>
            </a:extLst>
          </p:cNvPr>
          <p:cNvSpPr>
            <a:spLocks noGrp="1"/>
          </p:cNvSpPr>
          <p:nvPr>
            <p:ph type="title"/>
          </p:nvPr>
        </p:nvSpPr>
        <p:spPr/>
        <p:txBody>
          <a:bodyPr/>
          <a:lstStyle/>
          <a:p>
            <a:r>
              <a:rPr lang="en-IN" u="sng" dirty="0">
                <a:effectLst>
                  <a:outerShdw blurRad="38100" dist="38100" dir="2700000" algn="tl">
                    <a:srgbClr val="000000">
                      <a:alpha val="43137"/>
                    </a:srgbClr>
                  </a:outerShdw>
                </a:effectLst>
              </a:rPr>
              <a:t>RESULTS:</a:t>
            </a:r>
          </a:p>
        </p:txBody>
      </p:sp>
      <p:graphicFrame>
        <p:nvGraphicFramePr>
          <p:cNvPr id="3" name="Chart 2">
            <a:extLst>
              <a:ext uri="{FF2B5EF4-FFF2-40B4-BE49-F238E27FC236}">
                <a16:creationId xmlns:a16="http://schemas.microsoft.com/office/drawing/2014/main" id="{ADB980A5-05A3-F81A-0FCA-B52D1100F428}"/>
              </a:ext>
            </a:extLst>
          </p:cNvPr>
          <p:cNvGraphicFramePr>
            <a:graphicFrameLocks/>
          </p:cNvGraphicFramePr>
          <p:nvPr>
            <p:extLst>
              <p:ext uri="{D42A27DB-BD31-4B8C-83A1-F6EECF244321}">
                <p14:modId xmlns:p14="http://schemas.microsoft.com/office/powerpoint/2010/main" val="3902538357"/>
              </p:ext>
            </p:extLst>
          </p:nvPr>
        </p:nvGraphicFramePr>
        <p:xfrm>
          <a:off x="1752600" y="1828800"/>
          <a:ext cx="7924800" cy="4038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83324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457200" y="609600"/>
            <a:ext cx="10681335" cy="758190"/>
          </a:xfrm>
        </p:spPr>
        <p:txBody>
          <a:bodyPr/>
          <a:lstStyle/>
          <a:p>
            <a:r>
              <a:rPr lang="en-US"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EEF7628-2FAA-AB69-5491-5196FC3D0A12}"/>
              </a:ext>
            </a:extLst>
          </p:cNvPr>
          <p:cNvSpPr txBox="1"/>
          <p:nvPr/>
        </p:nvSpPr>
        <p:spPr>
          <a:xfrm>
            <a:off x="914400" y="1447800"/>
            <a:ext cx="8239225" cy="3031407"/>
          </a:xfrm>
          <a:prstGeom prst="rect">
            <a:avLst/>
          </a:prstGeom>
          <a:noFill/>
        </p:spPr>
        <p:txBody>
          <a:bodyPr wrap="square">
            <a:spAutoFit/>
          </a:bodyPr>
          <a:lstStyle/>
          <a:p>
            <a:pPr marL="0" lvl="0" indent="0" algn="l" rtl="0">
              <a:lnSpc>
                <a:spcPct val="115000"/>
              </a:lnSpc>
              <a:spcBef>
                <a:spcPts val="1200"/>
              </a:spcBef>
              <a:spcAft>
                <a:spcPts val="0"/>
              </a:spcAft>
              <a:buClr>
                <a:schemeClr val="dk1"/>
              </a:buClr>
              <a:buSzPts val="1100"/>
              <a:buFont typeface="Arial"/>
              <a:buNone/>
            </a:pPr>
            <a:r>
              <a:rPr lang="en-US" sz="2400" dirty="0">
                <a:latin typeface="Times New Roman" panose="02020603050405020304" pitchFamily="18" charset="0"/>
                <a:ea typeface="Calibri"/>
                <a:cs typeface="Times New Roman" panose="02020603050405020304" pitchFamily="18" charset="0"/>
                <a:sym typeface="Calibri"/>
              </a:rPr>
              <a:t>Excel provides powerful tools for analyzing employee performance by organizing data, applying filters, and using formulas to calculate key metrics. By leveraging features like pivot tables, charts, and conditional formatting, you can gain insights into productivity, identify strengths and areas for improvement, and make data-driven decisions to enhance overall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6990" y="3887118"/>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239000" y="12954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t>P</a:t>
            </a:r>
            <a:r>
              <a:rPr sz="4250" u="sng" spc="15" dirty="0"/>
              <a:t>ROB</a:t>
            </a:r>
            <a:r>
              <a:rPr sz="4250" u="sng" spc="55" dirty="0"/>
              <a:t>L</a:t>
            </a:r>
            <a:r>
              <a:rPr sz="4250" u="sng" spc="-20" dirty="0"/>
              <a:t>E</a:t>
            </a:r>
            <a:r>
              <a:rPr sz="4250" u="sng" spc="20" dirty="0"/>
              <a:t>M</a:t>
            </a:r>
            <a:r>
              <a:rPr sz="4250" u="sng" dirty="0"/>
              <a:t>	</a:t>
            </a:r>
            <a:r>
              <a:rPr sz="4250" u="sng" spc="10" dirty="0"/>
              <a:t>S</a:t>
            </a:r>
            <a:r>
              <a:rPr sz="4250" u="sng" spc="-370" dirty="0"/>
              <a:t>T</a:t>
            </a:r>
            <a:r>
              <a:rPr sz="4250" u="sng" spc="-375" dirty="0"/>
              <a:t>A</a:t>
            </a:r>
            <a:r>
              <a:rPr sz="4250" u="sng" spc="15" dirty="0"/>
              <a:t>T</a:t>
            </a:r>
            <a:r>
              <a:rPr sz="4250" u="sng" spc="-10" dirty="0"/>
              <a:t>E</a:t>
            </a:r>
            <a:r>
              <a:rPr sz="4250" u="sng" spc="-20" dirty="0"/>
              <a:t>ME</a:t>
            </a:r>
            <a:r>
              <a:rPr sz="4250" u="sng" spc="10" dirty="0"/>
              <a:t>NT</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1">
            <a:extLst>
              <a:ext uri="{FF2B5EF4-FFF2-40B4-BE49-F238E27FC236}">
                <a16:creationId xmlns:a16="http://schemas.microsoft.com/office/drawing/2014/main" id="{87096540-E88E-EECA-C453-51999D1E4D45}"/>
              </a:ext>
            </a:extLst>
          </p:cNvPr>
          <p:cNvSpPr>
            <a:spLocks noChangeArrowheads="1"/>
          </p:cNvSpPr>
          <p:nvPr/>
        </p:nvSpPr>
        <p:spPr bwMode="auto">
          <a:xfrm>
            <a:off x="76200" y="1442599"/>
            <a:ext cx="7620001"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sng"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Description for Excel-Based Employee Performance Analysis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"Systematic analysis of employee performance is required to improve organizational effectiveness. Excel will be used in this project to compile performance data, spot trends, and produce insights. The goals are to: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Compile and arrange performance indicators for employees.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Examine performance trends and patterns using Excel functions and tools.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Produce visual aids such as charts and graphs to enable effortless comprehension.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Provide doable suggestions for enhancing both individual and group performance.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comprehensive examination that backs up data-driven decision-making and performance management techniques will be the end result."</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329445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3399" y="0"/>
            <a:ext cx="5469891"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1">
            <a:extLst>
              <a:ext uri="{FF2B5EF4-FFF2-40B4-BE49-F238E27FC236}">
                <a16:creationId xmlns:a16="http://schemas.microsoft.com/office/drawing/2014/main" id="{B98F158E-299E-F7AF-6C17-387E9B1B9F64}"/>
              </a:ext>
            </a:extLst>
          </p:cNvPr>
          <p:cNvSpPr>
            <a:spLocks noChangeArrowheads="1"/>
          </p:cNvSpPr>
          <p:nvPr/>
        </p:nvSpPr>
        <p:spPr bwMode="auto">
          <a:xfrm rot="10800000" flipV="1">
            <a:off x="76201" y="918145"/>
            <a:ext cx="8839199"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order to evaluate and improve employee performance inside an organization, this project makes use of Excel. The main goals are to: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Data Collection: Compile thorough performance data from several sources, such as evaluation results, KPIs, and comments.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Data Organization: To ensure reliable analysis, organize and tidy the data using Excel.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Examination: Utilize Excel's tools and formulae to pinpoint performance patterns, advantages, and opportunities for development.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Screenshot: For a better understanding, create graphs and charts that visually display performance data and trends.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 Reporting: Construct conclusions and suggestions based on the analysis to assist management in reaching well-informed choices and encouraging enhancements in performance.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initiative intends to offer a transparent, data-driven method for assessing worker performance, assisting in the alignment of individual efforts with company objectives.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u="sng" spc="25" dirty="0"/>
              <a:t>W</a:t>
            </a:r>
            <a:r>
              <a:rPr sz="3200" u="sng" spc="-20" dirty="0"/>
              <a:t>H</a:t>
            </a:r>
            <a:r>
              <a:rPr sz="3200" u="sng" spc="20" dirty="0"/>
              <a:t>O</a:t>
            </a:r>
            <a:r>
              <a:rPr sz="3200" u="sng" spc="-235" dirty="0"/>
              <a:t> </a:t>
            </a:r>
            <a:r>
              <a:rPr sz="3200" u="sng" spc="-10" dirty="0"/>
              <a:t>AR</a:t>
            </a:r>
            <a:r>
              <a:rPr sz="3200" u="sng" spc="15" dirty="0"/>
              <a:t>E</a:t>
            </a:r>
            <a:r>
              <a:rPr sz="3200" u="sng" spc="-35" dirty="0"/>
              <a:t> </a:t>
            </a:r>
            <a:r>
              <a:rPr sz="3200" u="sng" spc="-10" dirty="0"/>
              <a:t>T</a:t>
            </a:r>
            <a:r>
              <a:rPr sz="3200" u="sng" spc="-15" dirty="0"/>
              <a:t>H</a:t>
            </a:r>
            <a:r>
              <a:rPr sz="3200" u="sng" spc="15" dirty="0"/>
              <a:t>E</a:t>
            </a:r>
            <a:r>
              <a:rPr sz="3200" u="sng" spc="-35" dirty="0"/>
              <a:t> </a:t>
            </a:r>
            <a:r>
              <a:rPr sz="3200" u="sng" spc="-20" dirty="0"/>
              <a:t>E</a:t>
            </a:r>
            <a:r>
              <a:rPr sz="3200" u="sng" spc="30" dirty="0"/>
              <a:t>N</a:t>
            </a:r>
            <a:r>
              <a:rPr sz="3200" u="sng" spc="15" dirty="0"/>
              <a:t>D</a:t>
            </a:r>
            <a:r>
              <a:rPr sz="3200" u="sng" spc="-45" dirty="0"/>
              <a:t> </a:t>
            </a:r>
            <a:r>
              <a:rPr sz="3200" u="sng" dirty="0"/>
              <a:t>U</a:t>
            </a:r>
            <a:r>
              <a:rPr sz="3200" u="sng" spc="10" dirty="0"/>
              <a:t>S</a:t>
            </a:r>
            <a:r>
              <a:rPr sz="3200" u="sng" spc="-25" dirty="0"/>
              <a:t>E</a:t>
            </a:r>
            <a:r>
              <a:rPr sz="3200" u="sng" spc="-10" dirty="0"/>
              <a:t>R</a:t>
            </a:r>
            <a:r>
              <a:rPr sz="3200" u="sng" spc="5" dirty="0"/>
              <a:t>S</a:t>
            </a:r>
            <a:r>
              <a:rPr sz="3200" spc="5" dirty="0"/>
              <a:t>?</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1">
            <a:extLst>
              <a:ext uri="{FF2B5EF4-FFF2-40B4-BE49-F238E27FC236}">
                <a16:creationId xmlns:a16="http://schemas.microsoft.com/office/drawing/2014/main" id="{738C6D99-3CFC-B316-153F-624776F803B1}"/>
              </a:ext>
            </a:extLst>
          </p:cNvPr>
          <p:cNvSpPr>
            <a:spLocks noChangeArrowheads="1"/>
          </p:cNvSpPr>
          <p:nvPr/>
        </p:nvSpPr>
        <p:spPr bwMode="auto">
          <a:xfrm rot="10800000" flipV="1">
            <a:off x="76200" y="1553893"/>
            <a:ext cx="102108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sng"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Final Users for Excel-Based Employee Performance Analysis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Managers of human resources (HR): Apply the analysis to evaluate worker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pinpoint areas in need of improvement, and make well-informed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choices on pay, training, and promotions.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Department Managers: Make use of insights to assess group performance, deal with issues that arise individually and collectively, and establish specific targets.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Executives: To comprehend overall company effectiveness, match performance to strategic goals, and make important decisions, use aggregated performance data.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Employees: Get analysis-based performance reviews and comments that will assist them identify their areas of strength and growth.</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19045086-F2EF-30B3-9CC2-2B4C90569EF9}"/>
              </a:ext>
            </a:extLst>
          </p:cNvPr>
          <p:cNvPicPr>
            <a:picLocks noChangeAspect="1"/>
          </p:cNvPicPr>
          <p:nvPr/>
        </p:nvPicPr>
        <p:blipFill>
          <a:blip r:embed="rId3"/>
          <a:stretch>
            <a:fillRect/>
          </a:stretch>
        </p:blipFill>
        <p:spPr>
          <a:xfrm>
            <a:off x="7943850" y="571500"/>
            <a:ext cx="4171950" cy="25717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93198" y="1030151"/>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52401" y="781050"/>
            <a:ext cx="9067799" cy="1121461"/>
          </a:xfrm>
          <a:prstGeom prst="rect">
            <a:avLst/>
          </a:prstGeom>
        </p:spPr>
        <p:txBody>
          <a:bodyPr vert="horz" wrap="square" lIns="0" tIns="13335" rIns="0" bIns="0" rtlCol="0">
            <a:spAutoFit/>
          </a:bodyPr>
          <a:lstStyle/>
          <a:p>
            <a:pPr marL="12700">
              <a:lnSpc>
                <a:spcPct val="100000"/>
              </a:lnSpc>
              <a:spcBef>
                <a:spcPts val="105"/>
              </a:spcBef>
            </a:pPr>
            <a:r>
              <a:rPr sz="3600" u="sng" spc="10" dirty="0"/>
              <a:t>O</a:t>
            </a:r>
            <a:r>
              <a:rPr sz="3600" u="sng" spc="25" dirty="0"/>
              <a:t>U</a:t>
            </a:r>
            <a:r>
              <a:rPr sz="3600" u="sng" dirty="0"/>
              <a:t>R</a:t>
            </a:r>
            <a:r>
              <a:rPr sz="3600" u="sng" spc="5" dirty="0"/>
              <a:t> </a:t>
            </a:r>
            <a:r>
              <a:rPr sz="3600" u="sng" spc="25" dirty="0"/>
              <a:t>S</a:t>
            </a:r>
            <a:r>
              <a:rPr sz="3600" u="sng" spc="10" dirty="0"/>
              <a:t>O</a:t>
            </a:r>
            <a:r>
              <a:rPr sz="3600" u="sng" spc="25" dirty="0"/>
              <a:t>LU</a:t>
            </a:r>
            <a:r>
              <a:rPr sz="3600" u="sng" spc="-35" dirty="0"/>
              <a:t>T</a:t>
            </a:r>
            <a:r>
              <a:rPr sz="3600" u="sng" spc="-30" dirty="0"/>
              <a:t>I</a:t>
            </a:r>
            <a:r>
              <a:rPr sz="3600" u="sng" spc="10" dirty="0"/>
              <a:t>O</a:t>
            </a:r>
            <a:r>
              <a:rPr sz="3600" u="sng" dirty="0"/>
              <a:t>N</a:t>
            </a:r>
            <a:r>
              <a:rPr sz="3600" u="sng" spc="-345" dirty="0"/>
              <a:t> </a:t>
            </a:r>
            <a:r>
              <a:rPr sz="3600" u="sng" spc="-35" dirty="0"/>
              <a:t>A</a:t>
            </a:r>
            <a:r>
              <a:rPr sz="3600" u="sng" spc="-5" dirty="0"/>
              <a:t>N</a:t>
            </a:r>
            <a:r>
              <a:rPr sz="3600" u="sng" dirty="0"/>
              <a:t>D</a:t>
            </a:r>
            <a:r>
              <a:rPr sz="3600" u="sng" spc="35" dirty="0"/>
              <a:t> </a:t>
            </a:r>
            <a:r>
              <a:rPr sz="3600" u="sng" spc="-30" dirty="0"/>
              <a:t>I</a:t>
            </a:r>
            <a:r>
              <a:rPr sz="3600" u="sng" spc="-35" dirty="0"/>
              <a:t>T</a:t>
            </a:r>
            <a:r>
              <a:rPr sz="3600" u="sng" dirty="0"/>
              <a:t>S</a:t>
            </a:r>
            <a:r>
              <a:rPr sz="3600" u="sng" spc="60" dirty="0"/>
              <a:t> </a:t>
            </a:r>
            <a:r>
              <a:rPr sz="3600" u="sng" spc="-295" dirty="0"/>
              <a:t>V</a:t>
            </a:r>
            <a:r>
              <a:rPr sz="3600" u="sng" spc="-35" dirty="0"/>
              <a:t>A</a:t>
            </a:r>
            <a:r>
              <a:rPr sz="3600" u="sng" spc="25" dirty="0"/>
              <a:t>LU</a:t>
            </a:r>
            <a:r>
              <a:rPr sz="3600" u="sng" dirty="0"/>
              <a:t>E</a:t>
            </a:r>
            <a:r>
              <a:rPr sz="3600" u="sng" spc="-65" dirty="0"/>
              <a:t> </a:t>
            </a:r>
            <a:r>
              <a:rPr sz="3600" u="sng" spc="-15" dirty="0"/>
              <a:t>P</a:t>
            </a:r>
            <a:r>
              <a:rPr sz="3600" u="sng" spc="-30" dirty="0"/>
              <a:t>R</a:t>
            </a:r>
            <a:r>
              <a:rPr sz="3600" u="sng" spc="10" dirty="0"/>
              <a:t>O</a:t>
            </a:r>
            <a:r>
              <a:rPr sz="3600" u="sng" spc="-15" dirty="0"/>
              <a:t>P</a:t>
            </a:r>
            <a:r>
              <a:rPr sz="3600" u="sng" spc="10" dirty="0"/>
              <a:t>O</a:t>
            </a:r>
            <a:r>
              <a:rPr sz="3600" u="sng" spc="25" dirty="0"/>
              <a:t>S</a:t>
            </a:r>
            <a:r>
              <a:rPr sz="3600" u="sng" spc="-30" dirty="0"/>
              <a:t>I</a:t>
            </a:r>
            <a:r>
              <a:rPr sz="3600" u="sng" spc="-35" dirty="0"/>
              <a:t>T</a:t>
            </a:r>
            <a:r>
              <a:rPr sz="3600" u="sng" spc="-30" dirty="0"/>
              <a:t>I</a:t>
            </a:r>
            <a:r>
              <a:rPr sz="3600" u="sng" spc="10" dirty="0"/>
              <a:t>O</a:t>
            </a:r>
            <a:r>
              <a:rPr sz="3600" u="sng"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FEE7F02F-2D19-E48B-9DF4-4A1877798924}"/>
              </a:ext>
            </a:extLst>
          </p:cNvPr>
          <p:cNvSpPr txBox="1"/>
          <p:nvPr/>
        </p:nvSpPr>
        <p:spPr>
          <a:xfrm>
            <a:off x="137729" y="2106632"/>
            <a:ext cx="8114070" cy="5078313"/>
          </a:xfrm>
          <a:prstGeom prst="rect">
            <a:avLst/>
          </a:prstGeom>
          <a:noFill/>
        </p:spPr>
        <p:txBody>
          <a:bodyPr wrap="square">
            <a:spAutoFit/>
          </a:bodyPr>
          <a:lstStyle/>
          <a:p>
            <a:pPr marL="0" lvl="0" indent="0" algn="l" rtl="0">
              <a:spcBef>
                <a:spcPts val="0"/>
              </a:spcBef>
              <a:spcAft>
                <a:spcPts val="0"/>
              </a:spcAft>
              <a:buNone/>
            </a:pPr>
            <a:r>
              <a:rPr lang="en-US" sz="1800" b="1" u="sng" dirty="0">
                <a:effectLst>
                  <a:outerShdw blurRad="38100" dist="38100" dir="2700000" algn="tl">
                    <a:srgbClr val="000000">
                      <a:alpha val="43137"/>
                    </a:srgbClr>
                  </a:outerShdw>
                </a:effectLst>
                <a:latin typeface="Times New Roman" panose="02020603050405020304" pitchFamily="18" charset="0"/>
                <a:ea typeface="Trebuchet MS"/>
                <a:cs typeface="Times New Roman" panose="02020603050405020304" pitchFamily="18" charset="0"/>
                <a:sym typeface="Trebuchet MS"/>
              </a:rPr>
              <a:t>CONDITIONAL FORMATTING </a:t>
            </a:r>
            <a:r>
              <a:rPr lang="en-US" sz="1800" dirty="0">
                <a:latin typeface="Times New Roman" panose="02020603050405020304" pitchFamily="18" charset="0"/>
                <a:ea typeface="Trebuchet MS"/>
                <a:cs typeface="Times New Roman" panose="02020603050405020304" pitchFamily="18" charset="0"/>
                <a:sym typeface="Trebuchet MS"/>
              </a:rPr>
              <a:t>- MISSING Automate visual highlights in Excel to quickly identify performance trends and outliers.</a:t>
            </a:r>
            <a:r>
              <a:rPr lang="en-US" b="0" i="0" dirty="0">
                <a:solidFill>
                  <a:srgbClr val="EEF0FF"/>
                </a:solidFill>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That changes the appearance of a cell range based on specific conditions. It can help you identify patterns and trends in your data, and make it easier to visualize and understand.</a:t>
            </a:r>
            <a:endParaRPr lang="en-US" sz="1800" dirty="0">
              <a:latin typeface="Times New Roman" panose="02020603050405020304" pitchFamily="18" charset="0"/>
              <a:ea typeface="Trebuchet MS"/>
              <a:cs typeface="Times New Roman" panose="02020603050405020304" pitchFamily="18" charset="0"/>
              <a:sym typeface="Trebuchet MS"/>
            </a:endParaRPr>
          </a:p>
          <a:p>
            <a:pPr marL="0" lvl="0" indent="0" algn="l" rtl="0">
              <a:spcBef>
                <a:spcPts val="0"/>
              </a:spcBef>
              <a:spcAft>
                <a:spcPts val="0"/>
              </a:spcAft>
              <a:buNone/>
            </a:pPr>
            <a:r>
              <a:rPr lang="en-US" sz="1800" dirty="0">
                <a:highlight>
                  <a:srgbClr val="FFFF00"/>
                </a:highlight>
                <a:latin typeface="Times New Roman" panose="02020603050405020304" pitchFamily="18" charset="0"/>
                <a:ea typeface="Trebuchet MS"/>
                <a:cs typeface="Times New Roman" panose="02020603050405020304" pitchFamily="18" charset="0"/>
                <a:sym typeface="Trebuchet MS"/>
              </a:rPr>
              <a:t> </a:t>
            </a:r>
            <a:endParaRPr lang="en-US" sz="2000" dirty="0">
              <a:highlight>
                <a:srgbClr val="FFFF00"/>
              </a:highlight>
              <a:latin typeface="Times New Roman" panose="02020603050405020304" pitchFamily="18" charset="0"/>
              <a:ea typeface="Trebuchet MS"/>
              <a:cs typeface="Times New Roman" panose="02020603050405020304" pitchFamily="18" charset="0"/>
              <a:sym typeface="Trebuchet MS"/>
            </a:endParaRPr>
          </a:p>
          <a:p>
            <a:pPr marL="0" lvl="0" indent="0" algn="l" rtl="0">
              <a:spcBef>
                <a:spcPts val="0"/>
              </a:spcBef>
              <a:spcAft>
                <a:spcPts val="0"/>
              </a:spcAft>
              <a:buNone/>
            </a:pPr>
            <a:r>
              <a:rPr lang="en-US" sz="1800" b="1" u="sng" dirty="0">
                <a:effectLst>
                  <a:outerShdw blurRad="38100" dist="38100" dir="2700000" algn="tl">
                    <a:srgbClr val="000000">
                      <a:alpha val="43137"/>
                    </a:srgbClr>
                  </a:outerShdw>
                </a:effectLst>
                <a:latin typeface="Times New Roman" panose="02020603050405020304" pitchFamily="18" charset="0"/>
                <a:ea typeface="Trebuchet MS"/>
                <a:cs typeface="Times New Roman" panose="02020603050405020304" pitchFamily="18" charset="0"/>
                <a:sym typeface="Trebuchet MS"/>
              </a:rPr>
              <a:t>FILTER</a:t>
            </a:r>
            <a:r>
              <a:rPr lang="en-US" sz="1800" dirty="0">
                <a:latin typeface="Times New Roman" panose="02020603050405020304" pitchFamily="18" charset="0"/>
                <a:ea typeface="Trebuchet MS"/>
                <a:cs typeface="Times New Roman" panose="02020603050405020304" pitchFamily="18" charset="0"/>
                <a:sym typeface="Trebuchet MS"/>
              </a:rPr>
              <a:t> - </a:t>
            </a:r>
            <a:r>
              <a:rPr lang="en-US" b="0" i="0" dirty="0">
                <a:effectLst/>
                <a:latin typeface="Times New Roman" panose="02020603050405020304" pitchFamily="18" charset="0"/>
                <a:cs typeface="Times New Roman" panose="02020603050405020304" pitchFamily="18" charset="0"/>
              </a:rPr>
              <a:t>The FILTER function allows you to filter a range of data based on criteria you define.</a:t>
            </a:r>
          </a:p>
          <a:p>
            <a:pPr marL="0" lvl="0" indent="0" algn="l" rtl="0">
              <a:spcBef>
                <a:spcPts val="0"/>
              </a:spcBef>
              <a:spcAft>
                <a:spcPts val="0"/>
              </a:spcAft>
              <a:buNone/>
            </a:pPr>
            <a:endParaRPr lang="en-US" sz="1800" dirty="0">
              <a:latin typeface="Times New Roman" panose="02020603050405020304" pitchFamily="18" charset="0"/>
              <a:ea typeface="Trebuchet MS"/>
              <a:cs typeface="Times New Roman" panose="02020603050405020304" pitchFamily="18" charset="0"/>
              <a:sym typeface="Trebuchet MS"/>
            </a:endParaRPr>
          </a:p>
          <a:p>
            <a:pPr marL="0" lvl="0" indent="0" algn="l" rtl="0">
              <a:spcBef>
                <a:spcPts val="0"/>
              </a:spcBef>
              <a:spcAft>
                <a:spcPts val="0"/>
              </a:spcAft>
              <a:buNone/>
            </a:pPr>
            <a:r>
              <a:rPr lang="en-US" sz="1800" b="1" u="sng" dirty="0">
                <a:effectLst>
                  <a:outerShdw blurRad="38100" dist="38100" dir="2700000" algn="tl">
                    <a:srgbClr val="000000">
                      <a:alpha val="43137"/>
                    </a:srgbClr>
                  </a:outerShdw>
                </a:effectLst>
                <a:latin typeface="Times New Roman" panose="02020603050405020304" pitchFamily="18" charset="0"/>
                <a:ea typeface="Trebuchet MS"/>
                <a:cs typeface="Times New Roman" panose="02020603050405020304" pitchFamily="18" charset="0"/>
                <a:sym typeface="Trebuchet MS"/>
              </a:rPr>
              <a:t>FORMULA</a:t>
            </a:r>
            <a:r>
              <a:rPr lang="en-US" sz="1800" dirty="0">
                <a:latin typeface="Times New Roman" panose="02020603050405020304" pitchFamily="18" charset="0"/>
                <a:ea typeface="Trebuchet MS"/>
                <a:cs typeface="Times New Roman" panose="02020603050405020304" pitchFamily="18" charset="0"/>
                <a:sym typeface="Trebuchet MS"/>
              </a:rPr>
              <a:t> - </a:t>
            </a:r>
            <a:r>
              <a:rPr lang="en-US" b="0" i="0" dirty="0">
                <a:effectLst/>
                <a:latin typeface="Times New Roman" panose="02020603050405020304" pitchFamily="18" charset="0"/>
                <a:cs typeface="Times New Roman" panose="02020603050405020304" pitchFamily="18" charset="0"/>
              </a:rPr>
              <a:t>A formula in Excel is used to do mathematical calculations. Formulas always start with the equal sign ( = ) typed in the cell, followed by your calculation.</a:t>
            </a:r>
          </a:p>
          <a:p>
            <a:pPr marL="0" lvl="0" indent="0" algn="l" rtl="0">
              <a:spcBef>
                <a:spcPts val="0"/>
              </a:spcBef>
              <a:spcAft>
                <a:spcPts val="0"/>
              </a:spcAft>
              <a:buNone/>
            </a:pPr>
            <a:endParaRPr lang="en-US" sz="1800" dirty="0">
              <a:latin typeface="Times New Roman" panose="02020603050405020304" pitchFamily="18" charset="0"/>
              <a:ea typeface="Trebuchet MS"/>
              <a:cs typeface="Times New Roman" panose="02020603050405020304" pitchFamily="18" charset="0"/>
              <a:sym typeface="Trebuchet MS"/>
            </a:endParaRPr>
          </a:p>
          <a:p>
            <a:pPr marL="0" lvl="0" indent="0" algn="l" rtl="0">
              <a:spcBef>
                <a:spcPts val="0"/>
              </a:spcBef>
              <a:spcAft>
                <a:spcPts val="0"/>
              </a:spcAft>
              <a:buNone/>
            </a:pPr>
            <a:r>
              <a:rPr lang="en-US" sz="1800" b="1" u="sng" dirty="0">
                <a:effectLst>
                  <a:outerShdw blurRad="38100" dist="38100" dir="2700000" algn="tl">
                    <a:srgbClr val="000000">
                      <a:alpha val="43137"/>
                    </a:srgbClr>
                  </a:outerShdw>
                </a:effectLst>
                <a:latin typeface="Times New Roman" panose="02020603050405020304" pitchFamily="18" charset="0"/>
                <a:ea typeface="Trebuchet MS"/>
                <a:cs typeface="Times New Roman" panose="02020603050405020304" pitchFamily="18" charset="0"/>
                <a:sym typeface="Trebuchet MS"/>
              </a:rPr>
              <a:t>PIVOT</a:t>
            </a:r>
            <a:r>
              <a:rPr lang="en-US" sz="1800" dirty="0">
                <a:latin typeface="Times New Roman" panose="02020603050405020304" pitchFamily="18" charset="0"/>
                <a:ea typeface="Trebuchet MS"/>
                <a:cs typeface="Times New Roman" panose="02020603050405020304" pitchFamily="18" charset="0"/>
                <a:sym typeface="Trebuchet MS"/>
              </a:rPr>
              <a:t> – A</a:t>
            </a:r>
            <a:r>
              <a:rPr lang="en-US" b="0" i="0" dirty="0">
                <a:effectLst/>
                <a:latin typeface="Times New Roman" panose="02020603050405020304" pitchFamily="18" charset="0"/>
                <a:cs typeface="Times New Roman" panose="02020603050405020304" pitchFamily="18" charset="0"/>
              </a:rPr>
              <a:t> tool that helps you organize and analyze large amounts of data by summarizing it into a single table. </a:t>
            </a:r>
            <a:endParaRPr lang="en-US" sz="1800" dirty="0">
              <a:latin typeface="Times New Roman" panose="02020603050405020304" pitchFamily="18" charset="0"/>
              <a:ea typeface="Trebuchet MS"/>
              <a:cs typeface="Times New Roman" panose="02020603050405020304" pitchFamily="18" charset="0"/>
              <a:sym typeface="Trebuchet MS"/>
            </a:endParaRPr>
          </a:p>
          <a:p>
            <a:pPr marL="0" lvl="0" indent="0" algn="l" rtl="0">
              <a:spcBef>
                <a:spcPts val="0"/>
              </a:spcBef>
              <a:spcAft>
                <a:spcPts val="0"/>
              </a:spcAft>
              <a:buNone/>
            </a:pPr>
            <a:endParaRPr lang="en-US" sz="1800" dirty="0">
              <a:latin typeface="Times New Roman" panose="02020603050405020304" pitchFamily="18" charset="0"/>
              <a:ea typeface="Trebuchet MS"/>
              <a:cs typeface="Times New Roman" panose="02020603050405020304" pitchFamily="18" charset="0"/>
              <a:sym typeface="Trebuchet MS"/>
            </a:endParaRPr>
          </a:p>
          <a:p>
            <a:pPr algn="ctr" fontAlgn="ctr"/>
            <a:r>
              <a:rPr lang="en-US" sz="1800" b="1" u="sng" dirty="0">
                <a:effectLst>
                  <a:outerShdw blurRad="38100" dist="38100" dir="2700000" algn="tl">
                    <a:srgbClr val="000000">
                      <a:alpha val="43137"/>
                    </a:srgbClr>
                  </a:outerShdw>
                </a:effectLst>
                <a:latin typeface="Times New Roman" panose="02020603050405020304" pitchFamily="18" charset="0"/>
                <a:ea typeface="Trebuchet MS"/>
                <a:cs typeface="Times New Roman" panose="02020603050405020304" pitchFamily="18" charset="0"/>
                <a:sym typeface="Trebuchet MS"/>
              </a:rPr>
              <a:t>GRAPH</a:t>
            </a:r>
            <a:r>
              <a:rPr lang="en-US" sz="1800" dirty="0">
                <a:latin typeface="Times New Roman" panose="02020603050405020304" pitchFamily="18" charset="0"/>
                <a:ea typeface="Trebuchet MS"/>
                <a:cs typeface="Times New Roman" panose="02020603050405020304" pitchFamily="18" charset="0"/>
                <a:sym typeface="Trebuchet MS"/>
              </a:rPr>
              <a:t> – A </a:t>
            </a:r>
            <a:r>
              <a:rPr lang="en-US" i="0" dirty="0">
                <a:effectLst/>
                <a:latin typeface="Times New Roman" panose="02020603050405020304" pitchFamily="18" charset="0"/>
                <a:cs typeface="Times New Roman" panose="02020603050405020304" pitchFamily="18" charset="0"/>
              </a:rPr>
              <a:t>visual representation of data in a Microsoft Excel worksheet. Graphs can help you identify patterns, make comparisons, and see trends in the data</a:t>
            </a:r>
            <a:r>
              <a:rPr lang="en-US" i="0" dirty="0">
                <a:effectLst/>
                <a:latin typeface="Google Sans"/>
              </a:rPr>
              <a:t>. </a:t>
            </a:r>
          </a:p>
          <a:p>
            <a:br>
              <a:rPr lang="en-US" b="0" i="0" dirty="0">
                <a:solidFill>
                  <a:srgbClr val="FFEEE2"/>
                </a:solidFill>
                <a:effectLst/>
                <a:highlight>
                  <a:srgbClr val="1F1F1F"/>
                </a:highlight>
                <a:latin typeface="Google Sans"/>
              </a:rPr>
            </a:br>
            <a:endParaRPr lang="en-US" sz="1800" dirty="0">
              <a:latin typeface="Times New Roman" panose="02020603050405020304" pitchFamily="18" charset="0"/>
              <a:ea typeface="Trebuchet MS"/>
              <a:cs typeface="Times New Roman" panose="02020603050405020304" pitchFamily="18" charset="0"/>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3" y="385444"/>
            <a:ext cx="6788468" cy="738664"/>
          </a:xfrm>
        </p:spPr>
        <p:txBody>
          <a:bodyPr/>
          <a:lstStyle/>
          <a:p>
            <a:r>
              <a:rPr lang="en-IN" u="sng" dirty="0">
                <a:effectLst>
                  <a:outerShdw blurRad="38100" dist="38100" dir="2700000" algn="tl">
                    <a:srgbClr val="000000">
                      <a:alpha val="43137"/>
                    </a:srgbClr>
                  </a:outerShdw>
                </a:effectLst>
              </a:rPr>
              <a:t>DATASET DESCRIPTION:</a:t>
            </a:r>
          </a:p>
        </p:txBody>
      </p:sp>
      <p:sp>
        <p:nvSpPr>
          <p:cNvPr id="4" name="TextBox 3">
            <a:extLst>
              <a:ext uri="{FF2B5EF4-FFF2-40B4-BE49-F238E27FC236}">
                <a16:creationId xmlns:a16="http://schemas.microsoft.com/office/drawing/2014/main" id="{4F46FFCF-B4FE-C478-9F40-E6F9D7CFB189}"/>
              </a:ext>
            </a:extLst>
          </p:cNvPr>
          <p:cNvSpPr txBox="1"/>
          <p:nvPr/>
        </p:nvSpPr>
        <p:spPr>
          <a:xfrm>
            <a:off x="1295400" y="1447800"/>
            <a:ext cx="6100916" cy="2585323"/>
          </a:xfrm>
          <a:prstGeom prst="rect">
            <a:avLst/>
          </a:prstGeom>
          <a:noFill/>
        </p:spPr>
        <p:txBody>
          <a:bodyPr wrap="square">
            <a:spAutoFit/>
          </a:bodyPr>
          <a:lstStyle/>
          <a:p>
            <a:pPr marL="285750" lvl="0" indent="-285750" algn="l" rtl="0">
              <a:spcBef>
                <a:spcPts val="0"/>
              </a:spcBef>
              <a:spcAft>
                <a:spcPts val="0"/>
              </a:spcAft>
              <a:buFont typeface="Arial" panose="020B0604020202020204" pitchFamily="34" charset="0"/>
              <a:buChar char="•"/>
            </a:pPr>
            <a:r>
              <a:rPr lang="en-US" sz="1800" dirty="0">
                <a:latin typeface="Times New Roman" panose="02020603050405020304" pitchFamily="18" charset="0"/>
                <a:ea typeface="Trebuchet MS"/>
                <a:cs typeface="Times New Roman" panose="02020603050405020304" pitchFamily="18" charset="0"/>
                <a:sym typeface="Trebuchet MS"/>
              </a:rPr>
              <a:t>EMPLOYEE = KAGGLE </a:t>
            </a:r>
          </a:p>
          <a:p>
            <a:pPr marL="285750" lvl="0" indent="-285750" algn="l" rtl="0">
              <a:spcBef>
                <a:spcPts val="0"/>
              </a:spcBef>
              <a:spcAft>
                <a:spcPts val="0"/>
              </a:spcAft>
              <a:buFont typeface="Arial" panose="020B0604020202020204" pitchFamily="34" charset="0"/>
              <a:buChar char="•"/>
            </a:pPr>
            <a:r>
              <a:rPr lang="en-US" sz="1800" dirty="0">
                <a:latin typeface="Times New Roman" panose="02020603050405020304" pitchFamily="18" charset="0"/>
                <a:ea typeface="Trebuchet MS"/>
                <a:cs typeface="Times New Roman" panose="02020603050405020304" pitchFamily="18" charset="0"/>
                <a:sym typeface="Trebuchet MS"/>
              </a:rPr>
              <a:t>26- FEATURES</a:t>
            </a:r>
          </a:p>
          <a:p>
            <a:pPr marL="285750" lvl="0" indent="-285750" algn="l" rtl="0">
              <a:spcBef>
                <a:spcPts val="0"/>
              </a:spcBef>
              <a:spcAft>
                <a:spcPts val="0"/>
              </a:spcAft>
              <a:buFont typeface="Arial" panose="020B0604020202020204" pitchFamily="34" charset="0"/>
              <a:buChar char="•"/>
            </a:pPr>
            <a:r>
              <a:rPr lang="en-US" sz="1800" dirty="0">
                <a:latin typeface="Times New Roman" panose="02020603050405020304" pitchFamily="18" charset="0"/>
                <a:ea typeface="Trebuchet MS"/>
                <a:cs typeface="Times New Roman" panose="02020603050405020304" pitchFamily="18" charset="0"/>
                <a:sym typeface="Trebuchet MS"/>
              </a:rPr>
              <a:t>9- FEATURES</a:t>
            </a:r>
          </a:p>
          <a:p>
            <a:pPr marL="285750" lvl="0" indent="-285750" algn="l" rtl="0">
              <a:spcBef>
                <a:spcPts val="0"/>
              </a:spcBef>
              <a:spcAft>
                <a:spcPts val="0"/>
              </a:spcAft>
              <a:buFont typeface="Arial" panose="020B0604020202020204" pitchFamily="34" charset="0"/>
              <a:buChar char="•"/>
            </a:pPr>
            <a:r>
              <a:rPr lang="en-US" sz="1800" dirty="0">
                <a:latin typeface="Times New Roman" panose="02020603050405020304" pitchFamily="18" charset="0"/>
                <a:ea typeface="Trebuchet MS"/>
                <a:cs typeface="Times New Roman" panose="02020603050405020304" pitchFamily="18" charset="0"/>
                <a:sym typeface="Trebuchet MS"/>
              </a:rPr>
              <a:t>EMP ID- NUM </a:t>
            </a:r>
          </a:p>
          <a:p>
            <a:pPr marL="285750" lvl="0" indent="-285750" algn="l" rtl="0">
              <a:spcBef>
                <a:spcPts val="0"/>
              </a:spcBef>
              <a:spcAft>
                <a:spcPts val="0"/>
              </a:spcAft>
              <a:buFont typeface="Arial" panose="020B0604020202020204" pitchFamily="34" charset="0"/>
              <a:buChar char="•"/>
            </a:pPr>
            <a:r>
              <a:rPr lang="en-US" sz="1800" dirty="0">
                <a:latin typeface="Times New Roman" panose="02020603050405020304" pitchFamily="18" charset="0"/>
                <a:ea typeface="Trebuchet MS"/>
                <a:cs typeface="Times New Roman" panose="02020603050405020304" pitchFamily="18" charset="0"/>
                <a:sym typeface="Trebuchet MS"/>
              </a:rPr>
              <a:t>NAME-TEXT</a:t>
            </a:r>
          </a:p>
          <a:p>
            <a:pPr marL="285750" lvl="0" indent="-285750" algn="l" rtl="0">
              <a:spcBef>
                <a:spcPts val="0"/>
              </a:spcBef>
              <a:spcAft>
                <a:spcPts val="0"/>
              </a:spcAft>
              <a:buFont typeface="Arial" panose="020B0604020202020204" pitchFamily="34" charset="0"/>
              <a:buChar char="•"/>
            </a:pPr>
            <a:r>
              <a:rPr lang="en-US" sz="1800" dirty="0">
                <a:latin typeface="Times New Roman" panose="02020603050405020304" pitchFamily="18" charset="0"/>
                <a:ea typeface="Trebuchet MS"/>
                <a:cs typeface="Times New Roman" panose="02020603050405020304" pitchFamily="18" charset="0"/>
                <a:sym typeface="Trebuchet MS"/>
              </a:rPr>
              <a:t>EMP TYPE</a:t>
            </a:r>
          </a:p>
          <a:p>
            <a:pPr marL="285750" lvl="0" indent="-285750" algn="l" rtl="0">
              <a:spcBef>
                <a:spcPts val="0"/>
              </a:spcBef>
              <a:spcAft>
                <a:spcPts val="0"/>
              </a:spcAft>
              <a:buFont typeface="Arial" panose="020B0604020202020204" pitchFamily="34" charset="0"/>
              <a:buChar char="•"/>
            </a:pPr>
            <a:r>
              <a:rPr lang="en-US" sz="1800" dirty="0">
                <a:latin typeface="Times New Roman" panose="02020603050405020304" pitchFamily="18" charset="0"/>
                <a:ea typeface="Trebuchet MS"/>
                <a:cs typeface="Times New Roman" panose="02020603050405020304" pitchFamily="18" charset="0"/>
                <a:sym typeface="Trebuchet MS"/>
              </a:rPr>
              <a:t>PERFORMANCE LEVEL </a:t>
            </a:r>
          </a:p>
          <a:p>
            <a:pPr marL="285750" lvl="0" indent="-285750" algn="l" rtl="0">
              <a:spcBef>
                <a:spcPts val="0"/>
              </a:spcBef>
              <a:spcAft>
                <a:spcPts val="0"/>
              </a:spcAft>
              <a:buFont typeface="Arial" panose="020B0604020202020204" pitchFamily="34" charset="0"/>
              <a:buChar char="•"/>
            </a:pPr>
            <a:r>
              <a:rPr lang="en-US" sz="1800" dirty="0">
                <a:latin typeface="Times New Roman" panose="02020603050405020304" pitchFamily="18" charset="0"/>
                <a:ea typeface="Trebuchet MS"/>
                <a:cs typeface="Times New Roman" panose="02020603050405020304" pitchFamily="18" charset="0"/>
                <a:sym typeface="Trebuchet MS"/>
              </a:rPr>
              <a:t>GENDER - MALE FEMALE</a:t>
            </a:r>
          </a:p>
          <a:p>
            <a:pPr marL="285750" lvl="0" indent="-285750" algn="l" rtl="0">
              <a:spcBef>
                <a:spcPts val="0"/>
              </a:spcBef>
              <a:spcAft>
                <a:spcPts val="0"/>
              </a:spcAft>
              <a:buFont typeface="Arial" panose="020B0604020202020204" pitchFamily="34" charset="0"/>
              <a:buChar char="•"/>
            </a:pPr>
            <a:r>
              <a:rPr lang="en-US" sz="1800" dirty="0">
                <a:latin typeface="Times New Roman" panose="02020603050405020304" pitchFamily="18" charset="0"/>
                <a:ea typeface="Trebuchet MS"/>
                <a:cs typeface="Times New Roman" panose="02020603050405020304" pitchFamily="18" charset="0"/>
                <a:sym typeface="Trebuchet MS"/>
              </a:rPr>
              <a:t>EMPLOYEE RATING - NUM</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234948" y="3438525"/>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u="sng" spc="15" dirty="0">
                <a:effectLst>
                  <a:outerShdw blurRad="38100" dist="38100" dir="2700000" algn="tl">
                    <a:srgbClr val="000000">
                      <a:alpha val="43137"/>
                    </a:srgbClr>
                  </a:outerShdw>
                </a:effectLst>
              </a:rPr>
              <a:t>THE</a:t>
            </a:r>
            <a:r>
              <a:rPr sz="4250" u="sng" spc="20" dirty="0">
                <a:effectLst>
                  <a:outerShdw blurRad="38100" dist="38100" dir="2700000" algn="tl">
                    <a:srgbClr val="000000">
                      <a:alpha val="43137"/>
                    </a:srgbClr>
                  </a:outerShdw>
                </a:effectLst>
              </a:rPr>
              <a:t> </a:t>
            </a:r>
            <a:r>
              <a:rPr lang="en-US" sz="4250" u="sng" spc="20" dirty="0">
                <a:effectLst>
                  <a:outerShdw blurRad="38100" dist="38100" dir="2700000" algn="tl">
                    <a:srgbClr val="000000">
                      <a:alpha val="43137"/>
                    </a:srgbClr>
                  </a:outerShdw>
                </a:effectLst>
              </a:rPr>
              <a:t>"</a:t>
            </a:r>
            <a:r>
              <a:rPr sz="4250" u="sng" spc="10" dirty="0">
                <a:effectLst>
                  <a:outerShdw blurRad="38100" dist="38100" dir="2700000" algn="tl">
                    <a:srgbClr val="000000">
                      <a:alpha val="43137"/>
                    </a:srgbClr>
                  </a:outerShdw>
                </a:effectLst>
              </a:rPr>
              <a:t>WOW</a:t>
            </a:r>
            <a:r>
              <a:rPr lang="en-US" sz="4250" u="sng" spc="10" dirty="0">
                <a:effectLst>
                  <a:outerShdw blurRad="38100" dist="38100" dir="2700000" algn="tl">
                    <a:srgbClr val="000000">
                      <a:alpha val="43137"/>
                    </a:srgbClr>
                  </a:outerShdw>
                </a:effectLst>
              </a:rPr>
              <a:t>"</a:t>
            </a:r>
            <a:r>
              <a:rPr sz="4250" u="sng" spc="85" dirty="0">
                <a:effectLst>
                  <a:outerShdw blurRad="38100" dist="38100" dir="2700000" algn="tl">
                    <a:srgbClr val="000000">
                      <a:alpha val="43137"/>
                    </a:srgbClr>
                  </a:outerShdw>
                </a:effectLst>
              </a:rPr>
              <a:t> </a:t>
            </a:r>
            <a:r>
              <a:rPr sz="4250" u="sng" spc="10" dirty="0">
                <a:effectLst>
                  <a:outerShdw blurRad="38100" dist="38100" dir="2700000" algn="tl">
                    <a:srgbClr val="000000">
                      <a:alpha val="43137"/>
                    </a:srgbClr>
                  </a:outerShdw>
                </a:effectLst>
              </a:rPr>
              <a:t>IN</a:t>
            </a:r>
            <a:r>
              <a:rPr sz="4250" u="sng" spc="-5" dirty="0">
                <a:effectLst>
                  <a:outerShdw blurRad="38100" dist="38100" dir="2700000" algn="tl">
                    <a:srgbClr val="000000">
                      <a:alpha val="43137"/>
                    </a:srgbClr>
                  </a:outerShdw>
                </a:effectLst>
              </a:rPr>
              <a:t> </a:t>
            </a:r>
            <a:r>
              <a:rPr sz="4250" u="sng" spc="15" dirty="0">
                <a:effectLst>
                  <a:outerShdw blurRad="38100" dist="38100" dir="2700000" algn="tl">
                    <a:srgbClr val="000000">
                      <a:alpha val="43137"/>
                    </a:srgbClr>
                  </a:outerShdw>
                </a:effectLst>
              </a:rPr>
              <a:t>OUR</a:t>
            </a:r>
            <a:r>
              <a:rPr sz="4250" u="sng" spc="-10" dirty="0">
                <a:effectLst>
                  <a:outerShdw blurRad="38100" dist="38100" dir="2700000" algn="tl">
                    <a:srgbClr val="000000">
                      <a:alpha val="43137"/>
                    </a:srgbClr>
                  </a:outerShdw>
                </a:effectLst>
              </a:rPr>
              <a:t> </a:t>
            </a:r>
            <a:r>
              <a:rPr sz="4250" u="sng" spc="20" dirty="0">
                <a:effectLst>
                  <a:outerShdw blurRad="38100" dist="38100" dir="2700000" algn="tl">
                    <a:srgbClr val="000000">
                      <a:alpha val="43137"/>
                    </a:srgbClr>
                  </a:outerShdw>
                </a:effectLst>
              </a:rPr>
              <a:t>SOLUTION</a:t>
            </a:r>
            <a:endParaRPr sz="4250" u="sng" dirty="0">
              <a:effectLst>
                <a:outerShdw blurRad="38100" dist="38100" dir="2700000" algn="tl">
                  <a:srgbClr val="000000">
                    <a:alpha val="43137"/>
                  </a:srgbClr>
                </a:outerShdw>
              </a:effectLs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Google Shape;186;p15">
            <a:extLst>
              <a:ext uri="{FF2B5EF4-FFF2-40B4-BE49-F238E27FC236}">
                <a16:creationId xmlns:a16="http://schemas.microsoft.com/office/drawing/2014/main" id="{3EAF9307-D8D1-DF08-AD64-2643574B78CC}"/>
              </a:ext>
            </a:extLst>
          </p:cNvPr>
          <p:cNvSpPr txBox="1"/>
          <p:nvPr/>
        </p:nvSpPr>
        <p:spPr>
          <a:xfrm>
            <a:off x="739775" y="1584075"/>
            <a:ext cx="9071100" cy="164885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700" b="1" dirty="0">
                <a:solidFill>
                  <a:schemeClr val="dk1"/>
                </a:solidFill>
                <a:highlight>
                  <a:srgbClr val="FFFFFF"/>
                </a:highlight>
                <a:latin typeface="Trebuchet MS"/>
                <a:ea typeface="Trebuchet MS"/>
                <a:cs typeface="Trebuchet MS"/>
                <a:sym typeface="Trebuchet MS"/>
              </a:rPr>
              <a:t>PERFORMANCE LEVEL </a:t>
            </a:r>
            <a:r>
              <a:rPr lang="en-US" sz="2300" b="1" dirty="0">
                <a:solidFill>
                  <a:schemeClr val="dk1"/>
                </a:solidFill>
                <a:highlight>
                  <a:srgbClr val="FFFFFF"/>
                </a:highlight>
                <a:latin typeface="Trebuchet MS"/>
                <a:ea typeface="Trebuchet MS"/>
                <a:cs typeface="Trebuchet MS"/>
                <a:sym typeface="Trebuchet MS"/>
              </a:rPr>
              <a:t>=</a:t>
            </a:r>
            <a:r>
              <a:rPr lang="en-US" sz="900" b="1" dirty="0">
                <a:solidFill>
                  <a:schemeClr val="dk1"/>
                </a:solidFill>
                <a:highlight>
                  <a:srgbClr val="FFFFFF"/>
                </a:highlight>
                <a:latin typeface="Roboto"/>
                <a:ea typeface="Roboto"/>
                <a:cs typeface="Roboto"/>
                <a:sym typeface="Roboto"/>
              </a:rPr>
              <a:t> </a:t>
            </a:r>
            <a:r>
              <a:rPr lang="en-US" sz="3000" b="1" dirty="0">
                <a:solidFill>
                  <a:schemeClr val="dk1"/>
                </a:solidFill>
                <a:highlight>
                  <a:srgbClr val="FFFFFF"/>
                </a:highlight>
                <a:latin typeface="Trebuchet MS"/>
                <a:ea typeface="Trebuchet MS"/>
                <a:cs typeface="Trebuchet MS"/>
                <a:sym typeface="Trebuchet MS"/>
              </a:rPr>
              <a:t>IFS(Z8&gt;=5,“VERY HIGH",Z8&gt;=4,"HIGH",Z8&gt;=3,"MED",TRUE,"LOW")</a:t>
            </a:r>
            <a:endParaRPr sz="4600" b="1" dirty="0">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295</TotalTime>
  <Words>871</Words>
  <Application>Microsoft Office PowerPoint</Application>
  <PresentationFormat>Widescreen</PresentationFormat>
  <Paragraphs>96</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Google Sans</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Nikhila Narayanan</cp:lastModifiedBy>
  <cp:revision>14</cp:revision>
  <dcterms:created xsi:type="dcterms:W3CDTF">2024-03-29T15:07:22Z</dcterms:created>
  <dcterms:modified xsi:type="dcterms:W3CDTF">2024-09-01T12:40:37Z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