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C9B005-B27F-4FD6-88C7-EFC2B67E8EDE}">
  <a:tblStyle styleId="{55C9B005-B27F-4FD6-88C7-EFC2B67E8ED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Average-regular.fntdata"/><Relationship Id="rId14" Type="http://schemas.openxmlformats.org/officeDocument/2006/relationships/slide" Target="slides/slide8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fd9a4343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fd9a4343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fd9a4343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fd9a4343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56d5d856ae4f8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56d5d856ae4f8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119957f5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119957f5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456d5d856ae4f88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456d5d856ae4f88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456d5d856ae4f88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456d5d856ae4f88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119957f5b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119957f5b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97649" y="1081050"/>
            <a:ext cx="89487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Street View House Number Recognition</a:t>
            </a:r>
            <a:endParaRPr sz="3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475449"/>
            <a:ext cx="78015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800"/>
              <a:t>By</a:t>
            </a:r>
            <a:endParaRPr b="1" sz="6800"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800"/>
              <a:t>Sourav Makal-24AI06005</a:t>
            </a:r>
            <a:endParaRPr b="1" sz="6800"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800"/>
              <a:t>Dibyajyoti Nayak-24AI06012</a:t>
            </a:r>
            <a:endParaRPr b="1" sz="6800"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800"/>
              <a:t>Puvvula Nikhileswari-24AI06017</a:t>
            </a:r>
            <a:endParaRPr b="1" sz="6800"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800"/>
              <a:t>Polasani Likhitha Reddy-S25EC08002</a:t>
            </a:r>
            <a:endParaRPr b="1" sz="6800"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1943450" y="165875"/>
            <a:ext cx="6423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Department of Computer Science and Engineering </a:t>
            </a:r>
            <a:endParaRPr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School of Electrical and Computer Sciences</a:t>
            </a:r>
            <a:endParaRPr b="1"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IIT Bhubaneswar</a:t>
            </a:r>
            <a:endParaRPr b="1" sz="17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9850" y="220300"/>
            <a:ext cx="928500" cy="86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266950" y="1449100"/>
            <a:ext cx="27831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Deep Learning Project    on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165675" y="1237750"/>
            <a:ext cx="2419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Date : 25-04-2025</a:t>
            </a:r>
            <a:endParaRPr b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/>
        </p:nvSpPr>
        <p:spPr>
          <a:xfrm>
            <a:off x="830750" y="656650"/>
            <a:ext cx="58245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764325" y="65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623400" y="146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Description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Pre-processing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 Models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 Architecture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ResNet18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64350" y="72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44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Recognition of street-level house numbers is a critical task for urban mapping, navigation systems, and infrastructure assessment.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project, we aim to develop a deep learning model that can accurately recognize multi-digit house numbers from real-world images using the Street View House Numbers (SVHN) dataset.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is to automate visual number recognition in complex environments.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244775" y="2006775"/>
            <a:ext cx="6191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25650" y="44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Description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49900" y="1231950"/>
            <a:ext cx="8672100" cy="18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SVHN dataset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real-world image dataset for developing models that recognize digits from street view imagery.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 are in </a:t>
            </a:r>
            <a:r>
              <a:rPr b="1" lang="en-GB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.png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format with variable resolution and real-world distortions.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digit in the image is labeled and has a bounding box stored in a </a:t>
            </a:r>
            <a:r>
              <a:rPr b="1" lang="en-GB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.mat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1346425" y="325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{55C9B005-B27F-4FD6-88C7-EFC2B67E8EDE}</a:tableStyleId>
              </a:tblPr>
              <a:tblGrid>
                <a:gridCol w="1969525"/>
                <a:gridCol w="3252875"/>
                <a:gridCol w="1592725"/>
              </a:tblGrid>
              <a:tr h="481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File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Description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No of Digits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train.zip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Labeled training Digits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73,257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test.zip</a:t>
                      </a:r>
                      <a:endParaRPr b="1"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Labeled test Digits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26,032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800" y="1351488"/>
            <a:ext cx="3540074" cy="274532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4013325" y="979375"/>
            <a:ext cx="5005800" cy="3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Labels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10 classes</a:t>
            </a:r>
            <a:r>
              <a:rPr lang="en-GB" sz="1800"/>
              <a:t> for digits: '1' → 1, '9' → 9, '0' → 10 (not 0).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Each image may contain </a:t>
            </a:r>
            <a:r>
              <a:rPr b="1" lang="en-GB" sz="1800"/>
              <a:t>multiple digits</a:t>
            </a:r>
            <a:r>
              <a:rPr lang="en-GB" sz="1800"/>
              <a:t>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</a:rPr>
              <a:t>Annotation Format</a:t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digitStruct.mat: </a:t>
            </a:r>
            <a:r>
              <a:rPr lang="en-GB" sz="1800"/>
              <a:t>Contains bounding box info per digit: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/>
              <a:t>name:</a:t>
            </a:r>
            <a:r>
              <a:rPr lang="en-GB" sz="1800"/>
              <a:t> Image filename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-GB" sz="1800"/>
              <a:t>bbox: </a:t>
            </a:r>
            <a:r>
              <a:rPr lang="en-GB" sz="1800"/>
              <a:t>Array of structs → height, width, label, top, left</a:t>
            </a:r>
            <a:endParaRPr sz="1800"/>
          </a:p>
        </p:txBody>
      </p:sp>
      <p:sp>
        <p:nvSpPr>
          <p:cNvPr id="92" name="Google Shape;92;p17"/>
          <p:cNvSpPr txBox="1"/>
          <p:nvPr/>
        </p:nvSpPr>
        <p:spPr>
          <a:xfrm>
            <a:off x="783625" y="4288975"/>
            <a:ext cx="27957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Fig 1 : Sample Images</a:t>
            </a:r>
            <a:endParaRPr b="1" sz="1800"/>
          </a:p>
        </p:txBody>
      </p:sp>
      <p:sp>
        <p:nvSpPr>
          <p:cNvPr id="93" name="Google Shape;93;p17"/>
          <p:cNvSpPr txBox="1"/>
          <p:nvPr/>
        </p:nvSpPr>
        <p:spPr>
          <a:xfrm>
            <a:off x="469725" y="263125"/>
            <a:ext cx="5169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</a:rPr>
              <a:t>Dataset Description(Cont.)</a:t>
            </a:r>
            <a:endParaRPr b="1" sz="2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39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606125" y="1302850"/>
            <a:ext cx="813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Extracted Data from .tar.gz archives (train/test).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Parsed digitStruct.mat for filenames, bounding boxes, and digit labels.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Converted labels (10 → 0) and created structured CSV files.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Filled missing digits with -1 for consistency.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Visualizations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 length distribution.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 frequency.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 CSVs ready for model training.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531175" y="462925"/>
            <a:ext cx="41985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</a:rPr>
              <a:t>Preprocessing</a:t>
            </a:r>
            <a:endParaRPr b="1" sz="2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129550" y="1374050"/>
            <a:ext cx="17406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Pre-processing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2525075" y="923875"/>
            <a:ext cx="450000" cy="162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C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V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2D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3634138" y="923125"/>
            <a:ext cx="450000" cy="1630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X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L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4743213" y="924625"/>
            <a:ext cx="450000" cy="162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C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V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2D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9" name="Google Shape;109;p19"/>
          <p:cNvSpPr/>
          <p:nvPr/>
        </p:nvSpPr>
        <p:spPr>
          <a:xfrm>
            <a:off x="5825325" y="924625"/>
            <a:ext cx="450000" cy="162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A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X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L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0" name="Google Shape;110;p19"/>
          <p:cNvSpPr/>
          <p:nvPr/>
        </p:nvSpPr>
        <p:spPr>
          <a:xfrm>
            <a:off x="6960375" y="924625"/>
            <a:ext cx="450000" cy="162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F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C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11" name="Google Shape;111;p19"/>
          <p:cNvCxnSpPr/>
          <p:nvPr/>
        </p:nvCxnSpPr>
        <p:spPr>
          <a:xfrm>
            <a:off x="1882191" y="1670450"/>
            <a:ext cx="632100" cy="4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2993041" y="1659725"/>
            <a:ext cx="632100" cy="4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/>
          <p:nvPr/>
        </p:nvCxnSpPr>
        <p:spPr>
          <a:xfrm>
            <a:off x="4091991" y="1670450"/>
            <a:ext cx="632100" cy="4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5193216" y="1670450"/>
            <a:ext cx="632100" cy="4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9"/>
          <p:cNvCxnSpPr/>
          <p:nvPr/>
        </p:nvCxnSpPr>
        <p:spPr>
          <a:xfrm>
            <a:off x="6301791" y="1670450"/>
            <a:ext cx="632100" cy="4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9"/>
          <p:cNvCxnSpPr/>
          <p:nvPr/>
        </p:nvCxnSpPr>
        <p:spPr>
          <a:xfrm>
            <a:off x="7436841" y="1670450"/>
            <a:ext cx="632100" cy="4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19"/>
          <p:cNvSpPr/>
          <p:nvPr/>
        </p:nvSpPr>
        <p:spPr>
          <a:xfrm>
            <a:off x="8032900" y="1404450"/>
            <a:ext cx="10593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Output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988563" y="1262200"/>
            <a:ext cx="632100" cy="30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ReLu</a:t>
            </a:r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5181413" y="1212100"/>
            <a:ext cx="69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verage"/>
                <a:ea typeface="Average"/>
                <a:cs typeface="Average"/>
                <a:sym typeface="Average"/>
              </a:rPr>
              <a:t>ReLu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162900" y="3641000"/>
            <a:ext cx="18252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Pre-processing</a:t>
            </a:r>
            <a:endParaRPr b="1" sz="1700">
              <a:solidFill>
                <a:schemeClr val="dk1"/>
              </a:solidFill>
            </a:endParaRPr>
          </a:p>
        </p:txBody>
      </p:sp>
      <p:cxnSp>
        <p:nvCxnSpPr>
          <p:cNvPr id="121" name="Google Shape;121;p19"/>
          <p:cNvCxnSpPr/>
          <p:nvPr/>
        </p:nvCxnSpPr>
        <p:spPr>
          <a:xfrm>
            <a:off x="1915541" y="3937400"/>
            <a:ext cx="632100" cy="4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9"/>
          <p:cNvSpPr/>
          <p:nvPr/>
        </p:nvSpPr>
        <p:spPr>
          <a:xfrm>
            <a:off x="2559700" y="3653150"/>
            <a:ext cx="17406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ResNet18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(Removed FC)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123" name="Google Shape;123;p19"/>
          <p:cNvCxnSpPr/>
          <p:nvPr/>
        </p:nvCxnSpPr>
        <p:spPr>
          <a:xfrm>
            <a:off x="4312341" y="3949550"/>
            <a:ext cx="632100" cy="4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9"/>
          <p:cNvSpPr/>
          <p:nvPr/>
        </p:nvSpPr>
        <p:spPr>
          <a:xfrm>
            <a:off x="4871775" y="3665300"/>
            <a:ext cx="17406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Digit Classifier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125" name="Google Shape;125;p19"/>
          <p:cNvCxnSpPr/>
          <p:nvPr/>
        </p:nvCxnSpPr>
        <p:spPr>
          <a:xfrm>
            <a:off x="6624416" y="3961700"/>
            <a:ext cx="632100" cy="4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9"/>
          <p:cNvSpPr/>
          <p:nvPr/>
        </p:nvSpPr>
        <p:spPr>
          <a:xfrm>
            <a:off x="7268575" y="3677450"/>
            <a:ext cx="14229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Output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854325" y="45125"/>
            <a:ext cx="37701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</a:rPr>
              <a:t>CNN Architectures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2599650" y="2774825"/>
            <a:ext cx="54693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Architecture 1 - Custom Architecture</a:t>
            </a:r>
            <a:endParaRPr sz="1600"/>
          </a:p>
        </p:txBody>
      </p:sp>
      <p:sp>
        <p:nvSpPr>
          <p:cNvPr id="129" name="Google Shape;129;p19"/>
          <p:cNvSpPr txBox="1"/>
          <p:nvPr/>
        </p:nvSpPr>
        <p:spPr>
          <a:xfrm>
            <a:off x="2161300" y="4649075"/>
            <a:ext cx="587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Architecture 2 - Modified Pretrained Architecture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275" y="895375"/>
            <a:ext cx="4306601" cy="26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250" y="895375"/>
            <a:ext cx="4113974" cy="2648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1019125" y="3668525"/>
            <a:ext cx="2695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Custom Architecture’s Epoch vs Loss Curve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5567675" y="3772925"/>
            <a:ext cx="26958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ResNet</a:t>
            </a: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 Architecture’s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verage"/>
                <a:ea typeface="Average"/>
                <a:cs typeface="Average"/>
                <a:sym typeface="Average"/>
              </a:rPr>
              <a:t>Epoch vs Loss Curve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833875" y="4596000"/>
            <a:ext cx="30663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Test Accuracy : 72.36%  </a:t>
            </a:r>
            <a:endParaRPr b="1" sz="1800"/>
          </a:p>
        </p:txBody>
      </p:sp>
      <p:sp>
        <p:nvSpPr>
          <p:cNvPr id="139" name="Google Shape;139;p20"/>
          <p:cNvSpPr txBox="1"/>
          <p:nvPr/>
        </p:nvSpPr>
        <p:spPr>
          <a:xfrm>
            <a:off x="5567675" y="4596000"/>
            <a:ext cx="30663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Test Accuracy : 86.33% </a:t>
            </a:r>
            <a:endParaRPr b="1" sz="1800"/>
          </a:p>
        </p:txBody>
      </p:sp>
      <p:sp>
        <p:nvSpPr>
          <p:cNvPr id="140" name="Google Shape;140;p20"/>
          <p:cNvSpPr txBox="1"/>
          <p:nvPr/>
        </p:nvSpPr>
        <p:spPr>
          <a:xfrm>
            <a:off x="3603825" y="112975"/>
            <a:ext cx="27591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</a:rPr>
              <a:t>Results</a:t>
            </a:r>
            <a:endParaRPr b="1" sz="2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