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318" r:id="rId2"/>
    <p:sldId id="329" r:id="rId3"/>
    <p:sldId id="330" r:id="rId4"/>
    <p:sldId id="331" r:id="rId5"/>
    <p:sldId id="332" r:id="rId6"/>
    <p:sldId id="333" r:id="rId7"/>
    <p:sldId id="334" r:id="rId8"/>
    <p:sldId id="335" r:id="rId9"/>
    <p:sldId id="339" r:id="rId10"/>
    <p:sldId id="340" r:id="rId11"/>
    <p:sldId id="341" r:id="rId12"/>
    <p:sldId id="342" r:id="rId13"/>
    <p:sldId id="343" r:id="rId14"/>
    <p:sldId id="344" r:id="rId15"/>
    <p:sldId id="347" r:id="rId16"/>
    <p:sldId id="345" r:id="rId17"/>
    <p:sldId id="346" r:id="rId18"/>
  </p:sldIdLst>
  <p:sldSz cx="12188825" cy="6858000"/>
  <p:notesSz cx="6858000" cy="9144000"/>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8282"/>
    <a:srgbClr val="6E90FE"/>
    <a:srgbClr val="8086FC"/>
    <a:srgbClr val="6D6DFB"/>
    <a:srgbClr val="4E78F0"/>
    <a:srgbClr val="F0932C"/>
    <a:srgbClr val="92C610"/>
    <a:srgbClr val="9FD812"/>
    <a:srgbClr val="E05F2C"/>
    <a:srgbClr val="0ABE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29" autoAdjust="0"/>
  </p:normalViewPr>
  <p:slideViewPr>
    <p:cSldViewPr showGuides="1">
      <p:cViewPr>
        <p:scale>
          <a:sx n="86" d="100"/>
          <a:sy n="86" d="100"/>
        </p:scale>
        <p:origin x="564" y="430"/>
      </p:cViewPr>
      <p:guideLst>
        <p:guide orient="horz" pos="2160"/>
        <p:guide orient="horz" pos="4030"/>
        <p:guide orient="horz" pos="1152"/>
        <p:guide orient="horz" pos="1018"/>
        <p:guide orient="horz" pos="3886"/>
        <p:guide orient="horz" pos="2928"/>
        <p:guide orient="horz" pos="3072"/>
        <p:guide orient="horz" pos="407"/>
        <p:guide pos="3839"/>
        <p:guide pos="959"/>
        <p:guide pos="7151"/>
        <p:guide pos="671"/>
        <p:guide pos="4991"/>
        <p:guide pos="7007"/>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9AFDC-7658-4951-B0FF-52DFF2A93C0A}" type="datetimeFigureOut">
              <a:rPr lang="en-US" smtClean="0"/>
              <a:t>9/2/2023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8ED99B-9732-49FC-9C16-B56FEB1B1092}" type="slidenum">
              <a:rPr lang="en-US" smtClean="0"/>
              <a:t>‹#›</a:t>
            </a:fld>
            <a:endParaRPr lang="en-US"/>
          </a:p>
        </p:txBody>
      </p:sp>
    </p:spTree>
    <p:extLst>
      <p:ext uri="{BB962C8B-B14F-4D97-AF65-F5344CB8AC3E}">
        <p14:creationId xmlns:p14="http://schemas.microsoft.com/office/powerpoint/2010/main" val="1314662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smtClean="0"/>
              <a:t>9/2/2023</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lang="en-US" smtClean="0"/>
              <a:t>‹#›</a:t>
            </a:fld>
            <a:endParaRPr lang="en-US"/>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0824" y="1600200"/>
            <a:ext cx="5945188" cy="30480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hasCustomPrompt="1"/>
          </p:nvPr>
        </p:nvSpPr>
        <p:spPr>
          <a:xfrm>
            <a:off x="1520825" y="4898572"/>
            <a:ext cx="5945187" cy="1270453"/>
          </a:xfrm>
        </p:spPr>
        <p:txBody>
          <a:bodyPr>
            <a:noAutofit/>
          </a:bodyPr>
          <a:lstStyle>
            <a:lvl1pPr marL="0" indent="0" algn="l">
              <a:spcBef>
                <a:spcPts val="0"/>
              </a:spcBef>
              <a:buNone/>
              <a:defRPr sz="2800" cap="none" baseline="0">
                <a:solidFill>
                  <a:schemeClr val="accent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E</a:t>
            </a:r>
            <a:r>
              <a:rPr dirty="0"/>
              <a:t>dit Master subtitle style</a:t>
            </a:r>
          </a:p>
        </p:txBody>
      </p:sp>
      <p:cxnSp>
        <p:nvCxnSpPr>
          <p:cNvPr id="6" name="Straight Connector 5"/>
          <p:cNvCxnSpPr/>
          <p:nvPr/>
        </p:nvCxnSpPr>
        <p:spPr>
          <a:xfrm>
            <a:off x="1658936" y="4782971"/>
            <a:ext cx="56546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grpSp>
        <p:nvGrpSpPr>
          <p:cNvPr id="5" name="Group 4"/>
          <p:cNvGrpSpPr/>
          <p:nvPr userDrawn="1"/>
        </p:nvGrpSpPr>
        <p:grpSpPr>
          <a:xfrm>
            <a:off x="7923213" y="0"/>
            <a:ext cx="4265612" cy="6858000"/>
            <a:chOff x="7923213" y="0"/>
            <a:chExt cx="4265612" cy="685800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7923213" y="0"/>
              <a:ext cx="4265612" cy="6858000"/>
            </a:xfrm>
            <a:prstGeom prst="rect">
              <a:avLst/>
            </a:prstGeom>
          </p:spPr>
        </p:pic>
        <p:sp>
          <p:nvSpPr>
            <p:cNvPr id="13" name="Rectangle 12"/>
            <p:cNvSpPr/>
            <p:nvPr/>
          </p:nvSpPr>
          <p:spPr>
            <a:xfrm>
              <a:off x="7923213" y="0"/>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9/2/2023</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23412" y="646112"/>
            <a:ext cx="1828801" cy="5522913"/>
          </a:xfrm>
        </p:spPr>
        <p:txBody>
          <a:bodyPr vert="eaVert"/>
          <a:lstStyle>
            <a:lvl1pPr>
              <a:defRPr>
                <a:solidFill>
                  <a:schemeClr val="accent1">
                    <a:lumMod val="50000"/>
                  </a:schemeClr>
                </a:solidFill>
              </a:defRPr>
            </a:lvl1pPr>
          </a:lstStyle>
          <a:p>
            <a:r>
              <a:rPr lang="en-US"/>
              <a:t>Click to edit Master title style</a:t>
            </a:r>
            <a:endParaRPr/>
          </a:p>
        </p:txBody>
      </p:sp>
      <p:sp>
        <p:nvSpPr>
          <p:cNvPr id="3" name="Vertical Text Placeholder 2"/>
          <p:cNvSpPr>
            <a:spLocks noGrp="1"/>
          </p:cNvSpPr>
          <p:nvPr>
            <p:ph type="body" orient="vert" idx="1"/>
          </p:nvPr>
        </p:nvSpPr>
        <p:spPr>
          <a:xfrm>
            <a:off x="1522412" y="646112"/>
            <a:ext cx="7620000" cy="5522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9/2/2023</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cxnSp>
        <p:nvCxnSpPr>
          <p:cNvPr id="7" name="Straight Connector 6"/>
          <p:cNvCxnSpPr/>
          <p:nvPr/>
        </p:nvCxnSpPr>
        <p:spPr>
          <a:xfrm>
            <a:off x="9371012" y="762000"/>
            <a:ext cx="0" cy="533400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a:t>Click to edit Master title style</a:t>
            </a:r>
            <a:endParaRPr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9/2/2023</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cxnSp>
        <p:nvCxnSpPr>
          <p:cNvPr id="7" name="Straight Connector 6"/>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0" y="2237096"/>
            <a:ext cx="8229601" cy="2411103"/>
          </a:xfrm>
        </p:spPr>
        <p:txBody>
          <a:bodyPr anchor="b">
            <a:normAutofit/>
          </a:bodyPr>
          <a:lstStyle>
            <a:lvl1pPr algn="l">
              <a:lnSpc>
                <a:spcPct val="80000"/>
              </a:lnSpc>
              <a:defRPr sz="4800" b="0" cap="none" baseline="0">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1522412" y="4876800"/>
            <a:ext cx="8229601" cy="1292225"/>
          </a:xfrm>
        </p:spPr>
        <p:txBody>
          <a:bodyPr anchor="t">
            <a:normAutofit/>
          </a:bodyPr>
          <a:lstStyle>
            <a:lvl1pPr marL="0" indent="0">
              <a:spcBef>
                <a:spcPts val="0"/>
              </a:spcBef>
              <a:buNone/>
              <a:defRPr sz="2800" cap="none" baseline="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grpSp>
        <p:nvGrpSpPr>
          <p:cNvPr id="7" name="Group 6"/>
          <p:cNvGrpSpPr/>
          <p:nvPr userDrawn="1"/>
        </p:nvGrpSpPr>
        <p:grpSpPr>
          <a:xfrm>
            <a:off x="11123611" y="0"/>
            <a:ext cx="1065214" cy="6868886"/>
            <a:chOff x="11123611" y="0"/>
            <a:chExt cx="1065214" cy="6868886"/>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1123611" y="0"/>
              <a:ext cx="1065213" cy="6858000"/>
            </a:xfrm>
            <a:prstGeom prst="rect">
              <a:avLst/>
            </a:prstGeom>
          </p:spPr>
        </p:pic>
        <p:sp>
          <p:nvSpPr>
            <p:cNvPr id="12" name="Rectangle 11"/>
            <p:cNvSpPr/>
            <p:nvPr/>
          </p:nvSpPr>
          <p:spPr>
            <a:xfrm>
              <a:off x="11123612" y="10886"/>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9/2/2023</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cxnSp>
        <p:nvCxnSpPr>
          <p:cNvPr id="9" name="Straight Connector 8"/>
          <p:cNvCxnSpPr/>
          <p:nvPr/>
        </p:nvCxnSpPr>
        <p:spPr>
          <a:xfrm>
            <a:off x="1658936" y="4782971"/>
            <a:ext cx="80168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829798" cy="1219200"/>
          </a:xfrm>
        </p:spPr>
        <p:txBody>
          <a:bodyPr/>
          <a:lstStyle>
            <a:lvl1pPr>
              <a:defRPr>
                <a:solidFill>
                  <a:schemeClr val="accent1">
                    <a:lumMod val="50000"/>
                  </a:schemeClr>
                </a:solidFill>
              </a:defRPr>
            </a:lvl1pPr>
          </a:lstStyle>
          <a:p>
            <a:r>
              <a:rPr lang="en-US"/>
              <a:t>Click to edit Master title style</a:t>
            </a:r>
            <a:endParaRPr/>
          </a:p>
        </p:txBody>
      </p:sp>
      <p:sp>
        <p:nvSpPr>
          <p:cNvPr id="3" name="Content Placeholder 2"/>
          <p:cNvSpPr>
            <a:spLocks noGrp="1"/>
          </p:cNvSpPr>
          <p:nvPr>
            <p:ph sz="half" idx="1"/>
          </p:nvPr>
        </p:nvSpPr>
        <p:spPr>
          <a:xfrm>
            <a:off x="1488168" y="1984248"/>
            <a:ext cx="4800600" cy="4187952"/>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551612" y="1984248"/>
            <a:ext cx="4800601" cy="4187952"/>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03F41C87-7AD9-4845-A077-840E4A0F3F06}" type="datetimeFigureOut">
              <a:rPr lang="en-US"/>
              <a:t>9/2/2023</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cxnSp>
        <p:nvCxnSpPr>
          <p:cNvPr id="8" name="Straight Connector 7"/>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829798" cy="1219200"/>
          </a:xfrm>
        </p:spPr>
        <p:txBody>
          <a:bodyPr/>
          <a:lstStyle>
            <a:lvl1pPr>
              <a:defRPr>
                <a:solidFill>
                  <a:schemeClr val="accent1">
                    <a:lumMod val="50000"/>
                  </a:schemeClr>
                </a:solidFill>
              </a:defRPr>
            </a:lvl1pPr>
          </a:lstStyle>
          <a:p>
            <a:r>
              <a:rPr lang="en-US"/>
              <a:t>Click to edit Master title style</a:t>
            </a:r>
            <a:endParaRPr dirty="0"/>
          </a:p>
        </p:txBody>
      </p:sp>
      <p:sp>
        <p:nvSpPr>
          <p:cNvPr id="3" name="Text Placeholder 2"/>
          <p:cNvSpPr>
            <a:spLocks noGrp="1"/>
          </p:cNvSpPr>
          <p:nvPr>
            <p:ph type="body" idx="1"/>
          </p:nvPr>
        </p:nvSpPr>
        <p:spPr>
          <a:xfrm>
            <a:off x="1522413" y="1828800"/>
            <a:ext cx="4800600" cy="838200"/>
          </a:xfrm>
        </p:spPr>
        <p:txBody>
          <a:bodyPr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743200"/>
            <a:ext cx="4800600" cy="342582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551613" y="1828800"/>
            <a:ext cx="4800600" cy="838200"/>
          </a:xfrm>
        </p:spPr>
        <p:txBody>
          <a:bodyPr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51613" y="2743200"/>
            <a:ext cx="4800600" cy="342582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F41C87-7AD9-4845-A077-840E4A0F3F06}" type="datetimeFigureOut">
              <a:rPr lang="en-US"/>
              <a:t>9/2/2023</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cxnSp>
        <p:nvCxnSpPr>
          <p:cNvPr id="10" name="Straight Connector 9"/>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a:t>Click to edit Master title style</a:t>
            </a:r>
            <a:endParaRPr dirty="0"/>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03F41C87-7AD9-4845-A077-840E4A0F3F06}" type="datetimeFigureOut">
              <a:rPr lang="en-US"/>
              <a:t>9/2/2023</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cxnSp>
        <p:nvCxnSpPr>
          <p:cNvPr id="6" name="Straight Connector 5"/>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03F41C87-7AD9-4845-A077-840E4A0F3F06}" type="datetimeFigureOut">
              <a:rPr lang="en-US"/>
              <a:t>9/2/2023</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3" y="685800"/>
            <a:ext cx="4114800" cy="1925637"/>
          </a:xfrm>
        </p:spPr>
        <p:txBody>
          <a:bodyPr anchor="b">
            <a:noAutofit/>
          </a:bodyPr>
          <a:lstStyle>
            <a:lvl1pPr algn="l">
              <a:lnSpc>
                <a:spcPct val="80000"/>
              </a:lnSpc>
              <a:defRPr sz="4000" b="0">
                <a:solidFill>
                  <a:schemeClr val="accent1">
                    <a:lumMod val="50000"/>
                  </a:schemeClr>
                </a:solidFill>
              </a:defRPr>
            </a:lvl1pPr>
          </a:lstStyle>
          <a:p>
            <a:r>
              <a:rPr lang="en-US"/>
              <a:t>Click to edit Master title style</a:t>
            </a:r>
            <a:endParaRPr/>
          </a:p>
        </p:txBody>
      </p:sp>
      <p:sp>
        <p:nvSpPr>
          <p:cNvPr id="3" name="Content Placeholder 2"/>
          <p:cNvSpPr>
            <a:spLocks noGrp="1"/>
          </p:cNvSpPr>
          <p:nvPr>
            <p:ph idx="1"/>
          </p:nvPr>
        </p:nvSpPr>
        <p:spPr>
          <a:xfrm>
            <a:off x="6094414" y="685800"/>
            <a:ext cx="5257799"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1522413" y="2895599"/>
            <a:ext cx="4114800" cy="1752601"/>
          </a:xfrm>
        </p:spPr>
        <p:txBody>
          <a:bodyPr>
            <a:normAutofit/>
          </a:bodyPr>
          <a:lstStyle>
            <a:lvl1pPr marL="0" indent="0">
              <a:lnSpc>
                <a:spcPct val="90000"/>
              </a:lnSpc>
              <a:spcBef>
                <a:spcPts val="18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03F41C87-7AD9-4845-A077-840E4A0F3F06}" type="datetimeFigureOut">
              <a:rPr lang="en-US"/>
              <a:t>9/2/2023</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cxnSp>
        <p:nvCxnSpPr>
          <p:cNvPr id="8" name="Straight Connector 7"/>
          <p:cNvCxnSpPr/>
          <p:nvPr/>
        </p:nvCxnSpPr>
        <p:spPr>
          <a:xfrm>
            <a:off x="1658936" y="2743200"/>
            <a:ext cx="3902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3" y="685800"/>
            <a:ext cx="4114800" cy="1925638"/>
          </a:xfrm>
        </p:spPr>
        <p:txBody>
          <a:bodyPr anchor="b">
            <a:normAutofit/>
          </a:bodyPr>
          <a:lstStyle>
            <a:lvl1pPr algn="l">
              <a:lnSpc>
                <a:spcPct val="80000"/>
              </a:lnSpc>
              <a:defRPr sz="4000" b="0" i="0" baseline="0">
                <a:solidFill>
                  <a:schemeClr val="accent1">
                    <a:lumMod val="50000"/>
                  </a:schemeClr>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6025925" y="-50118"/>
            <a:ext cx="6172198" cy="6857999"/>
          </a:xfrm>
          <a:solidFill>
            <a:schemeClr val="bg2"/>
          </a:solidFill>
          <a:effectLst>
            <a:outerShdw blurRad="152400" dist="50800" dir="10800000" algn="r" rotWithShape="0">
              <a:prstClr val="black">
                <a:alpha val="25000"/>
              </a:prst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522413" y="2895599"/>
            <a:ext cx="4114800" cy="1752601"/>
          </a:xfrm>
        </p:spPr>
        <p:txBody>
          <a:bodyPr>
            <a:normAutofit/>
          </a:bodyPr>
          <a:lstStyle>
            <a:lvl1pPr marL="0" indent="0">
              <a:lnSpc>
                <a:spcPct val="90000"/>
              </a:lnSpc>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0" name="Straight Connector 9"/>
          <p:cNvCxnSpPr/>
          <p:nvPr/>
        </p:nvCxnSpPr>
        <p:spPr>
          <a:xfrm>
            <a:off x="1658936" y="2743200"/>
            <a:ext cx="3902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829799" cy="12192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81200"/>
            <a:ext cx="9829799" cy="4187825"/>
          </a:xfrm>
          <a:prstGeom prst="rect">
            <a:avLst/>
          </a:prstGeom>
        </p:spPr>
        <p:txBody>
          <a:bodyPr vert="horz" lIns="91440" tIns="45720" rIns="91440" bIns="45720" rtlCol="0">
            <a:normAutofit/>
          </a:bodyPr>
          <a:lstStyle/>
          <a:p>
            <a:pPr lvl="0"/>
            <a:r>
              <a:rPr lang="en-US" dirty="0"/>
              <a:t>E</a:t>
            </a:r>
            <a:r>
              <a:rPr dirty="0"/>
              <a:t>dit Master text styles</a:t>
            </a:r>
          </a:p>
          <a:p>
            <a:pPr lvl="1"/>
            <a:r>
              <a:rPr dirty="0"/>
              <a:t>Second level</a:t>
            </a:r>
          </a:p>
          <a:p>
            <a:pPr lvl="2"/>
            <a:r>
              <a:rPr dirty="0"/>
              <a:t>Third level</a:t>
            </a:r>
          </a:p>
          <a:p>
            <a:pPr lvl="3"/>
            <a:r>
              <a:rPr dirty="0"/>
              <a:t>Fourth level</a:t>
            </a:r>
          </a:p>
          <a:p>
            <a:pPr lvl="4"/>
            <a:r>
              <a:rPr dirty="0"/>
              <a:t>Fifth level</a:t>
            </a:r>
          </a:p>
        </p:txBody>
      </p:sp>
      <p:sp>
        <p:nvSpPr>
          <p:cNvPr id="5" name="Footer Placeholder 4"/>
          <p:cNvSpPr>
            <a:spLocks noGrp="1"/>
          </p:cNvSpPr>
          <p:nvPr>
            <p:ph type="ftr" sz="quarter" idx="3"/>
          </p:nvPr>
        </p:nvSpPr>
        <p:spPr>
          <a:xfrm>
            <a:off x="1522413" y="6400800"/>
            <a:ext cx="5954834" cy="276228"/>
          </a:xfrm>
          <a:prstGeom prst="rect">
            <a:avLst/>
          </a:prstGeom>
        </p:spPr>
        <p:txBody>
          <a:bodyPr vert="horz" lIns="91440" tIns="45720" rIns="91440" bIns="45720" rtlCol="0" anchor="ctr"/>
          <a:lstStyle>
            <a:lvl1pPr algn="l">
              <a:defRPr sz="110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228011" y="6400800"/>
            <a:ext cx="1548659" cy="276228"/>
          </a:xfrm>
          <a:prstGeom prst="rect">
            <a:avLst/>
          </a:prstGeom>
        </p:spPr>
        <p:txBody>
          <a:bodyPr vert="horz" lIns="91440" tIns="45720" rIns="91440" bIns="45720" rtlCol="0" anchor="ctr"/>
          <a:lstStyle>
            <a:lvl1pPr algn="r">
              <a:defRPr sz="1100">
                <a:solidFill>
                  <a:schemeClr val="tx1"/>
                </a:solidFill>
              </a:defRPr>
            </a:lvl1pPr>
          </a:lstStyle>
          <a:p>
            <a:fld id="{03F41C87-7AD9-4845-A077-840E4A0F3F06}" type="datetimeFigureOut">
              <a:rPr lang="en-US" smtClean="0"/>
              <a:pPr/>
              <a:t>9/2/2023</a:t>
            </a:fld>
            <a:endParaRPr lang="en-US"/>
          </a:p>
        </p:txBody>
      </p:sp>
      <p:sp>
        <p:nvSpPr>
          <p:cNvPr id="6" name="Slide Number Placeholder 5"/>
          <p:cNvSpPr>
            <a:spLocks noGrp="1"/>
          </p:cNvSpPr>
          <p:nvPr>
            <p:ph type="sldNum" sz="quarter" idx="4"/>
          </p:nvPr>
        </p:nvSpPr>
        <p:spPr>
          <a:xfrm>
            <a:off x="10285411" y="6400800"/>
            <a:ext cx="1066802" cy="276228"/>
          </a:xfrm>
          <a:prstGeom prst="rect">
            <a:avLst/>
          </a:prstGeom>
        </p:spPr>
        <p:txBody>
          <a:bodyPr vert="horz" lIns="91440" tIns="45720" rIns="91440" bIns="45720" rtlCol="0" anchor="ctr"/>
          <a:lstStyle>
            <a:lvl1pPr algn="r">
              <a:defRPr sz="1100">
                <a:solidFill>
                  <a:schemeClr val="tx1"/>
                </a:solidFill>
              </a:defRPr>
            </a:lvl1pPr>
          </a:lstStyle>
          <a:p>
            <a:fld id="{2A013F82-EE5E-44EE-A61D-E31C6657F26F}" type="slidenum">
              <a:rPr lang="en-US" smtClean="0"/>
              <a:pPr/>
              <a:t>‹#›</a:t>
            </a:fld>
            <a:endParaRPr lang="en-US"/>
          </a:p>
        </p:txBody>
      </p:sp>
      <p:pic>
        <p:nvPicPr>
          <p:cNvPr id="9" name="Picture 8"/>
          <p:cNvPicPr>
            <a:picLocks noChangeAspect="1"/>
          </p:cNvPicPr>
          <p:nvPr/>
        </p:nvPicPr>
        <p:blipFill rotWithShape="1">
          <a:blip r:embed="rId13" cstate="print">
            <a:extLst>
              <a:ext uri="{28A0092B-C50C-407E-A947-70E740481C1C}">
                <a14:useLocalDpi xmlns:a14="http://schemas.microsoft.com/office/drawing/2010/main" val="0"/>
              </a:ext>
            </a:extLst>
          </a:blip>
          <a:srcRect/>
          <a:stretch/>
        </p:blipFill>
        <p:spPr>
          <a:xfrm>
            <a:off x="1" y="0"/>
            <a:ext cx="1065213" cy="6858000"/>
          </a:xfrm>
          <a:prstGeom prst="rect">
            <a:avLst/>
          </a:prstGeom>
        </p:spPr>
      </p:pic>
      <p:sp>
        <p:nvSpPr>
          <p:cNvPr id="10" name="Rectangle 9"/>
          <p:cNvSpPr/>
          <p:nvPr/>
        </p:nvSpPr>
        <p:spPr>
          <a:xfrm>
            <a:off x="1" y="0"/>
            <a:ext cx="1065213" cy="6858000"/>
          </a:xfrm>
          <a:prstGeom prst="rect">
            <a:avLst/>
          </a:prstGeom>
          <a:gradFill flip="none" rotWithShape="1">
            <a:gsLst>
              <a:gs pos="75000">
                <a:schemeClr val="tx2">
                  <a:alpha val="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1403059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accent1">
              <a:lumMod val="50000"/>
            </a:schemeClr>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tx1">
            <a:lumMod val="90000"/>
            <a:lumOff val="10000"/>
          </a:schemeClr>
        </a:buClr>
        <a:buSzPct val="80000"/>
        <a:buFont typeface="Arial" pitchFamily="34" charset="0"/>
        <a:buChar char="•"/>
        <a:defRPr sz="2400" kern="1200">
          <a:solidFill>
            <a:schemeClr val="tx1"/>
          </a:solidFill>
          <a:latin typeface="+mn-lt"/>
          <a:ea typeface="+mn-ea"/>
          <a:cs typeface="+mn-cs"/>
        </a:defRPr>
      </a:lvl1pPr>
      <a:lvl2pPr marL="511175" indent="-228600" algn="l" defTabSz="914400" rtl="0" eaLnBrk="1" latinLnBrk="0" hangingPunct="1">
        <a:lnSpc>
          <a:spcPct val="90000"/>
        </a:lnSpc>
        <a:spcBef>
          <a:spcPts val="1000"/>
        </a:spcBef>
        <a:buClr>
          <a:schemeClr val="tx1">
            <a:lumMod val="90000"/>
            <a:lumOff val="10000"/>
          </a:schemeClr>
        </a:buClr>
        <a:buSzPct val="80000"/>
        <a:buFont typeface="Arial" pitchFamily="34" charset="0"/>
        <a:buChar char="•"/>
        <a:defRPr sz="2000" kern="1200">
          <a:solidFill>
            <a:schemeClr val="tx1"/>
          </a:solidFill>
          <a:latin typeface="+mn-lt"/>
          <a:ea typeface="+mn-ea"/>
          <a:cs typeface="+mn-cs"/>
        </a:defRPr>
      </a:lvl2pPr>
      <a:lvl3pPr marL="685800"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800" kern="1200">
          <a:solidFill>
            <a:schemeClr val="tx1"/>
          </a:solidFill>
          <a:latin typeface="+mn-lt"/>
          <a:ea typeface="+mn-ea"/>
          <a:cs typeface="+mn-cs"/>
        </a:defRPr>
      </a:lvl3pPr>
      <a:lvl4pPr marL="860425"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4pPr>
      <a:lvl5pPr marL="1033463" indent="-173038"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0824" y="332657"/>
            <a:ext cx="6229772" cy="1368151"/>
          </a:xfrm>
        </p:spPr>
        <p:txBody>
          <a:bodyPr>
            <a:normAutofit/>
          </a:bodyPr>
          <a:lstStyle/>
          <a:p>
            <a:r>
              <a:rPr lang="en-US" sz="4000" dirty="0">
                <a:latin typeface="Times New Roman" panose="02020603050405020304" pitchFamily="18" charset="0"/>
                <a:cs typeface="Times New Roman" panose="02020603050405020304" pitchFamily="18" charset="0"/>
              </a:rPr>
              <a:t> EASY LOAN’S WEBSITE </a:t>
            </a:r>
          </a:p>
        </p:txBody>
      </p:sp>
      <p:sp>
        <p:nvSpPr>
          <p:cNvPr id="3" name="Subtitle 2"/>
          <p:cNvSpPr>
            <a:spLocks noGrp="1"/>
          </p:cNvSpPr>
          <p:nvPr>
            <p:ph type="subTitle" idx="1"/>
          </p:nvPr>
        </p:nvSpPr>
        <p:spPr/>
        <p:txBody>
          <a:bodyPr/>
          <a:lstStyle/>
          <a:p>
            <a:r>
              <a:rPr lang="en-US" dirty="0"/>
              <a:t>Subtitle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078" y="2348880"/>
            <a:ext cx="5949373" cy="3653584"/>
          </a:xfrm>
          <a:prstGeom prst="rect">
            <a:avLst/>
          </a:prstGeom>
        </p:spPr>
      </p:pic>
    </p:spTree>
    <p:extLst>
      <p:ext uri="{BB962C8B-B14F-4D97-AF65-F5344CB8AC3E}">
        <p14:creationId xmlns:p14="http://schemas.microsoft.com/office/powerpoint/2010/main" val="23201155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DESIGN</a:t>
            </a:r>
            <a:endParaRPr lang="en-IN"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Context Diagram</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Use-Case Diagram</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Sequence Diagram</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Class Diagram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Activity Diagram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551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2413" y="381000"/>
            <a:ext cx="9829799" cy="121920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600" dirty="0">
                <a:solidFill>
                  <a:schemeClr val="accent1">
                    <a:lumMod val="50000"/>
                  </a:schemeClr>
                </a:solidFill>
                <a:latin typeface="+mj-lt"/>
                <a:ea typeface="+mj-ea"/>
                <a:cs typeface="+mj-cs"/>
              </a:rPr>
              <a:t> CONTEXT DIAGRAM</a:t>
            </a:r>
            <a:endParaRPr lang="en-IN" sz="3600" dirty="0">
              <a:solidFill>
                <a:schemeClr val="accent1">
                  <a:lumMod val="50000"/>
                </a:schemeClr>
              </a:solidFill>
              <a:latin typeface="+mj-lt"/>
              <a:ea typeface="+mj-ea"/>
              <a:cs typeface="+mj-cs"/>
            </a:endParaRPr>
          </a:p>
        </p:txBody>
      </p:sp>
      <p:pic>
        <p:nvPicPr>
          <p:cNvPr id="5" name="Picture 4" descr="A diagram of a system&#10;&#10;Description automatically generated">
            <a:extLst>
              <a:ext uri="{FF2B5EF4-FFF2-40B4-BE49-F238E27FC236}">
                <a16:creationId xmlns:a16="http://schemas.microsoft.com/office/drawing/2014/main" id="{3DD3953C-82E1-D4AC-3D84-C999DF4E2C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940" y="2132856"/>
            <a:ext cx="9073007" cy="4104456"/>
          </a:xfrm>
          <a:prstGeom prst="rect">
            <a:avLst/>
          </a:prstGeom>
        </p:spPr>
      </p:pic>
    </p:spTree>
    <p:extLst>
      <p:ext uri="{BB962C8B-B14F-4D97-AF65-F5344CB8AC3E}">
        <p14:creationId xmlns:p14="http://schemas.microsoft.com/office/powerpoint/2010/main" val="1702391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13892" y="383497"/>
            <a:ext cx="6768752" cy="461665"/>
          </a:xfrm>
          <a:prstGeom prst="rect">
            <a:avLst/>
          </a:prstGeom>
          <a:noFill/>
        </p:spPr>
        <p:txBody>
          <a:bodyPr wrap="square" rtlCol="0">
            <a:spAutoFit/>
          </a:bodyPr>
          <a:lstStyle/>
          <a:p>
            <a:r>
              <a:rPr lang="en-US" sz="2400" dirty="0">
                <a:solidFill>
                  <a:schemeClr val="accent1">
                    <a:lumMod val="50000"/>
                  </a:schemeClr>
                </a:solidFill>
                <a:latin typeface="Times New Roman" panose="02020603050405020304" pitchFamily="18" charset="0"/>
                <a:cs typeface="Times New Roman" panose="02020603050405020304" pitchFamily="18" charset="0"/>
              </a:rPr>
              <a:t>USE-CASE DIAGRAM</a:t>
            </a:r>
            <a:endParaRPr lang="en-IN" sz="2400"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A79B141-CB10-D352-5B87-B6001023777D}"/>
              </a:ext>
            </a:extLst>
          </p:cNvPr>
          <p:cNvPicPr>
            <a:picLocks noChangeAspect="1"/>
          </p:cNvPicPr>
          <p:nvPr/>
        </p:nvPicPr>
        <p:blipFill>
          <a:blip r:embed="rId2"/>
          <a:stretch>
            <a:fillRect/>
          </a:stretch>
        </p:blipFill>
        <p:spPr>
          <a:xfrm>
            <a:off x="3574132" y="1370384"/>
            <a:ext cx="4334066" cy="2058616"/>
          </a:xfrm>
          <a:prstGeom prst="rect">
            <a:avLst/>
          </a:prstGeom>
        </p:spPr>
      </p:pic>
      <p:pic>
        <p:nvPicPr>
          <p:cNvPr id="6" name="Picture 5">
            <a:extLst>
              <a:ext uri="{FF2B5EF4-FFF2-40B4-BE49-F238E27FC236}">
                <a16:creationId xmlns:a16="http://schemas.microsoft.com/office/drawing/2014/main" id="{3457DAEF-9299-5DB8-AFF7-C8E6F96E3B8D}"/>
              </a:ext>
            </a:extLst>
          </p:cNvPr>
          <p:cNvPicPr>
            <a:picLocks noChangeAspect="1"/>
          </p:cNvPicPr>
          <p:nvPr/>
        </p:nvPicPr>
        <p:blipFill>
          <a:blip r:embed="rId3"/>
          <a:stretch>
            <a:fillRect/>
          </a:stretch>
        </p:blipFill>
        <p:spPr>
          <a:xfrm>
            <a:off x="3542580" y="3573016"/>
            <a:ext cx="4826684" cy="2664296"/>
          </a:xfrm>
          <a:prstGeom prst="rect">
            <a:avLst/>
          </a:prstGeom>
        </p:spPr>
      </p:pic>
    </p:spTree>
    <p:extLst>
      <p:ext uri="{BB962C8B-B14F-4D97-AF65-F5344CB8AC3E}">
        <p14:creationId xmlns:p14="http://schemas.microsoft.com/office/powerpoint/2010/main" val="735401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2413" y="381000"/>
            <a:ext cx="9829799" cy="121920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600" dirty="0">
                <a:solidFill>
                  <a:schemeClr val="accent1">
                    <a:lumMod val="50000"/>
                  </a:schemeClr>
                </a:solidFill>
                <a:latin typeface="+mj-lt"/>
                <a:ea typeface="+mj-ea"/>
                <a:cs typeface="+mj-cs"/>
              </a:rPr>
              <a:t> SEQUENCE DIAGRAM</a:t>
            </a:r>
            <a:endParaRPr lang="en-IN" sz="3600" dirty="0">
              <a:solidFill>
                <a:schemeClr val="accent1">
                  <a:lumMod val="50000"/>
                </a:schemeClr>
              </a:solidFill>
              <a:latin typeface="+mj-lt"/>
              <a:ea typeface="+mj-ea"/>
              <a:cs typeface="+mj-cs"/>
            </a:endParaRPr>
          </a:p>
        </p:txBody>
      </p:sp>
      <p:pic>
        <p:nvPicPr>
          <p:cNvPr id="37" name="Picture 36" descr="A diagram of a application&#10;&#10;Description automatically generated">
            <a:extLst>
              <a:ext uri="{FF2B5EF4-FFF2-40B4-BE49-F238E27FC236}">
                <a16:creationId xmlns:a16="http://schemas.microsoft.com/office/drawing/2014/main" id="{8C9C52AD-9D3A-3B36-5935-1527F3A92F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3892" y="1988840"/>
            <a:ext cx="10153128" cy="4536504"/>
          </a:xfrm>
          <a:prstGeom prst="rect">
            <a:avLst/>
          </a:prstGeom>
        </p:spPr>
      </p:pic>
    </p:spTree>
    <p:extLst>
      <p:ext uri="{BB962C8B-B14F-4D97-AF65-F5344CB8AC3E}">
        <p14:creationId xmlns:p14="http://schemas.microsoft.com/office/powerpoint/2010/main" val="1807452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2413" y="381000"/>
            <a:ext cx="9829799" cy="121920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600">
                <a:solidFill>
                  <a:schemeClr val="accent1">
                    <a:lumMod val="50000"/>
                  </a:schemeClr>
                </a:solidFill>
                <a:latin typeface="+mj-lt"/>
                <a:ea typeface="+mj-ea"/>
                <a:cs typeface="+mj-cs"/>
              </a:rPr>
              <a:t>CLASS DIAGRAM</a:t>
            </a:r>
            <a:endParaRPr lang="en-IN" sz="3600">
              <a:solidFill>
                <a:schemeClr val="accent1">
                  <a:lumMod val="50000"/>
                </a:schemeClr>
              </a:solidFill>
              <a:latin typeface="+mj-lt"/>
              <a:ea typeface="+mj-ea"/>
              <a:cs typeface="+mj-cs"/>
            </a:endParaRPr>
          </a:p>
        </p:txBody>
      </p:sp>
      <p:pic>
        <p:nvPicPr>
          <p:cNvPr id="5" name="Picture 4">
            <a:extLst>
              <a:ext uri="{FF2B5EF4-FFF2-40B4-BE49-F238E27FC236}">
                <a16:creationId xmlns:a16="http://schemas.microsoft.com/office/drawing/2014/main" id="{523E7324-9B26-3A96-80E8-7E22419094C8}"/>
              </a:ext>
            </a:extLst>
          </p:cNvPr>
          <p:cNvPicPr>
            <a:picLocks noChangeAspect="1"/>
          </p:cNvPicPr>
          <p:nvPr/>
        </p:nvPicPr>
        <p:blipFill>
          <a:blip r:embed="rId2"/>
          <a:stretch>
            <a:fillRect/>
          </a:stretch>
        </p:blipFill>
        <p:spPr>
          <a:xfrm>
            <a:off x="1557909" y="1935332"/>
            <a:ext cx="9145016" cy="4590012"/>
          </a:xfrm>
          <a:prstGeom prst="rect">
            <a:avLst/>
          </a:prstGeom>
        </p:spPr>
      </p:pic>
    </p:spTree>
    <p:extLst>
      <p:ext uri="{BB962C8B-B14F-4D97-AF65-F5344CB8AC3E}">
        <p14:creationId xmlns:p14="http://schemas.microsoft.com/office/powerpoint/2010/main" val="417810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8CD31-074C-BEF0-7248-F8BA6020510A}"/>
              </a:ext>
            </a:extLst>
          </p:cNvPr>
          <p:cNvSpPr>
            <a:spLocks noGrp="1"/>
          </p:cNvSpPr>
          <p:nvPr>
            <p:ph type="title"/>
          </p:nvPr>
        </p:nvSpPr>
        <p:spPr/>
        <p:txBody>
          <a:bodyPr/>
          <a:lstStyle/>
          <a:p>
            <a:r>
              <a:rPr lang="en-IN" dirty="0"/>
              <a:t>ACTIVITY DIAGRAM</a:t>
            </a:r>
          </a:p>
        </p:txBody>
      </p:sp>
      <p:sp>
        <p:nvSpPr>
          <p:cNvPr id="4" name="Rectangle 24">
            <a:extLst>
              <a:ext uri="{FF2B5EF4-FFF2-40B4-BE49-F238E27FC236}">
                <a16:creationId xmlns:a16="http://schemas.microsoft.com/office/drawing/2014/main" id="{AC067AF6-8CB5-8558-4F68-0B7276F3354F}"/>
              </a:ext>
            </a:extLst>
          </p:cNvPr>
          <p:cNvSpPr>
            <a:spLocks noChangeArrowheads="1"/>
          </p:cNvSpPr>
          <p:nvPr/>
        </p:nvSpPr>
        <p:spPr bwMode="auto">
          <a:xfrm>
            <a:off x="0" y="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8" name="Rectangle 32">
            <a:extLst>
              <a:ext uri="{FF2B5EF4-FFF2-40B4-BE49-F238E27FC236}">
                <a16:creationId xmlns:a16="http://schemas.microsoft.com/office/drawing/2014/main" id="{3E8BFE56-2402-624F-E881-248074EFB6BE}"/>
              </a:ext>
            </a:extLst>
          </p:cNvPr>
          <p:cNvSpPr>
            <a:spLocks noChangeArrowheads="1"/>
          </p:cNvSpPr>
          <p:nvPr/>
        </p:nvSpPr>
        <p:spPr bwMode="auto">
          <a:xfrm>
            <a:off x="0" y="457200"/>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 name="Rectangle 26">
            <a:extLst>
              <a:ext uri="{FF2B5EF4-FFF2-40B4-BE49-F238E27FC236}">
                <a16:creationId xmlns:a16="http://schemas.microsoft.com/office/drawing/2014/main" id="{CCC9E7C5-1754-C341-A31F-DD4F295E1691}"/>
              </a:ext>
            </a:extLst>
          </p:cNvPr>
          <p:cNvSpPr>
            <a:spLocks noChangeArrowheads="1"/>
          </p:cNvSpPr>
          <p:nvPr/>
        </p:nvSpPr>
        <p:spPr bwMode="auto">
          <a:xfrm>
            <a:off x="152400" y="15240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pSp>
        <p:nvGrpSpPr>
          <p:cNvPr id="29" name="Group 1">
            <a:extLst>
              <a:ext uri="{FF2B5EF4-FFF2-40B4-BE49-F238E27FC236}">
                <a16:creationId xmlns:a16="http://schemas.microsoft.com/office/drawing/2014/main" id="{7A94C547-ED9B-0183-D32E-4C8A7C0193EF}"/>
              </a:ext>
            </a:extLst>
          </p:cNvPr>
          <p:cNvGrpSpPr>
            <a:grpSpLocks/>
          </p:cNvGrpSpPr>
          <p:nvPr/>
        </p:nvGrpSpPr>
        <p:grpSpPr bwMode="auto">
          <a:xfrm>
            <a:off x="2277988" y="1916832"/>
            <a:ext cx="7704855" cy="4392488"/>
            <a:chOff x="1601" y="1850"/>
            <a:chExt cx="8871" cy="5493"/>
          </a:xfrm>
        </p:grpSpPr>
        <p:grpSp>
          <p:nvGrpSpPr>
            <p:cNvPr id="30" name="Group 3">
              <a:extLst>
                <a:ext uri="{FF2B5EF4-FFF2-40B4-BE49-F238E27FC236}">
                  <a16:creationId xmlns:a16="http://schemas.microsoft.com/office/drawing/2014/main" id="{9A96DBE9-CDC2-1E60-F80B-3F93F7C4E7EF}"/>
                </a:ext>
              </a:extLst>
            </p:cNvPr>
            <p:cNvGrpSpPr>
              <a:grpSpLocks/>
            </p:cNvGrpSpPr>
            <p:nvPr/>
          </p:nvGrpSpPr>
          <p:grpSpPr bwMode="auto">
            <a:xfrm>
              <a:off x="1601" y="1850"/>
              <a:ext cx="8871" cy="5493"/>
              <a:chOff x="1601" y="1850"/>
              <a:chExt cx="8871" cy="5493"/>
            </a:xfrm>
          </p:grpSpPr>
          <p:sp>
            <p:nvSpPr>
              <p:cNvPr id="32" name="Oval 25">
                <a:extLst>
                  <a:ext uri="{FF2B5EF4-FFF2-40B4-BE49-F238E27FC236}">
                    <a16:creationId xmlns:a16="http://schemas.microsoft.com/office/drawing/2014/main" id="{D7B711A5-7EA6-A6A2-250E-EAD32EFE00DB}"/>
                  </a:ext>
                </a:extLst>
              </p:cNvPr>
              <p:cNvSpPr>
                <a:spLocks noChangeArrowheads="1"/>
              </p:cNvSpPr>
              <p:nvPr/>
            </p:nvSpPr>
            <p:spPr bwMode="auto">
              <a:xfrm>
                <a:off x="5749" y="1850"/>
                <a:ext cx="195" cy="19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33" name="AutoShape 24">
                <a:extLst>
                  <a:ext uri="{FF2B5EF4-FFF2-40B4-BE49-F238E27FC236}">
                    <a16:creationId xmlns:a16="http://schemas.microsoft.com/office/drawing/2014/main" id="{8BD5AC9E-D12B-2301-A54D-BA6A6600E4EF}"/>
                  </a:ext>
                </a:extLst>
              </p:cNvPr>
              <p:cNvSpPr>
                <a:spLocks noChangeShapeType="1"/>
              </p:cNvSpPr>
              <p:nvPr/>
            </p:nvSpPr>
            <p:spPr bwMode="auto">
              <a:xfrm>
                <a:off x="1601" y="6566"/>
                <a:ext cx="8871" cy="0"/>
              </a:xfrm>
              <a:prstGeom prst="straightConnector1">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4" name="AutoShape 23">
                <a:extLst>
                  <a:ext uri="{FF2B5EF4-FFF2-40B4-BE49-F238E27FC236}">
                    <a16:creationId xmlns:a16="http://schemas.microsoft.com/office/drawing/2014/main" id="{0BCD154E-FA7E-14CD-A26D-F8C372568C2C}"/>
                  </a:ext>
                </a:extLst>
              </p:cNvPr>
              <p:cNvSpPr>
                <a:spLocks noChangeArrowheads="1"/>
              </p:cNvSpPr>
              <p:nvPr/>
            </p:nvSpPr>
            <p:spPr bwMode="auto">
              <a:xfrm>
                <a:off x="3758" y="3375"/>
                <a:ext cx="1602" cy="611"/>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Select the type of loan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 name="AutoShape 22">
                <a:extLst>
                  <a:ext uri="{FF2B5EF4-FFF2-40B4-BE49-F238E27FC236}">
                    <a16:creationId xmlns:a16="http://schemas.microsoft.com/office/drawing/2014/main" id="{DA7537FE-879A-5F15-01B8-12934A96E2C4}"/>
                  </a:ext>
                </a:extLst>
              </p:cNvPr>
              <p:cNvSpPr>
                <a:spLocks noChangeArrowheads="1"/>
              </p:cNvSpPr>
              <p:nvPr/>
            </p:nvSpPr>
            <p:spPr bwMode="auto">
              <a:xfrm>
                <a:off x="3310" y="4366"/>
                <a:ext cx="2415" cy="413"/>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Fill the loan Application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21">
                <a:extLst>
                  <a:ext uri="{FF2B5EF4-FFF2-40B4-BE49-F238E27FC236}">
                    <a16:creationId xmlns:a16="http://schemas.microsoft.com/office/drawing/2014/main" id="{2A66A820-480B-B84E-8CEF-8A66207D14F5}"/>
                  </a:ext>
                </a:extLst>
              </p:cNvPr>
              <p:cNvSpPr>
                <a:spLocks noChangeArrowheads="1"/>
              </p:cNvSpPr>
              <p:nvPr/>
            </p:nvSpPr>
            <p:spPr bwMode="auto">
              <a:xfrm>
                <a:off x="7030" y="5265"/>
                <a:ext cx="2472" cy="742"/>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Stores the Submitted Applications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7" name="AutoShape 20">
                <a:extLst>
                  <a:ext uri="{FF2B5EF4-FFF2-40B4-BE49-F238E27FC236}">
                    <a16:creationId xmlns:a16="http://schemas.microsoft.com/office/drawing/2014/main" id="{F0226AFA-5389-61C7-B82D-4052403E0A1E}"/>
                  </a:ext>
                </a:extLst>
              </p:cNvPr>
              <p:cNvSpPr>
                <a:spLocks noChangeArrowheads="1"/>
              </p:cNvSpPr>
              <p:nvPr/>
            </p:nvSpPr>
            <p:spPr bwMode="auto">
              <a:xfrm>
                <a:off x="6938" y="4474"/>
                <a:ext cx="2670" cy="413"/>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Provides contacting option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8" name="AutoShape 19">
                <a:extLst>
                  <a:ext uri="{FF2B5EF4-FFF2-40B4-BE49-F238E27FC236}">
                    <a16:creationId xmlns:a16="http://schemas.microsoft.com/office/drawing/2014/main" id="{70D618FB-E7B3-D4A4-0126-3EF9FCD36C3B}"/>
                  </a:ext>
                </a:extLst>
              </p:cNvPr>
              <p:cNvSpPr>
                <a:spLocks noChangeArrowheads="1"/>
              </p:cNvSpPr>
              <p:nvPr/>
            </p:nvSpPr>
            <p:spPr bwMode="auto">
              <a:xfrm>
                <a:off x="7030" y="3484"/>
                <a:ext cx="2520" cy="629"/>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Places Requirements &amp; Eligibility Criteria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9" name="AutoShape 18">
                <a:extLst>
                  <a:ext uri="{FF2B5EF4-FFF2-40B4-BE49-F238E27FC236}">
                    <a16:creationId xmlns:a16="http://schemas.microsoft.com/office/drawing/2014/main" id="{E486E9E1-342A-909F-E76D-2C05BB9A156A}"/>
                  </a:ext>
                </a:extLst>
              </p:cNvPr>
              <p:cNvSpPr>
                <a:spLocks noChangeShapeType="1"/>
              </p:cNvSpPr>
              <p:nvPr/>
            </p:nvSpPr>
            <p:spPr bwMode="auto">
              <a:xfrm>
                <a:off x="4562" y="2880"/>
                <a:ext cx="0" cy="49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0" name="AutoShape 17">
                <a:extLst>
                  <a:ext uri="{FF2B5EF4-FFF2-40B4-BE49-F238E27FC236}">
                    <a16:creationId xmlns:a16="http://schemas.microsoft.com/office/drawing/2014/main" id="{AC3C552D-C8E0-FD1C-7C11-DD99A03542FC}"/>
                  </a:ext>
                </a:extLst>
              </p:cNvPr>
              <p:cNvSpPr>
                <a:spLocks noChangeShapeType="1"/>
              </p:cNvSpPr>
              <p:nvPr/>
            </p:nvSpPr>
            <p:spPr bwMode="auto">
              <a:xfrm>
                <a:off x="4562" y="3986"/>
                <a:ext cx="0" cy="38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1" name="AutoShape 16">
                <a:extLst>
                  <a:ext uri="{FF2B5EF4-FFF2-40B4-BE49-F238E27FC236}">
                    <a16:creationId xmlns:a16="http://schemas.microsoft.com/office/drawing/2014/main" id="{34BB31F0-9F4F-4D4F-7D0F-84EBDB2DAA31}"/>
                  </a:ext>
                </a:extLst>
              </p:cNvPr>
              <p:cNvSpPr>
                <a:spLocks noChangeShapeType="1"/>
              </p:cNvSpPr>
              <p:nvPr/>
            </p:nvSpPr>
            <p:spPr bwMode="auto">
              <a:xfrm>
                <a:off x="4562" y="4779"/>
                <a:ext cx="0" cy="178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2" name="AutoShape 15">
                <a:extLst>
                  <a:ext uri="{FF2B5EF4-FFF2-40B4-BE49-F238E27FC236}">
                    <a16:creationId xmlns:a16="http://schemas.microsoft.com/office/drawing/2014/main" id="{018EAD47-DEF2-E6AD-E203-DE52E8E9A923}"/>
                  </a:ext>
                </a:extLst>
              </p:cNvPr>
              <p:cNvSpPr>
                <a:spLocks noChangeShapeType="1"/>
              </p:cNvSpPr>
              <p:nvPr/>
            </p:nvSpPr>
            <p:spPr bwMode="auto">
              <a:xfrm>
                <a:off x="8225" y="2880"/>
                <a:ext cx="0" cy="604"/>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3" name="AutoShape 14">
                <a:extLst>
                  <a:ext uri="{FF2B5EF4-FFF2-40B4-BE49-F238E27FC236}">
                    <a16:creationId xmlns:a16="http://schemas.microsoft.com/office/drawing/2014/main" id="{5BDCF7BE-4E5E-A01C-15FA-DA8EFA36515F}"/>
                  </a:ext>
                </a:extLst>
              </p:cNvPr>
              <p:cNvSpPr>
                <a:spLocks noChangeShapeType="1"/>
              </p:cNvSpPr>
              <p:nvPr/>
            </p:nvSpPr>
            <p:spPr bwMode="auto">
              <a:xfrm>
                <a:off x="8225" y="4113"/>
                <a:ext cx="0" cy="36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4" name="AutoShape 13">
                <a:extLst>
                  <a:ext uri="{FF2B5EF4-FFF2-40B4-BE49-F238E27FC236}">
                    <a16:creationId xmlns:a16="http://schemas.microsoft.com/office/drawing/2014/main" id="{EFCB973C-9E94-F4CA-25EA-84FDAB2CCDC0}"/>
                  </a:ext>
                </a:extLst>
              </p:cNvPr>
              <p:cNvSpPr>
                <a:spLocks noChangeShapeType="1"/>
              </p:cNvSpPr>
              <p:nvPr/>
            </p:nvSpPr>
            <p:spPr bwMode="auto">
              <a:xfrm>
                <a:off x="8225" y="4887"/>
                <a:ext cx="0" cy="37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5" name="AutoShape 12">
                <a:extLst>
                  <a:ext uri="{FF2B5EF4-FFF2-40B4-BE49-F238E27FC236}">
                    <a16:creationId xmlns:a16="http://schemas.microsoft.com/office/drawing/2014/main" id="{5664AD53-9CFE-F8B6-33AD-B406B0F91F22}"/>
                  </a:ext>
                </a:extLst>
              </p:cNvPr>
              <p:cNvSpPr>
                <a:spLocks noChangeShapeType="1"/>
              </p:cNvSpPr>
              <p:nvPr/>
            </p:nvSpPr>
            <p:spPr bwMode="auto">
              <a:xfrm>
                <a:off x="8225" y="6007"/>
                <a:ext cx="0" cy="559"/>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6" name="Oval 11">
                <a:extLst>
                  <a:ext uri="{FF2B5EF4-FFF2-40B4-BE49-F238E27FC236}">
                    <a16:creationId xmlns:a16="http://schemas.microsoft.com/office/drawing/2014/main" id="{E93A7831-2098-F29D-8C41-E1AE13FAD2D5}"/>
                  </a:ext>
                </a:extLst>
              </p:cNvPr>
              <p:cNvSpPr>
                <a:spLocks noChangeArrowheads="1"/>
              </p:cNvSpPr>
              <p:nvPr/>
            </p:nvSpPr>
            <p:spPr bwMode="auto">
              <a:xfrm>
                <a:off x="5761" y="6997"/>
                <a:ext cx="346" cy="346"/>
              </a:xfrm>
              <a:prstGeom prst="ellipse">
                <a:avLst/>
              </a:prstGeom>
              <a:solidFill>
                <a:srgbClr val="FFFFFF"/>
              </a:solid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47" name="AutoShape 10">
                <a:extLst>
                  <a:ext uri="{FF2B5EF4-FFF2-40B4-BE49-F238E27FC236}">
                    <a16:creationId xmlns:a16="http://schemas.microsoft.com/office/drawing/2014/main" id="{4E314201-DD7D-30AE-DE30-7E8C4B13F2CD}"/>
                  </a:ext>
                </a:extLst>
              </p:cNvPr>
              <p:cNvSpPr>
                <a:spLocks noChangeShapeType="1"/>
              </p:cNvSpPr>
              <p:nvPr/>
            </p:nvSpPr>
            <p:spPr bwMode="auto">
              <a:xfrm>
                <a:off x="5944" y="6566"/>
                <a:ext cx="0" cy="43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grpSp>
            <p:nvGrpSpPr>
              <p:cNvPr id="48" name="Group 7">
                <a:extLst>
                  <a:ext uri="{FF2B5EF4-FFF2-40B4-BE49-F238E27FC236}">
                    <a16:creationId xmlns:a16="http://schemas.microsoft.com/office/drawing/2014/main" id="{B29FE396-426F-8B91-7E41-35C8373EFA8A}"/>
                  </a:ext>
                </a:extLst>
              </p:cNvPr>
              <p:cNvGrpSpPr>
                <a:grpSpLocks/>
              </p:cNvGrpSpPr>
              <p:nvPr/>
            </p:nvGrpSpPr>
            <p:grpSpPr bwMode="auto">
              <a:xfrm>
                <a:off x="4595" y="2045"/>
                <a:ext cx="1245" cy="1267"/>
                <a:chOff x="4595" y="2045"/>
                <a:chExt cx="1245" cy="1267"/>
              </a:xfrm>
            </p:grpSpPr>
            <p:sp>
              <p:nvSpPr>
                <p:cNvPr id="52" name="AutoShape 9">
                  <a:extLst>
                    <a:ext uri="{FF2B5EF4-FFF2-40B4-BE49-F238E27FC236}">
                      <a16:creationId xmlns:a16="http://schemas.microsoft.com/office/drawing/2014/main" id="{01D610D5-07D9-A8FC-0DFC-468876994FB5}"/>
                    </a:ext>
                  </a:extLst>
                </p:cNvPr>
                <p:cNvSpPr>
                  <a:spLocks noChangeShapeType="1"/>
                </p:cNvSpPr>
                <p:nvPr/>
              </p:nvSpPr>
              <p:spPr bwMode="auto">
                <a:xfrm>
                  <a:off x="5840" y="2045"/>
                  <a:ext cx="0" cy="83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3" name="Text Box 8">
                  <a:extLst>
                    <a:ext uri="{FF2B5EF4-FFF2-40B4-BE49-F238E27FC236}">
                      <a16:creationId xmlns:a16="http://schemas.microsoft.com/office/drawing/2014/main" id="{52D662F8-8D24-0956-55DB-987A0E7EA716}"/>
                    </a:ext>
                  </a:extLst>
                </p:cNvPr>
                <p:cNvSpPr txBox="1">
                  <a:spLocks noChangeArrowheads="1"/>
                </p:cNvSpPr>
                <p:nvPr/>
              </p:nvSpPr>
              <p:spPr bwMode="auto">
                <a:xfrm>
                  <a:off x="4595" y="2938"/>
                  <a:ext cx="1233" cy="37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Customer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grpSp>
            <p:nvGrpSpPr>
              <p:cNvPr id="49" name="Group 4">
                <a:extLst>
                  <a:ext uri="{FF2B5EF4-FFF2-40B4-BE49-F238E27FC236}">
                    <a16:creationId xmlns:a16="http://schemas.microsoft.com/office/drawing/2014/main" id="{06573E57-9E26-178B-9DE8-5E5EF9809812}"/>
                  </a:ext>
                </a:extLst>
              </p:cNvPr>
              <p:cNvGrpSpPr>
                <a:grpSpLocks/>
              </p:cNvGrpSpPr>
              <p:nvPr/>
            </p:nvGrpSpPr>
            <p:grpSpPr bwMode="auto">
              <a:xfrm>
                <a:off x="1601" y="2880"/>
                <a:ext cx="8871" cy="495"/>
                <a:chOff x="1601" y="2880"/>
                <a:chExt cx="8871" cy="495"/>
              </a:xfrm>
            </p:grpSpPr>
            <p:sp>
              <p:nvSpPr>
                <p:cNvPr id="50" name="AutoShape 6">
                  <a:extLst>
                    <a:ext uri="{FF2B5EF4-FFF2-40B4-BE49-F238E27FC236}">
                      <a16:creationId xmlns:a16="http://schemas.microsoft.com/office/drawing/2014/main" id="{9CACA81D-92BB-DAC5-6E5E-34E27EC13F48}"/>
                    </a:ext>
                  </a:extLst>
                </p:cNvPr>
                <p:cNvSpPr>
                  <a:spLocks noChangeShapeType="1"/>
                </p:cNvSpPr>
                <p:nvPr/>
              </p:nvSpPr>
              <p:spPr bwMode="auto">
                <a:xfrm>
                  <a:off x="1601" y="2880"/>
                  <a:ext cx="8871" cy="0"/>
                </a:xfrm>
                <a:prstGeom prst="straightConnector1">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1" name="Text Box 5">
                  <a:extLst>
                    <a:ext uri="{FF2B5EF4-FFF2-40B4-BE49-F238E27FC236}">
                      <a16:creationId xmlns:a16="http://schemas.microsoft.com/office/drawing/2014/main" id="{A4F788BF-FB33-DE5A-9818-6FC29A98B864}"/>
                    </a:ext>
                  </a:extLst>
                </p:cNvPr>
                <p:cNvSpPr txBox="1">
                  <a:spLocks noChangeArrowheads="1"/>
                </p:cNvSpPr>
                <p:nvPr/>
              </p:nvSpPr>
              <p:spPr bwMode="auto">
                <a:xfrm>
                  <a:off x="8375" y="3001"/>
                  <a:ext cx="1233" cy="37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Admin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grpSp>
        <p:sp>
          <p:nvSpPr>
            <p:cNvPr id="31" name="Oval 2">
              <a:extLst>
                <a:ext uri="{FF2B5EF4-FFF2-40B4-BE49-F238E27FC236}">
                  <a16:creationId xmlns:a16="http://schemas.microsoft.com/office/drawing/2014/main" id="{96229D04-5FBE-00D7-F688-C6EF130039FB}"/>
                </a:ext>
              </a:extLst>
            </p:cNvPr>
            <p:cNvSpPr>
              <a:spLocks noChangeArrowheads="1"/>
            </p:cNvSpPr>
            <p:nvPr/>
          </p:nvSpPr>
          <p:spPr bwMode="auto">
            <a:xfrm>
              <a:off x="5874" y="7092"/>
              <a:ext cx="143" cy="143"/>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54" name="Rectangle 34">
            <a:extLst>
              <a:ext uri="{FF2B5EF4-FFF2-40B4-BE49-F238E27FC236}">
                <a16:creationId xmlns:a16="http://schemas.microsoft.com/office/drawing/2014/main" id="{8BF154A8-BCED-9CD9-456C-34ECBDAE0387}"/>
              </a:ext>
            </a:extLst>
          </p:cNvPr>
          <p:cNvSpPr>
            <a:spLocks noChangeArrowheads="1"/>
          </p:cNvSpPr>
          <p:nvPr/>
        </p:nvSpPr>
        <p:spPr bwMode="auto">
          <a:xfrm>
            <a:off x="152400" y="609600"/>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54154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18221" y="2060848"/>
            <a:ext cx="9829799" cy="4187825"/>
          </a:xfrm>
        </p:spPr>
        <p:txBody>
          <a:bodyPr>
            <a:normAutofit/>
          </a:bodyPr>
          <a:lstStyle/>
          <a:p>
            <a:pPr marL="0" indent="0" algn="just">
              <a:buNone/>
            </a:pPr>
            <a:r>
              <a:rPr lang="en-US" sz="2000" dirty="0"/>
              <a:t>We conclude that, a loan application system streamlines the process of evaluating and approving loans for both applicants and financial institutions. By integrating data analytics and automation, such systems can offer quicker decisions, reduce errors, and ensure a more consistent assessment criteria. It is essential for modern banking and financial sectors to stay competitive and enhance customer experience. However, the design and implementation of these systems must prioritize security and data privacy to foster trust and compliance.</a:t>
            </a:r>
            <a:endParaRPr lang="en-IN" sz="2000" dirty="0"/>
          </a:p>
        </p:txBody>
      </p:sp>
    </p:spTree>
    <p:extLst>
      <p:ext uri="{BB962C8B-B14F-4D97-AF65-F5344CB8AC3E}">
        <p14:creationId xmlns:p14="http://schemas.microsoft.com/office/powerpoint/2010/main" val="3912393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 !</a:t>
            </a:r>
            <a:endParaRPr lang="en-IN" dirty="0"/>
          </a:p>
        </p:txBody>
      </p:sp>
    </p:spTree>
    <p:extLst>
      <p:ext uri="{BB962C8B-B14F-4D97-AF65-F5344CB8AC3E}">
        <p14:creationId xmlns:p14="http://schemas.microsoft.com/office/powerpoint/2010/main" val="437217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4400" dirty="0"/>
              <a:t>TEAM MEMBERS</a:t>
            </a:r>
          </a:p>
        </p:txBody>
      </p:sp>
      <p:sp>
        <p:nvSpPr>
          <p:cNvPr id="14" name="Content Placeholder 13"/>
          <p:cNvSpPr>
            <a:spLocks noGrp="1"/>
          </p:cNvSpPr>
          <p:nvPr>
            <p:ph idx="1"/>
          </p:nvPr>
        </p:nvSpPr>
        <p:spPr/>
        <p:txBody>
          <a:bodyPr>
            <a:normAutofit/>
          </a:bodyPr>
          <a:lstStyle/>
          <a:p>
            <a:pPr marL="0" indent="0" algn="just">
              <a:buNone/>
            </a:pPr>
            <a:r>
              <a:rPr lang="en-US" sz="2000" dirty="0"/>
              <a:t>BHARATHI M                                 3BR21CS024</a:t>
            </a:r>
          </a:p>
          <a:p>
            <a:pPr marL="0" indent="0" algn="just">
              <a:buNone/>
            </a:pPr>
            <a:r>
              <a:rPr lang="en-US" sz="2000" dirty="0"/>
              <a:t>D KAVYA                                          3BR21CS032</a:t>
            </a:r>
          </a:p>
          <a:p>
            <a:pPr marL="0" indent="0" algn="just">
              <a:buNone/>
            </a:pPr>
            <a:r>
              <a:rPr lang="en-US" sz="2000" dirty="0"/>
              <a:t>DEEKSHA G                                    3BR21CS034</a:t>
            </a:r>
          </a:p>
          <a:p>
            <a:pPr marL="0" indent="0" algn="just">
              <a:buNone/>
            </a:pPr>
            <a:r>
              <a:rPr lang="en-US" sz="2000" dirty="0"/>
              <a:t>NIKHILA E                                       3BR21CS042</a:t>
            </a:r>
          </a:p>
          <a:p>
            <a:pPr marL="0" indent="0" algn="just">
              <a:buNone/>
            </a:pPr>
            <a:r>
              <a:rPr lang="en-US" sz="2000" dirty="0"/>
              <a:t>ELUGU HARIPRIYA                        3BR21CS043</a:t>
            </a:r>
          </a:p>
        </p:txBody>
      </p:sp>
    </p:spTree>
    <p:extLst>
      <p:ext uri="{BB962C8B-B14F-4D97-AF65-F5344CB8AC3E}">
        <p14:creationId xmlns:p14="http://schemas.microsoft.com/office/powerpoint/2010/main" val="2717604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                      TABLE OF CONTENTS</a:t>
            </a:r>
          </a:p>
        </p:txBody>
      </p:sp>
      <p:sp>
        <p:nvSpPr>
          <p:cNvPr id="2" name="Content Placeholder 1"/>
          <p:cNvSpPr>
            <a:spLocks noGrp="1"/>
          </p:cNvSpPr>
          <p:nvPr>
            <p:ph idx="1"/>
          </p:nvPr>
        </p:nvSpPr>
        <p:spPr/>
        <p:txBody>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ABSTRACT</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INTRODUCTION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PROBLEM STATEMENT</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REQUIREMENTS</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SYSTEM DESIGN</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CONCLUSION                     </a:t>
            </a:r>
            <a:r>
              <a:rPr lang="en-US" dirty="0"/>
              <a:t>    </a:t>
            </a:r>
            <a:endParaRPr lang="en-IN" dirty="0"/>
          </a:p>
        </p:txBody>
      </p:sp>
    </p:spTree>
    <p:extLst>
      <p:ext uri="{BB962C8B-B14F-4D97-AF65-F5344CB8AC3E}">
        <p14:creationId xmlns:p14="http://schemas.microsoft.com/office/powerpoint/2010/main" val="2193902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a:t>
            </a:r>
          </a:p>
        </p:txBody>
      </p:sp>
      <p:sp>
        <p:nvSpPr>
          <p:cNvPr id="3" name="Content Placeholder 2"/>
          <p:cNvSpPr>
            <a:spLocks noGrp="1"/>
          </p:cNvSpPr>
          <p:nvPr>
            <p:ph sz="half" idx="1"/>
          </p:nvPr>
        </p:nvSpPr>
        <p:spPr>
          <a:xfrm>
            <a:off x="1522413" y="1844824"/>
            <a:ext cx="9396535" cy="4187952"/>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In the rapidly evolving digital era, quick and easy access to financial services is not a luxury, but a necessity. The Easy loan’s website will enable customers to access and apply loans from anywhere. This website will lead to a reliable, fast, user appealing solution and low interest loans robust enough to meet the requirements of the customer.</a:t>
            </a: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447595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sz="half" idx="1"/>
          </p:nvPr>
        </p:nvSpPr>
        <p:spPr>
          <a:xfrm>
            <a:off x="1629915" y="1988840"/>
            <a:ext cx="9722295" cy="4187952"/>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Due to the rapid globalization and industrialization financial support is an important aspect to be concerned about. The best way of providing financial support can be achieved through loans. A loan is money that you borrow and promise to pay back with interest over a set period of time. The offline loan system, which typically involves face-to-face interactions is time consuming which is prone to human errors which leads to inconvenience. This can be overthrown with the help of </a:t>
            </a:r>
            <a:r>
              <a:rPr lang="en-IN" sz="2000" dirty="0">
                <a:latin typeface="Times New Roman" panose="02020603050405020304" pitchFamily="18" charset="0"/>
                <a:cs typeface="Times New Roman" panose="02020603050405020304" pitchFamily="18" charset="0"/>
              </a:rPr>
              <a:t>digitalization</a:t>
            </a:r>
            <a:r>
              <a:rPr lang="en-US" sz="2000" dirty="0">
                <a:latin typeface="Times New Roman" panose="02020603050405020304" pitchFamily="18" charset="0"/>
                <a:cs typeface="Times New Roman" panose="02020603050405020304" pitchFamily="18" charset="0"/>
              </a:rPr>
              <a:t> of loans.</a:t>
            </a:r>
          </a:p>
        </p:txBody>
      </p:sp>
    </p:spTree>
    <p:extLst>
      <p:ext uri="{BB962C8B-B14F-4D97-AF65-F5344CB8AC3E}">
        <p14:creationId xmlns:p14="http://schemas.microsoft.com/office/powerpoint/2010/main" val="3998328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p:txBody>
          <a:bodyPr/>
          <a:lstStyle/>
          <a:p>
            <a:r>
              <a:rPr lang="en-US" dirty="0"/>
              <a:t>To design and develop an online loan website to help the borrower to apply loan at ease.</a:t>
            </a:r>
          </a:p>
        </p:txBody>
      </p:sp>
    </p:spTree>
    <p:extLst>
      <p:ext uri="{BB962C8B-B14F-4D97-AF65-F5344CB8AC3E}">
        <p14:creationId xmlns:p14="http://schemas.microsoft.com/office/powerpoint/2010/main" val="3444006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a:t>
            </a:r>
          </a:p>
        </p:txBody>
      </p:sp>
      <p:sp>
        <p:nvSpPr>
          <p:cNvPr id="7" name="Text Placeholder 6"/>
          <p:cNvSpPr>
            <a:spLocks noGrp="1"/>
          </p:cNvSpPr>
          <p:nvPr>
            <p:ph type="body" idx="1"/>
          </p:nvPr>
        </p:nvSpPr>
        <p:spPr>
          <a:xfrm>
            <a:off x="1522412" y="1828800"/>
            <a:ext cx="7452319" cy="2320280"/>
          </a:xfrm>
        </p:spPr>
        <p:txBody>
          <a:bodyPr/>
          <a:lstStyle/>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Functional Requirements</a:t>
            </a:r>
          </a:p>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Non-Functional Requirements</a:t>
            </a:r>
          </a:p>
        </p:txBody>
      </p:sp>
    </p:spTree>
    <p:extLst>
      <p:ext uri="{BB962C8B-B14F-4D97-AF65-F5344CB8AC3E}">
        <p14:creationId xmlns:p14="http://schemas.microsoft.com/office/powerpoint/2010/main" val="381718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FUNCTIONAL REQUIREMENTS </a:t>
            </a:r>
          </a:p>
        </p:txBody>
      </p:sp>
      <p:sp>
        <p:nvSpPr>
          <p:cNvPr id="3" name="TextBox 2"/>
          <p:cNvSpPr txBox="1"/>
          <p:nvPr/>
        </p:nvSpPr>
        <p:spPr>
          <a:xfrm>
            <a:off x="1485900" y="2204864"/>
            <a:ext cx="10153128" cy="341632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system shall allow users to navigate through options like about us, services, contact us, loan calculator and apply loan. It also asks the user to provide with necessary personal information.</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system shall provide a form for users to input required documents for the loan including amount, purpose, duration.</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system shall provide a loan calculator to estimate loan payments and interest rates.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system shall provide the users with options for customer inquiries and support. The system also displays clear requirements and eligibility criteria related to loans.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2866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NON-FUNCTIONAL REQUIREMENTS</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b="1" dirty="0"/>
              <a:t>Performance</a:t>
            </a:r>
            <a:r>
              <a:rPr lang="en-US" sz="2000" dirty="0"/>
              <a:t> – The system should be responsive and ensure quick page load times, especially for application submission. </a:t>
            </a:r>
          </a:p>
          <a:p>
            <a:r>
              <a:rPr lang="en-US" sz="2000" b="1" dirty="0"/>
              <a:t>Usability</a:t>
            </a:r>
            <a:r>
              <a:rPr lang="en-US" sz="2000" dirty="0"/>
              <a:t> – The system should have user-friendly interface which provides with visual appealing, easy navigation and clear instructions to guide users through the process.</a:t>
            </a:r>
          </a:p>
          <a:p>
            <a:r>
              <a:rPr lang="en-US" sz="2000" b="1" dirty="0"/>
              <a:t>Reliability </a:t>
            </a:r>
            <a:r>
              <a:rPr lang="en-US" sz="2000" dirty="0"/>
              <a:t>– The system should ensure that website is dependable and doesn’t experience frequent crashes or errors.</a:t>
            </a:r>
          </a:p>
          <a:p>
            <a:r>
              <a:rPr lang="en-US" sz="2000" b="1" dirty="0"/>
              <a:t>Cost Efficiency </a:t>
            </a:r>
            <a:r>
              <a:rPr lang="en-US" sz="2000" dirty="0"/>
              <a:t>– The system should optimize resource utilization to minimize optimal costs.</a:t>
            </a:r>
          </a:p>
        </p:txBody>
      </p:sp>
    </p:spTree>
    <p:extLst>
      <p:ext uri="{BB962C8B-B14F-4D97-AF65-F5344CB8AC3E}">
        <p14:creationId xmlns:p14="http://schemas.microsoft.com/office/powerpoint/2010/main" val="74463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ESENTER_VERSION" val="6"/>
  <p:tag name="ARTICULATE_PROJECT_OPEN" val="0"/>
</p:tagLst>
</file>

<file path=ppt/theme/theme1.xml><?xml version="1.0" encoding="utf-8"?>
<a:theme xmlns:a="http://schemas.openxmlformats.org/drawingml/2006/main" name="Currency Symbols 16x9">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rrency symbols presentation (widescreen).potx" id="{0BEEB329-2C4D-4D02-9858-CA91ACE92AB1}" vid="{944DA297-E844-470D-A85C-00068074ACC2}"/>
    </a:ext>
  </a:extLst>
</a:theme>
</file>

<file path=ppt/theme/theme2.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Currency symbols presentation (widescreen)</Template>
  <TotalTime>311</TotalTime>
  <Words>536</Words>
  <Application>Microsoft Office PowerPoint</Application>
  <PresentationFormat>Custom</PresentationFormat>
  <Paragraphs>59</Paragraphs>
  <Slides>17</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Cambria</vt:lpstr>
      <vt:lpstr>Times New Roman</vt:lpstr>
      <vt:lpstr>Wingdings</vt:lpstr>
      <vt:lpstr>Currency Symbols 16x9</vt:lpstr>
      <vt:lpstr> EASY LOAN’S WEBSITE </vt:lpstr>
      <vt:lpstr>TEAM MEMBERS</vt:lpstr>
      <vt:lpstr>                      TABLE OF CONTENTS</vt:lpstr>
      <vt:lpstr>ABSTRACT </vt:lpstr>
      <vt:lpstr>INTRODUCTION</vt:lpstr>
      <vt:lpstr>PROBLEM STATEMENT</vt:lpstr>
      <vt:lpstr>REQUIREMENTS</vt:lpstr>
      <vt:lpstr>FUNCTIONAL REQUIREMENTS </vt:lpstr>
      <vt:lpstr>NON-FUNCTIONAL REQUIREMENTS</vt:lpstr>
      <vt:lpstr>SYSTEM DESIGN</vt:lpstr>
      <vt:lpstr>PowerPoint Presentation</vt:lpstr>
      <vt:lpstr>PowerPoint Presentation</vt:lpstr>
      <vt:lpstr>PowerPoint Presentation</vt:lpstr>
      <vt:lpstr>PowerPoint Presentation</vt:lpstr>
      <vt:lpstr>ACTIVITY DIAGRAM</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EASY LOAN’S WEBSITE</dc:title>
  <dc:creator>Microsoft account</dc:creator>
  <cp:lastModifiedBy>BHARATHI M</cp:lastModifiedBy>
  <cp:revision>36</cp:revision>
  <dcterms:created xsi:type="dcterms:W3CDTF">2023-09-01T13:20:15Z</dcterms:created>
  <dcterms:modified xsi:type="dcterms:W3CDTF">2023-09-02T06:06:17Z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