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5" r:id="rId3"/>
    <p:sldId id="263" r:id="rId4"/>
    <p:sldId id="259" r:id="rId5"/>
    <p:sldId id="258" r:id="rId6"/>
    <p:sldId id="264" r:id="rId7"/>
    <p:sldId id="266" r:id="rId8"/>
    <p:sldId id="267" r:id="rId9"/>
    <p:sldId id="260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-72" y="-2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41FE3-3E2D-4257-80FE-647727C54E41}" type="datetimeFigureOut">
              <a:rPr lang="en-CA" smtClean="0"/>
              <a:t>21-Aug-19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87B706D-07BC-47D9-BB43-6B4C3B7A5D37}" type="slidenum">
              <a:rPr lang="en-CA" smtClean="0"/>
              <a:t>‹#›</a:t>
            </a:fld>
            <a:endParaRPr lang="en-CA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855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41FE3-3E2D-4257-80FE-647727C54E41}" type="datetimeFigureOut">
              <a:rPr lang="en-CA" smtClean="0"/>
              <a:t>21-Aug-19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B706D-07BC-47D9-BB43-6B4C3B7A5D37}" type="slidenum">
              <a:rPr lang="en-CA" smtClean="0"/>
              <a:t>‹#›</a:t>
            </a:fld>
            <a:endParaRPr lang="en-CA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3266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41FE3-3E2D-4257-80FE-647727C54E41}" type="datetimeFigureOut">
              <a:rPr lang="en-CA" smtClean="0"/>
              <a:t>21-Aug-19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B706D-07BC-47D9-BB43-6B4C3B7A5D37}" type="slidenum">
              <a:rPr lang="en-CA" smtClean="0"/>
              <a:t>‹#›</a:t>
            </a:fld>
            <a:endParaRPr lang="en-CA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3390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41FE3-3E2D-4257-80FE-647727C54E41}" type="datetimeFigureOut">
              <a:rPr lang="en-CA" smtClean="0"/>
              <a:t>21-Aug-19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B706D-07BC-47D9-BB43-6B4C3B7A5D37}" type="slidenum">
              <a:rPr lang="en-CA" smtClean="0"/>
              <a:t>‹#›</a:t>
            </a:fld>
            <a:endParaRPr lang="en-CA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5278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41FE3-3E2D-4257-80FE-647727C54E41}" type="datetimeFigureOut">
              <a:rPr lang="en-CA" smtClean="0"/>
              <a:t>21-Aug-19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B706D-07BC-47D9-BB43-6B4C3B7A5D37}" type="slidenum">
              <a:rPr lang="en-CA" smtClean="0"/>
              <a:t>‹#›</a:t>
            </a:fld>
            <a:endParaRPr lang="en-CA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6195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41FE3-3E2D-4257-80FE-647727C54E41}" type="datetimeFigureOut">
              <a:rPr lang="en-CA" smtClean="0"/>
              <a:t>21-Aug-19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B706D-07BC-47D9-BB43-6B4C3B7A5D37}" type="slidenum">
              <a:rPr lang="en-CA" smtClean="0"/>
              <a:t>‹#›</a:t>
            </a:fld>
            <a:endParaRPr lang="en-CA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8232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41FE3-3E2D-4257-80FE-647727C54E41}" type="datetimeFigureOut">
              <a:rPr lang="en-CA" smtClean="0"/>
              <a:t>21-Aug-19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B706D-07BC-47D9-BB43-6B4C3B7A5D37}" type="slidenum">
              <a:rPr lang="en-CA" smtClean="0"/>
              <a:t>‹#›</a:t>
            </a:fld>
            <a:endParaRPr lang="en-CA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8270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41FE3-3E2D-4257-80FE-647727C54E41}" type="datetimeFigureOut">
              <a:rPr lang="en-CA" smtClean="0"/>
              <a:t>21-Aug-19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B706D-07BC-47D9-BB43-6B4C3B7A5D37}" type="slidenum">
              <a:rPr lang="en-CA" smtClean="0"/>
              <a:t>‹#›</a:t>
            </a:fld>
            <a:endParaRPr lang="en-CA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93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41FE3-3E2D-4257-80FE-647727C54E41}" type="datetimeFigureOut">
              <a:rPr lang="en-CA" smtClean="0"/>
              <a:t>21-Aug-19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B706D-07BC-47D9-BB43-6B4C3B7A5D3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4992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41FE3-3E2D-4257-80FE-647727C54E41}" type="datetimeFigureOut">
              <a:rPr lang="en-CA" smtClean="0"/>
              <a:t>21-Aug-19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B706D-07BC-47D9-BB43-6B4C3B7A5D37}" type="slidenum">
              <a:rPr lang="en-CA" smtClean="0"/>
              <a:t>‹#›</a:t>
            </a:fld>
            <a:endParaRPr lang="en-CA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5656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2241FE3-3E2D-4257-80FE-647727C54E41}" type="datetimeFigureOut">
              <a:rPr lang="en-CA" smtClean="0"/>
              <a:t>21-Aug-19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B706D-07BC-47D9-BB43-6B4C3B7A5D37}" type="slidenum">
              <a:rPr lang="en-CA" smtClean="0"/>
              <a:t>‹#›</a:t>
            </a:fld>
            <a:endParaRPr lang="en-CA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917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41FE3-3E2D-4257-80FE-647727C54E41}" type="datetimeFigureOut">
              <a:rPr lang="en-CA" smtClean="0"/>
              <a:t>21-Aug-19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87B706D-07BC-47D9-BB43-6B4C3B7A5D37}" type="slidenum">
              <a:rPr lang="en-CA" smtClean="0"/>
              <a:t>‹#›</a:t>
            </a:fld>
            <a:endParaRPr lang="en-CA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7604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hreyamsJain/Stock-Price-Prediction-Model/tree/master/Sentence_Polarity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B6EAD7B-E9BD-4880-935D-7C303B83BD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Stock Prices and News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79D01B79-8A14-4E68-B072-70DD284CE0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31579" y="3659391"/>
            <a:ext cx="8637072" cy="977621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Nikhil Agarwal</a:t>
            </a:r>
            <a:endParaRPr lang="en-US" dirty="0" smtClean="0"/>
          </a:p>
          <a:p>
            <a:r>
              <a:rPr lang="en-US" dirty="0" smtClean="0"/>
              <a:t>Arun Mistry</a:t>
            </a:r>
            <a:endParaRPr lang="en-US" dirty="0"/>
          </a:p>
          <a:p>
            <a:r>
              <a:rPr lang="en-US" dirty="0" smtClean="0"/>
              <a:t>Tri </a:t>
            </a:r>
            <a:r>
              <a:rPr lang="en-US" dirty="0"/>
              <a:t>Minh Duong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5971871" y="3011461"/>
            <a:ext cx="5096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i="1" dirty="0" smtClean="0"/>
              <a:t>Predicting the Dow Jones Index with Top News Headlines</a:t>
            </a:r>
            <a:endParaRPr lang="en-CA" i="1" dirty="0"/>
          </a:p>
        </p:txBody>
      </p:sp>
    </p:spTree>
    <p:extLst>
      <p:ext uri="{BB962C8B-B14F-4D97-AF65-F5344CB8AC3E}">
        <p14:creationId xmlns:p14="http://schemas.microsoft.com/office/powerpoint/2010/main" val="12913266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135"/>
    </mc:Choice>
    <mc:Fallback>
      <p:transition spd="slow" advTm="10135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2E35DF9-3743-4BCB-9FD9-2112E46BA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66CB467-4930-4883-BC27-0A990EE0A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Our best score using the various models was 0.55</a:t>
            </a:r>
          </a:p>
          <a:p>
            <a:pPr lvl="1"/>
            <a:r>
              <a:rPr lang="en-CA" dirty="0" smtClean="0"/>
              <a:t>This is not really strong enough to make money predicting the stock market </a:t>
            </a:r>
          </a:p>
          <a:p>
            <a:pPr lvl="1"/>
            <a:r>
              <a:rPr lang="en-CA" dirty="0" smtClean="0"/>
              <a:t>but show we can do better then flipping a coin…marginally</a:t>
            </a:r>
          </a:p>
          <a:p>
            <a:r>
              <a:rPr lang="en-CA" dirty="0" smtClean="0"/>
              <a:t>Next steps would be to build more features and get multiple sources of data for the news inputs</a:t>
            </a:r>
          </a:p>
          <a:p>
            <a:r>
              <a:rPr lang="en-CA" dirty="0" smtClean="0"/>
              <a:t>Try and predict specific stocks instead of the index which is more stable</a:t>
            </a:r>
          </a:p>
          <a:p>
            <a:pPr lvl="1"/>
            <a:r>
              <a:rPr lang="en-CA" dirty="0" smtClean="0"/>
              <a:t>Higher volatility might be easier to predict using sentiment analysis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807278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="" xmlns:a16="http://schemas.microsoft.com/office/drawing/2014/main" id="{4C6A2C84-7805-41A4-BAA1-E0B209EBA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Introduction</a:t>
            </a:r>
            <a:endParaRPr lang="en-CA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4B84814D-16E5-4F4D-8E3F-8F8AFC56A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0256" y="1958109"/>
            <a:ext cx="9566796" cy="4095558"/>
          </a:xfrm>
        </p:spPr>
        <p:txBody>
          <a:bodyPr anchor="ctr">
            <a:normAutofit/>
          </a:bodyPr>
          <a:lstStyle/>
          <a:p>
            <a:r>
              <a:rPr lang="en-US" dirty="0"/>
              <a:t>Objective:</a:t>
            </a:r>
          </a:p>
          <a:p>
            <a:pPr lvl="1"/>
            <a:r>
              <a:rPr lang="en-US" dirty="0"/>
              <a:t>To predict the tomorrow’s stock movement of DJIA based on the yesterday stock data and news as well as the changes of price last few days. </a:t>
            </a:r>
          </a:p>
          <a:p>
            <a:pPr lvl="1"/>
            <a:endParaRPr lang="en-US" dirty="0"/>
          </a:p>
          <a:p>
            <a:r>
              <a:rPr lang="en-US" dirty="0"/>
              <a:t>Data Source:</a:t>
            </a:r>
          </a:p>
          <a:p>
            <a:pPr lvl="1"/>
            <a:r>
              <a:rPr lang="en-CA" dirty="0">
                <a:hlinkClick r:id="rId2"/>
              </a:rPr>
              <a:t>https://github.com/ShreyamsJain/Stock-Price-Prediction-Model/tree/master/Sentence_Polarity</a:t>
            </a:r>
            <a:endParaRPr lang="en-CA" dirty="0"/>
          </a:p>
          <a:p>
            <a:pPr lvl="2"/>
            <a:r>
              <a:rPr lang="en-CA" dirty="0"/>
              <a:t>combined_stock_data.csv – top 25 hottest posts on Reddit daily and the general sentiment analysis</a:t>
            </a:r>
          </a:p>
          <a:p>
            <a:pPr lvl="2"/>
            <a:r>
              <a:rPr lang="en-CA" dirty="0"/>
              <a:t>DJIA_table.csv – historical stock data of DJIA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203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88"/>
    </mc:Choice>
    <mc:Fallback>
      <p:transition spd="slow" advTm="1788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9833C6B-6908-4398-B5E4-F45F1528C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introduction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7927EB7-7328-41EE-B1B7-D3FFD51544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 lang="en-US" dirty="0"/>
              <a:t>Combined stock data:</a:t>
            </a:r>
          </a:p>
          <a:p>
            <a:pPr lvl="2"/>
            <a:r>
              <a:rPr lang="en-US" dirty="0"/>
              <a:t>Date</a:t>
            </a:r>
          </a:p>
          <a:p>
            <a:pPr lvl="2"/>
            <a:r>
              <a:rPr lang="en-US" dirty="0"/>
              <a:t>Label</a:t>
            </a:r>
          </a:p>
          <a:p>
            <a:pPr lvl="2"/>
            <a:r>
              <a:rPr lang="en-US" dirty="0"/>
              <a:t>Top1 to Top 25</a:t>
            </a:r>
          </a:p>
          <a:p>
            <a:pPr lvl="2"/>
            <a:r>
              <a:rPr lang="en-US" dirty="0"/>
              <a:t>Subjectivity</a:t>
            </a:r>
          </a:p>
          <a:p>
            <a:pPr lvl="2"/>
            <a:r>
              <a:rPr lang="en-US" dirty="0"/>
              <a:t>Objectivity</a:t>
            </a:r>
          </a:p>
          <a:p>
            <a:pPr lvl="2"/>
            <a:r>
              <a:rPr lang="en-US" dirty="0"/>
              <a:t>Positive</a:t>
            </a:r>
          </a:p>
          <a:p>
            <a:pPr lvl="2"/>
            <a:r>
              <a:rPr lang="en-US" dirty="0"/>
              <a:t>Negative</a:t>
            </a:r>
          </a:p>
          <a:p>
            <a:pPr lvl="2"/>
            <a:r>
              <a:rPr lang="en-US" dirty="0"/>
              <a:t>Neutral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993564D7-5990-459B-BC9D-E2829FA065F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CA" dirty="0"/>
              <a:t>DJIA table data:</a:t>
            </a:r>
          </a:p>
          <a:p>
            <a:pPr lvl="1"/>
            <a:r>
              <a:rPr lang="en-CA" dirty="0"/>
              <a:t>Date</a:t>
            </a:r>
          </a:p>
          <a:p>
            <a:pPr lvl="1"/>
            <a:r>
              <a:rPr lang="en-CA" dirty="0"/>
              <a:t>Open</a:t>
            </a:r>
          </a:p>
          <a:p>
            <a:pPr lvl="1"/>
            <a:r>
              <a:rPr lang="en-CA" dirty="0"/>
              <a:t>Close</a:t>
            </a:r>
          </a:p>
          <a:p>
            <a:pPr lvl="1"/>
            <a:r>
              <a:rPr lang="en-CA" dirty="0"/>
              <a:t>High</a:t>
            </a:r>
          </a:p>
          <a:p>
            <a:pPr lvl="1"/>
            <a:r>
              <a:rPr lang="en-CA" dirty="0"/>
              <a:t>Low</a:t>
            </a:r>
          </a:p>
          <a:p>
            <a:pPr lvl="1"/>
            <a:r>
              <a:rPr lang="en-CA" dirty="0"/>
              <a:t>Adjust Close</a:t>
            </a:r>
          </a:p>
          <a:p>
            <a:pPr lvl="1"/>
            <a:r>
              <a:rPr lang="en-CA" dirty="0"/>
              <a:t>Volume</a:t>
            </a:r>
          </a:p>
        </p:txBody>
      </p:sp>
    </p:spTree>
    <p:extLst>
      <p:ext uri="{BB962C8B-B14F-4D97-AF65-F5344CB8AC3E}">
        <p14:creationId xmlns:p14="http://schemas.microsoft.com/office/powerpoint/2010/main" val="6944689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54"/>
    </mc:Choice>
    <mc:Fallback>
      <p:transition spd="slow" advTm="1554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F6B929F-2CC4-4B6F-BC02-3EC1DBA86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46A31B6-7513-45AC-A6DB-20B5D62B9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New data fields:</a:t>
            </a:r>
          </a:p>
          <a:p>
            <a:pPr lvl="1"/>
            <a:r>
              <a:rPr lang="en-CA" dirty="0" err="1"/>
              <a:t>Change_yest</a:t>
            </a:r>
            <a:endParaRPr lang="en-CA" dirty="0"/>
          </a:p>
          <a:p>
            <a:pPr lvl="1"/>
            <a:r>
              <a:rPr lang="en-CA" dirty="0"/>
              <a:t>Change_2day</a:t>
            </a:r>
          </a:p>
          <a:p>
            <a:pPr lvl="1"/>
            <a:r>
              <a:rPr lang="en-CA" dirty="0"/>
              <a:t>Change_3day</a:t>
            </a:r>
          </a:p>
          <a:p>
            <a:pPr lvl="1"/>
            <a:r>
              <a:rPr lang="en-CA" dirty="0"/>
              <a:t>Change_2day_Trend</a:t>
            </a:r>
          </a:p>
          <a:p>
            <a:pPr lvl="1"/>
            <a:r>
              <a:rPr lang="en-CA" dirty="0"/>
              <a:t>Change_3day_Trend</a:t>
            </a:r>
          </a:p>
        </p:txBody>
      </p:sp>
    </p:spTree>
    <p:extLst>
      <p:ext uri="{BB962C8B-B14F-4D97-AF65-F5344CB8AC3E}">
        <p14:creationId xmlns:p14="http://schemas.microsoft.com/office/powerpoint/2010/main" val="15012925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90"/>
    </mc:Choice>
    <mc:Fallback>
      <p:transition spd="slow" advTm="79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21">
            <a:extLst>
              <a:ext uri="{FF2B5EF4-FFF2-40B4-BE49-F238E27FC236}">
                <a16:creationId xmlns="" xmlns:a16="http://schemas.microsoft.com/office/drawing/2014/main" id="{C630F413-44CE-4746-9821-9E0107978E7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23">
            <a:extLst>
              <a:ext uri="{FF2B5EF4-FFF2-40B4-BE49-F238E27FC236}">
                <a16:creationId xmlns="" xmlns:a16="http://schemas.microsoft.com/office/drawing/2014/main" id="{22D671B1-B099-4F9C-B9CC-9D22B4DAF8A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CFD4500F-08D7-444F-9EAC-9294B4F7D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992" y="707475"/>
            <a:ext cx="3157577" cy="1312001"/>
          </a:xfrm>
        </p:spPr>
        <p:txBody>
          <a:bodyPr anchor="t">
            <a:normAutofit/>
          </a:bodyPr>
          <a:lstStyle/>
          <a:p>
            <a:r>
              <a:rPr lang="en-US" sz="2800"/>
              <a:t>Data Visualization</a:t>
            </a:r>
            <a:endParaRPr lang="en-CA" sz="2800"/>
          </a:p>
        </p:txBody>
      </p:sp>
      <p:cxnSp>
        <p:nvCxnSpPr>
          <p:cNvPr id="42" name="Straight Connector 25">
            <a:extLst>
              <a:ext uri="{FF2B5EF4-FFF2-40B4-BE49-F238E27FC236}">
                <a16:creationId xmlns="" xmlns:a16="http://schemas.microsoft.com/office/drawing/2014/main" id="{7552FBEF-FA69-427B-8245-0A518E0513D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7555992" y="2146542"/>
            <a:ext cx="315757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Title 1">
            <a:extLst>
              <a:ext uri="{FF2B5EF4-FFF2-40B4-BE49-F238E27FC236}">
                <a16:creationId xmlns="" xmlns:a16="http://schemas.microsoft.com/office/drawing/2014/main" id="{898488B7-DBD3-40E7-B54B-4DA6C5693EF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29E3862D-6FEA-41F8-9254-01BF46EA0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09" y="212036"/>
            <a:ext cx="7243423" cy="6410429"/>
          </a:xfrm>
          <a:prstGeom prst="rect">
            <a:avLst/>
          </a:prstGeom>
        </p:spPr>
      </p:pic>
      <p:sp>
        <p:nvSpPr>
          <p:cNvPr id="44" name="Content Placeholder 7">
            <a:extLst>
              <a:ext uri="{FF2B5EF4-FFF2-40B4-BE49-F238E27FC236}">
                <a16:creationId xmlns="" xmlns:a16="http://schemas.microsoft.com/office/drawing/2014/main" id="{704D20F6-4DA0-44A9-A890-DAF6145983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4138" y="2273608"/>
            <a:ext cx="3159432" cy="39409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4380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22"/>
    </mc:Choice>
    <mc:Fallback>
      <p:transition spd="slow" advTm="1022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44">
            <a:extLst>
              <a:ext uri="{FF2B5EF4-FFF2-40B4-BE49-F238E27FC236}">
                <a16:creationId xmlns="" xmlns:a16="http://schemas.microsoft.com/office/drawing/2014/main" id="{C630F413-44CE-4746-9821-9E0107978E7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46">
            <a:extLst>
              <a:ext uri="{FF2B5EF4-FFF2-40B4-BE49-F238E27FC236}">
                <a16:creationId xmlns="" xmlns:a16="http://schemas.microsoft.com/office/drawing/2014/main" id="{22D671B1-B099-4F9C-B9CC-9D22B4DAF8A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7E939B6F-0C14-4706-B9AC-8B66DC4B6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992" y="707475"/>
            <a:ext cx="3157577" cy="1312001"/>
          </a:xfrm>
        </p:spPr>
        <p:txBody>
          <a:bodyPr vert="horz" lIns="91440" tIns="45720" rIns="91440" bIns="0" rtlCol="0" anchor="t">
            <a:normAutofit/>
          </a:bodyPr>
          <a:lstStyle/>
          <a:p>
            <a:r>
              <a:rPr lang="en-US" sz="2800"/>
              <a:t>Data visualization</a:t>
            </a:r>
          </a:p>
        </p:txBody>
      </p:sp>
      <p:cxnSp>
        <p:nvCxnSpPr>
          <p:cNvPr id="65" name="Straight Connector 48">
            <a:extLst>
              <a:ext uri="{FF2B5EF4-FFF2-40B4-BE49-F238E27FC236}">
                <a16:creationId xmlns="" xmlns:a16="http://schemas.microsoft.com/office/drawing/2014/main" id="{7552FBEF-FA69-427B-8245-0A518E0513D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7555992" y="2146542"/>
            <a:ext cx="315757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6" name="Title 1">
            <a:extLst>
              <a:ext uri="{FF2B5EF4-FFF2-40B4-BE49-F238E27FC236}">
                <a16:creationId xmlns="" xmlns:a16="http://schemas.microsoft.com/office/drawing/2014/main" id="{898488B7-DBD3-40E7-B54B-4DA6C5693EF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D9C3820B-3612-4FD8-8734-550C11915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73" y="270163"/>
            <a:ext cx="7167418" cy="6271488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="" xmlns:a16="http://schemas.microsoft.com/office/drawing/2014/main" id="{6171A11B-4580-4E66-8BE1-1781C5A10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4138" y="2273608"/>
            <a:ext cx="3159432" cy="3940925"/>
          </a:xfrm>
        </p:spPr>
        <p:txBody>
          <a:bodyPr vert="horz" lIns="91440" tIns="91440" rIns="91440" bIns="91440" rtlCol="0">
            <a:normAutofit/>
          </a:bodyPr>
          <a:lstStyle/>
          <a:p>
            <a:pPr marL="0" indent="0">
              <a:buNone/>
            </a:pPr>
            <a:r>
              <a:rPr lang="en-US" cap="all"/>
              <a:t>Feature selection</a:t>
            </a:r>
          </a:p>
        </p:txBody>
      </p:sp>
    </p:spTree>
    <p:extLst>
      <p:ext uri="{BB962C8B-B14F-4D97-AF65-F5344CB8AC3E}">
        <p14:creationId xmlns:p14="http://schemas.microsoft.com/office/powerpoint/2010/main" val="31993031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70"/>
    </mc:Choice>
    <mc:Fallback>
      <p:transition spd="slow" advTm="77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EC6C2E3-7934-45DE-A6C7-FE1A56135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</a:t>
            </a:r>
            <a:r>
              <a:rPr lang="en-US" dirty="0" smtClean="0"/>
              <a:t>Selection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4F78E0C-49F4-4C34-BE60-01807379F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Before fine tuning and additional modeling</a:t>
            </a:r>
          </a:p>
          <a:p>
            <a:r>
              <a:rPr lang="en-CA" dirty="0" smtClean="0"/>
              <a:t>We tried 7 models and compared their scores </a:t>
            </a:r>
            <a:endParaRPr lang="en-CA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493" y="3815652"/>
            <a:ext cx="5400675" cy="139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0676" y="2301177"/>
            <a:ext cx="3914775" cy="290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26841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44"/>
    </mc:Choice>
    <mc:Fallback>
      <p:transition spd="slow" advTm="744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8D8126B-82A3-4E4D-B52D-7FF05A67E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 Tuning models</a:t>
            </a:r>
            <a:endParaRPr lang="en-CA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10" y="2173235"/>
            <a:ext cx="3813228" cy="348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549" y="2173235"/>
            <a:ext cx="3759646" cy="370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5206" y="2173235"/>
            <a:ext cx="3759646" cy="387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27581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495"/>
    </mc:Choice>
    <mc:Fallback>
      <p:transition spd="slow" advTm="8495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EC6C2E3-7934-45DE-A6C7-FE1A56135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</a:t>
            </a:r>
            <a:r>
              <a:rPr lang="en-US" dirty="0" smtClean="0"/>
              <a:t>Hyper Tuning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4F78E0C-49F4-4C34-BE60-01807379F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We then did further analysis and hyper tuning to try and further improve the score on 5 of the models</a:t>
            </a:r>
          </a:p>
          <a:p>
            <a:endParaRPr lang="en-CA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993" y="2851541"/>
            <a:ext cx="7785618" cy="3053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4648" y="4092368"/>
            <a:ext cx="49530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58435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81"/>
    </mc:Choice>
    <mc:Fallback>
      <p:transition spd="slow" advTm="881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239</Words>
  <Application>Microsoft Office PowerPoint</Application>
  <PresentationFormat>Custom</PresentationFormat>
  <Paragraphs>54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Gallery</vt:lpstr>
      <vt:lpstr>Stock Prices and News</vt:lpstr>
      <vt:lpstr>Introduction</vt:lpstr>
      <vt:lpstr>Data introduction</vt:lpstr>
      <vt:lpstr>Data preparation</vt:lpstr>
      <vt:lpstr>Data Visualization</vt:lpstr>
      <vt:lpstr>Data visualization</vt:lpstr>
      <vt:lpstr>Model Selection</vt:lpstr>
      <vt:lpstr>Hyper Tuning models</vt:lpstr>
      <vt:lpstr>Model Hyper Tuning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Prices and News</dc:title>
  <dc:creator>Tri Minh Duong</dc:creator>
  <cp:lastModifiedBy>Mistry, Arun</cp:lastModifiedBy>
  <cp:revision>7</cp:revision>
  <dcterms:created xsi:type="dcterms:W3CDTF">2019-08-21T03:12:32Z</dcterms:created>
  <dcterms:modified xsi:type="dcterms:W3CDTF">2019-08-21T22:51:12Z</dcterms:modified>
</cp:coreProperties>
</file>