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5291491-3316-4205-BFCB-6F104AF882E4}" type="datetimeFigureOut">
              <a:rPr lang="en-IN" smtClean="0"/>
              <a:t>02-01-2021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717330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91491-3316-4205-BFCB-6F104AF882E4}" type="datetimeFigureOut">
              <a:rPr lang="en-IN" smtClean="0"/>
              <a:t>02-01-2021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249086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291491-3316-4205-BFCB-6F104AF882E4}"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610641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291491-3316-4205-BFCB-6F104AF882E4}"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184440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291491-3316-4205-BFCB-6F104AF882E4}"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3668244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291491-3316-4205-BFCB-6F104AF882E4}" type="datetimeFigureOut">
              <a:rPr lang="en-IN" smtClean="0"/>
              <a:t>02-01-2021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2864276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291491-3316-4205-BFCB-6F104AF882E4}" type="datetimeFigureOut">
              <a:rPr lang="en-IN" smtClean="0"/>
              <a:t>02-01-2021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3477580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5291491-3316-4205-BFCB-6F104AF882E4}"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3553838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5291491-3316-4205-BFCB-6F104AF882E4}"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304921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291491-3316-4205-BFCB-6F104AF882E4}"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1790934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291491-3316-4205-BFCB-6F104AF882E4}" type="datetimeFigureOut">
              <a:rPr lang="en-IN" smtClean="0"/>
              <a:t>02-01-2021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207901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291491-3316-4205-BFCB-6F104AF882E4}" type="datetimeFigureOut">
              <a:rPr lang="en-IN" smtClean="0"/>
              <a:t>02-01-2021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209297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291491-3316-4205-BFCB-6F104AF882E4}" type="datetimeFigureOut">
              <a:rPr lang="en-IN" smtClean="0"/>
              <a:t>02-01-2021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233866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291491-3316-4205-BFCB-6F104AF882E4}" type="datetimeFigureOut">
              <a:rPr lang="en-IN" smtClean="0"/>
              <a:t>02-01-2021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114530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91491-3316-4205-BFCB-6F104AF882E4}" type="datetimeFigureOut">
              <a:rPr lang="en-IN" smtClean="0"/>
              <a:t>02-01-2021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3203803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91491-3316-4205-BFCB-6F104AF882E4}" type="datetimeFigureOut">
              <a:rPr lang="en-IN" smtClean="0"/>
              <a:t>02-01-2021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77281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91491-3316-4205-BFCB-6F104AF882E4}" type="datetimeFigureOut">
              <a:rPr lang="en-IN" smtClean="0"/>
              <a:t>02-01-2021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34C2D9-14CB-4931-9C94-772356E8F085}" type="slidenum">
              <a:rPr lang="en-IN" smtClean="0"/>
              <a:t>‹#›</a:t>
            </a:fld>
            <a:endParaRPr lang="en-IN"/>
          </a:p>
        </p:txBody>
      </p:sp>
    </p:spTree>
    <p:extLst>
      <p:ext uri="{BB962C8B-B14F-4D97-AF65-F5344CB8AC3E}">
        <p14:creationId xmlns:p14="http://schemas.microsoft.com/office/powerpoint/2010/main" val="33744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5291491-3316-4205-BFCB-6F104AF882E4}" type="datetimeFigureOut">
              <a:rPr lang="en-IN" smtClean="0"/>
              <a:t>02-01-2021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C34C2D9-14CB-4931-9C94-772356E8F085}" type="slidenum">
              <a:rPr lang="en-IN" smtClean="0"/>
              <a:t>‹#›</a:t>
            </a:fld>
            <a:endParaRPr lang="en-IN"/>
          </a:p>
        </p:txBody>
      </p:sp>
    </p:spTree>
    <p:extLst>
      <p:ext uri="{BB962C8B-B14F-4D97-AF65-F5344CB8AC3E}">
        <p14:creationId xmlns:p14="http://schemas.microsoft.com/office/powerpoint/2010/main" val="225093503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ategory:Suburbs_of_Koch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527" y="1437152"/>
            <a:ext cx="8825658" cy="2677648"/>
          </a:xfrm>
        </p:spPr>
        <p:txBody>
          <a:bodyPr/>
          <a:lstStyle/>
          <a:p>
            <a:pPr lvl="0"/>
            <a:r>
              <a:rPr lang="en-US" sz="4000" b="1" dirty="0"/>
              <a:t>IBM APPLIED DATA SCIENCE CAPSTONE COURSE BY </a:t>
            </a:r>
            <a:r>
              <a:rPr lang="en-US" sz="4000" b="1" dirty="0" smtClean="0"/>
              <a:t>COURSERA</a:t>
            </a:r>
            <a:br>
              <a:rPr lang="en-US" sz="4000" b="1" dirty="0" smtClean="0"/>
            </a:br>
            <a:r>
              <a:rPr lang="en-US" sz="4000" b="1" dirty="0" smtClean="0"/>
              <a:t/>
            </a:r>
            <a:br>
              <a:rPr lang="en-US" sz="4000" b="1" dirty="0" smtClean="0"/>
            </a:br>
            <a:r>
              <a:rPr lang="en-US" sz="4000" dirty="0">
                <a:solidFill>
                  <a:srgbClr val="FFFFFF"/>
                </a:solidFill>
                <a:latin typeface="Calibri" panose="020F0502020204030204" pitchFamily="34" charset="0"/>
                <a:ea typeface="Times New Roman" panose="02020603050405020304" pitchFamily="18" charset="0"/>
                <a:cs typeface="Times New Roman" panose="02020603050405020304" pitchFamily="18" charset="0"/>
              </a:rPr>
              <a:t>Start your shopping mall in Kochi, </a:t>
            </a:r>
            <a:r>
              <a:rPr lang="en-US" sz="4000" dirty="0" smtClean="0">
                <a:solidFill>
                  <a:srgbClr val="FFFFFF"/>
                </a:solidFill>
                <a:latin typeface="Calibri" panose="020F0502020204030204" pitchFamily="34" charset="0"/>
                <a:ea typeface="Times New Roman" panose="02020603050405020304" pitchFamily="18" charset="0"/>
                <a:cs typeface="Times New Roman" panose="02020603050405020304" pitchFamily="18" charset="0"/>
              </a:rPr>
              <a:t>India</a:t>
            </a:r>
            <a:endParaRPr lang="en-IN" dirty="0"/>
          </a:p>
        </p:txBody>
      </p:sp>
      <p:sp>
        <p:nvSpPr>
          <p:cNvPr id="3" name="Subtitle 2"/>
          <p:cNvSpPr>
            <a:spLocks noGrp="1"/>
          </p:cNvSpPr>
          <p:nvPr>
            <p:ph type="subTitle" idx="1"/>
          </p:nvPr>
        </p:nvSpPr>
        <p:spPr/>
        <p:txBody>
          <a:bodyPr/>
          <a:lstStyle/>
          <a:p>
            <a:r>
              <a:rPr lang="en-IN" b="1" i="1" dirty="0" smtClean="0"/>
              <a:t>Submitted by: </a:t>
            </a:r>
            <a:r>
              <a:rPr lang="en-IN" b="1" i="1" dirty="0" err="1" smtClean="0"/>
              <a:t>nikhila</a:t>
            </a:r>
            <a:r>
              <a:rPr lang="en-IN" b="1" i="1" dirty="0" smtClean="0"/>
              <a:t> </a:t>
            </a:r>
            <a:r>
              <a:rPr lang="en-IN" b="1" i="1" dirty="0" err="1" smtClean="0"/>
              <a:t>joshy</a:t>
            </a:r>
            <a:r>
              <a:rPr lang="en-US" b="1" i="1" dirty="0" smtClean="0"/>
              <a:t/>
            </a:r>
            <a:br>
              <a:rPr lang="en-US" b="1" i="1" dirty="0" smtClean="0"/>
            </a:br>
            <a:endParaRPr lang="en-IN"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Start your shopping mall in Kochi, India</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742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Discussion</a:t>
            </a:r>
            <a:r>
              <a:rPr lang="en-IN" dirty="0"/>
              <a:t> </a:t>
            </a:r>
            <a:endParaRPr lang="en-IN" dirty="0"/>
          </a:p>
        </p:txBody>
      </p:sp>
      <p:sp>
        <p:nvSpPr>
          <p:cNvPr id="3" name="Content Placeholder 2"/>
          <p:cNvSpPr>
            <a:spLocks noGrp="1"/>
          </p:cNvSpPr>
          <p:nvPr>
            <p:ph idx="1"/>
          </p:nvPr>
        </p:nvSpPr>
        <p:spPr/>
        <p:txBody>
          <a:bodyPr>
            <a:normAutofit lnSpcReduction="10000"/>
          </a:bodyPr>
          <a:lstStyle/>
          <a:p>
            <a:pPr algn="just" fontAlgn="base"/>
            <a:r>
              <a:rPr lang="en-IN" dirty="0" smtClean="0"/>
              <a:t>Shopping malls </a:t>
            </a:r>
            <a:r>
              <a:rPr lang="en-IN" dirty="0"/>
              <a:t>are concentrated in cluster 1 with almost as many shopping malls as cluster 1 in cluster 2 and none in cluster 0.</a:t>
            </a:r>
          </a:p>
          <a:p>
            <a:pPr algn="just" fontAlgn="base"/>
            <a:r>
              <a:rPr lang="en-IN" dirty="0"/>
              <a:t>This shows that there is a lot of potential for shopping malls in areas that belong to cluster 0 because of the lack of competition and a need for a common destination </a:t>
            </a:r>
            <a:r>
              <a:rPr lang="en-IN" dirty="0" smtClean="0"/>
              <a:t>point.</a:t>
            </a:r>
            <a:endParaRPr lang="en-IN" dirty="0"/>
          </a:p>
          <a:p>
            <a:pPr algn="just" fontAlgn="base"/>
            <a:r>
              <a:rPr lang="en-IN" dirty="0"/>
              <a:t>If a shopping mall is brought about in cluster 1 or cluster 2, it would suffer from the intense competition between the already existing shopping outlets and the upcoming ones. </a:t>
            </a:r>
            <a:endParaRPr lang="en-IN" dirty="0" smtClean="0"/>
          </a:p>
          <a:p>
            <a:pPr algn="just" fontAlgn="base"/>
            <a:r>
              <a:rPr lang="en-IN" dirty="0" smtClean="0"/>
              <a:t>Therefore</a:t>
            </a:r>
            <a:r>
              <a:rPr lang="en-IN" dirty="0"/>
              <a:t>, this project can be utilized by project architects to capitalize on these observations in building shopping malls in different neighbourhoods of Kochi.</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19900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Limitations and Suggestions for Future </a:t>
            </a:r>
            <a:r>
              <a:rPr lang="en-IN" b="1" dirty="0" smtClean="0"/>
              <a:t>Research</a:t>
            </a:r>
            <a:endParaRPr lang="en-IN" dirty="0"/>
          </a:p>
        </p:txBody>
      </p:sp>
      <p:sp>
        <p:nvSpPr>
          <p:cNvPr id="3" name="Content Placeholder 2"/>
          <p:cNvSpPr>
            <a:spLocks noGrp="1"/>
          </p:cNvSpPr>
          <p:nvPr>
            <p:ph idx="1"/>
          </p:nvPr>
        </p:nvSpPr>
        <p:spPr/>
        <p:txBody>
          <a:bodyPr>
            <a:normAutofit lnSpcReduction="10000"/>
          </a:bodyPr>
          <a:lstStyle/>
          <a:p>
            <a:pPr lvl="0" fontAlgn="base"/>
            <a:r>
              <a:rPr lang="en-IN" dirty="0"/>
              <a:t>W</a:t>
            </a:r>
            <a:r>
              <a:rPr lang="en-IN" dirty="0" smtClean="0"/>
              <a:t>e </a:t>
            </a:r>
            <a:r>
              <a:rPr lang="en-IN" dirty="0"/>
              <a:t>only consider one factor i.e. frequency of occurrence of shopping malls, there are other factors such as urbanization, population and income of residents that could influence the location decision of a new shopping mall. </a:t>
            </a:r>
            <a:endParaRPr lang="en-IN" dirty="0" smtClean="0"/>
          </a:p>
          <a:p>
            <a:pPr lvl="0" fontAlgn="base"/>
            <a:r>
              <a:rPr lang="en-IN" dirty="0" smtClean="0"/>
              <a:t>In </a:t>
            </a:r>
            <a:r>
              <a:rPr lang="en-IN" dirty="0"/>
              <a:t>addition, this project made use of the free Sandbox Tier Account of Foursquare API that came with limitations as to the number of API calls and results returned. </a:t>
            </a:r>
            <a:endParaRPr lang="en-IN" dirty="0" smtClean="0"/>
          </a:p>
          <a:p>
            <a:pPr lvl="0" fontAlgn="base"/>
            <a:r>
              <a:rPr lang="en-IN" dirty="0" smtClean="0"/>
              <a:t>This </a:t>
            </a:r>
            <a:r>
              <a:rPr lang="en-IN" dirty="0"/>
              <a:t>project can also be extended to find suitable locations to open a new restaurant, gym or </a:t>
            </a:r>
            <a:r>
              <a:rPr lang="en-IN" dirty="0" smtClean="0"/>
              <a:t>universities.</a:t>
            </a:r>
          </a:p>
          <a:p>
            <a:pPr lvl="0" fontAlgn="base"/>
            <a:r>
              <a:rPr lang="en-IN" dirty="0" smtClean="0"/>
              <a:t>It </a:t>
            </a:r>
            <a:r>
              <a:rPr lang="en-IN" dirty="0"/>
              <a:t>can also be reused to check for locations outside India by very little modification to the code.</a:t>
            </a:r>
          </a:p>
          <a:p>
            <a:endParaRPr lang="en-IN" dirty="0"/>
          </a:p>
        </p:txBody>
      </p:sp>
    </p:spTree>
    <p:extLst>
      <p:ext uri="{BB962C8B-B14F-4D97-AF65-F5344CB8AC3E}">
        <p14:creationId xmlns:p14="http://schemas.microsoft.com/office/powerpoint/2010/main" val="232104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Conclusion</a:t>
            </a:r>
            <a:r>
              <a:rPr lang="en-IN" dirty="0"/>
              <a:t>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	In </a:t>
            </a:r>
            <a:r>
              <a:rPr lang="en-IN" dirty="0"/>
              <a:t>this </a:t>
            </a:r>
            <a:r>
              <a:rPr lang="en-IN" dirty="0" smtClean="0"/>
              <a:t>project:</a:t>
            </a:r>
          </a:p>
          <a:p>
            <a:pPr lvl="1"/>
            <a:r>
              <a:rPr lang="en-IN" dirty="0" smtClean="0"/>
              <a:t>We </a:t>
            </a:r>
            <a:r>
              <a:rPr lang="en-IN" dirty="0"/>
              <a:t>specified the business problem definition </a:t>
            </a:r>
            <a:endParaRPr lang="en-IN" dirty="0" smtClean="0"/>
          </a:p>
          <a:p>
            <a:pPr lvl="1"/>
            <a:r>
              <a:rPr lang="en-IN" dirty="0"/>
              <a:t>I</a:t>
            </a:r>
            <a:r>
              <a:rPr lang="en-IN" dirty="0" smtClean="0"/>
              <a:t>dentified </a:t>
            </a:r>
            <a:r>
              <a:rPr lang="en-IN" dirty="0"/>
              <a:t>the methodology to be </a:t>
            </a:r>
            <a:r>
              <a:rPr lang="en-IN" dirty="0" smtClean="0"/>
              <a:t>used</a:t>
            </a:r>
          </a:p>
          <a:p>
            <a:pPr lvl="1"/>
            <a:r>
              <a:rPr lang="en-IN" dirty="0"/>
              <a:t>E</a:t>
            </a:r>
            <a:r>
              <a:rPr lang="en-IN" dirty="0" smtClean="0"/>
              <a:t>xtracted </a:t>
            </a:r>
            <a:r>
              <a:rPr lang="en-IN" dirty="0"/>
              <a:t>and prepared the </a:t>
            </a:r>
            <a:r>
              <a:rPr lang="en-IN" dirty="0" smtClean="0"/>
              <a:t>data</a:t>
            </a:r>
          </a:p>
          <a:p>
            <a:pPr lvl="1"/>
            <a:r>
              <a:rPr lang="en-IN" dirty="0"/>
              <a:t>P</a:t>
            </a:r>
            <a:r>
              <a:rPr lang="en-IN" dirty="0" smtClean="0"/>
              <a:t>erformed </a:t>
            </a:r>
            <a:r>
              <a:rPr lang="en-IN" dirty="0"/>
              <a:t>K - means clustering algorithm </a:t>
            </a:r>
            <a:endParaRPr lang="en-IN" dirty="0" smtClean="0"/>
          </a:p>
          <a:p>
            <a:pPr lvl="1"/>
            <a:r>
              <a:rPr lang="en-IN" dirty="0" smtClean="0"/>
              <a:t>Drew inference </a:t>
            </a:r>
            <a:r>
              <a:rPr lang="en-IN" dirty="0"/>
              <a:t>from the results that were obtained. </a:t>
            </a:r>
            <a:endParaRPr lang="en-IN" dirty="0"/>
          </a:p>
          <a:p>
            <a:pPr marL="457200" lvl="1" indent="0">
              <a:buNone/>
            </a:pPr>
            <a:r>
              <a:rPr lang="en-IN" dirty="0" smtClean="0"/>
              <a:t>This </a:t>
            </a:r>
            <a:r>
              <a:rPr lang="en-IN" dirty="0"/>
              <a:t>can </a:t>
            </a:r>
            <a:r>
              <a:rPr lang="en-IN" dirty="0" smtClean="0"/>
              <a:t>be </a:t>
            </a:r>
            <a:r>
              <a:rPr lang="en-IN" dirty="0"/>
              <a:t>used by the relevant stakeholders </a:t>
            </a:r>
            <a:r>
              <a:rPr lang="en-IN" dirty="0" smtClean="0"/>
              <a:t>to explore </a:t>
            </a:r>
            <a:r>
              <a:rPr lang="en-IN" dirty="0"/>
              <a:t>the best locations to open a new shopping mall. The findings of this project will help to capitalize on the opportunities on high potential locations while avoiding overcrowded areas and the competition that follows it. </a:t>
            </a:r>
            <a:endParaRPr lang="en-IN" dirty="0" smtClean="0"/>
          </a:p>
          <a:p>
            <a:pPr marL="457200" lvl="1" indent="0">
              <a:buNone/>
            </a:pPr>
            <a:r>
              <a:rPr lang="en-IN" dirty="0" smtClean="0"/>
              <a:t>It </a:t>
            </a:r>
            <a:r>
              <a:rPr lang="en-IN" dirty="0"/>
              <a:t>was found out from the above data that the neighbourhoods in cluster 0 are the most preferred locations to open a new shopping mall in Kochi, Kerala.</a:t>
            </a:r>
          </a:p>
          <a:p>
            <a:endParaRPr lang="en-IN" dirty="0"/>
          </a:p>
        </p:txBody>
      </p:sp>
    </p:spTree>
    <p:extLst>
      <p:ext uri="{BB962C8B-B14F-4D97-AF65-F5344CB8AC3E}">
        <p14:creationId xmlns:p14="http://schemas.microsoft.com/office/powerpoint/2010/main" val="133276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IN" dirty="0" smtClean="0"/>
              <a:t>The </a:t>
            </a:r>
            <a:r>
              <a:rPr lang="en-IN" dirty="0"/>
              <a:t>main reason shopping malls are so popular is that they are very convenient. Most of them include clothing stores, a food court, movie theatres, arcade rooms, and much more. </a:t>
            </a:r>
            <a:endParaRPr lang="en-IN" dirty="0" smtClean="0"/>
          </a:p>
          <a:p>
            <a:r>
              <a:rPr lang="en-IN" dirty="0" smtClean="0"/>
              <a:t>Moreover, </a:t>
            </a:r>
            <a:r>
              <a:rPr lang="en-IN" dirty="0"/>
              <a:t>many </a:t>
            </a:r>
            <a:r>
              <a:rPr lang="en-IN" dirty="0" smtClean="0"/>
              <a:t>people prefer </a:t>
            </a:r>
            <a:r>
              <a:rPr lang="en-IN" dirty="0"/>
              <a:t>to meet up in a shopping mall, watch a movie and later have snacks in the food court. </a:t>
            </a:r>
            <a:endParaRPr lang="en-IN" dirty="0" smtClean="0"/>
          </a:p>
          <a:p>
            <a:r>
              <a:rPr lang="en-IN" dirty="0" smtClean="0"/>
              <a:t>Besides</a:t>
            </a:r>
            <a:r>
              <a:rPr lang="en-IN" dirty="0"/>
              <a:t>, with the decline of open places and parks, many families gather at a large shopping mall to enjoy their holidays. </a:t>
            </a:r>
          </a:p>
          <a:p>
            <a:endParaRPr lang="en-IN" dirty="0"/>
          </a:p>
        </p:txBody>
      </p:sp>
    </p:spTree>
    <p:extLst>
      <p:ext uri="{BB962C8B-B14F-4D97-AF65-F5344CB8AC3E}">
        <p14:creationId xmlns:p14="http://schemas.microsoft.com/office/powerpoint/2010/main" val="189600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Business Problem</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Things to consider while starting a shopping mall:</a:t>
            </a:r>
            <a:endParaRPr lang="en-IN" b="1" dirty="0"/>
          </a:p>
          <a:p>
            <a:pPr lvl="1" fontAlgn="base"/>
            <a:r>
              <a:rPr lang="en-IN" dirty="0" smtClean="0"/>
              <a:t>Decide </a:t>
            </a:r>
            <a:r>
              <a:rPr lang="en-IN" dirty="0"/>
              <a:t>on the niche you would like to target. Usually if your target is teenagers and women below the age of 40 then make sure that the mall you open looks trendy.</a:t>
            </a:r>
          </a:p>
          <a:p>
            <a:pPr lvl="1" fontAlgn="base"/>
            <a:r>
              <a:rPr lang="en-IN" dirty="0" smtClean="0"/>
              <a:t>If a </a:t>
            </a:r>
            <a:r>
              <a:rPr lang="en-IN" dirty="0"/>
              <a:t>particular franchise has strong customer base then the foot traffic will naturally increase and you will find people dropping in from different area as well.</a:t>
            </a:r>
          </a:p>
          <a:p>
            <a:pPr lvl="1" fontAlgn="base"/>
            <a:r>
              <a:rPr lang="en-IN" dirty="0"/>
              <a:t>Location plays a vital role in the business. Look for an area where there are no competitors around. If there are more malls in the locality you are planning to set your business, then competition will be high and profit will be less.</a:t>
            </a:r>
          </a:p>
          <a:p>
            <a:pPr fontAlgn="base"/>
            <a:r>
              <a:rPr lang="en-IN" dirty="0"/>
              <a:t>This project will take care of the making an informed decision about the location.</a:t>
            </a:r>
          </a:p>
        </p:txBody>
      </p:sp>
    </p:spTree>
    <p:extLst>
      <p:ext uri="{BB962C8B-B14F-4D97-AF65-F5344CB8AC3E}">
        <p14:creationId xmlns:p14="http://schemas.microsoft.com/office/powerpoint/2010/main" val="60042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Data </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marL="0" lvl="0" indent="0" fontAlgn="base">
              <a:buNone/>
            </a:pPr>
            <a:r>
              <a:rPr lang="en-IN" dirty="0" smtClean="0"/>
              <a:t>1. Since </a:t>
            </a:r>
            <a:r>
              <a:rPr lang="en-IN" dirty="0"/>
              <a:t>the scope of this project is confined to the district of Kochi in Kerala, India, we need the list of all the neighbourhoods of Kochi.</a:t>
            </a:r>
          </a:p>
          <a:p>
            <a:pPr lvl="0" fontAlgn="base"/>
            <a:r>
              <a:rPr lang="en-IN" dirty="0"/>
              <a:t>The neighbourhood information will be scraped from the Wikipedia webpage </a:t>
            </a:r>
            <a:r>
              <a:rPr lang="en-IN" dirty="0">
                <a:hlinkClick r:id="rId2"/>
              </a:rPr>
              <a:t>https://en.wikipedia.org/wiki/Category:Suburbs_of_Kochi</a:t>
            </a:r>
            <a:r>
              <a:rPr lang="en-IN" dirty="0"/>
              <a:t>.</a:t>
            </a:r>
          </a:p>
          <a:p>
            <a:pPr marL="0" lvl="0" indent="0" fontAlgn="base">
              <a:buNone/>
            </a:pPr>
            <a:r>
              <a:rPr lang="en-IN" dirty="0" smtClean="0"/>
              <a:t>2. Latitude </a:t>
            </a:r>
            <a:r>
              <a:rPr lang="en-IN" dirty="0"/>
              <a:t>and longitude coordinates of those neighbourhoods to plot the map and to get venue details.</a:t>
            </a:r>
          </a:p>
          <a:p>
            <a:pPr lvl="0" fontAlgn="base"/>
            <a:r>
              <a:rPr lang="en-IN" dirty="0" err="1"/>
              <a:t>Geocoder</a:t>
            </a:r>
            <a:r>
              <a:rPr lang="en-IN" dirty="0"/>
              <a:t> package in python is used to get the coordinates of the neighbourhoods.</a:t>
            </a:r>
          </a:p>
          <a:p>
            <a:pPr marL="0" lvl="0" indent="0" fontAlgn="base">
              <a:buNone/>
            </a:pPr>
            <a:r>
              <a:rPr lang="en-IN" dirty="0" smtClean="0"/>
              <a:t>3. Venue </a:t>
            </a:r>
            <a:r>
              <a:rPr lang="en-IN" dirty="0"/>
              <a:t>data to perform clustering</a:t>
            </a:r>
          </a:p>
          <a:p>
            <a:pPr lvl="0" fontAlgn="base"/>
            <a:r>
              <a:rPr lang="en-IN" dirty="0"/>
              <a:t>Foursquare API will be exploited to get the venue details for all the neighbourhoods.</a:t>
            </a:r>
          </a:p>
          <a:p>
            <a:endParaRPr lang="en-IN" dirty="0"/>
          </a:p>
        </p:txBody>
      </p:sp>
    </p:spTree>
    <p:extLst>
      <p:ext uri="{BB962C8B-B14F-4D97-AF65-F5344CB8AC3E}">
        <p14:creationId xmlns:p14="http://schemas.microsoft.com/office/powerpoint/2010/main" val="324942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Methodology </a:t>
            </a:r>
            <a:endParaRPr lang="en-IN" dirty="0"/>
          </a:p>
        </p:txBody>
      </p:sp>
      <p:sp>
        <p:nvSpPr>
          <p:cNvPr id="3" name="Content Placeholder 2"/>
          <p:cNvSpPr>
            <a:spLocks noGrp="1"/>
          </p:cNvSpPr>
          <p:nvPr>
            <p:ph idx="1"/>
          </p:nvPr>
        </p:nvSpPr>
        <p:spPr/>
        <p:txBody>
          <a:bodyPr/>
          <a:lstStyle/>
          <a:p>
            <a:pPr marL="0" indent="0">
              <a:buNone/>
            </a:pPr>
            <a:r>
              <a:rPr lang="en-US" dirty="0" smtClean="0"/>
              <a:t>1. Data extraction</a:t>
            </a:r>
          </a:p>
          <a:p>
            <a:pPr marL="0" indent="0">
              <a:buNone/>
            </a:pPr>
            <a:r>
              <a:rPr lang="en-US" dirty="0"/>
              <a:t> </a:t>
            </a:r>
            <a:r>
              <a:rPr lang="en-US" dirty="0" smtClean="0"/>
              <a:t>    and preparation</a:t>
            </a:r>
          </a:p>
          <a:p>
            <a:pPr>
              <a:buAutoNum type="arabicPeriod"/>
            </a:pPr>
            <a:endParaRPr lang="en-IN" dirty="0"/>
          </a:p>
        </p:txBody>
      </p:sp>
      <p:pic>
        <p:nvPicPr>
          <p:cNvPr id="4" name="Picture 3"/>
          <p:cNvPicPr/>
          <p:nvPr/>
        </p:nvPicPr>
        <p:blipFill>
          <a:blip r:embed="rId2"/>
          <a:stretch>
            <a:fillRect/>
          </a:stretch>
        </p:blipFill>
        <p:spPr>
          <a:xfrm>
            <a:off x="5445738" y="973668"/>
            <a:ext cx="4018507" cy="5448903"/>
          </a:xfrm>
          <a:prstGeom prst="rect">
            <a:avLst/>
          </a:prstGeom>
        </p:spPr>
      </p:pic>
    </p:spTree>
    <p:extLst>
      <p:ext uri="{BB962C8B-B14F-4D97-AF65-F5344CB8AC3E}">
        <p14:creationId xmlns:p14="http://schemas.microsoft.com/office/powerpoint/2010/main" val="303126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buAutoNum type="arabicPeriod" startAt="2"/>
            </a:pPr>
            <a:r>
              <a:rPr lang="en-IN" dirty="0" smtClean="0"/>
              <a:t>Geographical </a:t>
            </a:r>
            <a:r>
              <a:rPr lang="en-IN" dirty="0"/>
              <a:t>coordinates returned by </a:t>
            </a:r>
            <a:r>
              <a:rPr lang="en-IN" dirty="0" err="1"/>
              <a:t>Geocoder</a:t>
            </a:r>
            <a:r>
              <a:rPr lang="en-IN" dirty="0"/>
              <a:t> are correctly plotted in the city of Kochi</a:t>
            </a:r>
            <a:r>
              <a:rPr lang="en-IN" dirty="0" smtClean="0"/>
              <a:t>.</a:t>
            </a:r>
          </a:p>
          <a:p>
            <a:pPr lvl="0">
              <a:buAutoNum type="arabicPeriod" startAt="2"/>
            </a:pPr>
            <a:endParaRPr lang="en-IN" dirty="0"/>
          </a:p>
          <a:p>
            <a:endParaRPr lang="en-IN" dirty="0"/>
          </a:p>
        </p:txBody>
      </p:sp>
      <p:pic>
        <p:nvPicPr>
          <p:cNvPr id="4" name="Picture 3"/>
          <p:cNvPicPr/>
          <p:nvPr/>
        </p:nvPicPr>
        <p:blipFill>
          <a:blip r:embed="rId2"/>
          <a:stretch>
            <a:fillRect/>
          </a:stretch>
        </p:blipFill>
        <p:spPr>
          <a:xfrm>
            <a:off x="2877034" y="3310164"/>
            <a:ext cx="5317251" cy="3483429"/>
          </a:xfrm>
          <a:prstGeom prst="rect">
            <a:avLst/>
          </a:prstGeom>
        </p:spPr>
      </p:pic>
    </p:spTree>
    <p:extLst>
      <p:ext uri="{BB962C8B-B14F-4D97-AF65-F5344CB8AC3E}">
        <p14:creationId xmlns:p14="http://schemas.microsoft.com/office/powerpoint/2010/main" val="172288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3. </a:t>
            </a:r>
            <a:r>
              <a:rPr lang="en-IN" dirty="0"/>
              <a:t>Foursquare API is used to get the top 100 venues that are within a radius of 2000 </a:t>
            </a:r>
            <a:r>
              <a:rPr lang="en-IN" dirty="0" smtClean="0"/>
              <a:t>meters.</a:t>
            </a:r>
          </a:p>
          <a:p>
            <a:pPr marL="0" indent="0">
              <a:buNone/>
            </a:pPr>
            <a:endParaRPr lang="en-IN" dirty="0"/>
          </a:p>
        </p:txBody>
      </p:sp>
      <p:pic>
        <p:nvPicPr>
          <p:cNvPr id="4" name="Picture 3"/>
          <p:cNvPicPr/>
          <p:nvPr/>
        </p:nvPicPr>
        <p:blipFill>
          <a:blip r:embed="rId2"/>
          <a:stretch>
            <a:fillRect/>
          </a:stretch>
        </p:blipFill>
        <p:spPr>
          <a:xfrm>
            <a:off x="3042558" y="3114675"/>
            <a:ext cx="5410200" cy="3067050"/>
          </a:xfrm>
          <a:prstGeom prst="rect">
            <a:avLst/>
          </a:prstGeom>
        </p:spPr>
      </p:pic>
    </p:spTree>
    <p:extLst>
      <p:ext uri="{BB962C8B-B14F-4D97-AF65-F5344CB8AC3E}">
        <p14:creationId xmlns:p14="http://schemas.microsoft.com/office/powerpoint/2010/main" val="426091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lvl="0" indent="0">
              <a:buNone/>
            </a:pPr>
            <a:r>
              <a:rPr lang="en-US" dirty="0" smtClean="0"/>
              <a:t>4. </a:t>
            </a:r>
            <a:r>
              <a:rPr lang="en-IN" dirty="0"/>
              <a:t>P</a:t>
            </a:r>
            <a:r>
              <a:rPr lang="en-IN" dirty="0" smtClean="0"/>
              <a:t>erform </a:t>
            </a:r>
            <a:r>
              <a:rPr lang="en-IN" dirty="0"/>
              <a:t>clustering on the data by using k-means </a:t>
            </a:r>
            <a:r>
              <a:rPr lang="en-IN" dirty="0" smtClean="0"/>
              <a:t>clustering by the similarity in the frequency </a:t>
            </a:r>
            <a:r>
              <a:rPr lang="en-IN" dirty="0"/>
              <a:t>of occurrence of each venue category</a:t>
            </a:r>
            <a:r>
              <a:rPr lang="en-IN" dirty="0" smtClean="0"/>
              <a:t>. </a:t>
            </a:r>
          </a:p>
          <a:p>
            <a:pPr marL="0" indent="0">
              <a:buNone/>
            </a:pPr>
            <a:endParaRPr lang="en-IN" dirty="0"/>
          </a:p>
        </p:txBody>
      </p:sp>
      <p:pic>
        <p:nvPicPr>
          <p:cNvPr id="4" name="Picture 3"/>
          <p:cNvPicPr/>
          <p:nvPr/>
        </p:nvPicPr>
        <p:blipFill>
          <a:blip r:embed="rId2"/>
          <a:stretch>
            <a:fillRect/>
          </a:stretch>
        </p:blipFill>
        <p:spPr>
          <a:xfrm>
            <a:off x="3252017" y="3442289"/>
            <a:ext cx="5151754" cy="3263311"/>
          </a:xfrm>
          <a:prstGeom prst="rect">
            <a:avLst/>
          </a:prstGeom>
        </p:spPr>
      </p:pic>
    </p:spTree>
    <p:extLst>
      <p:ext uri="{BB962C8B-B14F-4D97-AF65-F5344CB8AC3E}">
        <p14:creationId xmlns:p14="http://schemas.microsoft.com/office/powerpoint/2010/main" val="244336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 </a:t>
            </a:r>
            <a:endParaRPr lang="en-IN" dirty="0"/>
          </a:p>
        </p:txBody>
      </p:sp>
      <p:pic>
        <p:nvPicPr>
          <p:cNvPr id="4" name="Picture 3"/>
          <p:cNvPicPr/>
          <p:nvPr/>
        </p:nvPicPr>
        <p:blipFill>
          <a:blip r:embed="rId2"/>
          <a:stretch>
            <a:fillRect/>
          </a:stretch>
        </p:blipFill>
        <p:spPr>
          <a:xfrm>
            <a:off x="979215" y="2329543"/>
            <a:ext cx="4093528" cy="4528457"/>
          </a:xfrm>
          <a:prstGeom prst="rect">
            <a:avLst/>
          </a:prstGeom>
        </p:spPr>
      </p:pic>
      <p:pic>
        <p:nvPicPr>
          <p:cNvPr id="5" name="Picture 4"/>
          <p:cNvPicPr/>
          <p:nvPr/>
        </p:nvPicPr>
        <p:blipFill>
          <a:blip r:embed="rId3"/>
          <a:stretch>
            <a:fillRect/>
          </a:stretch>
        </p:blipFill>
        <p:spPr>
          <a:xfrm>
            <a:off x="5668623" y="2329543"/>
            <a:ext cx="5347720" cy="1563311"/>
          </a:xfrm>
          <a:prstGeom prst="rect">
            <a:avLst/>
          </a:prstGeom>
        </p:spPr>
      </p:pic>
      <p:pic>
        <p:nvPicPr>
          <p:cNvPr id="6" name="Picture 5"/>
          <p:cNvPicPr/>
          <p:nvPr/>
        </p:nvPicPr>
        <p:blipFill>
          <a:blip r:embed="rId4"/>
          <a:stretch>
            <a:fillRect/>
          </a:stretch>
        </p:blipFill>
        <p:spPr>
          <a:xfrm>
            <a:off x="5668623" y="4141506"/>
            <a:ext cx="5347720" cy="2716494"/>
          </a:xfrm>
          <a:prstGeom prst="rect">
            <a:avLst/>
          </a:prstGeom>
        </p:spPr>
      </p:pic>
    </p:spTree>
    <p:extLst>
      <p:ext uri="{BB962C8B-B14F-4D97-AF65-F5344CB8AC3E}">
        <p14:creationId xmlns:p14="http://schemas.microsoft.com/office/powerpoint/2010/main" val="3675341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TotalTime>
  <Words>562</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Wingdings</vt:lpstr>
      <vt:lpstr>Wingdings 3</vt:lpstr>
      <vt:lpstr>Ion Boardroom</vt:lpstr>
      <vt:lpstr>IBM APPLIED DATA SCIENCE CAPSTONE COURSE BY COURSERA  Start your shopping mall in Kochi, India</vt:lpstr>
      <vt:lpstr>Introduction</vt:lpstr>
      <vt:lpstr>Business Problem </vt:lpstr>
      <vt:lpstr>Data  </vt:lpstr>
      <vt:lpstr>Methodology </vt:lpstr>
      <vt:lpstr>PowerPoint Presentation</vt:lpstr>
      <vt:lpstr>PowerPoint Presentation</vt:lpstr>
      <vt:lpstr>PowerPoint Presentation</vt:lpstr>
      <vt:lpstr>Results </vt:lpstr>
      <vt:lpstr>Discussion </vt:lpstr>
      <vt:lpstr>Limitations and Suggestions for Future Research</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 COURSE BY COURSERA  Start your shopping mall in Kochi, India</dc:title>
  <dc:creator>Makerlab</dc:creator>
  <cp:lastModifiedBy>Makerlab</cp:lastModifiedBy>
  <cp:revision>7</cp:revision>
  <dcterms:created xsi:type="dcterms:W3CDTF">2021-01-02T11:13:49Z</dcterms:created>
  <dcterms:modified xsi:type="dcterms:W3CDTF">2021-01-02T11:32:52Z</dcterms:modified>
</cp:coreProperties>
</file>