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16324D-3E68-42E8-B6C3-D9F9B57BFA6F}">
          <p14:sldIdLst>
            <p14:sldId id="257"/>
            <p14:sldId id="259"/>
          </p14:sldIdLst>
        </p14:section>
        <p14:section name="Untitled Section" id="{D2A499B6-D097-467B-BB94-5AC887ECDAE5}">
          <p14:sldIdLst>
            <p14:sldId id="258"/>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EFAA-9668-F618-9DEA-6374FCF74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C05F19-A98D-B97E-589C-EBFADE760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081A2C-5F3D-37A7-9325-4695B70E437B}"/>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5" name="Footer Placeholder 4">
            <a:extLst>
              <a:ext uri="{FF2B5EF4-FFF2-40B4-BE49-F238E27FC236}">
                <a16:creationId xmlns:a16="http://schemas.microsoft.com/office/drawing/2014/main" id="{617B8893-228A-0280-4B09-B45D6EFA9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89E80-ADD3-659D-E2AC-08CFE67873B8}"/>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355015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5A60-F4FB-EED4-5721-CFE2BA69BE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1FD24F-66A3-8F01-1ACB-320C6E48B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20B57-2FF0-86B8-D6E1-08522D399415}"/>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5" name="Footer Placeholder 4">
            <a:extLst>
              <a:ext uri="{FF2B5EF4-FFF2-40B4-BE49-F238E27FC236}">
                <a16:creationId xmlns:a16="http://schemas.microsoft.com/office/drawing/2014/main" id="{A1F36F64-6992-FB94-7567-3A438FE32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18AB6-6420-E794-5587-2EF0DA81E659}"/>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402831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73C60-7F6E-5FE2-B5B5-26D3DECF06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A420B5-B003-996B-E27D-C376BC51C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F8C4A8-96F5-D3A6-BFB6-33115287E8B0}"/>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5" name="Footer Placeholder 4">
            <a:extLst>
              <a:ext uri="{FF2B5EF4-FFF2-40B4-BE49-F238E27FC236}">
                <a16:creationId xmlns:a16="http://schemas.microsoft.com/office/drawing/2014/main" id="{F66FDF24-DF20-479E-AE78-73CEEF5A0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E45086-30F2-93DB-28E8-C442E8D8D29F}"/>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314926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5385-7D7D-AFAB-9054-DF55473029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F000E-0623-B358-8562-E0C01EB8B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439DA-F6D6-9110-A430-CA8A4C6B60C5}"/>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5" name="Footer Placeholder 4">
            <a:extLst>
              <a:ext uri="{FF2B5EF4-FFF2-40B4-BE49-F238E27FC236}">
                <a16:creationId xmlns:a16="http://schemas.microsoft.com/office/drawing/2014/main" id="{6C4CC40D-7085-4F65-D61A-9F683EB18B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9E96AA-896D-D1B8-83B3-4A4A964BD1D0}"/>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243927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2280E-DA4B-C0A5-B037-BCDE2FE35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B2ED7-3F55-454B-99D6-60FDBD82AA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EF854-9F24-B998-B7CC-A16F473B4456}"/>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5" name="Footer Placeholder 4">
            <a:extLst>
              <a:ext uri="{FF2B5EF4-FFF2-40B4-BE49-F238E27FC236}">
                <a16:creationId xmlns:a16="http://schemas.microsoft.com/office/drawing/2014/main" id="{4F5CBA16-04C4-B54D-1D58-A8BA7BBF7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6239C-EACF-C27B-E07C-6E2C8905900A}"/>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362373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09F9-5769-F5B3-D6EA-6F5F0147BE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665976-79BB-D509-C6CE-88A601DDB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CA4468-1811-769A-01EE-511244F99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B290DC-8433-04A6-6E0E-F3018B7A332D}"/>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6" name="Footer Placeholder 5">
            <a:extLst>
              <a:ext uri="{FF2B5EF4-FFF2-40B4-BE49-F238E27FC236}">
                <a16:creationId xmlns:a16="http://schemas.microsoft.com/office/drawing/2014/main" id="{B31E8E25-477A-FAF9-324E-722D41E59B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BDC45F-62BB-C1B6-82A4-FF7FB9816E10}"/>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338987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DDAE-B9FC-A1B4-6EAE-B75B1E9906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29412-7444-6A06-2167-8919C15E0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47CF5-E94E-3D14-A727-D70DE9987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9996F-2B58-3EAC-2BA1-008F7F27B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80008-420F-3CD8-3F8B-CB367D5497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71DDB7-9EF5-A751-CE82-6F67F1E7F418}"/>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8" name="Footer Placeholder 7">
            <a:extLst>
              <a:ext uri="{FF2B5EF4-FFF2-40B4-BE49-F238E27FC236}">
                <a16:creationId xmlns:a16="http://schemas.microsoft.com/office/drawing/2014/main" id="{ABDDDCEA-7AE4-2AB7-BFA0-22D1EC3CFD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C7AC15-937B-5DC5-9626-5E12B5B648B1}"/>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418394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3024-9FAE-D07E-8DE8-BE7453DDE8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8CE535-A77E-AA61-D70F-E008C571C429}"/>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4" name="Footer Placeholder 3">
            <a:extLst>
              <a:ext uri="{FF2B5EF4-FFF2-40B4-BE49-F238E27FC236}">
                <a16:creationId xmlns:a16="http://schemas.microsoft.com/office/drawing/2014/main" id="{CB2F2962-C4D5-D5DB-7064-E22155F1BF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B370D-DF78-DEFE-561B-E6E1060D0B2D}"/>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321149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72663-78AF-9685-0BBC-6F98DA3C653A}"/>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3" name="Footer Placeholder 2">
            <a:extLst>
              <a:ext uri="{FF2B5EF4-FFF2-40B4-BE49-F238E27FC236}">
                <a16:creationId xmlns:a16="http://schemas.microsoft.com/office/drawing/2014/main" id="{CD1FA2B9-5E7F-49F1-A6BD-CCD3B46F90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5664DC-5843-E644-CB75-D3B1EF4C5028}"/>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275032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15F8-28F6-42DB-5611-FD452F864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D0854F-68E6-036E-5AD9-B32F86EF6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AE6B89-67CA-DA41-15E8-CE2652915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E33F6-8F5D-E907-D55B-E0395E0340CE}"/>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6" name="Footer Placeholder 5">
            <a:extLst>
              <a:ext uri="{FF2B5EF4-FFF2-40B4-BE49-F238E27FC236}">
                <a16:creationId xmlns:a16="http://schemas.microsoft.com/office/drawing/2014/main" id="{1708AE5D-E2BF-D791-417D-FC31F42871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C379F9-9D77-B213-B2E0-1642A11DA6E4}"/>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379572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D5F7-885F-4219-D284-CD907CEB6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4952AF-3EC8-72BD-263B-F43111F0D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1565F5-3984-AA26-1D21-50ED82155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C8F11-1CE7-A129-A663-EF14650A97BD}"/>
              </a:ext>
            </a:extLst>
          </p:cNvPr>
          <p:cNvSpPr>
            <a:spLocks noGrp="1"/>
          </p:cNvSpPr>
          <p:nvPr>
            <p:ph type="dt" sz="half" idx="10"/>
          </p:nvPr>
        </p:nvSpPr>
        <p:spPr/>
        <p:txBody>
          <a:bodyPr/>
          <a:lstStyle/>
          <a:p>
            <a:fld id="{4A54EF1A-0A7C-4E99-A1E3-1BD953CCC18B}" type="datetimeFigureOut">
              <a:rPr lang="en-IN" smtClean="0"/>
              <a:t>30-07-2024</a:t>
            </a:fld>
            <a:endParaRPr lang="en-IN"/>
          </a:p>
        </p:txBody>
      </p:sp>
      <p:sp>
        <p:nvSpPr>
          <p:cNvPr id="6" name="Footer Placeholder 5">
            <a:extLst>
              <a:ext uri="{FF2B5EF4-FFF2-40B4-BE49-F238E27FC236}">
                <a16:creationId xmlns:a16="http://schemas.microsoft.com/office/drawing/2014/main" id="{4A1962E6-46B6-90EB-6DCB-1767A4F8C7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6722A-0B56-642E-7D34-9C3F11E02CC2}"/>
              </a:ext>
            </a:extLst>
          </p:cNvPr>
          <p:cNvSpPr>
            <a:spLocks noGrp="1"/>
          </p:cNvSpPr>
          <p:nvPr>
            <p:ph type="sldNum" sz="quarter" idx="12"/>
          </p:nvPr>
        </p:nvSpPr>
        <p:spPr/>
        <p:txBody>
          <a:bodyPr/>
          <a:lstStyle/>
          <a:p>
            <a:fld id="{559683ED-8F7D-45A7-80FF-D36046160A92}" type="slidenum">
              <a:rPr lang="en-IN" smtClean="0"/>
              <a:t>‹#›</a:t>
            </a:fld>
            <a:endParaRPr lang="en-IN"/>
          </a:p>
        </p:txBody>
      </p:sp>
    </p:spTree>
    <p:extLst>
      <p:ext uri="{BB962C8B-B14F-4D97-AF65-F5344CB8AC3E}">
        <p14:creationId xmlns:p14="http://schemas.microsoft.com/office/powerpoint/2010/main" val="206436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6637E-ECBE-1602-D327-CB45F0039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106D5A-759E-BB91-37EF-350C2D65DB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88FD02-8FDB-AC23-EAC8-5D8DE8B07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54EF1A-0A7C-4E99-A1E3-1BD953CCC18B}" type="datetimeFigureOut">
              <a:rPr lang="en-IN" smtClean="0"/>
              <a:t>30-07-2024</a:t>
            </a:fld>
            <a:endParaRPr lang="en-IN"/>
          </a:p>
        </p:txBody>
      </p:sp>
      <p:sp>
        <p:nvSpPr>
          <p:cNvPr id="5" name="Footer Placeholder 4">
            <a:extLst>
              <a:ext uri="{FF2B5EF4-FFF2-40B4-BE49-F238E27FC236}">
                <a16:creationId xmlns:a16="http://schemas.microsoft.com/office/drawing/2014/main" id="{353FE575-C8DA-BFF0-876A-7B0071ABE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DEDFDAC-452E-B860-9802-2B6D54449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9683ED-8F7D-45A7-80FF-D36046160A92}" type="slidenum">
              <a:rPr lang="en-IN" smtClean="0"/>
              <a:t>‹#›</a:t>
            </a:fld>
            <a:endParaRPr lang="en-IN"/>
          </a:p>
        </p:txBody>
      </p:sp>
    </p:spTree>
    <p:extLst>
      <p:ext uri="{BB962C8B-B14F-4D97-AF65-F5344CB8AC3E}">
        <p14:creationId xmlns:p14="http://schemas.microsoft.com/office/powerpoint/2010/main" val="15171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blue background with text and icons&#10;&#10;Description automatically generated">
            <a:extLst>
              <a:ext uri="{FF2B5EF4-FFF2-40B4-BE49-F238E27FC236}">
                <a16:creationId xmlns:a16="http://schemas.microsoft.com/office/drawing/2014/main" id="{E8786C3B-4721-31CE-4482-9DA8707E405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6619" b="3"/>
          <a:stretch/>
        </p:blipFill>
        <p:spPr>
          <a:xfrm>
            <a:off x="-6588" y="10"/>
            <a:ext cx="12198588" cy="6857990"/>
          </a:xfrm>
          <a:prstGeom prst="rect">
            <a:avLst/>
          </a:prstGeom>
        </p:spPr>
      </p:pic>
    </p:spTree>
    <p:extLst>
      <p:ext uri="{BB962C8B-B14F-4D97-AF65-F5344CB8AC3E}">
        <p14:creationId xmlns:p14="http://schemas.microsoft.com/office/powerpoint/2010/main" val="299775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4F98B-EAD5-6801-6D56-CD6E446A2F17}"/>
              </a:ext>
            </a:extLst>
          </p:cNvPr>
          <p:cNvSpPr>
            <a:spLocks noGrp="1"/>
          </p:cNvSpPr>
          <p:nvPr>
            <p:ph type="title"/>
          </p:nvPr>
        </p:nvSpPr>
        <p:spPr>
          <a:xfrm>
            <a:off x="1043631" y="809898"/>
            <a:ext cx="9942716" cy="1554480"/>
          </a:xfrm>
        </p:spPr>
        <p:txBody>
          <a:bodyPr anchor="ctr">
            <a:normAutofit/>
          </a:bodyPr>
          <a:lstStyle/>
          <a:p>
            <a:r>
              <a:rPr lang="en-IN" sz="4800"/>
              <a:t>Hospital Management System</a:t>
            </a:r>
          </a:p>
        </p:txBody>
      </p:sp>
      <p:sp>
        <p:nvSpPr>
          <p:cNvPr id="3" name="Content Placeholder 2">
            <a:extLst>
              <a:ext uri="{FF2B5EF4-FFF2-40B4-BE49-F238E27FC236}">
                <a16:creationId xmlns:a16="http://schemas.microsoft.com/office/drawing/2014/main" id="{A7A337BE-55C8-26C3-B799-C1726E0F1861}"/>
              </a:ext>
            </a:extLst>
          </p:cNvPr>
          <p:cNvSpPr>
            <a:spLocks noGrp="1"/>
          </p:cNvSpPr>
          <p:nvPr>
            <p:ph idx="1"/>
          </p:nvPr>
        </p:nvSpPr>
        <p:spPr>
          <a:xfrm>
            <a:off x="1045028" y="2341247"/>
            <a:ext cx="9941319" cy="3124658"/>
          </a:xfrm>
        </p:spPr>
        <p:txBody>
          <a:bodyPr anchor="ctr">
            <a:normAutofit/>
          </a:bodyPr>
          <a:lstStyle/>
          <a:p>
            <a:pPr algn="just"/>
            <a:r>
              <a:rPr lang="en-IN" sz="2400" dirty="0">
                <a:effectLst/>
                <a:latin typeface="Aptos" panose="020B0004020202020204" pitchFamily="34" charset="0"/>
                <a:ea typeface="Aptos" panose="020B0004020202020204" pitchFamily="34" charset="0"/>
                <a:cs typeface="Times New Roman" panose="02020603050405020304" pitchFamily="18" charset="0"/>
              </a:rPr>
              <a:t>A Hospital Management System (HMS) is software used to handle and simplify different tasks in a hospital. It brings together many parts of hospital work into one system to make things run more smoothly, ensure information is correct, and make it easier to access.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43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2" name="Freeform: Shape 3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blue gear&#10;&#10;Description automatically generated">
            <a:extLst>
              <a:ext uri="{FF2B5EF4-FFF2-40B4-BE49-F238E27FC236}">
                <a16:creationId xmlns:a16="http://schemas.microsoft.com/office/drawing/2014/main" id="{1D7CBE27-7058-108B-77CE-33AD82DB6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07" y="939529"/>
            <a:ext cx="4584103" cy="5236903"/>
          </a:xfrm>
          <a:prstGeom prst="rect">
            <a:avLst/>
          </a:prstGeom>
        </p:spPr>
      </p:pic>
      <p:cxnSp>
        <p:nvCxnSpPr>
          <p:cNvPr id="7" name="Straight Connector 6">
            <a:extLst>
              <a:ext uri="{FF2B5EF4-FFF2-40B4-BE49-F238E27FC236}">
                <a16:creationId xmlns:a16="http://schemas.microsoft.com/office/drawing/2014/main" id="{1D8CDBD3-A6ED-DA93-BAEE-941EE3E05543}"/>
              </a:ext>
            </a:extLst>
          </p:cNvPr>
          <p:cNvCxnSpPr/>
          <p:nvPr/>
        </p:nvCxnSpPr>
        <p:spPr>
          <a:xfrm>
            <a:off x="5145610" y="2526459"/>
            <a:ext cx="15867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BB2BACD-15AF-97B4-F6BB-EEB2BFF69BB7}"/>
              </a:ext>
            </a:extLst>
          </p:cNvPr>
          <p:cNvCxnSpPr>
            <a:cxnSpLocks/>
          </p:cNvCxnSpPr>
          <p:nvPr/>
        </p:nvCxnSpPr>
        <p:spPr>
          <a:xfrm>
            <a:off x="6732326" y="794637"/>
            <a:ext cx="0" cy="4750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01B385B-EF72-1685-6BAE-6564E9F3000E}"/>
              </a:ext>
            </a:extLst>
          </p:cNvPr>
          <p:cNvCxnSpPr/>
          <p:nvPr/>
        </p:nvCxnSpPr>
        <p:spPr>
          <a:xfrm>
            <a:off x="6732326" y="804101"/>
            <a:ext cx="6056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6A7380D-7420-EFC5-584C-925C6284F146}"/>
              </a:ext>
            </a:extLst>
          </p:cNvPr>
          <p:cNvCxnSpPr/>
          <p:nvPr/>
        </p:nvCxnSpPr>
        <p:spPr>
          <a:xfrm>
            <a:off x="6738635" y="1804078"/>
            <a:ext cx="6056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E8B5DBA-9EF6-E91E-6EDB-34552AF0759F}"/>
              </a:ext>
            </a:extLst>
          </p:cNvPr>
          <p:cNvCxnSpPr/>
          <p:nvPr/>
        </p:nvCxnSpPr>
        <p:spPr>
          <a:xfrm>
            <a:off x="6738635" y="2759892"/>
            <a:ext cx="6056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401C11-3378-9362-83A2-866303BBCD3C}"/>
              </a:ext>
            </a:extLst>
          </p:cNvPr>
          <p:cNvCxnSpPr/>
          <p:nvPr/>
        </p:nvCxnSpPr>
        <p:spPr>
          <a:xfrm>
            <a:off x="6738635" y="3677852"/>
            <a:ext cx="6056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BA2464E-55C1-3F45-701A-552BBA8A6DFE}"/>
              </a:ext>
            </a:extLst>
          </p:cNvPr>
          <p:cNvCxnSpPr/>
          <p:nvPr/>
        </p:nvCxnSpPr>
        <p:spPr>
          <a:xfrm>
            <a:off x="6735480" y="4611585"/>
            <a:ext cx="605664"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D02E4E1-A159-2D4B-6C72-D66AFFE1CC00}"/>
              </a:ext>
            </a:extLst>
          </p:cNvPr>
          <p:cNvSpPr txBox="1"/>
          <p:nvPr/>
        </p:nvSpPr>
        <p:spPr>
          <a:xfrm>
            <a:off x="7479942" y="605367"/>
            <a:ext cx="2602461" cy="382237"/>
          </a:xfrm>
          <a:prstGeom prst="rect">
            <a:avLst/>
          </a:prstGeom>
          <a:noFill/>
        </p:spPr>
        <p:txBody>
          <a:bodyPr wrap="square" rtlCol="0">
            <a:spAutoFit/>
          </a:bodyPr>
          <a:lstStyle/>
          <a:p>
            <a:pPr marL="294323" indent="-294323" defTabSz="941832">
              <a:spcAft>
                <a:spcPts val="600"/>
              </a:spcAft>
              <a:buFont typeface="Wingdings" panose="05000000000000000000" pitchFamily="2" charset="2"/>
              <a:buChar char="§"/>
            </a:pPr>
            <a:r>
              <a:rPr lang="en-IN" sz="1854" kern="1200">
                <a:solidFill>
                  <a:schemeClr val="tx1"/>
                </a:solidFill>
                <a:latin typeface="+mn-lt"/>
                <a:ea typeface="+mn-ea"/>
                <a:cs typeface="+mn-cs"/>
              </a:rPr>
              <a:t>Patient Registration</a:t>
            </a:r>
            <a:endParaRPr lang="en-IN"/>
          </a:p>
        </p:txBody>
      </p:sp>
      <p:sp>
        <p:nvSpPr>
          <p:cNvPr id="19" name="TextBox 18">
            <a:extLst>
              <a:ext uri="{FF2B5EF4-FFF2-40B4-BE49-F238E27FC236}">
                <a16:creationId xmlns:a16="http://schemas.microsoft.com/office/drawing/2014/main" id="{AE6A81CE-B802-4754-DCE0-E73130CFCE6B}"/>
              </a:ext>
            </a:extLst>
          </p:cNvPr>
          <p:cNvSpPr txBox="1"/>
          <p:nvPr/>
        </p:nvSpPr>
        <p:spPr>
          <a:xfrm>
            <a:off x="7476787" y="1605344"/>
            <a:ext cx="3220747" cy="382237"/>
          </a:xfrm>
          <a:prstGeom prst="rect">
            <a:avLst/>
          </a:prstGeom>
          <a:noFill/>
        </p:spPr>
        <p:txBody>
          <a:bodyPr wrap="square" rtlCol="0">
            <a:spAutoFit/>
          </a:bodyPr>
          <a:lstStyle/>
          <a:p>
            <a:pPr marL="294323" indent="-294323" defTabSz="941832">
              <a:spcAft>
                <a:spcPts val="600"/>
              </a:spcAft>
              <a:buFont typeface="Wingdings" panose="05000000000000000000" pitchFamily="2" charset="2"/>
              <a:buChar char="§"/>
            </a:pPr>
            <a:r>
              <a:rPr lang="en-IN" sz="1854" kern="1200">
                <a:solidFill>
                  <a:schemeClr val="tx1"/>
                </a:solidFill>
                <a:latin typeface="+mn-lt"/>
                <a:ea typeface="+mn-ea"/>
                <a:cs typeface="+mn-cs"/>
              </a:rPr>
              <a:t>Appointment Scheduling</a:t>
            </a:r>
            <a:endParaRPr lang="en-IN"/>
          </a:p>
        </p:txBody>
      </p:sp>
      <p:sp>
        <p:nvSpPr>
          <p:cNvPr id="20" name="TextBox 19">
            <a:extLst>
              <a:ext uri="{FF2B5EF4-FFF2-40B4-BE49-F238E27FC236}">
                <a16:creationId xmlns:a16="http://schemas.microsoft.com/office/drawing/2014/main" id="{2270C7BA-C9B0-1418-77CF-6AF1D5D531FE}"/>
              </a:ext>
            </a:extLst>
          </p:cNvPr>
          <p:cNvSpPr txBox="1"/>
          <p:nvPr/>
        </p:nvSpPr>
        <p:spPr>
          <a:xfrm>
            <a:off x="7483096" y="2567467"/>
            <a:ext cx="2760182" cy="382237"/>
          </a:xfrm>
          <a:prstGeom prst="rect">
            <a:avLst/>
          </a:prstGeom>
          <a:noFill/>
        </p:spPr>
        <p:txBody>
          <a:bodyPr wrap="square" rtlCol="0">
            <a:spAutoFit/>
          </a:bodyPr>
          <a:lstStyle/>
          <a:p>
            <a:pPr marL="294323" indent="-294323" defTabSz="941832">
              <a:spcAft>
                <a:spcPts val="600"/>
              </a:spcAft>
              <a:buFont typeface="Wingdings" panose="05000000000000000000" pitchFamily="2" charset="2"/>
              <a:buChar char="§"/>
            </a:pPr>
            <a:r>
              <a:rPr lang="en-IN" sz="1854" kern="1200">
                <a:solidFill>
                  <a:schemeClr val="tx1"/>
                </a:solidFill>
                <a:latin typeface="+mn-lt"/>
                <a:ea typeface="+mn-ea"/>
                <a:cs typeface="+mn-cs"/>
              </a:rPr>
              <a:t>Billing and Payments</a:t>
            </a:r>
            <a:endParaRPr lang="en-IN"/>
          </a:p>
        </p:txBody>
      </p:sp>
      <p:sp>
        <p:nvSpPr>
          <p:cNvPr id="21" name="TextBox 20">
            <a:extLst>
              <a:ext uri="{FF2B5EF4-FFF2-40B4-BE49-F238E27FC236}">
                <a16:creationId xmlns:a16="http://schemas.microsoft.com/office/drawing/2014/main" id="{ABEBF697-4934-D2EB-3E26-09B0BD5D49D7}"/>
              </a:ext>
            </a:extLst>
          </p:cNvPr>
          <p:cNvSpPr txBox="1"/>
          <p:nvPr/>
        </p:nvSpPr>
        <p:spPr>
          <a:xfrm>
            <a:off x="7479943" y="3434955"/>
            <a:ext cx="2365872" cy="382237"/>
          </a:xfrm>
          <a:prstGeom prst="rect">
            <a:avLst/>
          </a:prstGeom>
          <a:noFill/>
        </p:spPr>
        <p:txBody>
          <a:bodyPr wrap="square" rtlCol="0">
            <a:spAutoFit/>
          </a:bodyPr>
          <a:lstStyle/>
          <a:p>
            <a:pPr marL="294323" indent="-294323" defTabSz="941832">
              <a:spcAft>
                <a:spcPts val="600"/>
              </a:spcAft>
              <a:buFont typeface="Wingdings" panose="05000000000000000000" pitchFamily="2" charset="2"/>
              <a:buChar char="§"/>
            </a:pPr>
            <a:r>
              <a:rPr lang="en-IN" sz="1854" kern="1200">
                <a:solidFill>
                  <a:schemeClr val="tx1"/>
                </a:solidFill>
                <a:latin typeface="+mn-lt"/>
                <a:ea typeface="+mn-ea"/>
                <a:cs typeface="+mn-cs"/>
              </a:rPr>
              <a:t>Medical Records</a:t>
            </a:r>
            <a:endParaRPr lang="en-IN"/>
          </a:p>
        </p:txBody>
      </p:sp>
      <p:sp>
        <p:nvSpPr>
          <p:cNvPr id="22" name="TextBox 21">
            <a:extLst>
              <a:ext uri="{FF2B5EF4-FFF2-40B4-BE49-F238E27FC236}">
                <a16:creationId xmlns:a16="http://schemas.microsoft.com/office/drawing/2014/main" id="{0EF39587-E794-DA47-F3E5-F197A86BB5FE}"/>
              </a:ext>
            </a:extLst>
          </p:cNvPr>
          <p:cNvSpPr txBox="1"/>
          <p:nvPr/>
        </p:nvSpPr>
        <p:spPr>
          <a:xfrm>
            <a:off x="7476788" y="4406542"/>
            <a:ext cx="2365872" cy="382237"/>
          </a:xfrm>
          <a:prstGeom prst="rect">
            <a:avLst/>
          </a:prstGeom>
          <a:noFill/>
        </p:spPr>
        <p:txBody>
          <a:bodyPr wrap="square" rtlCol="0">
            <a:spAutoFit/>
          </a:bodyPr>
          <a:lstStyle/>
          <a:p>
            <a:pPr marL="294323" indent="-294323" defTabSz="941832">
              <a:spcAft>
                <a:spcPts val="600"/>
              </a:spcAft>
              <a:buFont typeface="Wingdings" panose="05000000000000000000" pitchFamily="2" charset="2"/>
              <a:buChar char="§"/>
            </a:pPr>
            <a:r>
              <a:rPr lang="en-IN" sz="1854" kern="1200">
                <a:solidFill>
                  <a:schemeClr val="tx1"/>
                </a:solidFill>
                <a:latin typeface="+mn-lt"/>
                <a:ea typeface="+mn-ea"/>
                <a:cs typeface="+mn-cs"/>
              </a:rPr>
              <a:t>Staff Management</a:t>
            </a:r>
            <a:endParaRPr lang="en-IN"/>
          </a:p>
        </p:txBody>
      </p:sp>
      <p:sp>
        <p:nvSpPr>
          <p:cNvPr id="23" name="TextBox 22">
            <a:extLst>
              <a:ext uri="{FF2B5EF4-FFF2-40B4-BE49-F238E27FC236}">
                <a16:creationId xmlns:a16="http://schemas.microsoft.com/office/drawing/2014/main" id="{9D11525E-09D7-C9A4-23DE-7BEBE197B532}"/>
              </a:ext>
            </a:extLst>
          </p:cNvPr>
          <p:cNvSpPr txBox="1"/>
          <p:nvPr/>
        </p:nvSpPr>
        <p:spPr>
          <a:xfrm>
            <a:off x="7473634" y="5349738"/>
            <a:ext cx="3299609" cy="668915"/>
          </a:xfrm>
          <a:prstGeom prst="rect">
            <a:avLst/>
          </a:prstGeom>
          <a:noFill/>
        </p:spPr>
        <p:txBody>
          <a:bodyPr wrap="square" rtlCol="0">
            <a:spAutoFit/>
          </a:bodyPr>
          <a:lstStyle/>
          <a:p>
            <a:pPr marL="294323" indent="-294323" defTabSz="941832">
              <a:spcAft>
                <a:spcPts val="600"/>
              </a:spcAft>
              <a:buFont typeface="Wingdings" panose="05000000000000000000" pitchFamily="2" charset="2"/>
              <a:buChar char="§"/>
            </a:pPr>
            <a:r>
              <a:rPr lang="en-IN" sz="1854" kern="1200">
                <a:solidFill>
                  <a:schemeClr val="tx1"/>
                </a:solidFill>
                <a:latin typeface="+mn-lt"/>
                <a:ea typeface="+mn-ea"/>
                <a:cs typeface="+mn-cs"/>
              </a:rPr>
              <a:t>Appointment and Prescription Management</a:t>
            </a:r>
            <a:endParaRPr lang="en-IN"/>
          </a:p>
        </p:txBody>
      </p:sp>
      <p:cxnSp>
        <p:nvCxnSpPr>
          <p:cNvPr id="24" name="Straight Connector 23">
            <a:extLst>
              <a:ext uri="{FF2B5EF4-FFF2-40B4-BE49-F238E27FC236}">
                <a16:creationId xmlns:a16="http://schemas.microsoft.com/office/drawing/2014/main" id="{026B41F4-050B-0844-F407-38646727FCC8}"/>
              </a:ext>
            </a:extLst>
          </p:cNvPr>
          <p:cNvCxnSpPr/>
          <p:nvPr/>
        </p:nvCxnSpPr>
        <p:spPr>
          <a:xfrm>
            <a:off x="6741789" y="5545317"/>
            <a:ext cx="60566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69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9E285-8DA3-A595-27E4-A9A904E74889}"/>
              </a:ext>
            </a:extLst>
          </p:cNvPr>
          <p:cNvSpPr>
            <a:spLocks noGrp="1"/>
          </p:cNvSpPr>
          <p:nvPr>
            <p:ph type="title"/>
          </p:nvPr>
        </p:nvSpPr>
        <p:spPr>
          <a:xfrm>
            <a:off x="6489084" y="95249"/>
            <a:ext cx="4436091" cy="1155795"/>
          </a:xfrm>
        </p:spPr>
        <p:txBody>
          <a:bodyPr anchor="ctr">
            <a:normAutofit/>
          </a:bodyPr>
          <a:lstStyle/>
          <a:p>
            <a:r>
              <a:rPr lang="en-IN" sz="3200" dirty="0"/>
              <a:t>Concepts used in HMS</a:t>
            </a:r>
          </a:p>
        </p:txBody>
      </p:sp>
      <p:pic>
        <p:nvPicPr>
          <p:cNvPr id="5" name="Picture 4" descr="Stethoscope">
            <a:extLst>
              <a:ext uri="{FF2B5EF4-FFF2-40B4-BE49-F238E27FC236}">
                <a16:creationId xmlns:a16="http://schemas.microsoft.com/office/drawing/2014/main" id="{B56D0CC2-4236-1B97-1D07-DC8AC6FB6017}"/>
              </a:ext>
            </a:extLst>
          </p:cNvPr>
          <p:cNvPicPr>
            <a:picLocks noChangeAspect="1"/>
          </p:cNvPicPr>
          <p:nvPr/>
        </p:nvPicPr>
        <p:blipFill>
          <a:blip r:embed="rId2"/>
          <a:srcRect l="23097" r="17569" b="-2"/>
          <a:stretch/>
        </p:blipFill>
        <p:spPr>
          <a:xfrm>
            <a:off x="0" y="-2"/>
            <a:ext cx="5388594" cy="6858002"/>
          </a:xfrm>
          <a:prstGeom prst="rect">
            <a:avLst/>
          </a:prstGeom>
        </p:spPr>
      </p:pic>
      <p:sp>
        <p:nvSpPr>
          <p:cNvPr id="3" name="Content Placeholder 2">
            <a:extLst>
              <a:ext uri="{FF2B5EF4-FFF2-40B4-BE49-F238E27FC236}">
                <a16:creationId xmlns:a16="http://schemas.microsoft.com/office/drawing/2014/main" id="{3D5485CA-C487-F92D-8FB1-633AF36EA792}"/>
              </a:ext>
            </a:extLst>
          </p:cNvPr>
          <p:cNvSpPr>
            <a:spLocks noGrp="1"/>
          </p:cNvSpPr>
          <p:nvPr>
            <p:ph idx="1"/>
          </p:nvPr>
        </p:nvSpPr>
        <p:spPr>
          <a:xfrm>
            <a:off x="5600700" y="1181101"/>
            <a:ext cx="5815714" cy="5058980"/>
          </a:xfrm>
        </p:spPr>
        <p:txBody>
          <a:bodyPr anchor="ctr">
            <a:noAutofit/>
          </a:bodyPr>
          <a:lstStyle/>
          <a:p>
            <a:pPr marL="0" indent="0">
              <a:spcAft>
                <a:spcPts val="800"/>
              </a:spcAft>
              <a:buNone/>
            </a:pPr>
            <a:r>
              <a:rPr lang="en-IN" sz="1200" b="1" dirty="0">
                <a:effectLst/>
                <a:latin typeface="Aptos" panose="020B0004020202020204" pitchFamily="34" charset="0"/>
                <a:ea typeface="Aptos" panose="020B0004020202020204" pitchFamily="34" charset="0"/>
                <a:cs typeface="Times New Roman" panose="02020603050405020304" pitchFamily="18" charset="0"/>
              </a:rPr>
              <a:t>1. Abstraction:</a:t>
            </a:r>
            <a:endParaRPr lang="en-IN" sz="12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IN" sz="1200" dirty="0">
                <a:effectLst/>
                <a:latin typeface="Aptos" panose="020B0004020202020204" pitchFamily="34" charset="0"/>
                <a:ea typeface="Aptos" panose="020B0004020202020204" pitchFamily="34" charset="0"/>
                <a:cs typeface="Times New Roman" panose="02020603050405020304" pitchFamily="18" charset="0"/>
              </a:rPr>
              <a:t>Creating abstract classes or interfaces for general concepts like User, Appointment, and Payment so that different types of users (e.g., doctors, patients, receptionists) can interact with these abstractions without needing to understand the underlying complexities.</a:t>
            </a:r>
          </a:p>
          <a:p>
            <a:pPr marL="0" indent="0">
              <a:spcAft>
                <a:spcPts val="800"/>
              </a:spcAft>
              <a:buNone/>
            </a:pPr>
            <a:r>
              <a:rPr lang="en-IN" sz="1200" b="1" dirty="0">
                <a:effectLst/>
                <a:latin typeface="Aptos" panose="020B0004020202020204" pitchFamily="34" charset="0"/>
                <a:ea typeface="Aptos" panose="020B0004020202020204" pitchFamily="34" charset="0"/>
                <a:cs typeface="Times New Roman" panose="02020603050405020304" pitchFamily="18" charset="0"/>
              </a:rPr>
              <a:t>2. Encapsulation:</a:t>
            </a:r>
            <a:endParaRPr lang="en-IN" sz="12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IN" sz="1200" dirty="0">
                <a:effectLst/>
                <a:latin typeface="Aptos" panose="020B0004020202020204" pitchFamily="34" charset="0"/>
                <a:ea typeface="Aptos" panose="020B0004020202020204" pitchFamily="34" charset="0"/>
                <a:cs typeface="Times New Roman" panose="02020603050405020304" pitchFamily="18" charset="0"/>
              </a:rPr>
              <a:t>Using private fields and public methods in classes like Patient, Doctor, and Payment to control access and modification of their data, ensuring data integrity and hiding implementation details.</a:t>
            </a:r>
          </a:p>
          <a:p>
            <a:pPr marL="0" indent="0">
              <a:spcAft>
                <a:spcPts val="800"/>
              </a:spcAft>
              <a:buNone/>
            </a:pPr>
            <a:r>
              <a:rPr lang="en-IN" sz="1200" b="1" dirty="0">
                <a:effectLst/>
                <a:latin typeface="Aptos" panose="020B0004020202020204" pitchFamily="34" charset="0"/>
                <a:ea typeface="Aptos" panose="020B0004020202020204" pitchFamily="34" charset="0"/>
                <a:cs typeface="Times New Roman" panose="02020603050405020304" pitchFamily="18" charset="0"/>
              </a:rPr>
              <a:t>3. Inheritance:</a:t>
            </a:r>
            <a:endParaRPr lang="en-IN" sz="12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IN" sz="1200" dirty="0">
                <a:effectLst/>
                <a:latin typeface="Aptos" panose="020B0004020202020204" pitchFamily="34" charset="0"/>
                <a:ea typeface="Aptos" panose="020B0004020202020204" pitchFamily="34" charset="0"/>
                <a:cs typeface="Times New Roman" panose="02020603050405020304" pitchFamily="18" charset="0"/>
              </a:rPr>
              <a:t>Creating a base class User and extending it to Doctor, Patient, and Receptionist classes. This allows for code reuse and a hierarchical structure that reflects the real-world relationships between different user types.</a:t>
            </a:r>
          </a:p>
          <a:p>
            <a:pPr marL="0" indent="0">
              <a:spcAft>
                <a:spcPts val="800"/>
              </a:spcAft>
              <a:buNone/>
            </a:pPr>
            <a:r>
              <a:rPr lang="en-IN" sz="1200" b="1" dirty="0">
                <a:effectLst/>
                <a:latin typeface="Aptos" panose="020B0004020202020204" pitchFamily="34" charset="0"/>
                <a:ea typeface="Aptos" panose="020B0004020202020204" pitchFamily="34" charset="0"/>
                <a:cs typeface="Times New Roman" panose="02020603050405020304" pitchFamily="18" charset="0"/>
              </a:rPr>
              <a:t>4. Polymorphism:</a:t>
            </a:r>
            <a:endParaRPr lang="en-IN" sz="12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en-IN" sz="1200" dirty="0">
                <a:effectLst/>
                <a:latin typeface="Aptos" panose="020B0004020202020204" pitchFamily="34" charset="0"/>
                <a:ea typeface="Aptos" panose="020B0004020202020204" pitchFamily="34" charset="0"/>
                <a:cs typeface="Times New Roman" panose="02020603050405020304" pitchFamily="18" charset="0"/>
              </a:rPr>
              <a:t>Overriding methods in subclasses like Doctor and Patient to provide specific implementations while using a common interface or base class. For example, the </a:t>
            </a:r>
            <a:r>
              <a:rPr lang="en-IN" sz="1200" dirty="0" err="1">
                <a:effectLst/>
                <a:latin typeface="Aptos" panose="020B0004020202020204" pitchFamily="34" charset="0"/>
                <a:ea typeface="Aptos" panose="020B0004020202020204" pitchFamily="34" charset="0"/>
                <a:cs typeface="Times New Roman" panose="02020603050405020304" pitchFamily="18" charset="0"/>
              </a:rPr>
              <a:t>toString</a:t>
            </a:r>
            <a:r>
              <a:rPr lang="en-IN" sz="1200" dirty="0">
                <a:effectLst/>
                <a:latin typeface="Aptos" panose="020B0004020202020204" pitchFamily="34" charset="0"/>
                <a:ea typeface="Aptos" panose="020B0004020202020204" pitchFamily="34" charset="0"/>
                <a:cs typeface="Times New Roman" panose="02020603050405020304" pitchFamily="18" charset="0"/>
              </a:rPr>
              <a:t>() method is overridden in various classes to provide class-specific string representations.</a:t>
            </a:r>
          </a:p>
          <a:p>
            <a:endParaRPr lang="en-IN" sz="1200" dirty="0"/>
          </a:p>
        </p:txBody>
      </p:sp>
    </p:spTree>
    <p:extLst>
      <p:ext uri="{BB962C8B-B14F-4D97-AF65-F5344CB8AC3E}">
        <p14:creationId xmlns:p14="http://schemas.microsoft.com/office/powerpoint/2010/main" val="310268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TotalTime>
  <Words>240</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Symbol</vt:lpstr>
      <vt:lpstr>Wingdings</vt:lpstr>
      <vt:lpstr>Office Theme</vt:lpstr>
      <vt:lpstr>PowerPoint Presentation</vt:lpstr>
      <vt:lpstr>Hospital Management System</vt:lpstr>
      <vt:lpstr>PowerPoint Presentation</vt:lpstr>
      <vt:lpstr>Concepts used in HMS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Vj Tony</dc:creator>
  <cp:lastModifiedBy>Vj Tony</cp:lastModifiedBy>
  <cp:revision>1</cp:revision>
  <dcterms:created xsi:type="dcterms:W3CDTF">2024-07-30T04:52:17Z</dcterms:created>
  <dcterms:modified xsi:type="dcterms:W3CDTF">2024-07-30T07:32:13Z</dcterms:modified>
</cp:coreProperties>
</file>