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96" r:id="rId3"/>
    <p:sldId id="259" r:id="rId4"/>
    <p:sldId id="261" r:id="rId5"/>
    <p:sldId id="287" r:id="rId6"/>
    <p:sldId id="288" r:id="rId7"/>
    <p:sldId id="286" r:id="rId8"/>
    <p:sldId id="297" r:id="rId9"/>
    <p:sldId id="298" r:id="rId10"/>
    <p:sldId id="299" r:id="rId11"/>
    <p:sldId id="265" r:id="rId12"/>
    <p:sldId id="269" r:id="rId13"/>
    <p:sldId id="267" r:id="rId14"/>
    <p:sldId id="273" r:id="rId15"/>
    <p:sldId id="274" r:id="rId16"/>
    <p:sldId id="275" r:id="rId17"/>
    <p:sldId id="276" r:id="rId18"/>
    <p:sldId id="277" r:id="rId19"/>
    <p:sldId id="301" r:id="rId20"/>
    <p:sldId id="278" r:id="rId21"/>
    <p:sldId id="279" r:id="rId22"/>
    <p:sldId id="290" r:id="rId23"/>
    <p:sldId id="292" r:id="rId24"/>
    <p:sldId id="294" r:id="rId25"/>
    <p:sldId id="295" r:id="rId26"/>
    <p:sldId id="293" r:id="rId27"/>
    <p:sldId id="291" r:id="rId28"/>
    <p:sldId id="289" r:id="rId29"/>
    <p:sldId id="264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77" d="100"/>
          <a:sy n="77" d="100"/>
        </p:scale>
        <p:origin x="1952" y="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989C1A8-F6B5-4DC3-A663-16179221D711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A00262-DAA8-47A0-B82A-85E220697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AUSTIN , </a:t>
            </a:r>
          </a:p>
          <a:p>
            <a:r>
              <a:rPr lang="en-US" dirty="0" smtClean="0"/>
              <a:t>DHANSHRI , </a:t>
            </a:r>
          </a:p>
          <a:p>
            <a:r>
              <a:rPr lang="en-US" dirty="0" smtClean="0"/>
              <a:t>NIKHILA ,</a:t>
            </a:r>
          </a:p>
          <a:p>
            <a:r>
              <a:rPr lang="en-US" dirty="0" smtClean="0"/>
              <a:t>SALONI, </a:t>
            </a:r>
          </a:p>
          <a:p>
            <a:r>
              <a:rPr lang="en-US" dirty="0" smtClean="0"/>
              <a:t> SWAROOP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/>
              <a:t>THANK YOU 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23241"/>
            <a:ext cx="10515600" cy="13607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Appendix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722376"/>
            <a:ext cx="10683240" cy="5888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Summary Statistics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E.g. Mostly retired (or in age group ~52-86)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49"/>
          <a:stretch/>
        </p:blipFill>
        <p:spPr>
          <a:xfrm>
            <a:off x="1012925" y="1850936"/>
            <a:ext cx="9589172" cy="37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</a:t>
            </a:r>
            <a:r>
              <a:rPr lang="en-US" dirty="0" err="1" smtClean="0"/>
              <a:t>hhincome</a:t>
            </a:r>
            <a:r>
              <a:rPr lang="en-US" dirty="0" smtClean="0"/>
              <a:t> and log(</a:t>
            </a:r>
            <a:r>
              <a:rPr lang="en-US" dirty="0" err="1" smtClean="0"/>
              <a:t>hhincome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808038" y="1883569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807200" y="1883569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 of price category and log( price category)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807200" y="1883569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3228" y="1817915"/>
            <a:ext cx="53340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VIF test for DF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4533" y="1506624"/>
            <a:ext cx="7464651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VIF TEST FOR DF1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8317" y="1337669"/>
            <a:ext cx="7753804" cy="49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VIF TEST FOR DF2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054" y="1633538"/>
            <a:ext cx="8573860" cy="157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143" y="3207657"/>
            <a:ext cx="9027885" cy="32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761" y="1555536"/>
            <a:ext cx="65436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2128" y="1418772"/>
            <a:ext cx="5286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956" y="2620964"/>
            <a:ext cx="5229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716947" y="397378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Correlation Matrix 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0911" y="2028598"/>
            <a:ext cx="52101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529" y="1474475"/>
            <a:ext cx="5286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 (</a:t>
            </a:r>
            <a:r>
              <a:rPr lang="en-US" dirty="0" err="1" smtClean="0"/>
              <a:t>Logit</a:t>
            </a:r>
            <a:r>
              <a:rPr lang="en-US" dirty="0" smtClean="0"/>
              <a:t>) with robust standard errors.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6575" y="1633538"/>
            <a:ext cx="60388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 and Research 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59243"/>
            <a:ext cx="10515600" cy="22612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/>
              <a:t>Background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Companies like Best Buy sell bundled products to increase profits.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Best Buy focuses on warranty sales i.e. the Geek Squad protection plan</a:t>
            </a:r>
          </a:p>
          <a:p>
            <a:pPr>
              <a:buNone/>
            </a:pPr>
            <a:r>
              <a:rPr lang="en-US" sz="3000" dirty="0" smtClean="0">
                <a:latin typeface="+mj-lt"/>
                <a:ea typeface="+mj-ea"/>
                <a:cs typeface="+mj-cs"/>
              </a:rPr>
              <a:t>Research Question </a:t>
            </a:r>
            <a:endParaRPr lang="en-US" sz="22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114" y="3311611"/>
            <a:ext cx="3566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Identify customers who have high propensity to purchase the protection plan , so we can provide </a:t>
            </a:r>
          </a:p>
          <a:p>
            <a:r>
              <a:rPr lang="en-US" sz="2400" dirty="0" smtClean="0"/>
              <a:t>a data driven proposal for a potential marketing strategy </a:t>
            </a:r>
            <a:endParaRPr lang="en-U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1991" y="3798049"/>
            <a:ext cx="5181501" cy="2510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r>
              <a:rPr lang="en-US" dirty="0" smtClean="0"/>
              <a:t>Our final model </a:t>
            </a:r>
            <a:r>
              <a:rPr lang="en-US" dirty="0" err="1" smtClean="0"/>
              <a:t>Logit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961" y="1045256"/>
            <a:ext cx="4591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884" y="3047320"/>
            <a:ext cx="49053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1309" y="1016227"/>
            <a:ext cx="40481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final model - </a:t>
            </a:r>
            <a:r>
              <a:rPr lang="en-US" dirty="0" err="1" smtClean="0"/>
              <a:t>Probit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324" y="1504042"/>
            <a:ext cx="5970133" cy="535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1371" y="1567543"/>
            <a:ext cx="5210629" cy="489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Probability – Interaction term </a:t>
            </a:r>
            <a:endParaRPr lang="en-US" dirty="0"/>
          </a:p>
        </p:txBody>
      </p:sp>
      <p:sp>
        <p:nvSpPr>
          <p:cNvPr id="3074" name="AutoShape 2" descr="blob:https://web.whatsapp.com/71fc80e7-0b71-491e-95f4-67769ed07e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lob:https://web.whatsapp.com/71fc80e7-0b71-491e-95f4-67769ed07e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blob:https://web.whatsapp.com/71fc80e7-0b71-491e-95f4-67769ed07e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637" y="1381124"/>
            <a:ext cx="11471564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Probability – three income levels 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2314575"/>
            <a:ext cx="109632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of Family Size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2443163"/>
            <a:ext cx="104870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factor (</a:t>
            </a:r>
            <a:r>
              <a:rPr lang="en-US" dirty="0" err="1" smtClean="0"/>
              <a:t>logit</a:t>
            </a:r>
            <a:r>
              <a:rPr lang="en-US" dirty="0" smtClean="0"/>
              <a:t> 4) </a:t>
            </a:r>
            <a:r>
              <a:rPr lang="en-US" dirty="0" err="1" smtClean="0"/>
              <a:t>vs</a:t>
            </a:r>
            <a:r>
              <a:rPr lang="en-US" dirty="0" smtClean="0"/>
              <a:t> Family dummy (</a:t>
            </a:r>
            <a:r>
              <a:rPr lang="en-US" dirty="0" err="1" smtClean="0"/>
              <a:t>logit</a:t>
            </a:r>
            <a:r>
              <a:rPr lang="en-US" dirty="0" smtClean="0"/>
              <a:t> 8)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2962275"/>
            <a:ext cx="2190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Probability – Family Size  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2409825"/>
            <a:ext cx="105727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</a:t>
            </a:r>
            <a:r>
              <a:rPr lang="en-US" dirty="0" err="1" smtClean="0"/>
              <a:t>Probabilty</a:t>
            </a:r>
            <a:r>
              <a:rPr lang="en-US" dirty="0" smtClean="0"/>
              <a:t> – Hispanic Customers  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2905125"/>
            <a:ext cx="104489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Effects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977" y="1474334"/>
            <a:ext cx="72294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68" y="55181"/>
            <a:ext cx="10662611" cy="776923"/>
          </a:xfrm>
        </p:spPr>
        <p:txBody>
          <a:bodyPr/>
          <a:lstStyle/>
          <a:p>
            <a:r>
              <a:rPr lang="en-US" dirty="0" smtClean="0"/>
              <a:t>Data Snapshot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0956" y="961216"/>
            <a:ext cx="10789920" cy="3106768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5400000">
            <a:off x="2737063" y="2904785"/>
            <a:ext cx="304882" cy="312724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90472" y="4782312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Customer Demographics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134059" y="2772197"/>
            <a:ext cx="304882" cy="339242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94376" y="4782312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Customer Behavior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9566231" y="2836205"/>
            <a:ext cx="304882" cy="326440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72004" y="4782312"/>
            <a:ext cx="24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Product Description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0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Variables &amp; Control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/>
          </a:bodyPr>
          <a:lstStyle/>
          <a:p>
            <a:r>
              <a:rPr lang="en-US" dirty="0" smtClean="0"/>
              <a:t>Dependent variable : Warranty</a:t>
            </a:r>
          </a:p>
          <a:p>
            <a:r>
              <a:rPr lang="en-US" dirty="0" smtClean="0"/>
              <a:t>Key Independent Variable : </a:t>
            </a:r>
            <a:r>
              <a:rPr lang="en-US" dirty="0" err="1" smtClean="0"/>
              <a:t>PriceCategory</a:t>
            </a:r>
            <a:r>
              <a:rPr lang="en-US" dirty="0" smtClean="0"/>
              <a:t>*</a:t>
            </a:r>
            <a:r>
              <a:rPr lang="en-US" dirty="0" err="1" smtClean="0"/>
              <a:t>appliances,hisp,hhincome,familysize</a:t>
            </a:r>
            <a:endParaRPr lang="en-US" dirty="0" smtClean="0"/>
          </a:p>
          <a:p>
            <a:r>
              <a:rPr lang="en-US" dirty="0" smtClean="0"/>
              <a:t>Control variables : age, </a:t>
            </a:r>
            <a:r>
              <a:rPr lang="en-US" dirty="0" err="1" smtClean="0"/>
              <a:t>newcustomer</a:t>
            </a:r>
            <a:r>
              <a:rPr lang="en-US" dirty="0" smtClean="0"/>
              <a:t>, weekend , </a:t>
            </a:r>
            <a:r>
              <a:rPr lang="en-US" dirty="0" err="1" smtClean="0"/>
              <a:t>MyBestBuy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Theoretical Model </a:t>
            </a:r>
          </a:p>
          <a:p>
            <a:r>
              <a:rPr lang="en-US" dirty="0" smtClean="0"/>
              <a:t>Warranty ~ </a:t>
            </a:r>
            <a:r>
              <a:rPr lang="el-GR" dirty="0" smtClean="0"/>
              <a:t>β</a:t>
            </a:r>
            <a:r>
              <a:rPr lang="el-GR" baseline="-25000" dirty="0" smtClean="0"/>
              <a:t>0</a:t>
            </a:r>
            <a:r>
              <a:rPr lang="el-GR" dirty="0" smtClean="0"/>
              <a:t> + β</a:t>
            </a:r>
            <a:r>
              <a:rPr lang="el-GR" baseline="-25000" dirty="0" smtClean="0"/>
              <a:t>1</a:t>
            </a:r>
            <a:r>
              <a:rPr lang="en-US" dirty="0" err="1" smtClean="0"/>
              <a:t>PriceCategory</a:t>
            </a:r>
            <a:r>
              <a:rPr lang="en-US" dirty="0" smtClean="0"/>
              <a:t>*Appliances + </a:t>
            </a:r>
            <a:r>
              <a:rPr lang="el-GR" dirty="0" smtClean="0"/>
              <a:t>β</a:t>
            </a:r>
            <a:r>
              <a:rPr lang="el-GR" baseline="-25000" dirty="0" smtClean="0"/>
              <a:t>2</a:t>
            </a:r>
            <a:r>
              <a:rPr lang="en-US" dirty="0" smtClean="0"/>
              <a:t>Age + </a:t>
            </a:r>
            <a:r>
              <a:rPr lang="el-GR" dirty="0" smtClean="0"/>
              <a:t>β</a:t>
            </a:r>
            <a:r>
              <a:rPr lang="el-GR" baseline="-25000" dirty="0" smtClean="0"/>
              <a:t>3</a:t>
            </a:r>
            <a:r>
              <a:rPr lang="en-US" dirty="0" smtClean="0"/>
              <a:t>Hispanic + </a:t>
            </a:r>
            <a:r>
              <a:rPr lang="el-GR" dirty="0" smtClean="0"/>
              <a:t>β</a:t>
            </a:r>
            <a:r>
              <a:rPr lang="el-GR" baseline="-25000" dirty="0" smtClean="0"/>
              <a:t>4</a:t>
            </a:r>
            <a:r>
              <a:rPr lang="en-US" dirty="0" err="1" smtClean="0"/>
              <a:t>MyBestBuy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l-GR" baseline="-25000" dirty="0" smtClean="0"/>
              <a:t>5</a:t>
            </a:r>
            <a:r>
              <a:rPr lang="en-US" dirty="0" smtClean="0"/>
              <a:t>Income + </a:t>
            </a:r>
            <a:r>
              <a:rPr lang="el-GR" dirty="0" smtClean="0"/>
              <a:t>β</a:t>
            </a:r>
            <a:r>
              <a:rPr lang="el-GR" baseline="-25000" dirty="0" smtClean="0"/>
              <a:t>6</a:t>
            </a:r>
            <a:r>
              <a:rPr lang="en-US" dirty="0" err="1" smtClean="0"/>
              <a:t>FamilySize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l-GR" baseline="-25000" dirty="0" smtClean="0"/>
              <a:t>7</a:t>
            </a:r>
            <a:r>
              <a:rPr lang="en-US" dirty="0" smtClean="0"/>
              <a:t>Weekend + </a:t>
            </a:r>
            <a:r>
              <a:rPr lang="el-GR" dirty="0" smtClean="0"/>
              <a:t>β</a:t>
            </a:r>
            <a:r>
              <a:rPr lang="el-GR" baseline="-25000" dirty="0" smtClean="0"/>
              <a:t>8</a:t>
            </a:r>
            <a:r>
              <a:rPr lang="en-US" dirty="0" err="1" smtClean="0"/>
              <a:t>NewCustomer</a:t>
            </a:r>
            <a:r>
              <a:rPr lang="en-US" dirty="0" smtClean="0"/>
              <a:t>+</a:t>
            </a:r>
            <a:r>
              <a:rPr lang="el-GR" dirty="0" smtClean="0"/>
              <a:t>β</a:t>
            </a:r>
            <a:r>
              <a:rPr lang="el-GR" baseline="-25000" dirty="0" smtClean="0"/>
              <a:t>9</a:t>
            </a:r>
            <a:r>
              <a:rPr lang="el-GR" dirty="0" smtClean="0"/>
              <a:t> </a:t>
            </a:r>
            <a:r>
              <a:rPr lang="en-US" dirty="0" err="1" smtClean="0"/>
              <a:t>Pricecategory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l-GR" baseline="-25000" dirty="0" smtClean="0"/>
              <a:t>10</a:t>
            </a:r>
            <a:r>
              <a:rPr lang="el-GR" dirty="0" smtClean="0"/>
              <a:t> </a:t>
            </a:r>
            <a:r>
              <a:rPr lang="en-US" dirty="0" smtClean="0"/>
              <a:t>Appliances</a:t>
            </a:r>
          </a:p>
          <a:p>
            <a:endParaRPr lang="en-US" sz="3200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36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78" y="457200"/>
            <a:ext cx="4080047" cy="112485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Insights</a:t>
            </a:r>
            <a:endParaRPr lang="en-US" sz="27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06627" y="1717589"/>
            <a:ext cx="3249827" cy="171758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Home appliance products have 35 percentage points higher likelihood of buying warranty in lower price category compared to higher price category.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Non- home appliance products have 49 percentage points higher likelihood of buying warranty in higher price category compared to lower price category.</a:t>
            </a:r>
            <a:endParaRPr lang="en-US" sz="1800" dirty="0"/>
          </a:p>
        </p:txBody>
      </p:sp>
      <p:pic>
        <p:nvPicPr>
          <p:cNvPr id="4" name="Picture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993923" y="1562100"/>
            <a:ext cx="4324865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5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customer with a family of 3 - 4  members has 21 percentage points higher likelihood of buying warranty compared to a customer with a  family of 1-2 members.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210" y="1915885"/>
            <a:ext cx="5774961" cy="429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Insight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higher the income of a customer , the higher the likelihood of purchasing warranty.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400800" y="2115903"/>
            <a:ext cx="5384800" cy="319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Non - Hispanic customers have 34 percentage points higher likelihood of buying warranty compared to the Hispanic customers.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0" y="2172494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Strategy Proposal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Customers centric strategy:</a:t>
            </a:r>
          </a:p>
          <a:p>
            <a:pPr lvl="2"/>
            <a:r>
              <a:rPr lang="en-US" dirty="0" smtClean="0"/>
              <a:t>High income </a:t>
            </a:r>
          </a:p>
          <a:p>
            <a:pPr lvl="2"/>
            <a:r>
              <a:rPr lang="en-US" dirty="0" smtClean="0"/>
              <a:t>Non-Hispanic</a:t>
            </a:r>
          </a:p>
          <a:p>
            <a:pPr lvl="2"/>
            <a:r>
              <a:rPr lang="en-US" dirty="0" smtClean="0"/>
              <a:t>Family size 3 and 4 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Product centric strategy :</a:t>
            </a:r>
          </a:p>
          <a:p>
            <a:pPr lvl="2"/>
            <a:r>
              <a:rPr lang="en-US" dirty="0" smtClean="0"/>
              <a:t>Home appliances that have low prices</a:t>
            </a:r>
          </a:p>
          <a:p>
            <a:pPr lvl="2"/>
            <a:r>
              <a:rPr lang="en-US" dirty="0" smtClean="0"/>
              <a:t>Non-home appliances that have high prices. 		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Biased data : </a:t>
            </a:r>
          </a:p>
          <a:p>
            <a:pPr lvl="1">
              <a:buNone/>
            </a:pPr>
            <a:r>
              <a:rPr lang="en-US" sz="2000" dirty="0" smtClean="0"/>
              <a:t>For example</a:t>
            </a:r>
            <a:r>
              <a:rPr lang="en-US" dirty="0" smtClean="0"/>
              <a:t> 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Relatively small sample size.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Only includes customers between the ages 52 and 86.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Family size only goes up to 4 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There are many other variables that could strengthen our model (yearly data , holiday data, additional data, etc.)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Model accuracy is only 68.24 % 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Because of which we need to be cautious about our proposal.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473</TotalTime>
  <Words>459</Words>
  <Application>Microsoft Macintosh PowerPoint</Application>
  <PresentationFormat>Widescreen</PresentationFormat>
  <Paragraphs>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Georgia</vt:lpstr>
      <vt:lpstr>Wingdings</vt:lpstr>
      <vt:lpstr>Wingdings 2</vt:lpstr>
      <vt:lpstr>Civic</vt:lpstr>
      <vt:lpstr>CASE STUDY 3 </vt:lpstr>
      <vt:lpstr>Background  and Research Question </vt:lpstr>
      <vt:lpstr>Key Variables &amp; Control Variables</vt:lpstr>
      <vt:lpstr>Insights</vt:lpstr>
      <vt:lpstr>Insights</vt:lpstr>
      <vt:lpstr>Insight </vt:lpstr>
      <vt:lpstr>Insight</vt:lpstr>
      <vt:lpstr>Marketing Strategy Proposal</vt:lpstr>
      <vt:lpstr>Limitations</vt:lpstr>
      <vt:lpstr>PowerPoint Presentation</vt:lpstr>
      <vt:lpstr>  Appendix </vt:lpstr>
      <vt:lpstr>Histogram of hhincome and log(hhincome)</vt:lpstr>
      <vt:lpstr>Histogram of price category and log( price category)</vt:lpstr>
      <vt:lpstr>VIF test for DF </vt:lpstr>
      <vt:lpstr>VIF TEST FOR DF1</vt:lpstr>
      <vt:lpstr>VIF TEST FOR DF2</vt:lpstr>
      <vt:lpstr>PowerPoint Presentation</vt:lpstr>
      <vt:lpstr>Correlation</vt:lpstr>
      <vt:lpstr>Final model (Logit) with robust standard errors.</vt:lpstr>
      <vt:lpstr>Our final model Logit  </vt:lpstr>
      <vt:lpstr>Our final model - Probit</vt:lpstr>
      <vt:lpstr>Predicted Probability – Interaction term </vt:lpstr>
      <vt:lpstr>Predicted Probability – three income levels </vt:lpstr>
      <vt:lpstr>Grouping of Family Size</vt:lpstr>
      <vt:lpstr>Family factor (logit 4) vs Family dummy (logit 8)</vt:lpstr>
      <vt:lpstr>Predicted Probability – Family Size  </vt:lpstr>
      <vt:lpstr>Predicted Probabilty – Hispanic Customers  </vt:lpstr>
      <vt:lpstr>Marginal Effects</vt:lpstr>
      <vt:lpstr>Data Snapshot</vt:lpstr>
      <vt:lpstr>PowerPoint Presentation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Dhanshri</dc:creator>
  <cp:lastModifiedBy>Robin Paul Prakash</cp:lastModifiedBy>
  <cp:revision>81</cp:revision>
  <dcterms:created xsi:type="dcterms:W3CDTF">2017-11-14T19:30:59Z</dcterms:created>
  <dcterms:modified xsi:type="dcterms:W3CDTF">2018-02-25T22:00:09Z</dcterms:modified>
</cp:coreProperties>
</file>