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20"/>
  </p:notesMasterIdLst>
  <p:sldIdLst>
    <p:sldId id="256" r:id="rId2"/>
    <p:sldId id="714" r:id="rId3"/>
    <p:sldId id="674" r:id="rId4"/>
    <p:sldId id="715" r:id="rId5"/>
    <p:sldId id="716" r:id="rId6"/>
    <p:sldId id="717" r:id="rId7"/>
    <p:sldId id="718" r:id="rId8"/>
    <p:sldId id="719" r:id="rId9"/>
    <p:sldId id="720" r:id="rId10"/>
    <p:sldId id="721" r:id="rId11"/>
    <p:sldId id="722" r:id="rId12"/>
    <p:sldId id="713" r:id="rId13"/>
    <p:sldId id="676" r:id="rId14"/>
    <p:sldId id="723" r:id="rId15"/>
    <p:sldId id="712" r:id="rId16"/>
    <p:sldId id="724" r:id="rId17"/>
    <p:sldId id="711" r:id="rId18"/>
    <p:sldId id="30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8497B0"/>
    <a:srgbClr val="8FAADC"/>
    <a:srgbClr val="2F5597"/>
    <a:srgbClr val="626CC7"/>
    <a:srgbClr val="323B8D"/>
    <a:srgbClr val="21275D"/>
    <a:srgbClr val="161A3E"/>
    <a:srgbClr val="203864"/>
    <a:srgbClr val="8B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CCA8346-09F0-4301-B585-28E9403048AB}" v="218" dt="2023-11-21T11:40:02.7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71" autoAdjust="0"/>
    <p:restoredTop sz="93447" autoAdjust="0"/>
  </p:normalViewPr>
  <p:slideViewPr>
    <p:cSldViewPr snapToGrid="0">
      <p:cViewPr varScale="1">
        <p:scale>
          <a:sx n="59" d="100"/>
          <a:sy n="59" d="100"/>
        </p:scale>
        <p:origin x="872" y="56"/>
      </p:cViewPr>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30-11-2024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FFB008-8E38-46F5-BCB9-8CFEF233CF3A}" type="slidenum">
              <a:rPr lang="en-IN" smtClean="0"/>
              <a:t>4</a:t>
            </a:fld>
            <a:endParaRPr lang="en-IN" dirty="0"/>
          </a:p>
        </p:txBody>
      </p:sp>
    </p:spTree>
    <p:extLst>
      <p:ext uri="{BB962C8B-B14F-4D97-AF65-F5344CB8AC3E}">
        <p14:creationId xmlns:p14="http://schemas.microsoft.com/office/powerpoint/2010/main" val="34310823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FFB008-8E38-46F5-BCB9-8CFEF233CF3A}" type="slidenum">
              <a:rPr lang="en-IN" smtClean="0"/>
              <a:t>6</a:t>
            </a:fld>
            <a:endParaRPr lang="en-IN" dirty="0"/>
          </a:p>
        </p:txBody>
      </p:sp>
    </p:spTree>
    <p:extLst>
      <p:ext uri="{BB962C8B-B14F-4D97-AF65-F5344CB8AC3E}">
        <p14:creationId xmlns:p14="http://schemas.microsoft.com/office/powerpoint/2010/main" val="938952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FFB008-8E38-46F5-BCB9-8CFEF233CF3A}" type="slidenum">
              <a:rPr lang="en-IN" smtClean="0"/>
              <a:t>10</a:t>
            </a:fld>
            <a:endParaRPr lang="en-IN" dirty="0"/>
          </a:p>
        </p:txBody>
      </p:sp>
    </p:spTree>
    <p:extLst>
      <p:ext uri="{BB962C8B-B14F-4D97-AF65-F5344CB8AC3E}">
        <p14:creationId xmlns:p14="http://schemas.microsoft.com/office/powerpoint/2010/main" val="2516776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7FFB008-8E38-46F5-BCB9-8CFEF233CF3A}" type="slidenum">
              <a:rPr lang="en-IN" smtClean="0"/>
              <a:t>13</a:t>
            </a:fld>
            <a:endParaRPr lang="en-IN" dirty="0"/>
          </a:p>
        </p:txBody>
      </p:sp>
    </p:spTree>
    <p:extLst>
      <p:ext uri="{BB962C8B-B14F-4D97-AF65-F5344CB8AC3E}">
        <p14:creationId xmlns:p14="http://schemas.microsoft.com/office/powerpoint/2010/main" val="17978836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7FFB008-8E38-46F5-BCB9-8CFEF233CF3A}" type="slidenum">
              <a:rPr lang="en-IN" smtClean="0"/>
              <a:t>16</a:t>
            </a:fld>
            <a:endParaRPr lang="en-IN" dirty="0"/>
          </a:p>
        </p:txBody>
      </p:sp>
    </p:spTree>
    <p:extLst>
      <p:ext uri="{BB962C8B-B14F-4D97-AF65-F5344CB8AC3E}">
        <p14:creationId xmlns:p14="http://schemas.microsoft.com/office/powerpoint/2010/main" val="15651519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5.xml"/><Relationship Id="rId5" Type="http://schemas.openxmlformats.org/officeDocument/2006/relationships/image" Target="../media/image7.jpe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1" y="2788290"/>
            <a:ext cx="12192000"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Calibri" panose="020F0502020204030204" pitchFamily="34" charset="0"/>
              </a:rPr>
              <a:t>E-Commerce Customer Segmentation and Prediction.</a:t>
            </a:r>
          </a:p>
        </p:txBody>
      </p:sp>
    </p:spTree>
    <p:extLst>
      <p:ext uri="{BB962C8B-B14F-4D97-AF65-F5344CB8AC3E}">
        <p14:creationId xmlns:p14="http://schemas.microsoft.com/office/powerpoint/2010/main" val="102433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F894C7-70C7-4E9B-F27F-B665B50E84CD}"/>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4200" b="1">
                <a:latin typeface="+mj-lt"/>
              </a:rPr>
              <a:t>Implementation of K-Means Clustering</a:t>
            </a:r>
            <a:br>
              <a:rPr lang="en-US" sz="4200" b="1">
                <a:latin typeface="+mj-lt"/>
              </a:rPr>
            </a:br>
            <a:endParaRPr lang="en-US" sz="4200">
              <a:latin typeface="+mj-lt"/>
            </a:endParaRP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6E536C7-1122-E6AA-0D7A-2566EC132965}"/>
              </a:ext>
            </a:extLst>
          </p:cNvPr>
          <p:cNvSpPr>
            <a:spLocks noGrp="1"/>
          </p:cNvSpPr>
          <p:nvPr>
            <p:ph idx="1"/>
          </p:nvPr>
        </p:nvSpPr>
        <p:spPr>
          <a:xfrm>
            <a:off x="640080" y="2872899"/>
            <a:ext cx="4243589" cy="3320668"/>
          </a:xfrm>
        </p:spPr>
        <p:txBody>
          <a:bodyPr vert="horz" lIns="91440" tIns="45720" rIns="91440" bIns="45720" rtlCol="0">
            <a:normAutofit/>
          </a:bodyPr>
          <a:lstStyle/>
          <a:p>
            <a:pPr marL="0" indent="0">
              <a:buNone/>
            </a:pPr>
            <a:r>
              <a:rPr lang="en-US" sz="2200" b="1" dirty="0">
                <a:solidFill>
                  <a:schemeClr val="tx1"/>
                </a:solidFill>
                <a:latin typeface="+mn-lt"/>
              </a:rPr>
              <a:t>Algorithm Overview</a:t>
            </a:r>
          </a:p>
          <a:p>
            <a:pPr marL="0" indent="0">
              <a:buNone/>
            </a:pPr>
            <a:r>
              <a:rPr lang="en-US" sz="2200" dirty="0">
                <a:solidFill>
                  <a:schemeClr val="tx1"/>
                </a:solidFill>
                <a:latin typeface="+mn-lt"/>
              </a:rPr>
              <a:t>K-Means clustering is an iterative algorithm that partitions a dataset into K distinct clusters by minimizing the variance within each cluster, making it a powerful tool for segmenting e-commerce customers based on purchasing behavior and preferences.</a:t>
            </a:r>
          </a:p>
          <a:p>
            <a:endParaRPr lang="en-US" sz="2200" dirty="0">
              <a:solidFill>
                <a:schemeClr val="tx1"/>
              </a:solidFill>
              <a:latin typeface="+mn-lt"/>
            </a:endParaRPr>
          </a:p>
        </p:txBody>
      </p:sp>
      <p:pic>
        <p:nvPicPr>
          <p:cNvPr id="5" name="Picture 4" descr="A white letter on a black background&#10;&#10;Description automatically generated">
            <a:extLst>
              <a:ext uri="{FF2B5EF4-FFF2-40B4-BE49-F238E27FC236}">
                <a16:creationId xmlns:a16="http://schemas.microsoft.com/office/drawing/2014/main" id="{93389B53-EDB8-2E47-9533-2460538888A2}"/>
              </a:ext>
            </a:extLst>
          </p:cNvPr>
          <p:cNvPicPr>
            <a:picLocks noChangeAspect="1"/>
          </p:cNvPicPr>
          <p:nvPr/>
        </p:nvPicPr>
        <p:blipFill>
          <a:blip r:embed="rId3">
            <a:extLst>
              <a:ext uri="{28A0092B-C50C-407E-A947-70E740481C1C}">
                <a14:useLocalDpi xmlns:a14="http://schemas.microsoft.com/office/drawing/2010/main" val="0"/>
              </a:ext>
            </a:extLst>
          </a:blip>
          <a:srcRect b="303"/>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449350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16AC0-F675-40F6-42D1-1C7C675252DF}"/>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Hierarchical Clustering and Its Applications</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CC7E049-3B8F-B024-E938-05C4A578955A}"/>
              </a:ext>
            </a:extLst>
          </p:cNvPr>
          <p:cNvSpPr>
            <a:spLocks noGrp="1"/>
          </p:cNvSpPr>
          <p:nvPr>
            <p:ph idx="1"/>
          </p:nvPr>
        </p:nvSpPr>
        <p:spPr>
          <a:xfrm>
            <a:off x="678884" y="3558303"/>
            <a:ext cx="3337945" cy="2287325"/>
          </a:xfrm>
        </p:spPr>
        <p:txBody>
          <a:bodyPr>
            <a:normAutofit/>
          </a:bodyPr>
          <a:lstStyle/>
          <a:p>
            <a:pPr marL="0" indent="0">
              <a:buNone/>
            </a:pPr>
            <a:r>
              <a:rPr lang="en-US" sz="1600" b="1" dirty="0">
                <a:latin typeface="Times New Roman" panose="02020603050405020304" pitchFamily="18" charset="0"/>
                <a:cs typeface="Times New Roman" panose="02020603050405020304" pitchFamily="18" charset="0"/>
              </a:rPr>
              <a:t>Definition and Process</a:t>
            </a:r>
          </a:p>
          <a:p>
            <a:pPr marL="0" indent="0">
              <a:buNone/>
            </a:pPr>
            <a:r>
              <a:rPr lang="en-US" sz="1600" dirty="0">
                <a:latin typeface="Times New Roman" panose="02020603050405020304" pitchFamily="18" charset="0"/>
                <a:cs typeface="Times New Roman" panose="02020603050405020304" pitchFamily="18" charset="0"/>
              </a:rPr>
              <a:t>Hierarchical clustering is a method that builds a hierarchy of clusters either through agglomerative (bottom-up) or divisive (top-down) approaches, allowing for a detailed exploration of customer segments in e-commerce.</a:t>
            </a:r>
          </a:p>
          <a:p>
            <a:endParaRPr lang="en-US" sz="2600" dirty="0">
              <a:latin typeface="Times New Roman" panose="02020603050405020304" pitchFamily="18" charset="0"/>
              <a:cs typeface="Times New Roman" panose="02020603050405020304" pitchFamily="18" charset="0"/>
            </a:endParaRPr>
          </a:p>
        </p:txBody>
      </p:sp>
      <p:pic>
        <p:nvPicPr>
          <p:cNvPr id="5" name="Picture 4" descr="A diagram of a diagram&#10;&#10;Description automatically generated">
            <a:extLst>
              <a:ext uri="{FF2B5EF4-FFF2-40B4-BE49-F238E27FC236}">
                <a16:creationId xmlns:a16="http://schemas.microsoft.com/office/drawing/2014/main" id="{3D6538E2-1445-ECD7-F5BE-609F5CF64F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418" y="910053"/>
            <a:ext cx="2886478" cy="2419688"/>
          </a:xfrm>
          <a:prstGeom prst="rect">
            <a:avLst/>
          </a:prstGeom>
        </p:spPr>
      </p:pic>
      <p:sp>
        <p:nvSpPr>
          <p:cNvPr id="6" name="TextBox 5">
            <a:extLst>
              <a:ext uri="{FF2B5EF4-FFF2-40B4-BE49-F238E27FC236}">
                <a16:creationId xmlns:a16="http://schemas.microsoft.com/office/drawing/2014/main" id="{DC618E8B-47DF-5F4E-0CC6-CEB04E68EDC0}"/>
              </a:ext>
            </a:extLst>
          </p:cNvPr>
          <p:cNvSpPr txBox="1"/>
          <p:nvPr/>
        </p:nvSpPr>
        <p:spPr>
          <a:xfrm>
            <a:off x="4637773" y="3329741"/>
            <a:ext cx="2872911" cy="2554545"/>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Dendrogram Visualization</a:t>
            </a:r>
          </a:p>
          <a:p>
            <a:r>
              <a:rPr lang="en-US" sz="1600" dirty="0">
                <a:latin typeface="Times New Roman" panose="02020603050405020304" pitchFamily="18" charset="0"/>
                <a:cs typeface="Times New Roman" panose="02020603050405020304" pitchFamily="18" charset="0"/>
              </a:rPr>
              <a:t>The dendrogram is a tree-like diagram that illustrates the arrangement of clusters, providing insights into the relationships between different customer segments and aiding in the selection of an appropriate number of clusters.</a:t>
            </a:r>
          </a:p>
          <a:p>
            <a:endParaRPr lang="en-US" sz="1600" dirty="0">
              <a:latin typeface="Times New Roman" panose="02020603050405020304" pitchFamily="18" charset="0"/>
              <a:cs typeface="Times New Roman" panose="02020603050405020304" pitchFamily="18" charset="0"/>
            </a:endParaRPr>
          </a:p>
        </p:txBody>
      </p:sp>
      <p:pic>
        <p:nvPicPr>
          <p:cNvPr id="8" name="Picture 7" descr="A diagram of a diagram&#10;&#10;Description automatically generated">
            <a:extLst>
              <a:ext uri="{FF2B5EF4-FFF2-40B4-BE49-F238E27FC236}">
                <a16:creationId xmlns:a16="http://schemas.microsoft.com/office/drawing/2014/main" id="{1F0EBFE7-6718-79F4-1996-82FEFDF22D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8734" y="973714"/>
            <a:ext cx="2915057" cy="2207527"/>
          </a:xfrm>
          <a:prstGeom prst="rect">
            <a:avLst/>
          </a:prstGeom>
        </p:spPr>
      </p:pic>
      <p:sp>
        <p:nvSpPr>
          <p:cNvPr id="9" name="TextBox 8">
            <a:extLst>
              <a:ext uri="{FF2B5EF4-FFF2-40B4-BE49-F238E27FC236}">
                <a16:creationId xmlns:a16="http://schemas.microsoft.com/office/drawing/2014/main" id="{FA683CD8-34C5-8837-BB33-5E8A44BC77DA}"/>
              </a:ext>
            </a:extLst>
          </p:cNvPr>
          <p:cNvSpPr txBox="1"/>
          <p:nvPr/>
        </p:nvSpPr>
        <p:spPr>
          <a:xfrm>
            <a:off x="8131629" y="3189514"/>
            <a:ext cx="3243942" cy="2308324"/>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Applications in E-Commerce</a:t>
            </a:r>
          </a:p>
          <a:p>
            <a:r>
              <a:rPr lang="en-US" sz="1600" dirty="0">
                <a:latin typeface="Times New Roman" panose="02020603050405020304" pitchFamily="18" charset="0"/>
                <a:cs typeface="Times New Roman" panose="02020603050405020304" pitchFamily="18" charset="0"/>
              </a:rPr>
              <a:t>Hierarchical clustering can be applied to segment customers based on purchasing behavior, preferences, and demographics, enabling targeted marketing strategies and personalized recommendations to enhance customer engagement.</a:t>
            </a:r>
          </a:p>
          <a:p>
            <a:endParaRPr lang="en-US" sz="1600" dirty="0">
              <a:latin typeface="Times New Roman" panose="02020603050405020304" pitchFamily="18" charset="0"/>
              <a:cs typeface="Times New Roman" panose="02020603050405020304" pitchFamily="18" charset="0"/>
            </a:endParaRPr>
          </a:p>
        </p:txBody>
      </p:sp>
      <p:pic>
        <p:nvPicPr>
          <p:cNvPr id="11" name="Picture 10" descr="A group of people in a circle&#10;&#10;Description automatically generated">
            <a:extLst>
              <a:ext uri="{FF2B5EF4-FFF2-40B4-BE49-F238E27FC236}">
                <a16:creationId xmlns:a16="http://schemas.microsoft.com/office/drawing/2014/main" id="{648FCFA7-48ED-E368-6862-A199CD83CB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31629" y="910053"/>
            <a:ext cx="2943636" cy="2207527"/>
          </a:xfrm>
          <a:prstGeom prst="rect">
            <a:avLst/>
          </a:prstGeom>
        </p:spPr>
      </p:pic>
    </p:spTree>
    <p:extLst>
      <p:ext uri="{BB962C8B-B14F-4D97-AF65-F5344CB8AC3E}">
        <p14:creationId xmlns:p14="http://schemas.microsoft.com/office/powerpoint/2010/main" val="31660783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9DB3DB-2D6A-4800-21E5-71369CC117F1}"/>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Evaluating Clustering Performance</a:t>
            </a:r>
            <a:br>
              <a:rPr lang="en-US" b="1" dirty="0">
                <a:latin typeface="Times New Roman" panose="02020603050405020304" pitchFamily="18" charset="0"/>
                <a:cs typeface="Times New Roman" panose="02020603050405020304" pitchFamily="18" charset="0"/>
              </a:rPr>
            </a:br>
            <a:endParaRPr lang="en-IN" dirty="0"/>
          </a:p>
        </p:txBody>
      </p:sp>
      <p:sp>
        <p:nvSpPr>
          <p:cNvPr id="5" name="Content Placeholder 4">
            <a:extLst>
              <a:ext uri="{FF2B5EF4-FFF2-40B4-BE49-F238E27FC236}">
                <a16:creationId xmlns:a16="http://schemas.microsoft.com/office/drawing/2014/main" id="{911E276C-DF85-3591-E888-F5B1B9B1522C}"/>
              </a:ext>
            </a:extLst>
          </p:cNvPr>
          <p:cNvSpPr>
            <a:spLocks noGrp="1"/>
          </p:cNvSpPr>
          <p:nvPr>
            <p:ph idx="1"/>
          </p:nvPr>
        </p:nvSpPr>
        <p:spPr/>
        <p:txBody>
          <a:bodyPr>
            <a:normAutofit lnSpcReduction="10000"/>
          </a:bodyPr>
          <a:lstStyle/>
          <a:p>
            <a:pPr marL="0" indent="0">
              <a:buNone/>
            </a:pPr>
            <a:r>
              <a:rPr lang="en-US" b="1" dirty="0">
                <a:latin typeface="Times New Roman" panose="02020603050405020304" pitchFamily="18" charset="0"/>
                <a:cs typeface="Times New Roman" panose="02020603050405020304" pitchFamily="18" charset="0"/>
              </a:rPr>
              <a:t>Elbow Method for Optimal Clusters</a:t>
            </a:r>
          </a:p>
          <a:p>
            <a:pPr marL="0" indent="0">
              <a:buNone/>
            </a:pPr>
            <a:r>
              <a:rPr lang="en-US" dirty="0">
                <a:latin typeface="Times New Roman" panose="02020603050405020304" pitchFamily="18" charset="0"/>
                <a:cs typeface="Times New Roman" panose="02020603050405020304" pitchFamily="18" charset="0"/>
              </a:rPr>
              <a:t>The elbow method involves plotting the explained variance against the number of clusters to identify the optimal number of clusters. This technique helps in determining the point where adding more clusters yields diminishing returns, ensuring efficient segmentation strategies.</a:t>
            </a:r>
          </a:p>
          <a:p>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14E7427-A5CF-B11E-AC82-AA0C6C9FC869}"/>
              </a:ext>
            </a:extLst>
          </p:cNvPr>
          <p:cNvSpPr txBox="1"/>
          <p:nvPr/>
        </p:nvSpPr>
        <p:spPr>
          <a:xfrm>
            <a:off x="6651171" y="1346731"/>
            <a:ext cx="4861948" cy="5262979"/>
          </a:xfrm>
          <a:prstGeom prst="rect">
            <a:avLst/>
          </a:prstGeom>
          <a:noFill/>
        </p:spPr>
        <p:txBody>
          <a:bodyPr wrap="square" rtlCol="0">
            <a:spAutoFit/>
          </a:bodyPr>
          <a:lstStyle/>
          <a:p>
            <a:pPr marL="0" indent="0">
              <a:buNone/>
            </a:pPr>
            <a:r>
              <a:rPr lang="en-US" sz="2800" b="1" dirty="0">
                <a:solidFill>
                  <a:schemeClr val="bg1"/>
                </a:solidFill>
                <a:latin typeface="Times New Roman" panose="02020603050405020304" pitchFamily="18" charset="0"/>
                <a:cs typeface="Times New Roman" panose="02020603050405020304" pitchFamily="18" charset="0"/>
              </a:rPr>
              <a:t>Silhouette Score Analysis</a:t>
            </a:r>
          </a:p>
          <a:p>
            <a:pPr marL="0" indent="0">
              <a:buNone/>
            </a:pPr>
            <a:r>
              <a:rPr lang="en-US" sz="2800" dirty="0">
                <a:solidFill>
                  <a:schemeClr val="bg1"/>
                </a:solidFill>
                <a:latin typeface="Times New Roman" panose="02020603050405020304" pitchFamily="18" charset="0"/>
                <a:cs typeface="Times New Roman" panose="02020603050405020304" pitchFamily="18" charset="0"/>
              </a:rPr>
              <a:t>The silhouette score measures how similar an object is to its own cluster compared to other clusters, providing a clear metric for evaluating clustering quality. A higher silhouette score indicates better-defined clusters, essential for effective customer segmentation in e-commerce.</a:t>
            </a:r>
          </a:p>
          <a:p>
            <a:endParaRPr lang="en-US" sz="2800" dirty="0">
              <a:solidFill>
                <a:schemeClr val="bg1"/>
              </a:solidFill>
              <a:latin typeface="Times New Roman" panose="02020603050405020304" pitchFamily="18" charset="0"/>
              <a:cs typeface="Times New Roman" panose="02020603050405020304" pitchFamily="18" charset="0"/>
            </a:endParaRPr>
          </a:p>
          <a:p>
            <a:endParaRPr lang="en-US" sz="2800" dirty="0">
              <a:solidFill>
                <a:schemeClr val="bg1"/>
              </a:solidFill>
            </a:endParaRPr>
          </a:p>
        </p:txBody>
      </p:sp>
    </p:spTree>
    <p:extLst>
      <p:ext uri="{BB962C8B-B14F-4D97-AF65-F5344CB8AC3E}">
        <p14:creationId xmlns:p14="http://schemas.microsoft.com/office/powerpoint/2010/main" val="1344420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BA2E58-FEC9-D54D-ACC0-E7CEEF5F42E4}"/>
              </a:ext>
            </a:extLst>
          </p:cNvPr>
          <p:cNvSpPr>
            <a:spLocks noGrp="1"/>
          </p:cNvSpPr>
          <p:nvPr>
            <p:ph type="title"/>
          </p:nvPr>
        </p:nvSpPr>
        <p:spPr>
          <a:xfrm>
            <a:off x="247425" y="1760310"/>
            <a:ext cx="10834234" cy="612775"/>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Section 3</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C9565BAE-48A9-8300-4E79-87D77968413B}"/>
              </a:ext>
            </a:extLst>
          </p:cNvPr>
          <p:cNvSpPr>
            <a:spLocks noGrp="1"/>
          </p:cNvSpPr>
          <p:nvPr>
            <p:ph idx="1"/>
          </p:nvPr>
        </p:nvSpPr>
        <p:spPr>
          <a:xfrm>
            <a:off x="4188052" y="2373085"/>
            <a:ext cx="7252834" cy="1807029"/>
          </a:xfrm>
        </p:spPr>
        <p:txBody>
          <a:bodyPr lIns="0" tIns="0" rIns="0" bIns="0" numCol="2">
            <a:normAutofit/>
          </a:bodyPr>
          <a:lstStyle/>
          <a:p>
            <a:pPr marL="0" indent="0" algn="ctr">
              <a:buNone/>
            </a:pPr>
            <a:r>
              <a:rPr lang="en-US" sz="3200" b="1" dirty="0">
                <a:latin typeface="Times New Roman" panose="02020603050405020304" pitchFamily="18" charset="0"/>
                <a:cs typeface="Times New Roman" panose="02020603050405020304" pitchFamily="18" charset="0"/>
              </a:rPr>
              <a:t>                                              Predictive Modeling for Customer Behavior</a:t>
            </a:r>
          </a:p>
          <a:p>
            <a:pPr marL="0" indent="0" algn="ctr">
              <a:buNone/>
            </a:pP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459924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B37FA1-465B-0BA5-36DD-C6B7074EF4F2}"/>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3800" b="1">
                <a:latin typeface="+mj-lt"/>
              </a:rPr>
              <a:t>Overview of Predictive Classifiers</a:t>
            </a:r>
            <a:br>
              <a:rPr lang="en-US" sz="3800" b="1">
                <a:latin typeface="+mj-lt"/>
              </a:rPr>
            </a:br>
            <a:endParaRPr lang="en-US" sz="3800">
              <a:latin typeface="+mj-lt"/>
            </a:endParaRP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0FA5A7B-9EBD-89AA-498C-F1A4E7BDAFF4}"/>
              </a:ext>
            </a:extLst>
          </p:cNvPr>
          <p:cNvSpPr>
            <a:spLocks noGrp="1"/>
          </p:cNvSpPr>
          <p:nvPr>
            <p:ph idx="1"/>
          </p:nvPr>
        </p:nvSpPr>
        <p:spPr>
          <a:xfrm>
            <a:off x="640080" y="2872899"/>
            <a:ext cx="4243589" cy="3320668"/>
          </a:xfrm>
        </p:spPr>
        <p:txBody>
          <a:bodyPr vert="horz" lIns="91440" tIns="45720" rIns="91440" bIns="45720" rtlCol="0">
            <a:normAutofit/>
          </a:bodyPr>
          <a:lstStyle/>
          <a:p>
            <a:pPr marL="0"/>
            <a:r>
              <a:rPr lang="en-US" sz="2200" b="1">
                <a:solidFill>
                  <a:schemeClr val="tx1"/>
                </a:solidFill>
                <a:latin typeface="+mn-lt"/>
              </a:rPr>
              <a:t>Definition and Purpose</a:t>
            </a:r>
          </a:p>
          <a:p>
            <a:pPr marL="0"/>
            <a:r>
              <a:rPr lang="en-US" sz="2200">
                <a:solidFill>
                  <a:schemeClr val="tx1"/>
                </a:solidFill>
                <a:latin typeface="+mn-lt"/>
              </a:rPr>
              <a:t>Predictive classifiers are algorithms used in machine learning to categorize data points into predefined classes based on input features, enabling businesses to forecast customer behavior and tailor marketing strategies effectively.</a:t>
            </a:r>
          </a:p>
          <a:p>
            <a:endParaRPr lang="en-US" sz="2200">
              <a:solidFill>
                <a:schemeClr val="tx1"/>
              </a:solidFill>
              <a:latin typeface="+mn-lt"/>
            </a:endParaRPr>
          </a:p>
        </p:txBody>
      </p:sp>
      <p:pic>
        <p:nvPicPr>
          <p:cNvPr id="5" name="Picture 4" descr="A logo of a graph with a sun and arrow&#10;&#10;Description automatically generated">
            <a:extLst>
              <a:ext uri="{FF2B5EF4-FFF2-40B4-BE49-F238E27FC236}">
                <a16:creationId xmlns:a16="http://schemas.microsoft.com/office/drawing/2014/main" id="{8AC8FFEA-CDE9-CE80-1065-AABAB0B2F774}"/>
              </a:ext>
            </a:extLst>
          </p:cNvPr>
          <p:cNvPicPr>
            <a:picLocks noChangeAspect="1"/>
          </p:cNvPicPr>
          <p:nvPr/>
        </p:nvPicPr>
        <p:blipFill>
          <a:blip r:embed="rId2">
            <a:extLst>
              <a:ext uri="{28A0092B-C50C-407E-A947-70E740481C1C}">
                <a14:useLocalDpi xmlns:a14="http://schemas.microsoft.com/office/drawing/2010/main" val="0"/>
              </a:ext>
            </a:extLst>
          </a:blip>
          <a:srcRect l="21464" r="16849"/>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7732462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9" name="Rectangle 2058">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96A923FD-EE06-48F2-482E-88F38D200251}"/>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2600" b="1" dirty="0">
                <a:latin typeface="+mj-lt"/>
              </a:rPr>
              <a:t>Performance Comparison of Logistic Regression, Random Forest, and XGBoost</a:t>
            </a:r>
            <a:br>
              <a:rPr lang="en-US" sz="2600" b="1" dirty="0">
                <a:latin typeface="+mj-lt"/>
              </a:rPr>
            </a:br>
            <a:endParaRPr lang="en-US" sz="2600" dirty="0">
              <a:latin typeface="+mj-lt"/>
            </a:endParaRPr>
          </a:p>
        </p:txBody>
      </p:sp>
      <p:sp>
        <p:nvSpPr>
          <p:cNvPr id="2061"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ontent Placeholder 4">
            <a:extLst>
              <a:ext uri="{FF2B5EF4-FFF2-40B4-BE49-F238E27FC236}">
                <a16:creationId xmlns:a16="http://schemas.microsoft.com/office/drawing/2014/main" id="{8C74B58E-E923-F7F3-8627-D12DF58EC0C5}"/>
              </a:ext>
            </a:extLst>
          </p:cNvPr>
          <p:cNvSpPr>
            <a:spLocks noGrp="1"/>
          </p:cNvSpPr>
          <p:nvPr>
            <p:ph idx="1"/>
          </p:nvPr>
        </p:nvSpPr>
        <p:spPr>
          <a:xfrm>
            <a:off x="640080" y="2872899"/>
            <a:ext cx="4243589" cy="3320668"/>
          </a:xfrm>
        </p:spPr>
        <p:txBody>
          <a:bodyPr vert="horz" lIns="91440" tIns="45720" rIns="91440" bIns="45720" rtlCol="0">
            <a:normAutofit/>
          </a:bodyPr>
          <a:lstStyle/>
          <a:p>
            <a:pPr marL="0" marR="0" lvl="0" indent="0" fontAlgn="base">
              <a:spcBef>
                <a:spcPct val="0"/>
              </a:spcBef>
              <a:spcAft>
                <a:spcPts val="600"/>
              </a:spcAft>
              <a:buClrTx/>
              <a:buSzTx/>
              <a:buNone/>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Logistic Regression typically offers a baseline for classification tasks, while Random Forest and XGBoost often outperform it in terms of accuracy and precision due to their ensemble learning techniques, which reduce overfitting and improve generalization on unseen data.</a:t>
            </a:r>
          </a:p>
          <a:p>
            <a:pPr marL="0" marR="0" lvl="0" indent="0" fontAlgn="base">
              <a:spcBef>
                <a:spcPct val="0"/>
              </a:spcBef>
              <a:spcAft>
                <a:spcPts val="600"/>
              </a:spcAft>
              <a:buClrTx/>
              <a:buSz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fontAlgn="base">
              <a:spcBef>
                <a:spcPct val="0"/>
              </a:spcBef>
              <a:spcAft>
                <a:spcPts val="600"/>
              </a:spcAft>
              <a:buNone/>
            </a:pPr>
            <a:r>
              <a:rPr lang="en-US" sz="1600" dirty="0">
                <a:latin typeface="Times New Roman" panose="02020603050405020304" pitchFamily="18" charset="0"/>
                <a:cs typeface="Times New Roman" panose="02020603050405020304" pitchFamily="18" charset="0"/>
              </a:rPr>
              <a:t>While Logistic Regression is computationally efficient and easy to interpret, Random Forest and XGBoost require more resources; however, XGBoost is optimized for speed and performance, making it suitable for large datasets commonly found in e-commerce applications.</a:t>
            </a:r>
          </a:p>
          <a:p>
            <a:pPr marL="0" marR="0" lvl="0" indent="0" fontAlgn="base">
              <a:spcBef>
                <a:spcPct val="0"/>
              </a:spcBef>
              <a:spcAft>
                <a:spcPts val="600"/>
              </a:spcAft>
              <a:buClrTx/>
              <a:buSzTx/>
              <a:buNone/>
              <a:tabLst/>
            </a:pPr>
            <a:endParaRPr lang="en-US" altLang="en-US" sz="1600" dirty="0">
              <a:solidFill>
                <a:schemeClr val="tx1"/>
              </a:solidFill>
              <a:latin typeface="Times New Roman" panose="02020603050405020304" pitchFamily="18" charset="0"/>
              <a:cs typeface="Times New Roman" panose="02020603050405020304" pitchFamily="18" charset="0"/>
            </a:endParaRPr>
          </a:p>
          <a:p>
            <a:pPr marL="0" marR="0" lvl="0" indent="0" fontAlgn="base">
              <a:spcBef>
                <a:spcPct val="0"/>
              </a:spcBef>
              <a:spcAft>
                <a:spcPts val="600"/>
              </a:spcAft>
              <a:buClrTx/>
              <a:buSz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2054" name="Picture 6">
            <a:extLst>
              <a:ext uri="{FF2B5EF4-FFF2-40B4-BE49-F238E27FC236}">
                <a16:creationId xmlns:a16="http://schemas.microsoft.com/office/drawing/2014/main" id="{09E644E9-0F8A-9548-D163-78F39A2B02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302"/>
          <a:stretch/>
        </p:blipFill>
        <p:spPr bwMode="auto">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4365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946D8-4212-D96E-7FCB-6D2BAE89EB59}"/>
              </a:ext>
            </a:extLst>
          </p:cNvPr>
          <p:cNvSpPr>
            <a:spLocks noGrp="1"/>
          </p:cNvSpPr>
          <p:nvPr>
            <p:ph type="title"/>
          </p:nvPr>
        </p:nvSpPr>
        <p:spPr>
          <a:xfrm>
            <a:off x="678881" y="603666"/>
            <a:ext cx="10834233" cy="612775"/>
          </a:xfrm>
        </p:spPr>
        <p:txBody>
          <a:bodyPr anchor="ctr">
            <a:noAutofit/>
          </a:bodyPr>
          <a:lstStyle/>
          <a:p>
            <a:r>
              <a:rPr lang="en-US" sz="3200" b="1" dirty="0">
                <a:latin typeface="Times New Roman" panose="02020603050405020304" pitchFamily="18" charset="0"/>
                <a:cs typeface="Times New Roman" panose="02020603050405020304" pitchFamily="18" charset="0"/>
              </a:rPr>
              <a:t>Business Implications of Predictive Insights</a:t>
            </a:r>
            <a:br>
              <a:rPr lang="en-US" sz="3200" b="1" dirty="0">
                <a:latin typeface="Times New Roman" panose="02020603050405020304" pitchFamily="18" charset="0"/>
                <a:cs typeface="Times New Roman" panose="02020603050405020304" pitchFamily="18" charset="0"/>
              </a:rPr>
            </a:br>
            <a:endParaRPr lang="en-US"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BDFDC63-6C94-270D-F77F-997144DAE65C}"/>
              </a:ext>
            </a:extLst>
          </p:cNvPr>
          <p:cNvSpPr>
            <a:spLocks noGrp="1"/>
          </p:cNvSpPr>
          <p:nvPr>
            <p:ph sz="half" idx="1"/>
          </p:nvPr>
        </p:nvSpPr>
        <p:spPr>
          <a:xfrm>
            <a:off x="678881" y="1659835"/>
            <a:ext cx="5340919" cy="4399442"/>
          </a:xfrm>
        </p:spPr>
        <p:txBody>
          <a:bodyPr>
            <a:normAutofit/>
          </a:bodyPr>
          <a:lstStyle/>
          <a:p>
            <a:pPr marL="0" indent="0">
              <a:buNone/>
            </a:pPr>
            <a:r>
              <a:rPr lang="en-US" b="1" dirty="0"/>
              <a:t>Strategic Decision-Making</a:t>
            </a:r>
          </a:p>
          <a:p>
            <a:pPr marL="0" indent="0">
              <a:buNone/>
            </a:pPr>
            <a:r>
              <a:rPr lang="en-US" dirty="0"/>
              <a:t>Leveraging predictive insights allows e-commerce businesses to make informed strategic decisions, optimizing inventory management, marketing campaigns, and customer engagement efforts based on anticipated customer behaviors and preferences</a:t>
            </a:r>
          </a:p>
          <a:p>
            <a:endParaRPr lang="en-US" dirty="0"/>
          </a:p>
        </p:txBody>
      </p:sp>
      <p:pic>
        <p:nvPicPr>
          <p:cNvPr id="5" name="Picture 4" descr="A truck with a map and a world map&#10;&#10;Description automatically generated">
            <a:extLst>
              <a:ext uri="{FF2B5EF4-FFF2-40B4-BE49-F238E27FC236}">
                <a16:creationId xmlns:a16="http://schemas.microsoft.com/office/drawing/2014/main" id="{84E97525-1C75-1175-39B4-19BF9DD11C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7339" y="1659835"/>
            <a:ext cx="4410637" cy="4399442"/>
          </a:xfrm>
          <a:prstGeom prst="rect">
            <a:avLst/>
          </a:prstGeom>
          <a:noFill/>
        </p:spPr>
      </p:pic>
    </p:spTree>
    <p:extLst>
      <p:ext uri="{BB962C8B-B14F-4D97-AF65-F5344CB8AC3E}">
        <p14:creationId xmlns:p14="http://schemas.microsoft.com/office/powerpoint/2010/main" val="489066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80C857-4384-387E-D3B0-A675AA2C932C}"/>
              </a:ext>
            </a:extLst>
          </p:cNvPr>
          <p:cNvSpPr>
            <a:spLocks noGrp="1"/>
          </p:cNvSpPr>
          <p:nvPr>
            <p:ph type="title"/>
          </p:nvPr>
        </p:nvSpPr>
        <p:spPr/>
        <p:txBody>
          <a:bodyPr>
            <a:normAutofit/>
          </a:bodyPr>
          <a:lstStyle/>
          <a:p>
            <a:br>
              <a:rPr lang="en-IN" dirty="0"/>
            </a:br>
            <a:r>
              <a:rPr lang="en-IN" dirty="0"/>
              <a:t>Questions ?</a:t>
            </a:r>
          </a:p>
        </p:txBody>
      </p:sp>
    </p:spTree>
    <p:extLst>
      <p:ext uri="{BB962C8B-B14F-4D97-AF65-F5344CB8AC3E}">
        <p14:creationId xmlns:p14="http://schemas.microsoft.com/office/powerpoint/2010/main" val="1173862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Tree>
    <p:extLst>
      <p:ext uri="{BB962C8B-B14F-4D97-AF65-F5344CB8AC3E}">
        <p14:creationId xmlns:p14="http://schemas.microsoft.com/office/powerpoint/2010/main" val="2438371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B360-A630-EE21-210D-844E85048949}"/>
              </a:ext>
            </a:extLst>
          </p:cNvPr>
          <p:cNvSpPr>
            <a:spLocks noGrp="1"/>
          </p:cNvSpPr>
          <p:nvPr>
            <p:ph type="title"/>
          </p:nvPr>
        </p:nvSpPr>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67B003C9-103A-47E6-D7EB-87D0A8CB5431}"/>
              </a:ext>
            </a:extLst>
          </p:cNvPr>
          <p:cNvSpPr>
            <a:spLocks noGrp="1"/>
          </p:cNvSpPr>
          <p:nvPr>
            <p:ph idx="1"/>
          </p:nvPr>
        </p:nvSpPr>
        <p:spPr>
          <a:xfrm>
            <a:off x="678882" y="2194360"/>
            <a:ext cx="10947059" cy="3181388"/>
          </a:xfrm>
        </p:spPr>
        <p:txBody>
          <a:bodyPr>
            <a:normAutofit/>
          </a:bodyPr>
          <a:lstStyle/>
          <a:p>
            <a:pPr marL="0" indent="0">
              <a:buNone/>
            </a:pPr>
            <a:r>
              <a:rPr lang="en-US" b="1" dirty="0"/>
              <a:t>1. Understanding Customer Behavior</a:t>
            </a:r>
          </a:p>
          <a:p>
            <a:pPr marL="0" indent="0">
              <a:buNone/>
            </a:pPr>
            <a:endParaRPr lang="en-US" b="1" dirty="0"/>
          </a:p>
          <a:p>
            <a:pPr marL="0" indent="0">
              <a:buNone/>
            </a:pPr>
            <a:r>
              <a:rPr lang="en-US" b="1" dirty="0"/>
              <a:t>2. Customer Segmentation Techniques</a:t>
            </a:r>
          </a:p>
          <a:p>
            <a:pPr marL="0" indent="0">
              <a:buNone/>
            </a:pPr>
            <a:endParaRPr lang="en-US" b="1" dirty="0"/>
          </a:p>
          <a:p>
            <a:pPr marL="0" indent="0">
              <a:buNone/>
            </a:pPr>
            <a:r>
              <a:rPr lang="en-US" b="1" dirty="0"/>
              <a:t>3. Predictive Modeling for Customer Behavior</a:t>
            </a:r>
          </a:p>
          <a:p>
            <a:pPr marL="0" indent="0">
              <a:buNone/>
            </a:pPr>
            <a:endParaRPr lang="en-IN" dirty="0"/>
          </a:p>
        </p:txBody>
      </p:sp>
    </p:spTree>
    <p:extLst>
      <p:ext uri="{BB962C8B-B14F-4D97-AF65-F5344CB8AC3E}">
        <p14:creationId xmlns:p14="http://schemas.microsoft.com/office/powerpoint/2010/main" val="1953804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53F5-3FF5-F820-B593-B4F4AF27A2B6}"/>
              </a:ext>
            </a:extLst>
          </p:cNvPr>
          <p:cNvSpPr>
            <a:spLocks noGrp="1"/>
          </p:cNvSpPr>
          <p:nvPr>
            <p:ph type="title"/>
          </p:nvPr>
        </p:nvSpPr>
        <p:spPr>
          <a:xfrm>
            <a:off x="384969" y="2236523"/>
            <a:ext cx="10834234" cy="612775"/>
          </a:xfrm>
        </p:spPr>
        <p:txBody>
          <a:bodyPr/>
          <a:lstStyle/>
          <a:p>
            <a:pPr algn="ctr"/>
            <a:r>
              <a:rPr lang="en-US" dirty="0">
                <a:latin typeface="Times New Roman" panose="02020603050405020304" pitchFamily="18" charset="0"/>
                <a:cs typeface="Times New Roman" panose="02020603050405020304" pitchFamily="18" charset="0"/>
              </a:rPr>
              <a:t>Sector -1</a:t>
            </a:r>
            <a:endParaRPr lang="en-IN"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A1FD25DE-FCEB-08AD-1911-C7B0FAD99B26}"/>
              </a:ext>
            </a:extLst>
          </p:cNvPr>
          <p:cNvSpPr>
            <a:spLocks noGrp="1"/>
          </p:cNvSpPr>
          <p:nvPr>
            <p:ph idx="1"/>
          </p:nvPr>
        </p:nvSpPr>
        <p:spPr>
          <a:xfrm>
            <a:off x="678884" y="3429000"/>
            <a:ext cx="10834234" cy="959268"/>
          </a:xfrm>
        </p:spPr>
        <p:txBody>
          <a:bodyPr>
            <a:normAutofit/>
          </a:bodyPr>
          <a:lstStyle/>
          <a:p>
            <a:pPr marL="0" indent="0" algn="ctr">
              <a:buNone/>
            </a:pPr>
            <a:r>
              <a:rPr lang="en-US" sz="4800" b="1" dirty="0"/>
              <a:t>Understanding Customer Behavior</a:t>
            </a:r>
          </a:p>
        </p:txBody>
      </p:sp>
    </p:spTree>
    <p:extLst>
      <p:ext uri="{BB962C8B-B14F-4D97-AF65-F5344CB8AC3E}">
        <p14:creationId xmlns:p14="http://schemas.microsoft.com/office/powerpoint/2010/main" val="2272459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04582-D43A-FA0D-C6A6-8D8CD47B7380}"/>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Overview of E-Commerce Customer Data</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00C77F2-9AD1-E1F1-F6DF-88C3D277B0C2}"/>
              </a:ext>
            </a:extLst>
          </p:cNvPr>
          <p:cNvSpPr txBox="1"/>
          <p:nvPr/>
        </p:nvSpPr>
        <p:spPr>
          <a:xfrm>
            <a:off x="493828" y="3429000"/>
            <a:ext cx="4208802" cy="2031325"/>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Data Collection Methods</a:t>
            </a:r>
          </a:p>
          <a:p>
            <a:r>
              <a:rPr lang="en-US" dirty="0">
                <a:latin typeface="Times New Roman" panose="02020603050405020304" pitchFamily="18" charset="0"/>
                <a:cs typeface="Times New Roman" panose="02020603050405020304" pitchFamily="18" charset="0"/>
              </a:rPr>
              <a:t>E-commerce platforms utilize various data collection </a:t>
            </a:r>
            <a:r>
              <a:rPr lang="en-US" dirty="0" err="1">
                <a:latin typeface="Times New Roman" panose="02020603050405020304" pitchFamily="18" charset="0"/>
                <a:cs typeface="Times New Roman" panose="02020603050405020304" pitchFamily="18" charset="0"/>
              </a:rPr>
              <a:t>maethods</a:t>
            </a:r>
            <a:r>
              <a:rPr lang="en-US" dirty="0">
                <a:latin typeface="Times New Roman" panose="02020603050405020304" pitchFamily="18" charset="0"/>
                <a:cs typeface="Times New Roman" panose="02020603050405020304" pitchFamily="18" charset="0"/>
              </a:rPr>
              <a:t>, including web analytics, customer surveys, and transaction records, to gather comprehensive insights on customer behavior and preferences.</a:t>
            </a:r>
          </a:p>
          <a:p>
            <a:endParaRPr lang="en-US" dirty="0">
              <a:latin typeface="Times New Roman" panose="02020603050405020304" pitchFamily="18" charset="0"/>
              <a:cs typeface="Times New Roman" panose="02020603050405020304" pitchFamily="18" charset="0"/>
            </a:endParaRPr>
          </a:p>
        </p:txBody>
      </p:sp>
      <p:pic>
        <p:nvPicPr>
          <p:cNvPr id="5" name="Picture 4" descr="A screenshot of a computer&#10;&#10;Description automatically generated">
            <a:extLst>
              <a:ext uri="{FF2B5EF4-FFF2-40B4-BE49-F238E27FC236}">
                <a16:creationId xmlns:a16="http://schemas.microsoft.com/office/drawing/2014/main" id="{2079E496-86B6-E5FF-0B19-27DD13497E7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47152" y="1302956"/>
            <a:ext cx="3596395" cy="1723273"/>
          </a:xfrm>
          <a:prstGeom prst="rect">
            <a:avLst/>
          </a:prstGeom>
        </p:spPr>
      </p:pic>
      <p:sp>
        <p:nvSpPr>
          <p:cNvPr id="6" name="TextBox 5">
            <a:extLst>
              <a:ext uri="{FF2B5EF4-FFF2-40B4-BE49-F238E27FC236}">
                <a16:creationId xmlns:a16="http://schemas.microsoft.com/office/drawing/2014/main" id="{D1F5F47A-77C2-4C5B-B433-D6C8B4CE9E29}"/>
              </a:ext>
            </a:extLst>
          </p:cNvPr>
          <p:cNvSpPr txBox="1"/>
          <p:nvPr/>
        </p:nvSpPr>
        <p:spPr>
          <a:xfrm>
            <a:off x="4789714" y="3392012"/>
            <a:ext cx="2970751" cy="286232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Types of Customer Data</a:t>
            </a:r>
          </a:p>
          <a:p>
            <a:r>
              <a:rPr lang="en-US" dirty="0">
                <a:latin typeface="Times New Roman" panose="02020603050405020304" pitchFamily="18" charset="0"/>
                <a:cs typeface="Times New Roman" panose="02020603050405020304" pitchFamily="18" charset="0"/>
              </a:rPr>
              <a:t>Key types of customer data include demographic information, purchase history, browsing behavior, and engagement metrics, which are essential for effective segmentation and targeted marketing strategies.</a:t>
            </a:r>
          </a:p>
          <a:p>
            <a:endParaRPr lang="en-US" dirty="0">
              <a:latin typeface="Times New Roman" panose="02020603050405020304" pitchFamily="18" charset="0"/>
              <a:cs typeface="Times New Roman" panose="02020603050405020304" pitchFamily="18" charset="0"/>
            </a:endParaRPr>
          </a:p>
        </p:txBody>
      </p:sp>
      <p:pic>
        <p:nvPicPr>
          <p:cNvPr id="8" name="Picture 7" descr="A screenshot of a mobile app&#10;&#10;Description automatically generated">
            <a:extLst>
              <a:ext uri="{FF2B5EF4-FFF2-40B4-BE49-F238E27FC236}">
                <a16:creationId xmlns:a16="http://schemas.microsoft.com/office/drawing/2014/main" id="{82CE6B63-E8A6-E123-F760-8D5D75F2095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2887" y="1302956"/>
            <a:ext cx="3581399" cy="1807343"/>
          </a:xfrm>
          <a:prstGeom prst="rect">
            <a:avLst/>
          </a:prstGeom>
        </p:spPr>
      </p:pic>
      <p:sp>
        <p:nvSpPr>
          <p:cNvPr id="9" name="TextBox 8">
            <a:extLst>
              <a:ext uri="{FF2B5EF4-FFF2-40B4-BE49-F238E27FC236}">
                <a16:creationId xmlns:a16="http://schemas.microsoft.com/office/drawing/2014/main" id="{19C49D2B-69ED-0333-344D-8ABA3EB9E83A}"/>
              </a:ext>
            </a:extLst>
          </p:cNvPr>
          <p:cNvSpPr txBox="1"/>
          <p:nvPr/>
        </p:nvSpPr>
        <p:spPr>
          <a:xfrm>
            <a:off x="8371114" y="3429000"/>
            <a:ext cx="3461657" cy="230832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Importance of Data Quality</a:t>
            </a:r>
          </a:p>
          <a:p>
            <a:r>
              <a:rPr lang="en-US" dirty="0">
                <a:latin typeface="Times New Roman" panose="02020603050405020304" pitchFamily="18" charset="0"/>
                <a:cs typeface="Times New Roman" panose="02020603050405020304" pitchFamily="18" charset="0"/>
              </a:rPr>
              <a:t>High-quality customer data is crucial for accurate analysis and segmentation; ensuring data accuracy, consistency, and completeness enhances predictive modeling and decision-making processes in e-commerce.</a:t>
            </a:r>
          </a:p>
        </p:txBody>
      </p:sp>
      <p:pic>
        <p:nvPicPr>
          <p:cNvPr id="11" name="Picture 10" descr="A screenshot of a computer screen&#10;&#10;Description automatically generated">
            <a:extLst>
              <a:ext uri="{FF2B5EF4-FFF2-40B4-BE49-F238E27FC236}">
                <a16:creationId xmlns:a16="http://schemas.microsoft.com/office/drawing/2014/main" id="{521867A5-D5C1-93BF-69FF-32ED719EFD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371114" y="1302956"/>
            <a:ext cx="3320143" cy="1860080"/>
          </a:xfrm>
          <a:prstGeom prst="rect">
            <a:avLst/>
          </a:prstGeom>
        </p:spPr>
      </p:pic>
    </p:spTree>
    <p:extLst>
      <p:ext uri="{BB962C8B-B14F-4D97-AF65-F5344CB8AC3E}">
        <p14:creationId xmlns:p14="http://schemas.microsoft.com/office/powerpoint/2010/main" val="2798506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alpha val="33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20563-3B0D-E616-A0FB-0B17F78D3D4E}"/>
              </a:ext>
            </a:extLst>
          </p:cNvPr>
          <p:cNvSpPr>
            <a:spLocks noGrp="1"/>
          </p:cNvSpPr>
          <p:nvPr>
            <p:ph type="title"/>
          </p:nvPr>
        </p:nvSpPr>
        <p:spPr>
          <a:xfrm>
            <a:off x="591799" y="473037"/>
            <a:ext cx="10834234" cy="612775"/>
          </a:xfrm>
        </p:spPr>
        <p:txBody>
          <a:bodyPr>
            <a:normAutofit fontScale="90000"/>
          </a:bodyPr>
          <a:lstStyle/>
          <a:p>
            <a:r>
              <a:rPr lang="en-US" b="1" dirty="0">
                <a:latin typeface="Times New Roman" panose="02020603050405020304" pitchFamily="18" charset="0"/>
                <a:cs typeface="Times New Roman" panose="02020603050405020304" pitchFamily="18" charset="0"/>
              </a:rPr>
              <a:t>Key Metrics for Customer Segmentation</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0E8D83D6-B371-A42F-B180-9FD521C67B70}"/>
              </a:ext>
            </a:extLst>
          </p:cNvPr>
          <p:cNvSpPr txBox="1"/>
          <p:nvPr/>
        </p:nvSpPr>
        <p:spPr>
          <a:xfrm>
            <a:off x="755082" y="1397673"/>
            <a:ext cx="4012858" cy="3508653"/>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01</a:t>
            </a:r>
          </a:p>
          <a:p>
            <a:endParaRPr lang="en-US" sz="3200" b="1" dirty="0">
              <a:latin typeface="Times New Roman" panose="02020603050405020304" pitchFamily="18" charset="0"/>
              <a:cs typeface="Times New Roman" panose="02020603050405020304" pitchFamily="18" charset="0"/>
            </a:endParaRPr>
          </a:p>
          <a:p>
            <a:endParaRPr lang="en-US" sz="3200"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Customer Lifetime Value (CLV)</a:t>
            </a:r>
          </a:p>
          <a:p>
            <a:r>
              <a:rPr lang="en-US" dirty="0">
                <a:latin typeface="Times New Roman" panose="02020603050405020304" pitchFamily="18" charset="0"/>
                <a:cs typeface="Times New Roman" panose="02020603050405020304" pitchFamily="18" charset="0"/>
              </a:rPr>
              <a:t>CLV measures the total revenue a business can expect from a single customer account throughout their relationship, guiding segmentation strategies to focus on high-value customers.</a:t>
            </a:r>
          </a:p>
        </p:txBody>
      </p:sp>
      <p:sp>
        <p:nvSpPr>
          <p:cNvPr id="10" name="TextBox 9">
            <a:extLst>
              <a:ext uri="{FF2B5EF4-FFF2-40B4-BE49-F238E27FC236}">
                <a16:creationId xmlns:a16="http://schemas.microsoft.com/office/drawing/2014/main" id="{0365E1CC-831C-E6E0-6F2D-11C5B9134A19}"/>
              </a:ext>
            </a:extLst>
          </p:cNvPr>
          <p:cNvSpPr txBox="1"/>
          <p:nvPr/>
        </p:nvSpPr>
        <p:spPr>
          <a:xfrm>
            <a:off x="4909457" y="1397673"/>
            <a:ext cx="3439886" cy="4062651"/>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02</a:t>
            </a:r>
          </a:p>
          <a:p>
            <a:endParaRPr lang="en-US" sz="3200" b="1" dirty="0">
              <a:latin typeface="Times New Roman" panose="02020603050405020304" pitchFamily="18" charset="0"/>
              <a:cs typeface="Times New Roman" panose="02020603050405020304" pitchFamily="18" charset="0"/>
            </a:endParaRPr>
          </a:p>
          <a:p>
            <a:endParaRPr lang="en-US" sz="3200"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Recency, Frequency, Monetary (RFM)</a:t>
            </a:r>
          </a:p>
          <a:p>
            <a:r>
              <a:rPr lang="en-US" dirty="0">
                <a:latin typeface="Times New Roman" panose="02020603050405020304" pitchFamily="18" charset="0"/>
                <a:cs typeface="Times New Roman" panose="02020603050405020304" pitchFamily="18" charset="0"/>
              </a:rPr>
              <a:t>RFM analysis evaluates customers based on their purchase recency, frequency of purchases, and monetary value spent, providing insights into customer loyalty and engagement levels.</a:t>
            </a:r>
          </a:p>
          <a:p>
            <a:endParaRPr lang="en-US"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1D979930-2926-E036-58B1-1B35C2A560CE}"/>
              </a:ext>
            </a:extLst>
          </p:cNvPr>
          <p:cNvSpPr txBox="1"/>
          <p:nvPr/>
        </p:nvSpPr>
        <p:spPr>
          <a:xfrm>
            <a:off x="8860971" y="1397673"/>
            <a:ext cx="3069772" cy="1969770"/>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03</a:t>
            </a: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Churn Rate</a:t>
            </a:r>
          </a:p>
          <a:p>
            <a:r>
              <a:rPr lang="en-US" dirty="0">
                <a:latin typeface="Times New Roman" panose="02020603050405020304" pitchFamily="18" charset="0"/>
                <a:cs typeface="Times New Roman" panose="02020603050405020304" pitchFamily="18" charset="0"/>
              </a:rPr>
              <a:t>c</a:t>
            </a:r>
          </a:p>
        </p:txBody>
      </p:sp>
    </p:spTree>
    <p:extLst>
      <p:ext uri="{BB962C8B-B14F-4D97-AF65-F5344CB8AC3E}">
        <p14:creationId xmlns:p14="http://schemas.microsoft.com/office/powerpoint/2010/main" val="2957136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32C6E-3231-2134-9BC6-031A14FB7C14}"/>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Importance of Customer Retention and Personalization</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E30D3C1-505F-DAF7-C16F-3573F49847AC}"/>
              </a:ext>
            </a:extLst>
          </p:cNvPr>
          <p:cNvSpPr txBox="1"/>
          <p:nvPr/>
        </p:nvSpPr>
        <p:spPr>
          <a:xfrm rot="10800000" flipH="1" flipV="1">
            <a:off x="537369" y="1533293"/>
            <a:ext cx="3414145" cy="3477875"/>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01</a:t>
            </a:r>
          </a:p>
          <a:p>
            <a:r>
              <a:rPr lang="en-US" sz="2200" b="1" dirty="0">
                <a:latin typeface="Times New Roman" panose="02020603050405020304" pitchFamily="18" charset="0"/>
                <a:cs typeface="Times New Roman" panose="02020603050405020304" pitchFamily="18" charset="0"/>
              </a:rPr>
              <a:t>Enhancing Customer Loyalty</a:t>
            </a:r>
          </a:p>
          <a:p>
            <a:r>
              <a:rPr lang="en-US" sz="2200" dirty="0">
                <a:latin typeface="Times New Roman" panose="02020603050405020304" pitchFamily="18" charset="0"/>
                <a:cs typeface="Times New Roman" panose="02020603050405020304" pitchFamily="18" charset="0"/>
              </a:rPr>
              <a:t>Retaining customers is more cost-effective than acquiring new ones; personalized experiences foster loyalty, encouraging repeat purchases and long-term relationships with the brand.</a:t>
            </a:r>
          </a:p>
        </p:txBody>
      </p:sp>
      <p:sp>
        <p:nvSpPr>
          <p:cNvPr id="3" name="TextBox 2">
            <a:extLst>
              <a:ext uri="{FF2B5EF4-FFF2-40B4-BE49-F238E27FC236}">
                <a16:creationId xmlns:a16="http://schemas.microsoft.com/office/drawing/2014/main" id="{2FFF133C-37E0-F725-ED97-8587BD7E9582}"/>
              </a:ext>
            </a:extLst>
          </p:cNvPr>
          <p:cNvSpPr txBox="1"/>
          <p:nvPr/>
        </p:nvSpPr>
        <p:spPr>
          <a:xfrm>
            <a:off x="4419599" y="1621971"/>
            <a:ext cx="3135086" cy="4154984"/>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02</a:t>
            </a:r>
          </a:p>
          <a:p>
            <a:r>
              <a:rPr lang="en-US" sz="2200" b="1" dirty="0">
                <a:latin typeface="Times New Roman" panose="02020603050405020304" pitchFamily="18" charset="0"/>
                <a:cs typeface="Times New Roman" panose="02020603050405020304" pitchFamily="18" charset="0"/>
              </a:rPr>
              <a:t>Increased Revenue Potential</a:t>
            </a:r>
          </a:p>
          <a:p>
            <a:r>
              <a:rPr lang="en-US" sz="2200" dirty="0">
                <a:latin typeface="Times New Roman" panose="02020603050405020304" pitchFamily="18" charset="0"/>
                <a:cs typeface="Times New Roman" panose="02020603050405020304" pitchFamily="18" charset="0"/>
              </a:rPr>
              <a:t>Personalized marketing strategies can significantly boost sales; tailored recommendations and offers based on customer preferences lead to higher conversion rates and average order values.</a:t>
            </a:r>
          </a:p>
          <a:p>
            <a:endParaRPr lang="en-US" sz="22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0D757D36-3A78-143A-42A0-52872880C4F6}"/>
              </a:ext>
            </a:extLst>
          </p:cNvPr>
          <p:cNvSpPr txBox="1"/>
          <p:nvPr/>
        </p:nvSpPr>
        <p:spPr>
          <a:xfrm>
            <a:off x="8218714" y="1594848"/>
            <a:ext cx="3414146" cy="4493538"/>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03</a:t>
            </a:r>
          </a:p>
          <a:p>
            <a:r>
              <a:rPr lang="en-US" sz="2200" b="1" dirty="0">
                <a:latin typeface="Times New Roman" panose="02020603050405020304" pitchFamily="18" charset="0"/>
                <a:cs typeface="Times New Roman" panose="02020603050405020304" pitchFamily="18" charset="0"/>
              </a:rPr>
              <a:t>Competitive Advantage</a:t>
            </a:r>
          </a:p>
          <a:p>
            <a:r>
              <a:rPr lang="en-US" sz="2200" dirty="0">
                <a:latin typeface="Times New Roman" panose="02020603050405020304" pitchFamily="18" charset="0"/>
                <a:cs typeface="Times New Roman" panose="02020603050405020304" pitchFamily="18" charset="0"/>
              </a:rPr>
              <a:t>Businesses that prioritize customer retention and personalization differentiate themselves in a crowded market; leveraging data-driven insights allows for targeted engagement, improving customer satisfaction and brand reputation.</a:t>
            </a:r>
          </a:p>
          <a:p>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0182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4DB08-5DA8-CDD9-E891-B330F5DBA2D7}"/>
              </a:ext>
            </a:extLst>
          </p:cNvPr>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Data Preprocessing Techniques</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F3DDD1CE-6013-300D-F087-4AB31B58F5CD}"/>
              </a:ext>
            </a:extLst>
          </p:cNvPr>
          <p:cNvSpPr txBox="1"/>
          <p:nvPr/>
        </p:nvSpPr>
        <p:spPr>
          <a:xfrm rot="10800000" flipH="1" flipV="1">
            <a:off x="522513" y="1127471"/>
            <a:ext cx="10367495" cy="5090624"/>
          </a:xfrm>
          <a:prstGeom prst="rect">
            <a:avLst/>
          </a:prstGeom>
          <a:noFill/>
        </p:spPr>
        <p:txBody>
          <a:bodyPr wrap="square" rtlCol="0">
            <a:spAutoFit/>
          </a:bodyPr>
          <a:lstStyle/>
          <a:p>
            <a:r>
              <a:rPr lang="en-US" sz="2200" b="1" dirty="0">
                <a:latin typeface="Times New Roman" panose="02020603050405020304" pitchFamily="18" charset="0"/>
                <a:cs typeface="Times New Roman" panose="02020603050405020304" pitchFamily="18" charset="0"/>
              </a:rPr>
              <a:t>Data Cleaning</a:t>
            </a:r>
          </a:p>
          <a:p>
            <a:r>
              <a:rPr lang="en-US" sz="2200" dirty="0">
                <a:latin typeface="Times New Roman" panose="02020603050405020304" pitchFamily="18" charset="0"/>
                <a:cs typeface="Times New Roman" panose="02020603050405020304" pitchFamily="18" charset="0"/>
              </a:rPr>
              <a:t>Removing duplicates, correcting errors, and handling missing values are essential steps in data cleaning, ensuring the dataset's integrity and reliability for subsequent analysis and modeling.</a:t>
            </a:r>
          </a:p>
          <a:p>
            <a:endParaRPr lang="en-US" sz="2200" b="1"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Feature Scaling</a:t>
            </a:r>
          </a:p>
          <a:p>
            <a:r>
              <a:rPr lang="en-US" sz="2200" dirty="0">
                <a:latin typeface="Times New Roman" panose="02020603050405020304" pitchFamily="18" charset="0"/>
                <a:cs typeface="Times New Roman" panose="02020603050405020304" pitchFamily="18" charset="0"/>
              </a:rPr>
              <a:t>Normalizing or standardizing features helps to bring all variables to a similar scale, which is crucial for algorithms sensitive to the magnitude of data, such as K-Means clustering and gradient descent methods.</a:t>
            </a:r>
          </a:p>
          <a:p>
            <a:endParaRPr lang="en-US" sz="2200" b="1" dirty="0">
              <a:latin typeface="Times New Roman" panose="02020603050405020304" pitchFamily="18" charset="0"/>
              <a:cs typeface="Times New Roman" panose="02020603050405020304" pitchFamily="18" charset="0"/>
            </a:endParaRPr>
          </a:p>
          <a:p>
            <a:r>
              <a:rPr lang="en-US" sz="2200" b="1" dirty="0">
                <a:latin typeface="Times New Roman" panose="02020603050405020304" pitchFamily="18" charset="0"/>
                <a:cs typeface="Times New Roman" panose="02020603050405020304" pitchFamily="18" charset="0"/>
              </a:rPr>
              <a:t>Encoding Categorical Variables</a:t>
            </a:r>
          </a:p>
          <a:p>
            <a:r>
              <a:rPr lang="en-US" sz="2200" dirty="0">
                <a:latin typeface="Times New Roman" panose="02020603050405020304" pitchFamily="18" charset="0"/>
                <a:cs typeface="Times New Roman" panose="02020603050405020304" pitchFamily="18" charset="0"/>
              </a:rPr>
              <a:t>Transforming categorical data into numerical formats using techniques like one-hot encoding or label encoding allows machine learning algorithms to effectively interpret and utilize this information in predictive modeling.</a:t>
            </a:r>
          </a:p>
          <a:p>
            <a:pPr marL="342900" indent="-342900" algn="just">
              <a:lnSpc>
                <a:spcPts val="2000"/>
              </a:lnSpc>
              <a:buSzPct val="100000"/>
              <a:buChar char="•"/>
            </a:pP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4589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5C35A-B2DE-75D1-C8A1-3011314C7520}"/>
              </a:ext>
            </a:extLst>
          </p:cNvPr>
          <p:cNvSpPr>
            <a:spLocks noGrp="1"/>
          </p:cNvSpPr>
          <p:nvPr>
            <p:ph type="title"/>
          </p:nvPr>
        </p:nvSpPr>
        <p:spPr>
          <a:xfrm>
            <a:off x="591797" y="2062352"/>
            <a:ext cx="10834234" cy="612775"/>
          </a:xfrm>
        </p:spPr>
        <p:txBody>
          <a:bodyPr>
            <a:normAutofit fontScale="90000"/>
          </a:bodyPr>
          <a:lstStyle/>
          <a:p>
            <a:pPr algn="ctr"/>
            <a:r>
              <a:rPr lang="en-US" b="1" dirty="0">
                <a:latin typeface="Times New Roman" panose="02020603050405020304" pitchFamily="18" charset="0"/>
                <a:cs typeface="Times New Roman" panose="02020603050405020304" pitchFamily="18" charset="0"/>
              </a:rPr>
              <a:t>Section 2</a:t>
            </a:r>
            <a:br>
              <a:rPr lang="en-US" b="1"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60D7775-A957-98CA-4478-1338C42B40C6}"/>
              </a:ext>
            </a:extLst>
          </p:cNvPr>
          <p:cNvSpPr>
            <a:spLocks noGrp="1"/>
          </p:cNvSpPr>
          <p:nvPr>
            <p:ph idx="1"/>
          </p:nvPr>
        </p:nvSpPr>
        <p:spPr>
          <a:xfrm>
            <a:off x="798626" y="3429000"/>
            <a:ext cx="10834234" cy="904839"/>
          </a:xfrm>
        </p:spPr>
        <p:txBody>
          <a:bodyPr>
            <a:normAutofit/>
          </a:bodyPr>
          <a:lstStyle/>
          <a:p>
            <a:pPr marL="0" indent="0" algn="ctr">
              <a:buNone/>
            </a:pPr>
            <a:r>
              <a:rPr lang="en-US" sz="3200" b="1" dirty="0">
                <a:latin typeface="Times New Roman" panose="02020603050405020304" pitchFamily="18" charset="0"/>
                <a:cs typeface="Times New Roman" panose="02020603050405020304" pitchFamily="18" charset="0"/>
              </a:rPr>
              <a:t>Customer Segmentation Techniques</a:t>
            </a:r>
          </a:p>
          <a:p>
            <a:pPr marL="0" indent="0" algn="ctr">
              <a:buNone/>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0989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D2022E-BC8F-DA20-1B69-1838601F16D2}"/>
              </a:ext>
            </a:extLst>
          </p:cNvPr>
          <p:cNvSpPr>
            <a:spLocks noGrp="1"/>
          </p:cNvSpPr>
          <p:nvPr>
            <p:ph type="title"/>
          </p:nvPr>
        </p:nvSpPr>
        <p:spPr>
          <a:xfrm>
            <a:off x="640080" y="325369"/>
            <a:ext cx="4368602" cy="1956841"/>
          </a:xfrm>
        </p:spPr>
        <p:txBody>
          <a:bodyPr vert="horz" lIns="91440" tIns="45720" rIns="91440" bIns="45720" rtlCol="0" anchor="b">
            <a:normAutofit/>
          </a:bodyPr>
          <a:lstStyle/>
          <a:p>
            <a:r>
              <a:rPr lang="en-US" sz="4200" b="1">
                <a:latin typeface="+mj-lt"/>
              </a:rPr>
              <a:t>Introduction to Clustering Models</a:t>
            </a:r>
            <a:br>
              <a:rPr lang="en-US" sz="4200" b="1">
                <a:latin typeface="+mj-lt"/>
              </a:rPr>
            </a:br>
            <a:endParaRPr lang="en-US" sz="4200">
              <a:latin typeface="+mj-lt"/>
            </a:endParaRPr>
          </a:p>
        </p:txBody>
      </p:sp>
      <p:sp>
        <p:nvSpPr>
          <p:cNvPr id="14"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D60BF91-8458-62D9-2618-018EDB242BB8}"/>
              </a:ext>
            </a:extLst>
          </p:cNvPr>
          <p:cNvSpPr>
            <a:spLocks noGrp="1"/>
          </p:cNvSpPr>
          <p:nvPr>
            <p:ph idx="1"/>
          </p:nvPr>
        </p:nvSpPr>
        <p:spPr>
          <a:xfrm>
            <a:off x="640080" y="2872899"/>
            <a:ext cx="4243589" cy="3320668"/>
          </a:xfrm>
        </p:spPr>
        <p:txBody>
          <a:bodyPr vert="horz" lIns="91440" tIns="45720" rIns="91440" bIns="45720" rtlCol="0">
            <a:normAutofit/>
          </a:bodyPr>
          <a:lstStyle/>
          <a:p>
            <a:pPr marL="0"/>
            <a:r>
              <a:rPr lang="en-US" sz="2200" b="1">
                <a:solidFill>
                  <a:schemeClr val="tx1"/>
                </a:solidFill>
                <a:latin typeface="+mn-lt"/>
              </a:rPr>
              <a:t>Understanding Clustering</a:t>
            </a:r>
          </a:p>
          <a:p>
            <a:pPr marL="0"/>
            <a:r>
              <a:rPr lang="en-US" sz="2200">
                <a:solidFill>
                  <a:schemeClr val="tx1"/>
                </a:solidFill>
                <a:latin typeface="+mn-lt"/>
              </a:rPr>
              <a:t>Clustering models are unsupervised learning techniques that group similar data points together based on their features, enabling businesses to identify distinct customer segments for targeted marketing and personalized experiences.</a:t>
            </a:r>
          </a:p>
          <a:p>
            <a:endParaRPr lang="en-US" sz="2200">
              <a:solidFill>
                <a:schemeClr val="tx1"/>
              </a:solidFill>
              <a:latin typeface="+mn-lt"/>
            </a:endParaRPr>
          </a:p>
        </p:txBody>
      </p:sp>
      <p:pic>
        <p:nvPicPr>
          <p:cNvPr id="7" name="Picture 6" descr="A computer with a book open&#10;&#10;Description automatically generated">
            <a:extLst>
              <a:ext uri="{FF2B5EF4-FFF2-40B4-BE49-F238E27FC236}">
                <a16:creationId xmlns:a16="http://schemas.microsoft.com/office/drawing/2014/main" id="{79AE1553-291F-56A1-0C83-8033ED5C329E}"/>
              </a:ext>
            </a:extLst>
          </p:cNvPr>
          <p:cNvPicPr>
            <a:picLocks noChangeAspect="1"/>
          </p:cNvPicPr>
          <p:nvPr/>
        </p:nvPicPr>
        <p:blipFill>
          <a:blip r:embed="rId2">
            <a:extLst>
              <a:ext uri="{28A0092B-C50C-407E-A947-70E740481C1C}">
                <a14:useLocalDpi xmlns:a14="http://schemas.microsoft.com/office/drawing/2010/main" val="0"/>
              </a:ext>
            </a:extLst>
          </a:blip>
          <a:srcRect l="10724" r="36115"/>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425535437"/>
      </p:ext>
    </p:extLst>
  </p:cSld>
  <p:clrMapOvr>
    <a:masterClrMapping/>
  </p:clrMapOvr>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7261</TotalTime>
  <Words>907</Words>
  <Application>Microsoft Office PowerPoint</Application>
  <PresentationFormat>Widescreen</PresentationFormat>
  <Paragraphs>91</Paragraphs>
  <Slides>18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Times New Roman</vt:lpstr>
      <vt:lpstr>BIA Template</vt:lpstr>
      <vt:lpstr>PowerPoint Presentation</vt:lpstr>
      <vt:lpstr>Agenda</vt:lpstr>
      <vt:lpstr>Sector -1</vt:lpstr>
      <vt:lpstr>Overview of E-Commerce Customer Data </vt:lpstr>
      <vt:lpstr>Key Metrics for Customer Segmentation </vt:lpstr>
      <vt:lpstr>Importance of Customer Retention and Personalization </vt:lpstr>
      <vt:lpstr>Data Preprocessing Techniques </vt:lpstr>
      <vt:lpstr>Section 2 </vt:lpstr>
      <vt:lpstr>Introduction to Clustering Models </vt:lpstr>
      <vt:lpstr>Implementation of K-Means Clustering </vt:lpstr>
      <vt:lpstr>Hierarchical Clustering and Its Applications </vt:lpstr>
      <vt:lpstr>Evaluating Clustering Performance </vt:lpstr>
      <vt:lpstr>Section 3 </vt:lpstr>
      <vt:lpstr>Overview of Predictive Classifiers </vt:lpstr>
      <vt:lpstr>Performance Comparison of Logistic Regression, Random Forest, and XGBoost </vt:lpstr>
      <vt:lpstr>Business Implications of Predictive Insights </vt:lpstr>
      <vt:lpstr> Questions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Adskn0123</cp:lastModifiedBy>
  <cp:revision>2258</cp:revision>
  <dcterms:created xsi:type="dcterms:W3CDTF">2020-12-23T13:36:00Z</dcterms:created>
  <dcterms:modified xsi:type="dcterms:W3CDTF">2024-11-30T07:35:36Z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