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9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Epinions Data Label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Sheet1!$C$6</c:f>
              <c:strCache>
                <c:ptCount val="1"/>
                <c:pt idx="0">
                  <c:v>Camera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Sheet1!$D$5:$E$5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Sheet1!$D$6:$E$6</c:f>
              <c:numCache>
                <c:formatCode>General</c:formatCode>
                <c:ptCount val="2"/>
                <c:pt idx="0">
                  <c:v>5274</c:v>
                </c:pt>
                <c:pt idx="1">
                  <c:v>726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09-41CE-A274-D914D6025BB9}"/>
            </c:ext>
          </c:extLst>
        </c:ser>
        <c:ser>
          <c:idx val="1"/>
          <c:order val="1"/>
          <c:tx>
            <c:strRef>
              <c:f>Sheet1!$C$7</c:f>
              <c:strCache>
                <c:ptCount val="1"/>
                <c:pt idx="0">
                  <c:v>Auto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Sheet1!$D$5:$E$5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Sheet1!$D$7:$E$7</c:f>
              <c:numCache>
                <c:formatCode>General</c:formatCode>
                <c:ptCount val="2"/>
                <c:pt idx="0">
                  <c:v>5105</c:v>
                </c:pt>
                <c:pt idx="1">
                  <c:v>895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09-41CE-A274-D914D6025B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82930280"/>
        <c:axId val="385320800"/>
        <c:axId val="0"/>
      </c:bar3DChart>
      <c:catAx>
        <c:axId val="382930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Label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5320800"/>
        <c:crosses val="autoZero"/>
        <c:auto val="1"/>
        <c:lblAlgn val="ctr"/>
        <c:lblOffset val="100"/>
        <c:noMultiLvlLbl val="0"/>
      </c:catAx>
      <c:valAx>
        <c:axId val="385320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2930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B365B-6AE9-44E6-871F-DF1446F7C992}" type="datetimeFigureOut">
              <a:rPr lang="en-IN" smtClean="0"/>
              <a:t>09-02-2017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1B0D2-4DE0-4593-9A61-8AE4945509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75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F56205-2175-4719-A8F4-A98ECF521A3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0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876300" y="354013"/>
            <a:ext cx="8501063" cy="4783137"/>
          </a:xfrm>
          <a:ln/>
        </p:spPr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5368925"/>
            <a:ext cx="5835650" cy="244475"/>
          </a:xfrm>
        </p:spPr>
        <p:txBody>
          <a:bodyPr/>
          <a:lstStyle/>
          <a:p>
            <a:endParaRPr lang="en-GB" altLang="en-US"/>
          </a:p>
        </p:txBody>
      </p:sp>
      <p:sp>
        <p:nvSpPr>
          <p:cNvPr id="906244" name="McK Separator"/>
          <p:cNvSpPr>
            <a:spLocks noChangeShapeType="1"/>
          </p:cNvSpPr>
          <p:nvPr/>
        </p:nvSpPr>
        <p:spPr bwMode="auto">
          <a:xfrm>
            <a:off x="1304925" y="2286000"/>
            <a:ext cx="4835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983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47CB-C3B0-4F45-8310-0DEF145AFD58}" type="datetimeFigureOut">
              <a:rPr lang="en-IN" smtClean="0"/>
              <a:t>09-02-2017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3A26-A888-4E07-BEB9-CD00972EEDD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44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47CB-C3B0-4F45-8310-0DEF145AFD58}" type="datetimeFigureOut">
              <a:rPr lang="en-IN" smtClean="0"/>
              <a:t>09-02-2017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3A26-A888-4E07-BEB9-CD00972EE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35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47CB-C3B0-4F45-8310-0DEF145AFD58}" type="datetimeFigureOut">
              <a:rPr lang="en-IN" smtClean="0"/>
              <a:t>09-02-2017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3A26-A888-4E07-BEB9-CD00972EE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0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47CB-C3B0-4F45-8310-0DEF145AFD58}" type="datetimeFigureOut">
              <a:rPr lang="en-IN" smtClean="0"/>
              <a:t>09-02-2017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3A26-A888-4E07-BEB9-CD00972EE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24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47CB-C3B0-4F45-8310-0DEF145AFD58}" type="datetimeFigureOut">
              <a:rPr lang="en-IN" smtClean="0"/>
              <a:t>09-02-2017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3A26-A888-4E07-BEB9-CD00972EEDD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02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47CB-C3B0-4F45-8310-0DEF145AFD58}" type="datetimeFigureOut">
              <a:rPr lang="en-IN" smtClean="0"/>
              <a:t>09-02-2017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3A26-A888-4E07-BEB9-CD00972EE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38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47CB-C3B0-4F45-8310-0DEF145AFD58}" type="datetimeFigureOut">
              <a:rPr lang="en-IN" smtClean="0"/>
              <a:t>09-02-2017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3A26-A888-4E07-BEB9-CD00972EE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83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47CB-C3B0-4F45-8310-0DEF145AFD58}" type="datetimeFigureOut">
              <a:rPr lang="en-IN" smtClean="0"/>
              <a:t>09-02-2017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3A26-A888-4E07-BEB9-CD00972EE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0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47CB-C3B0-4F45-8310-0DEF145AFD58}" type="datetimeFigureOut">
              <a:rPr lang="en-IN" smtClean="0"/>
              <a:t>09-02-2017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3A26-A888-4E07-BEB9-CD00972EE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219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0D47CB-C3B0-4F45-8310-0DEF145AFD58}" type="datetimeFigureOut">
              <a:rPr lang="en-IN" smtClean="0"/>
              <a:t>09-02-2017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EC3A26-A888-4E07-BEB9-CD00972EE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45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47CB-C3B0-4F45-8310-0DEF145AFD58}" type="datetimeFigureOut">
              <a:rPr lang="en-IN" smtClean="0"/>
              <a:t>09-02-2017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3A26-A888-4E07-BEB9-CD00972EE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47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0D47CB-C3B0-4F45-8310-0DEF145AFD58}" type="datetimeFigureOut">
              <a:rPr lang="en-IN" smtClean="0"/>
              <a:t>09-02-2017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BEC3A26-A888-4E07-BEB9-CD00972EEDD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42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Understanding sentiments in Epinions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MINING</a:t>
            </a:r>
          </a:p>
          <a:p>
            <a:r>
              <a:rPr lang="en-US" dirty="0"/>
              <a:t>Team -F</a:t>
            </a:r>
          </a:p>
        </p:txBody>
      </p:sp>
    </p:spTree>
    <p:extLst>
      <p:ext uri="{BB962C8B-B14F-4D97-AF65-F5344CB8AC3E}">
        <p14:creationId xmlns:p14="http://schemas.microsoft.com/office/powerpoint/2010/main" val="39110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 bwMode="gray">
          <a:xfrm>
            <a:off x="1107295" y="307413"/>
            <a:ext cx="8793163" cy="298450"/>
          </a:xfrm>
        </p:spPr>
        <p:txBody>
          <a:bodyPr>
            <a:noAutofit/>
          </a:bodyPr>
          <a:lstStyle/>
          <a:p>
            <a:r>
              <a:rPr lang="en-US" altLang="en-US" sz="2400" dirty="0">
                <a:latin typeface="+mn-lt"/>
              </a:rPr>
              <a:t>PROBLEM STATEMENT</a:t>
            </a:r>
          </a:p>
        </p:txBody>
      </p:sp>
      <p:grpSp>
        <p:nvGrpSpPr>
          <p:cNvPr id="905219" name="Group 3"/>
          <p:cNvGrpSpPr>
            <a:grpSpLocks/>
          </p:cNvGrpSpPr>
          <p:nvPr/>
        </p:nvGrpSpPr>
        <p:grpSpPr bwMode="auto">
          <a:xfrm>
            <a:off x="1645751" y="728962"/>
            <a:ext cx="8817886" cy="5567059"/>
            <a:chOff x="72" y="430"/>
            <a:chExt cx="5444" cy="3437"/>
          </a:xfrm>
        </p:grpSpPr>
        <p:sp>
          <p:nvSpPr>
            <p:cNvPr id="905220" name="Rectangle 4"/>
            <p:cNvSpPr>
              <a:spLocks noChangeArrowheads="1"/>
            </p:cNvSpPr>
            <p:nvPr/>
          </p:nvSpPr>
          <p:spPr bwMode="gray">
            <a:xfrm>
              <a:off x="157" y="430"/>
              <a:ext cx="5343" cy="676"/>
            </a:xfrm>
            <a:prstGeom prst="rect">
              <a:avLst/>
            </a:prstGeom>
            <a:solidFill>
              <a:srgbClr val="F8F8F8"/>
            </a:solidFill>
            <a:ln w="9525" algn="ctr">
              <a:solidFill>
                <a:srgbClr val="EAEAE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37"/>
            </a:p>
          </p:txBody>
        </p:sp>
        <p:sp>
          <p:nvSpPr>
            <p:cNvPr id="905221" name="Rectangle 5"/>
            <p:cNvSpPr>
              <a:spLocks noChangeArrowheads="1"/>
            </p:cNvSpPr>
            <p:nvPr/>
          </p:nvSpPr>
          <p:spPr bwMode="gray">
            <a:xfrm>
              <a:off x="237" y="475"/>
              <a:ext cx="512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panose="020B0604020202020204" pitchFamily="34" charset="0"/>
                <a:buChar char="▫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ct val="20000"/>
                </a:spcAft>
              </a:pPr>
              <a:r>
                <a:rPr lang="en-US" altLang="en-US" b="1" dirty="0">
                  <a:solidFill>
                    <a:schemeClr val="hlink"/>
                  </a:solidFill>
                  <a:latin typeface="+mn-lt"/>
                </a:rPr>
                <a:t>Goal</a:t>
              </a:r>
            </a:p>
            <a:p>
              <a:pPr>
                <a:lnSpc>
                  <a:spcPct val="90000"/>
                </a:lnSpc>
                <a:spcAft>
                  <a:spcPct val="20000"/>
                </a:spcAft>
              </a:pPr>
              <a:r>
                <a:rPr lang="en-US" altLang="en-US" sz="1400" dirty="0">
                  <a:latin typeface="+mn-lt"/>
                </a:rPr>
                <a:t>To characterize positive and negative online reviews and determine its potential business adding value to support data-driven marketing decisions.</a:t>
              </a:r>
            </a:p>
          </p:txBody>
        </p:sp>
        <p:sp>
          <p:nvSpPr>
            <p:cNvPr id="905222" name="Rectangle 6"/>
            <p:cNvSpPr>
              <a:spLocks noChangeArrowheads="1"/>
            </p:cNvSpPr>
            <p:nvPr/>
          </p:nvSpPr>
          <p:spPr bwMode="gray">
            <a:xfrm>
              <a:off x="157" y="1196"/>
              <a:ext cx="2592" cy="991"/>
            </a:xfrm>
            <a:prstGeom prst="rect">
              <a:avLst/>
            </a:prstGeom>
            <a:solidFill>
              <a:srgbClr val="F8F8F8"/>
            </a:solidFill>
            <a:ln w="9525" algn="ctr">
              <a:solidFill>
                <a:srgbClr val="EAEAE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37"/>
            </a:p>
          </p:txBody>
        </p:sp>
        <p:sp>
          <p:nvSpPr>
            <p:cNvPr id="905223" name="Rectangle 7"/>
            <p:cNvSpPr>
              <a:spLocks noChangeArrowheads="1"/>
            </p:cNvSpPr>
            <p:nvPr/>
          </p:nvSpPr>
          <p:spPr bwMode="gray">
            <a:xfrm>
              <a:off x="2908" y="2292"/>
              <a:ext cx="2592" cy="867"/>
            </a:xfrm>
            <a:prstGeom prst="rect">
              <a:avLst/>
            </a:prstGeom>
            <a:solidFill>
              <a:srgbClr val="F8F8F8"/>
            </a:solidFill>
            <a:ln w="9525" algn="ctr">
              <a:solidFill>
                <a:srgbClr val="EAEAE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37" dirty="0"/>
            </a:p>
          </p:txBody>
        </p:sp>
        <p:sp>
          <p:nvSpPr>
            <p:cNvPr id="905224" name="Rectangle 8"/>
            <p:cNvSpPr>
              <a:spLocks noChangeArrowheads="1"/>
            </p:cNvSpPr>
            <p:nvPr/>
          </p:nvSpPr>
          <p:spPr bwMode="gray">
            <a:xfrm>
              <a:off x="237" y="1218"/>
              <a:ext cx="2491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228600" indent="-228600" defTabSz="769938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81025" indent="-128588" defTabSz="769938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58838" indent="-163513" defTabSz="769938">
                <a:buClr>
                  <a:schemeClr val="tx2"/>
                </a:buClr>
                <a:buSzPct val="120000"/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108075" indent="-134938" defTabSz="769938">
                <a:buClr>
                  <a:schemeClr val="tx2"/>
                </a:buClr>
                <a:buSzPct val="120000"/>
                <a:buFont typeface="Arial" panose="020B0604020202020204" pitchFamily="34" charset="0"/>
                <a:buChar char="▫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377950" indent="-155575" defTabSz="769938"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835150" indent="-155575" defTabSz="76993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292350" indent="-155575" defTabSz="76993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749550" indent="-155575" defTabSz="76993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206750" indent="-155575" defTabSz="76993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ct val="20000"/>
                </a:spcAft>
              </a:pPr>
              <a:r>
                <a:rPr lang="en-US" altLang="en-US" b="1" dirty="0">
                  <a:solidFill>
                    <a:schemeClr val="hlink"/>
                  </a:solidFill>
                  <a:latin typeface="+mn-lt"/>
                </a:rPr>
                <a:t>Background and context</a:t>
              </a:r>
            </a:p>
          </p:txBody>
        </p:sp>
        <p:sp>
          <p:nvSpPr>
            <p:cNvPr id="905225" name="Rectangle 9"/>
            <p:cNvSpPr>
              <a:spLocks noChangeArrowheads="1"/>
            </p:cNvSpPr>
            <p:nvPr/>
          </p:nvSpPr>
          <p:spPr bwMode="gray">
            <a:xfrm>
              <a:off x="2993" y="2348"/>
              <a:ext cx="240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228600" indent="-228600" defTabSz="769938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71488" indent="-128588" defTabSz="769938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749300" indent="-165100" defTabSz="769938">
                <a:buClr>
                  <a:schemeClr val="tx2"/>
                </a:buClr>
                <a:buSzPct val="120000"/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998538" indent="-134938" defTabSz="769938">
                <a:buClr>
                  <a:schemeClr val="tx2"/>
                </a:buClr>
                <a:buSzPct val="120000"/>
                <a:buFont typeface="Arial" panose="020B0604020202020204" pitchFamily="34" charset="0"/>
                <a:buChar char="▫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268413" indent="-155575" defTabSz="769938"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725613" indent="-155575" defTabSz="76993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182813" indent="-155575" defTabSz="76993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640013" indent="-155575" defTabSz="76993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097213" indent="-155575" defTabSz="76993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ct val="20000"/>
                </a:spcAft>
              </a:pPr>
              <a:r>
                <a:rPr lang="en-US" altLang="en-US" b="1" dirty="0">
                  <a:solidFill>
                    <a:schemeClr val="hlink"/>
                  </a:solidFill>
                  <a:latin typeface="+mn-lt"/>
                </a:rPr>
                <a:t>Potential challenges</a:t>
              </a:r>
            </a:p>
          </p:txBody>
        </p:sp>
        <p:sp>
          <p:nvSpPr>
            <p:cNvPr id="905226" name="Rectangle 10"/>
            <p:cNvSpPr>
              <a:spLocks noChangeArrowheads="1"/>
            </p:cNvSpPr>
            <p:nvPr/>
          </p:nvSpPr>
          <p:spPr bwMode="gray">
            <a:xfrm>
              <a:off x="237" y="1427"/>
              <a:ext cx="2491" cy="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panose="020B0604020202020204" pitchFamily="34" charset="0"/>
                <a:buChar char="▫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IN" sz="1200" dirty="0">
                  <a:latin typeface="+mn-lt"/>
                </a:rPr>
                <a:t>Large amounts of online reviews are available on Fuji Digital Cameras at Epinions.com</a:t>
              </a:r>
            </a:p>
            <a:p>
              <a:br>
                <a:rPr lang="en-US" sz="1200" dirty="0">
                  <a:latin typeface="+mn-lt"/>
                </a:rPr>
              </a:br>
              <a:r>
                <a:rPr lang="en-US" sz="1200" dirty="0">
                  <a:latin typeface="+mn-lt"/>
                </a:rPr>
                <a:t>An analytics system is needed to pick up meaningful words as features to understand customer trends</a:t>
              </a:r>
              <a:endParaRPr lang="en-IN" sz="1200" dirty="0">
                <a:latin typeface="+mn-lt"/>
              </a:endParaRPr>
            </a:p>
          </p:txBody>
        </p:sp>
        <p:sp>
          <p:nvSpPr>
            <p:cNvPr id="905227" name="Rectangle 11"/>
            <p:cNvSpPr>
              <a:spLocks noChangeArrowheads="1"/>
            </p:cNvSpPr>
            <p:nvPr/>
          </p:nvSpPr>
          <p:spPr bwMode="gray">
            <a:xfrm>
              <a:off x="2993" y="2526"/>
              <a:ext cx="2523" cy="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panose="020B0604020202020204" pitchFamily="34" charset="0"/>
                <a:buChar char="▫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>
                  <a:latin typeface="+mn-lt"/>
                </a:rPr>
                <a:t>Insufficient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>
                  <a:latin typeface="+mn-lt"/>
                </a:rPr>
                <a:t>Sarcastic Opinions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IN" sz="1200" dirty="0">
                <a:latin typeface="+mn-lt"/>
              </a:endParaRPr>
            </a:p>
            <a:p>
              <a:endParaRPr lang="en-US" altLang="en-US" sz="1200" dirty="0">
                <a:latin typeface="+mn-lt"/>
              </a:endParaRPr>
            </a:p>
          </p:txBody>
        </p:sp>
        <p:sp>
          <p:nvSpPr>
            <p:cNvPr id="905228" name="Oval 12"/>
            <p:cNvSpPr>
              <a:spLocks noChangeArrowheads="1"/>
            </p:cNvSpPr>
            <p:nvPr/>
          </p:nvSpPr>
          <p:spPr bwMode="gray">
            <a:xfrm>
              <a:off x="72" y="1122"/>
              <a:ext cx="164" cy="164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3277" tIns="46638" rIns="93277" bIns="46638" anchor="ctr"/>
            <a:lstStyle/>
            <a:p>
              <a:pPr algn="ctr"/>
              <a:r>
                <a:rPr lang="en-US" altLang="en-US" sz="1632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05229" name="Oval 13"/>
            <p:cNvSpPr>
              <a:spLocks noChangeArrowheads="1"/>
            </p:cNvSpPr>
            <p:nvPr/>
          </p:nvSpPr>
          <p:spPr bwMode="gray">
            <a:xfrm>
              <a:off x="2825" y="2248"/>
              <a:ext cx="164" cy="164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3277" tIns="46638" rIns="93277" bIns="46638" anchor="ctr"/>
            <a:lstStyle/>
            <a:p>
              <a:pPr algn="ctr"/>
              <a:r>
                <a:rPr lang="en-US" altLang="en-US" sz="1632" b="1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905230" name="Rectangle 14"/>
            <p:cNvSpPr>
              <a:spLocks noChangeArrowheads="1"/>
            </p:cNvSpPr>
            <p:nvPr/>
          </p:nvSpPr>
          <p:spPr bwMode="gray">
            <a:xfrm>
              <a:off x="157" y="2292"/>
              <a:ext cx="2592" cy="867"/>
            </a:xfrm>
            <a:prstGeom prst="rect">
              <a:avLst/>
            </a:prstGeom>
            <a:solidFill>
              <a:srgbClr val="F8F8F8"/>
            </a:solidFill>
            <a:ln w="9525" algn="ctr">
              <a:solidFill>
                <a:srgbClr val="EAEAE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37"/>
            </a:p>
          </p:txBody>
        </p:sp>
        <p:sp>
          <p:nvSpPr>
            <p:cNvPr id="905231" name="Rectangle 15"/>
            <p:cNvSpPr>
              <a:spLocks noChangeArrowheads="1"/>
            </p:cNvSpPr>
            <p:nvPr/>
          </p:nvSpPr>
          <p:spPr bwMode="gray">
            <a:xfrm>
              <a:off x="237" y="2348"/>
              <a:ext cx="2491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228600" indent="-228600" defTabSz="769938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71488" indent="-128588" defTabSz="769938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749300" indent="-165100" defTabSz="769938">
                <a:buClr>
                  <a:schemeClr val="tx2"/>
                </a:buClr>
                <a:buSzPct val="120000"/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998538" indent="-134938" defTabSz="769938">
                <a:buClr>
                  <a:schemeClr val="tx2"/>
                </a:buClr>
                <a:buSzPct val="120000"/>
                <a:buFont typeface="Arial" panose="020B0604020202020204" pitchFamily="34" charset="0"/>
                <a:buChar char="▫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268413" indent="-155575" defTabSz="769938"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725613" indent="-155575" defTabSz="76993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182813" indent="-155575" defTabSz="76993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640013" indent="-155575" defTabSz="76993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097213" indent="-155575" defTabSz="76993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ct val="20000"/>
                </a:spcAft>
              </a:pPr>
              <a:r>
                <a:rPr lang="en-US" altLang="en-US" b="1" dirty="0">
                  <a:solidFill>
                    <a:schemeClr val="hlink"/>
                  </a:solidFill>
                  <a:latin typeface="+mn-lt"/>
                </a:rPr>
                <a:t>Criteria for success</a:t>
              </a:r>
            </a:p>
          </p:txBody>
        </p:sp>
        <p:sp>
          <p:nvSpPr>
            <p:cNvPr id="905232" name="Rectangle 16"/>
            <p:cNvSpPr>
              <a:spLocks noChangeArrowheads="1"/>
            </p:cNvSpPr>
            <p:nvPr/>
          </p:nvSpPr>
          <p:spPr bwMode="gray">
            <a:xfrm>
              <a:off x="2907" y="1206"/>
              <a:ext cx="2592" cy="991"/>
            </a:xfrm>
            <a:prstGeom prst="rect">
              <a:avLst/>
            </a:prstGeom>
            <a:solidFill>
              <a:srgbClr val="F8F8F8"/>
            </a:solidFill>
            <a:ln w="9525" algn="ctr">
              <a:solidFill>
                <a:srgbClr val="EAEAE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37" dirty="0"/>
            </a:p>
          </p:txBody>
        </p:sp>
        <p:sp>
          <p:nvSpPr>
            <p:cNvPr id="905233" name="Rectangle 17"/>
            <p:cNvSpPr>
              <a:spLocks noChangeArrowheads="1"/>
            </p:cNvSpPr>
            <p:nvPr/>
          </p:nvSpPr>
          <p:spPr bwMode="gray">
            <a:xfrm>
              <a:off x="2993" y="1218"/>
              <a:ext cx="247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228600" indent="-228600" defTabSz="769938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71488" indent="-128588" defTabSz="769938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749300" indent="-165100" defTabSz="769938">
                <a:buClr>
                  <a:schemeClr val="tx2"/>
                </a:buClr>
                <a:buSzPct val="120000"/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998538" indent="-134938" defTabSz="769938">
                <a:buClr>
                  <a:schemeClr val="tx2"/>
                </a:buClr>
                <a:buSzPct val="120000"/>
                <a:buFont typeface="Arial" panose="020B0604020202020204" pitchFamily="34" charset="0"/>
                <a:buChar char="▫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268413" indent="-155575" defTabSz="769938"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725613" indent="-155575" defTabSz="76993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182813" indent="-155575" defTabSz="76993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640013" indent="-155575" defTabSz="76993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097213" indent="-155575" defTabSz="76993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ct val="20000"/>
                </a:spcAft>
              </a:pPr>
              <a:r>
                <a:rPr lang="en-US" altLang="en-US" b="1" dirty="0">
                  <a:solidFill>
                    <a:schemeClr val="hlink"/>
                  </a:solidFill>
                  <a:latin typeface="+mn-lt"/>
                </a:rPr>
                <a:t>Approach and Plan of work</a:t>
              </a:r>
            </a:p>
          </p:txBody>
        </p:sp>
        <p:sp>
          <p:nvSpPr>
            <p:cNvPr id="905234" name="Rectangle 18"/>
            <p:cNvSpPr>
              <a:spLocks noChangeArrowheads="1"/>
            </p:cNvSpPr>
            <p:nvPr/>
          </p:nvSpPr>
          <p:spPr bwMode="gray">
            <a:xfrm>
              <a:off x="236" y="2494"/>
              <a:ext cx="2492" cy="6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panose="020B0604020202020204" pitchFamily="34" charset="0"/>
                <a:buChar char="▫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173069" lvl="1" indent="-171450"/>
              <a:r>
                <a:rPr lang="en-US" sz="1200" dirty="0">
                  <a:latin typeface="+mn-lt"/>
                </a:rPr>
                <a:t>Identify meaningful words in the reviews that create a discriminative value in predicting the consumers’ recommendations.</a:t>
              </a:r>
            </a:p>
            <a:p>
              <a:pPr marL="173069" lvl="1" indent="-171450"/>
              <a:r>
                <a:rPr lang="en-US" sz="1200" dirty="0">
                  <a:latin typeface="+mn-lt"/>
                </a:rPr>
                <a:t>To built a model that can be effectively used to:</a:t>
              </a:r>
            </a:p>
            <a:p>
              <a:pPr marL="436594" lvl="2" indent="-171450"/>
              <a:r>
                <a:rPr lang="en-US" sz="1200" dirty="0">
                  <a:latin typeface="+mn-lt"/>
                </a:rPr>
                <a:t>predict sentiments from textual opinions</a:t>
              </a:r>
            </a:p>
            <a:p>
              <a:pPr marL="436594" lvl="2" indent="-171450"/>
              <a:r>
                <a:rPr lang="en-US" sz="1200" dirty="0">
                  <a:latin typeface="+mn-lt"/>
                </a:rPr>
                <a:t>monitor trends in consumers’ sentiments </a:t>
              </a:r>
            </a:p>
          </p:txBody>
        </p:sp>
        <p:sp>
          <p:nvSpPr>
            <p:cNvPr id="905235" name="Rectangle 19"/>
            <p:cNvSpPr>
              <a:spLocks noChangeArrowheads="1"/>
            </p:cNvSpPr>
            <p:nvPr/>
          </p:nvSpPr>
          <p:spPr bwMode="gray">
            <a:xfrm>
              <a:off x="2993" y="1427"/>
              <a:ext cx="2467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panose="020B0604020202020204" pitchFamily="34" charset="0"/>
                <a:buChar char="▫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632" dirty="0">
                <a:latin typeface="+mn-lt"/>
              </a:endParaRPr>
            </a:p>
          </p:txBody>
        </p:sp>
        <p:sp>
          <p:nvSpPr>
            <p:cNvPr id="905236" name="Oval 20"/>
            <p:cNvSpPr>
              <a:spLocks noChangeArrowheads="1"/>
            </p:cNvSpPr>
            <p:nvPr/>
          </p:nvSpPr>
          <p:spPr bwMode="gray">
            <a:xfrm>
              <a:off x="72" y="2248"/>
              <a:ext cx="164" cy="164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3277" tIns="46638" rIns="93277" bIns="46638" anchor="ctr"/>
            <a:lstStyle/>
            <a:p>
              <a:pPr algn="ctr"/>
              <a:r>
                <a:rPr lang="en-US" altLang="en-US" sz="1632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905237" name="Oval 21"/>
            <p:cNvSpPr>
              <a:spLocks noChangeArrowheads="1"/>
            </p:cNvSpPr>
            <p:nvPr/>
          </p:nvSpPr>
          <p:spPr bwMode="gray">
            <a:xfrm>
              <a:off x="2825" y="1122"/>
              <a:ext cx="164" cy="164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3277" tIns="46638" rIns="93277" bIns="46638" anchor="ctr"/>
            <a:lstStyle/>
            <a:p>
              <a:pPr algn="ctr"/>
              <a:r>
                <a:rPr lang="en-US" altLang="en-US" sz="1632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05238" name="Rectangle 22"/>
            <p:cNvSpPr>
              <a:spLocks noChangeArrowheads="1"/>
            </p:cNvSpPr>
            <p:nvPr/>
          </p:nvSpPr>
          <p:spPr bwMode="gray">
            <a:xfrm>
              <a:off x="155" y="3290"/>
              <a:ext cx="5339" cy="540"/>
            </a:xfrm>
            <a:prstGeom prst="rect">
              <a:avLst/>
            </a:prstGeom>
            <a:solidFill>
              <a:srgbClr val="F8F8F8"/>
            </a:solidFill>
            <a:ln w="9525" algn="ctr">
              <a:solidFill>
                <a:srgbClr val="EAEAE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37" dirty="0"/>
            </a:p>
          </p:txBody>
        </p:sp>
        <p:sp>
          <p:nvSpPr>
            <p:cNvPr id="905239" name="Rectangle 23"/>
            <p:cNvSpPr>
              <a:spLocks noChangeArrowheads="1"/>
            </p:cNvSpPr>
            <p:nvPr/>
          </p:nvSpPr>
          <p:spPr bwMode="gray">
            <a:xfrm>
              <a:off x="237" y="3337"/>
              <a:ext cx="5128" cy="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228600" indent="-228600" defTabSz="769938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71488" indent="-128588" defTabSz="769938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749300" indent="-165100" defTabSz="769938">
                <a:buClr>
                  <a:schemeClr val="tx2"/>
                </a:buClr>
                <a:buSzPct val="120000"/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998538" indent="-134938" defTabSz="769938">
                <a:buClr>
                  <a:schemeClr val="tx2"/>
                </a:buClr>
                <a:buSzPct val="120000"/>
                <a:buFont typeface="Arial" panose="020B0604020202020204" pitchFamily="34" charset="0"/>
                <a:buChar char="▫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268413" indent="-155575" defTabSz="769938"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725613" indent="-155575" defTabSz="76993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182813" indent="-155575" defTabSz="76993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640013" indent="-155575" defTabSz="76993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097213" indent="-155575" defTabSz="769938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ct val="20000"/>
                </a:spcAft>
              </a:pPr>
              <a:r>
                <a:rPr lang="en-US" altLang="en-US" sz="1632" b="1" dirty="0">
                  <a:solidFill>
                    <a:schemeClr val="hlink"/>
                  </a:solidFill>
                  <a:latin typeface="+mn-lt"/>
                </a:rPr>
                <a:t>Contingency plan</a:t>
              </a:r>
            </a:p>
          </p:txBody>
        </p:sp>
        <p:sp>
          <p:nvSpPr>
            <p:cNvPr id="905240" name="Rectangle 24"/>
            <p:cNvSpPr>
              <a:spLocks noChangeArrowheads="1"/>
            </p:cNvSpPr>
            <p:nvPr/>
          </p:nvSpPr>
          <p:spPr bwMode="gray">
            <a:xfrm>
              <a:off x="237" y="3533"/>
              <a:ext cx="498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panose="020B0604020202020204" pitchFamily="34" charset="0"/>
                <a:buChar char="▫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en-US" sz="1200" dirty="0">
                  <a:latin typeface="+mn-lt"/>
                </a:rPr>
                <a:t>Calibrate the risk to identify false positives and false negatives</a:t>
              </a:r>
            </a:p>
          </p:txBody>
        </p:sp>
        <p:sp>
          <p:nvSpPr>
            <p:cNvPr id="905241" name="Oval 25"/>
            <p:cNvSpPr>
              <a:spLocks noChangeArrowheads="1"/>
            </p:cNvSpPr>
            <p:nvPr/>
          </p:nvSpPr>
          <p:spPr bwMode="gray">
            <a:xfrm>
              <a:off x="72" y="3210"/>
              <a:ext cx="164" cy="164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3277" tIns="46638" rIns="93277" bIns="46638" anchor="ctr"/>
            <a:lstStyle/>
            <a:p>
              <a:pPr algn="ctr"/>
              <a:r>
                <a:rPr lang="en-US" altLang="en-US" sz="1632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29" name="Rectangle 10"/>
          <p:cNvSpPr>
            <a:spLocks noChangeArrowheads="1"/>
          </p:cNvSpPr>
          <p:nvPr/>
        </p:nvSpPr>
        <p:spPr bwMode="gray">
          <a:xfrm>
            <a:off x="6372167" y="2300137"/>
            <a:ext cx="403478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8600" indent="-228600">
              <a:buAutoNum type="arabicParenR"/>
            </a:pPr>
            <a:endParaRPr lang="en-US" sz="1200" dirty="0">
              <a:latin typeface="+mn-lt"/>
            </a:endParaRP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gray">
          <a:xfrm>
            <a:off x="6377026" y="2329512"/>
            <a:ext cx="408661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+mn-lt"/>
              </a:rPr>
              <a:t>Identify characteristic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+mn-lt"/>
              </a:rPr>
              <a:t>Select a metric to use in feature selection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+mn-lt"/>
              </a:rPr>
              <a:t>Use the extracted features to build classification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+mn-lt"/>
              </a:rPr>
              <a:t>Evaluate the performance of model</a:t>
            </a:r>
          </a:p>
        </p:txBody>
      </p:sp>
    </p:spTree>
    <p:extLst>
      <p:ext uri="{BB962C8B-B14F-4D97-AF65-F5344CB8AC3E}">
        <p14:creationId xmlns:p14="http://schemas.microsoft.com/office/powerpoint/2010/main" val="2561400231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5595291"/>
              </p:ext>
            </p:extLst>
          </p:nvPr>
        </p:nvGraphicFramePr>
        <p:xfrm>
          <a:off x="3472961" y="615461"/>
          <a:ext cx="8519746" cy="5205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216" y="677008"/>
            <a:ext cx="1959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4930" y="4106008"/>
            <a:ext cx="2804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and negative opinions are unevenly distributed</a:t>
            </a:r>
          </a:p>
        </p:txBody>
      </p:sp>
    </p:spTree>
    <p:extLst>
      <p:ext uri="{BB962C8B-B14F-4D97-AF65-F5344CB8AC3E}">
        <p14:creationId xmlns:p14="http://schemas.microsoft.com/office/powerpoint/2010/main" val="2732782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1516" y="2602523"/>
            <a:ext cx="36589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134531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123</TotalTime>
  <Words>162</Words>
  <Application>Microsoft Office PowerPoint</Application>
  <PresentationFormat>Widescreen</PresentationFormat>
  <Paragraphs>36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Understanding sentiments in Epinions</vt:lpstr>
      <vt:lpstr>PROBLEM STATEMENT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Ronak Saradhi</dc:creator>
  <cp:lastModifiedBy>nikhilba</cp:lastModifiedBy>
  <cp:revision>16</cp:revision>
  <dcterms:created xsi:type="dcterms:W3CDTF">2017-02-03T23:54:58Z</dcterms:created>
  <dcterms:modified xsi:type="dcterms:W3CDTF">2017-02-09T15:29:26Z</dcterms:modified>
</cp:coreProperties>
</file>