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9" r:id="rId5"/>
    <p:sldId id="270" r:id="rId6"/>
    <p:sldId id="27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userDrawn="1">
          <p15:clr>
            <a:srgbClr val="A4A3A4"/>
          </p15:clr>
        </p15:guide>
        <p15:guide id="2" pos="393" userDrawn="1">
          <p15:clr>
            <a:srgbClr val="A4A3A4"/>
          </p15:clr>
        </p15:guide>
        <p15:guide id="3" userDrawn="1">
          <p15:clr>
            <a:srgbClr val="A4A3A4"/>
          </p15:clr>
        </p15:guide>
        <p15:guide id="4" orient="horz" pos="12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800" y="100"/>
      </p:cViewPr>
      <p:guideLst>
        <p:guide orient="horz" pos="187"/>
        <p:guide pos="393"/>
        <p:guide/>
        <p:guide orient="horz" pos="12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571ED-969B-419D-BEE0-3533C837B03B}" type="datetimeFigureOut">
              <a:rPr lang="en-IN" smtClean="0"/>
              <a:t>27-02-2017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D2A6C-5400-475B-A400-8232D0A005B9}" type="slidenum">
              <a:rPr lang="en-IN" smtClean="0"/>
              <a:t>‹#›</a:t>
            </a:fld>
            <a:endParaRPr lang="en-IN"/>
          </a:p>
        </p:txBody>
      </p:sp>
    </p:spTree>
    <p:extLst>
      <p:ext uri="{BB962C8B-B14F-4D97-AF65-F5344CB8AC3E}">
        <p14:creationId xmlns:p14="http://schemas.microsoft.com/office/powerpoint/2010/main" val="264279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DF56205-2175-4719-A8F4-A98ECF521A31}" type="slidenum">
              <a:rPr kumimoji="0" lang="en-US" alt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altLang="en-US" sz="1800" b="0" i="0" u="none" strike="noStrike" kern="0" cap="none" spc="0" normalizeH="0" baseline="0" noProof="0">
              <a:ln>
                <a:noFill/>
              </a:ln>
              <a:solidFill>
                <a:sysClr val="windowText" lastClr="000000"/>
              </a:solidFill>
              <a:effectLst/>
              <a:uLnTx/>
              <a:uFillTx/>
            </a:endParaRPr>
          </a:p>
        </p:txBody>
      </p:sp>
      <p:sp>
        <p:nvSpPr>
          <p:cNvPr id="906242" name="Rectangle 2"/>
          <p:cNvSpPr>
            <a:spLocks noGrp="1" noRot="1" noChangeAspect="1" noChangeArrowheads="1" noTextEdit="1"/>
          </p:cNvSpPr>
          <p:nvPr>
            <p:ph type="sldImg"/>
          </p:nvPr>
        </p:nvSpPr>
        <p:spPr>
          <a:xfrm>
            <a:off x="-877888" y="354013"/>
            <a:ext cx="8504238"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4113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4</a:t>
            </a:fld>
            <a:endParaRPr lang="en-US" altLang="en-US"/>
          </a:p>
        </p:txBody>
      </p:sp>
      <p:sp>
        <p:nvSpPr>
          <p:cNvPr id="906242" name="Rectangle 2"/>
          <p:cNvSpPr>
            <a:spLocks noGrp="1" noRot="1" noChangeAspect="1" noChangeArrowheads="1" noTextEdit="1"/>
          </p:cNvSpPr>
          <p:nvPr>
            <p:ph type="sldImg"/>
          </p:nvPr>
        </p:nvSpPr>
        <p:spPr>
          <a:xfrm>
            <a:off x="-877888" y="354013"/>
            <a:ext cx="8504238"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4206840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3" y="3877271"/>
            <a:ext cx="896424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42" y="2075840"/>
            <a:ext cx="8964248" cy="1801436"/>
          </a:xfrm>
          <a:noFill/>
        </p:spPr>
        <p:txBody>
          <a:bodyPr lIns="146304" tIns="91440" rIns="146304" bIns="91440" anchor="t" anchorCtr="0"/>
          <a:lstStyle>
            <a:lvl1pPr>
              <a:defRPr sz="5882" spc="-98" baseline="0">
                <a:gradFill>
                  <a:gsLst>
                    <a:gs pos="5833">
                      <a:schemeClr val="tx1"/>
                    </a:gs>
                    <a:gs pos="9700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816" y="471124"/>
            <a:ext cx="2507472" cy="537212"/>
          </a:xfrm>
          <a:prstGeom prst="rect">
            <a:avLst/>
          </a:prstGeom>
        </p:spPr>
      </p:pic>
    </p:spTree>
    <p:extLst>
      <p:ext uri="{BB962C8B-B14F-4D97-AF65-F5344CB8AC3E}">
        <p14:creationId xmlns:p14="http://schemas.microsoft.com/office/powerpoint/2010/main" val="1827190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6 for internal audiences">
    <p:spTree>
      <p:nvGrpSpPr>
        <p:cNvPr id="1" name=""/>
        <p:cNvGrpSpPr/>
        <p:nvPr/>
      </p:nvGrpSpPr>
      <p:grpSpPr>
        <a:xfrm>
          <a:off x="0" y="0"/>
          <a:ext cx="0" cy="0"/>
          <a:chOff x="0" y="0"/>
          <a:chExt cx="0" cy="0"/>
        </a:xfrm>
      </p:grpSpPr>
      <p:pic>
        <p:nvPicPr>
          <p:cNvPr id="8" name="Picture 4" descr="D:\Online_ART\Recent Additions\_FY12 Microsoft Brand Photography_NA_only_no-exp\144 ppi RGB jpg\MSC12_Chris_002.jpg"/>
          <p:cNvPicPr>
            <a:picLocks noChangeAspect="1" noChangeArrowheads="1"/>
          </p:cNvPicPr>
          <p:nvPr userDrawn="1"/>
        </p:nvPicPr>
        <p:blipFill rotWithShape="1">
          <a:blip r:embed="rId2">
            <a:extLst>
              <a:ext uri="{28A0092B-C50C-407E-A947-70E740481C1C}">
                <a14:useLocalDpi xmlns:a14="http://schemas.microsoft.com/office/drawing/2010/main"/>
              </a:ext>
            </a:extLst>
          </a:blip>
          <a:srcRect l="114" t="1" b="-114"/>
          <a:stretch/>
        </p:blipFill>
        <p:spPr bwMode="auto">
          <a:xfrm flipH="1">
            <a:off x="-1" y="1"/>
            <a:ext cx="12192001" cy="685799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89512"/>
            <a:ext cx="1792850" cy="179310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Click to edit Master text</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10220274" y="470410"/>
            <a:ext cx="1522404" cy="326167"/>
          </a:xfrm>
          <a:prstGeom prst="rect">
            <a:avLst/>
          </a:prstGeom>
        </p:spPr>
      </p:pic>
    </p:spTree>
    <p:extLst>
      <p:ext uri="{BB962C8B-B14F-4D97-AF65-F5344CB8AC3E}">
        <p14:creationId xmlns:p14="http://schemas.microsoft.com/office/powerpoint/2010/main" val="845673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a:off x="311" y="1"/>
            <a:ext cx="12191377" cy="68561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239" y="2084172"/>
            <a:ext cx="5378549" cy="448276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2" y="2082468"/>
            <a:ext cx="5380106" cy="2691360"/>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2" y="4773828"/>
            <a:ext cx="5380106"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37958676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7 for internal audiences">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a:off x="311" y="1"/>
            <a:ext cx="12191377" cy="68561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239" y="2084172"/>
            <a:ext cx="5378549" cy="448276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 descr="D:\Documents\Projects\2012 Projects\_Template-Templates\MS Visual ID\Artwork\MSFT_cornerstone_tiles\CornerStoneTile-Blank\screen\CS_Tile_Lime382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91069"/>
            <a:ext cx="1792850" cy="179310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267682" y="2082468"/>
            <a:ext cx="5380106" cy="2691360"/>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2" y="4773828"/>
            <a:ext cx="5380106"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10220246" y="6061422"/>
            <a:ext cx="1522404" cy="326167"/>
          </a:xfrm>
          <a:prstGeom prst="rect">
            <a:avLst/>
          </a:prstGeom>
        </p:spPr>
      </p:pic>
    </p:spTree>
    <p:extLst>
      <p:ext uri="{BB962C8B-B14F-4D97-AF65-F5344CB8AC3E}">
        <p14:creationId xmlns:p14="http://schemas.microsoft.com/office/powerpoint/2010/main" val="1886343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871" y="3"/>
            <a:ext cx="12190264" cy="6857996"/>
          </a:xfrm>
          <a:prstGeom prst="rect">
            <a:avLst/>
          </a:prstGeom>
        </p:spPr>
      </p:pic>
      <p:sp>
        <p:nvSpPr>
          <p:cNvPr id="18" name="Rectangle 17"/>
          <p:cNvSpPr/>
          <p:nvPr userDrawn="1"/>
        </p:nvSpPr>
        <p:spPr bwMode="gray">
          <a:xfrm>
            <a:off x="269239" y="2084172"/>
            <a:ext cx="7171399" cy="268965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7172955" cy="2689656"/>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69239" y="4773827"/>
            <a:ext cx="5380106"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3598430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8 for internal audience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871" y="3"/>
            <a:ext cx="12190264" cy="6857996"/>
          </a:xfrm>
          <a:prstGeom prst="rect">
            <a:avLst/>
          </a:prstGeom>
        </p:spPr>
      </p:pic>
      <p:sp>
        <p:nvSpPr>
          <p:cNvPr id="19" name="Rectangle 18"/>
          <p:cNvSpPr/>
          <p:nvPr userDrawn="1"/>
        </p:nvSpPr>
        <p:spPr bwMode="gray">
          <a:xfrm>
            <a:off x="269239" y="2084172"/>
            <a:ext cx="7171399" cy="268965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D:\Documents\Projects\2012 Projects\_Template-Templates\MS Visual ID\Artwork\MSFT_cornerstone_tiles\CornerStoneTile-Blank\screen\CS_Tile_Red185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91068"/>
            <a:ext cx="1792850" cy="179310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267683" y="2084172"/>
            <a:ext cx="7172955" cy="268965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69239" y="4769656"/>
            <a:ext cx="5380106"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10220271" y="471124"/>
            <a:ext cx="1522404" cy="326167"/>
          </a:xfrm>
          <a:prstGeom prst="rect">
            <a:avLst/>
          </a:prstGeom>
        </p:spPr>
      </p:pic>
    </p:spTree>
    <p:extLst>
      <p:ext uri="{BB962C8B-B14F-4D97-AF65-F5344CB8AC3E}">
        <p14:creationId xmlns:p14="http://schemas.microsoft.com/office/powerpoint/2010/main" val="2428528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9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4482746"/>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2"/>
            <a:ext cx="7171399" cy="2689656"/>
          </a:xfrm>
          <a:noFill/>
        </p:spPr>
        <p:txBody>
          <a:bodyPr lIns="146304" tIns="91440" rIns="146304" bIns="91440" anchor="t" anchorCtr="0"/>
          <a:lstStyle>
            <a:lvl1pPr>
              <a:defRPr sz="6470" spc="-98" baseline="0">
                <a:gradFill>
                  <a:gsLst>
                    <a:gs pos="0">
                      <a:srgbClr val="FFFFFF"/>
                    </a:gs>
                    <a:gs pos="100000">
                      <a:srgbClr val="FFFFFF"/>
                    </a:gs>
                  </a:gsLst>
                  <a:lin ang="5400000" scaled="0"/>
                </a:gradFill>
              </a:defRPr>
            </a:lvl1pPr>
          </a:lstStyle>
          <a:p>
            <a:r>
              <a:rPr lang="en-US" dirty="0"/>
              <a:t>Presentation title</a:t>
            </a:r>
          </a:p>
        </p:txBody>
      </p:sp>
      <p:sp>
        <p:nvSpPr>
          <p:cNvPr id="7" name="Text Placeholder 4"/>
          <p:cNvSpPr>
            <a:spLocks noGrp="1"/>
          </p:cNvSpPr>
          <p:nvPr>
            <p:ph type="body" sz="quarter" idx="12" hasCustomPrompt="1"/>
          </p:nvPr>
        </p:nvSpPr>
        <p:spPr bwMode="ltGray">
          <a:xfrm>
            <a:off x="269240" y="4772271"/>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39048245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9 for internal audiences">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userDrawn="1"/>
        </p:nvSpPr>
        <p:spPr bwMode="gray">
          <a:xfrm>
            <a:off x="269302" y="1187644"/>
            <a:ext cx="7171399" cy="3586184"/>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1186843"/>
            <a:ext cx="7171399" cy="1793882"/>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a:t>Presentation title</a:t>
            </a:r>
          </a:p>
        </p:txBody>
      </p:sp>
      <p:sp>
        <p:nvSpPr>
          <p:cNvPr id="7" name="Text Placeholder 4"/>
          <p:cNvSpPr>
            <a:spLocks noGrp="1"/>
          </p:cNvSpPr>
          <p:nvPr>
            <p:ph type="body" sz="quarter" idx="12" hasCustomPrompt="1"/>
          </p:nvPr>
        </p:nvSpPr>
        <p:spPr bwMode="ltGray">
          <a:xfrm>
            <a:off x="269239" y="2979167"/>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a:t>Speaker Name</a:t>
            </a:r>
          </a:p>
        </p:txBody>
      </p:sp>
      <p:pic>
        <p:nvPicPr>
          <p:cNvPr id="10"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4773828"/>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10220246" y="6061422"/>
            <a:ext cx="1522404" cy="326167"/>
          </a:xfrm>
          <a:prstGeom prst="rect">
            <a:avLst/>
          </a:prstGeom>
        </p:spPr>
      </p:pic>
    </p:spTree>
    <p:extLst>
      <p:ext uri="{BB962C8B-B14F-4D97-AF65-F5344CB8AC3E}">
        <p14:creationId xmlns:p14="http://schemas.microsoft.com/office/powerpoint/2010/main" val="2829548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00397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3995132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72813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248"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816" y="471124"/>
            <a:ext cx="2507472" cy="537212"/>
          </a:xfrm>
          <a:prstGeom prst="rect">
            <a:avLst/>
          </a:prstGeom>
        </p:spPr>
      </p:pic>
      <p:sp>
        <p:nvSpPr>
          <p:cNvPr id="5" name="Text Placeholder 4"/>
          <p:cNvSpPr>
            <a:spLocks noGrp="1"/>
          </p:cNvSpPr>
          <p:nvPr>
            <p:ph type="body" sz="quarter" idx="12" hasCustomPrompt="1"/>
          </p:nvPr>
        </p:nvSpPr>
        <p:spPr>
          <a:xfrm>
            <a:off x="269300" y="3878574"/>
            <a:ext cx="8964248"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1565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480339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6982503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33012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26839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49592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88084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88527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66523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770970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74540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2081644"/>
            <a:ext cx="8964248" cy="1795633"/>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7276"/>
            <a:ext cx="8964248" cy="1793105"/>
          </a:xfrm>
          <a:noFill/>
        </p:spPr>
        <p:txBody>
          <a:bodyPr lIns="146304" tIns="109728" rIns="146304"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815" y="471123"/>
            <a:ext cx="2507472" cy="537212"/>
          </a:xfrm>
          <a:prstGeom prst="rect">
            <a:avLst/>
          </a:prstGeom>
        </p:spPr>
      </p:pic>
    </p:spTree>
    <p:extLst>
      <p:ext uri="{BB962C8B-B14F-4D97-AF65-F5344CB8AC3E}">
        <p14:creationId xmlns:p14="http://schemas.microsoft.com/office/powerpoint/2010/main" val="4160895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198325"/>
            <a:ext cx="11655840" cy="899665"/>
          </a:xfrm>
        </p:spPr>
        <p:txBody>
          <a:bodyPr/>
          <a:lstStyle>
            <a:lvl1pPr>
              <a:defRPr sz="4509" b="1"/>
            </a:lvl1pPr>
          </a:lstStyle>
          <a:p>
            <a:r>
              <a:rPr lang="en-US" dirty="0"/>
              <a:t>Click to edit Master title style</a:t>
            </a:r>
          </a:p>
        </p:txBody>
      </p:sp>
    </p:spTree>
    <p:extLst>
      <p:ext uri="{BB962C8B-B14F-4D97-AF65-F5344CB8AC3E}">
        <p14:creationId xmlns:p14="http://schemas.microsoft.com/office/powerpoint/2010/main" val="277296238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4120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27267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04688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32563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954701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26340183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513510"/>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27-02-2017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30344491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for internal audienc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1644"/>
            <a:ext cx="8964248" cy="3591850"/>
          </a:xfrm>
          <a:solidFill>
            <a:schemeClr val="accent2"/>
          </a:solid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239" y="3877271"/>
            <a:ext cx="8964248" cy="1793105"/>
          </a:xfrm>
          <a:noFill/>
        </p:spPr>
        <p:txBody>
          <a:bodyPr lIns="146304" tIns="109728" rIns="146304"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7" name="Picture 2" descr="D:\Documents\Projects\2012 Projects\_Template-Templates\MS Visual ID\Artwork\MSFT_cornerstone_tiles\CornerStoneTile-Blank\screen\CS_Tile_Purp526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69239" y="291069"/>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205331" y="470411"/>
            <a:ext cx="1522404" cy="326166"/>
          </a:xfrm>
          <a:prstGeom prst="rect">
            <a:avLst/>
          </a:prstGeom>
        </p:spPr>
      </p:pic>
    </p:spTree>
    <p:extLst>
      <p:ext uri="{BB962C8B-B14F-4D97-AF65-F5344CB8AC3E}">
        <p14:creationId xmlns:p14="http://schemas.microsoft.com/office/powerpoint/2010/main" val="3450020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8" name="Rectangle 17"/>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496700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4 for internal audiences">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a:xfrm flipH="1">
            <a:off x="-1" y="0"/>
            <a:ext cx="12192001" cy="6858000"/>
          </a:xfrm>
          <a:prstGeom prst="rect">
            <a:avLst/>
          </a:prstGeom>
        </p:spPr>
      </p:pic>
      <p:sp>
        <p:nvSpPr>
          <p:cNvPr id="20" name="Rectangle 19"/>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3"/>
            <a:ext cx="7172955" cy="1793104"/>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pic>
        <p:nvPicPr>
          <p:cNvPr id="7"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89512"/>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207200" y="470410"/>
            <a:ext cx="1522404" cy="326167"/>
          </a:xfrm>
          <a:prstGeom prst="rect">
            <a:avLst/>
          </a:prstGeom>
        </p:spPr>
      </p:pic>
    </p:spTree>
    <p:extLst>
      <p:ext uri="{BB962C8B-B14F-4D97-AF65-F5344CB8AC3E}">
        <p14:creationId xmlns:p14="http://schemas.microsoft.com/office/powerpoint/2010/main" val="25477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1027" name="Picture 3" descr="D:\Online_ART\Recent Additions\_FY12 Microsoft Brand Photography_NA_only_no-exp\144 ppi RGB jpg\MSC12_Russell_001.jpg"/>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flipH="1">
            <a:off x="-5" y="0"/>
            <a:ext cx="12190271"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239" y="2084172"/>
            <a:ext cx="6274974"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404060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5 for internal audiences">
    <p:spTree>
      <p:nvGrpSpPr>
        <p:cNvPr id="1" name=""/>
        <p:cNvGrpSpPr/>
        <p:nvPr/>
      </p:nvGrpSpPr>
      <p:grpSpPr>
        <a:xfrm>
          <a:off x="0" y="0"/>
          <a:ext cx="0" cy="0"/>
          <a:chOff x="0" y="0"/>
          <a:chExt cx="0" cy="0"/>
        </a:xfrm>
      </p:grpSpPr>
      <p:pic>
        <p:nvPicPr>
          <p:cNvPr id="1027" name="Picture 3" descr="D:\Online_ART\Recent Additions\_FY12 Microsoft Brand Photography_NA_only_no-exp\144 ppi RGB jpg\MSC12_Russell_001.jpg"/>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flipH="1">
            <a:off x="-5" y="0"/>
            <a:ext cx="12190271"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userDrawn="1"/>
        </p:nvSpPr>
        <p:spPr bwMode="gray">
          <a:xfrm>
            <a:off x="269239" y="2084172"/>
            <a:ext cx="6274974"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3"/>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ltGray">
          <a:xfrm>
            <a:off x="267683" y="3880364"/>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Speaker Name</a:t>
            </a:r>
          </a:p>
        </p:txBody>
      </p:sp>
      <p:pic>
        <p:nvPicPr>
          <p:cNvPr id="6"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89512"/>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49350" y="6061422"/>
            <a:ext cx="1522404" cy="326167"/>
          </a:xfrm>
          <a:prstGeom prst="rect">
            <a:avLst/>
          </a:prstGeom>
        </p:spPr>
      </p:pic>
    </p:spTree>
    <p:extLst>
      <p:ext uri="{BB962C8B-B14F-4D97-AF65-F5344CB8AC3E}">
        <p14:creationId xmlns:p14="http://schemas.microsoft.com/office/powerpoint/2010/main" val="38416625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3076" name="Picture 4" descr="D:\Online_ART\Recent Additions\_FY12 Microsoft Brand Photography_NA_only_no-exp\144 ppi RGB jpg\MSC12_Chris_002.jpg"/>
          <p:cNvPicPr>
            <a:picLocks noChangeAspect="1" noChangeArrowheads="1"/>
          </p:cNvPicPr>
          <p:nvPr userDrawn="1"/>
        </p:nvPicPr>
        <p:blipFill rotWithShape="1">
          <a:blip r:embed="rId2">
            <a:extLst>
              <a:ext uri="{28A0092B-C50C-407E-A947-70E740481C1C}">
                <a14:useLocalDpi xmlns:a14="http://schemas.microsoft.com/office/drawing/2010/main"/>
              </a:ext>
            </a:extLst>
          </a:blip>
          <a:srcRect l="114" t="1" b="-114"/>
          <a:stretch/>
        </p:blipFill>
        <p:spPr bwMode="auto">
          <a:xfrm flipH="1">
            <a:off x="-1" y="-50367"/>
            <a:ext cx="12192001" cy="6857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a:t>Click to edit Master text</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220271" y="471124"/>
            <a:ext cx="1522404" cy="326167"/>
          </a:xfrm>
          <a:prstGeom prst="rect">
            <a:avLst/>
          </a:prstGeom>
        </p:spPr>
      </p:pic>
    </p:spTree>
    <p:extLst>
      <p:ext uri="{BB962C8B-B14F-4D97-AF65-F5344CB8AC3E}">
        <p14:creationId xmlns:p14="http://schemas.microsoft.com/office/powerpoint/2010/main" val="1685752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p:cNvPicPr>
            <a:picLocks noChangeAspect="1"/>
          </p:cNvPicPr>
          <p:nvPr userDrawn="1"/>
        </p:nvPicPr>
        <p:blipFill>
          <a:blip r:embed="rId39">
            <a:extLst>
              <a:ext uri="{28A0092B-C50C-407E-A947-70E740481C1C}">
                <a14:useLocalDpi xmlns:a14="http://schemas.microsoft.com/office/drawing/2010/main" val="0"/>
              </a:ext>
            </a:extLst>
          </a:blip>
          <a:stretch>
            <a:fillRect/>
          </a:stretch>
        </p:blipFill>
        <p:spPr>
          <a:xfrm>
            <a:off x="11453990" y="6174658"/>
            <a:ext cx="468772" cy="565355"/>
          </a:xfrm>
          <a:prstGeom prst="rect">
            <a:avLst/>
          </a:prstGeom>
          <a:noFill/>
          <a:ln>
            <a:noFill/>
          </a:ln>
        </p:spPr>
      </p:pic>
    </p:spTree>
    <p:extLst>
      <p:ext uri="{BB962C8B-B14F-4D97-AF65-F5344CB8AC3E}">
        <p14:creationId xmlns:p14="http://schemas.microsoft.com/office/powerpoint/2010/main" val="41006707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ransition>
    <p:fade/>
  </p:transition>
  <p:txStyles>
    <p:titleStyle>
      <a:lvl1pPr algn="l" defTabSz="914367" rtl="0" eaLnBrk="1" latinLnBrk="0" hangingPunct="1">
        <a:lnSpc>
          <a:spcPct val="90000"/>
        </a:lnSpc>
        <a:spcBef>
          <a:spcPct val="0"/>
        </a:spcBef>
        <a:buNone/>
        <a:defRPr lang="en-US" sz="4509" b="1"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008680"/>
            <a:ext cx="9144000" cy="2387261"/>
          </a:xfrm>
        </p:spPr>
        <p:txBody>
          <a:bodyPr>
            <a:normAutofit/>
          </a:bodyPr>
          <a:lstStyle/>
          <a:p>
            <a:r>
              <a:rPr lang="en-US" dirty="0"/>
              <a:t>New Orleans Police Department</a:t>
            </a:r>
          </a:p>
        </p:txBody>
      </p:sp>
      <p:sp>
        <p:nvSpPr>
          <p:cNvPr id="3" name="Subtitle 2"/>
          <p:cNvSpPr>
            <a:spLocks noGrp="1"/>
          </p:cNvSpPr>
          <p:nvPr>
            <p:ph type="subTitle" idx="1"/>
          </p:nvPr>
        </p:nvSpPr>
        <p:spPr>
          <a:xfrm>
            <a:off x="1524001" y="3655583"/>
            <a:ext cx="9144000" cy="669832"/>
          </a:xfrm>
        </p:spPr>
        <p:txBody>
          <a:bodyPr/>
          <a:lstStyle/>
          <a:p>
            <a:r>
              <a:rPr lang="en-US" altLang="en-US" sz="3529" dirty="0"/>
              <a:t>Reducing violent crime through analytics</a:t>
            </a:r>
            <a:endParaRPr lang="en-US" sz="3529" dirty="0"/>
          </a:p>
        </p:txBody>
      </p:sp>
      <p:sp>
        <p:nvSpPr>
          <p:cNvPr id="4" name="TextBox 3"/>
          <p:cNvSpPr txBox="1"/>
          <p:nvPr/>
        </p:nvSpPr>
        <p:spPr>
          <a:xfrm>
            <a:off x="8444569" y="6111530"/>
            <a:ext cx="3137831" cy="615522"/>
          </a:xfrm>
          <a:prstGeom prst="rect">
            <a:avLst/>
          </a:prstGeom>
          <a:noFill/>
        </p:spPr>
        <p:txBody>
          <a:bodyPr wrap="square" lIns="179285" tIns="143428" rIns="179285" bIns="143428" rtlCol="0">
            <a:spAutoFit/>
          </a:bodyPr>
          <a:lstStyle/>
          <a:p>
            <a:pPr defTabSz="896386">
              <a:lnSpc>
                <a:spcPct val="90000"/>
              </a:lnSpc>
            </a:pPr>
            <a:r>
              <a:rPr lang="en-US" sz="2353" kern="0" dirty="0">
                <a:gradFill>
                  <a:gsLst>
                    <a:gs pos="2917">
                      <a:schemeClr val="tx1"/>
                    </a:gs>
                    <a:gs pos="30000">
                      <a:schemeClr val="tx1"/>
                    </a:gs>
                  </a:gsLst>
                  <a:lin ang="5400000" scaled="0"/>
                </a:gradFill>
              </a:rPr>
              <a:t>27</a:t>
            </a:r>
            <a:r>
              <a:rPr lang="en-US" sz="2353" kern="0" baseline="30000" dirty="0">
                <a:gradFill>
                  <a:gsLst>
                    <a:gs pos="2917">
                      <a:schemeClr val="tx1"/>
                    </a:gs>
                    <a:gs pos="30000">
                      <a:schemeClr val="tx1"/>
                    </a:gs>
                  </a:gsLst>
                  <a:lin ang="5400000" scaled="0"/>
                </a:gradFill>
              </a:rPr>
              <a:t>th</a:t>
            </a:r>
            <a:r>
              <a:rPr lang="en-US" sz="2353" kern="0" dirty="0">
                <a:gradFill>
                  <a:gsLst>
                    <a:gs pos="2917">
                      <a:schemeClr val="tx1"/>
                    </a:gs>
                    <a:gs pos="30000">
                      <a:schemeClr val="tx1"/>
                    </a:gs>
                  </a:gsLst>
                  <a:lin ang="5400000" scaled="0"/>
                </a:gradFill>
              </a:rPr>
              <a:t> February, 2017</a:t>
            </a:r>
            <a:endParaRPr lang="en-IN" sz="2353" kern="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5472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15" y="1108526"/>
            <a:ext cx="5584806" cy="4626217"/>
          </a:xfrm>
          <a:prstGeom prst="rect">
            <a:avLst/>
          </a:prstGeom>
        </p:spPr>
      </p:pic>
      <p:sp>
        <p:nvSpPr>
          <p:cNvPr id="5" name="TextBox 4"/>
          <p:cNvSpPr txBox="1"/>
          <p:nvPr/>
        </p:nvSpPr>
        <p:spPr>
          <a:xfrm>
            <a:off x="624224" y="5744576"/>
            <a:ext cx="5316996" cy="657265"/>
          </a:xfrm>
          <a:prstGeom prst="rect">
            <a:avLst/>
          </a:prstGeom>
          <a:noFill/>
        </p:spPr>
        <p:txBody>
          <a:bodyPr wrap="square" rtlCol="0">
            <a:spAutoFit/>
          </a:bodyPr>
          <a:lstStyle/>
          <a:p>
            <a:pPr defTabSz="896386"/>
            <a:r>
              <a:rPr lang="en-US" altLang="zh-CN" kern="0" dirty="0"/>
              <a:t>Half a month + a week, Correlation - 0.839</a:t>
            </a:r>
          </a:p>
          <a:p>
            <a:pPr defTabSz="896386"/>
            <a:endParaRPr lang="zh-CN" altLang="en-US" kern="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476" y="1108526"/>
            <a:ext cx="5622604" cy="4626217"/>
          </a:xfrm>
          <a:prstGeom prst="rect">
            <a:avLst/>
          </a:prstGeom>
        </p:spPr>
      </p:pic>
      <p:sp>
        <p:nvSpPr>
          <p:cNvPr id="7" name="TextBox 6"/>
          <p:cNvSpPr txBox="1"/>
          <p:nvPr/>
        </p:nvSpPr>
        <p:spPr>
          <a:xfrm>
            <a:off x="6617774" y="5744576"/>
            <a:ext cx="5316996" cy="657265"/>
          </a:xfrm>
          <a:prstGeom prst="rect">
            <a:avLst/>
          </a:prstGeom>
          <a:noFill/>
        </p:spPr>
        <p:txBody>
          <a:bodyPr wrap="square" rtlCol="0">
            <a:spAutoFit/>
          </a:bodyPr>
          <a:lstStyle/>
          <a:p>
            <a:pPr defTabSz="896386"/>
            <a:r>
              <a:rPr lang="en-US" altLang="zh-CN" kern="0" dirty="0"/>
              <a:t>Half a month + a day, Correlation - 0.832</a:t>
            </a:r>
          </a:p>
          <a:p>
            <a:pPr defTabSz="896386"/>
            <a:endParaRPr lang="zh-CN" altLang="en-US" kern="0" dirty="0"/>
          </a:p>
        </p:txBody>
      </p:sp>
      <p:sp>
        <p:nvSpPr>
          <p:cNvPr id="2" name="Title 1"/>
          <p:cNvSpPr>
            <a:spLocks noGrp="1"/>
          </p:cNvSpPr>
          <p:nvPr>
            <p:ph type="title"/>
          </p:nvPr>
        </p:nvSpPr>
        <p:spPr>
          <a:xfrm>
            <a:off x="269240" y="296645"/>
            <a:ext cx="11655840" cy="899665"/>
          </a:xfrm>
        </p:spPr>
        <p:txBody>
          <a:bodyPr/>
          <a:lstStyle/>
          <a:p>
            <a:r>
              <a:rPr lang="en-US" sz="4600" dirty="0"/>
              <a:t>Impacts of stops and searches in violent </a:t>
            </a:r>
            <a:endParaRPr lang="en-IN" sz="4600" dirty="0"/>
          </a:p>
        </p:txBody>
      </p:sp>
    </p:spTree>
    <p:extLst>
      <p:ext uri="{BB962C8B-B14F-4D97-AF65-F5344CB8AC3E}">
        <p14:creationId xmlns:p14="http://schemas.microsoft.com/office/powerpoint/2010/main" val="4512309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459" y="1098695"/>
            <a:ext cx="5818321" cy="46262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19" y="1118359"/>
            <a:ext cx="5637999" cy="4626217"/>
          </a:xfrm>
          <a:prstGeom prst="rect">
            <a:avLst/>
          </a:prstGeom>
        </p:spPr>
      </p:pic>
      <p:sp>
        <p:nvSpPr>
          <p:cNvPr id="6" name="TextBox 5"/>
          <p:cNvSpPr txBox="1"/>
          <p:nvPr/>
        </p:nvSpPr>
        <p:spPr>
          <a:xfrm>
            <a:off x="653722" y="5744576"/>
            <a:ext cx="5316996" cy="657265"/>
          </a:xfrm>
          <a:prstGeom prst="rect">
            <a:avLst/>
          </a:prstGeom>
          <a:noFill/>
        </p:spPr>
        <p:txBody>
          <a:bodyPr wrap="square" rtlCol="0">
            <a:spAutoFit/>
          </a:bodyPr>
          <a:lstStyle/>
          <a:p>
            <a:pPr defTabSz="896386"/>
            <a:r>
              <a:rPr lang="en-US" altLang="zh-CN" kern="0" dirty="0"/>
              <a:t>A week + a week, Correlation – 0.517</a:t>
            </a:r>
          </a:p>
          <a:p>
            <a:pPr defTabSz="896386"/>
            <a:endParaRPr lang="zh-CN" altLang="en-US" kern="0" dirty="0"/>
          </a:p>
        </p:txBody>
      </p:sp>
      <p:sp>
        <p:nvSpPr>
          <p:cNvPr id="7" name="TextBox 6"/>
          <p:cNvSpPr txBox="1"/>
          <p:nvPr/>
        </p:nvSpPr>
        <p:spPr>
          <a:xfrm>
            <a:off x="6647272" y="5744576"/>
            <a:ext cx="5316996" cy="657265"/>
          </a:xfrm>
          <a:prstGeom prst="rect">
            <a:avLst/>
          </a:prstGeom>
          <a:noFill/>
        </p:spPr>
        <p:txBody>
          <a:bodyPr wrap="square" rtlCol="0">
            <a:spAutoFit/>
          </a:bodyPr>
          <a:lstStyle/>
          <a:p>
            <a:pPr defTabSz="896386"/>
            <a:r>
              <a:rPr lang="en-US" altLang="zh-CN" kern="0" dirty="0"/>
              <a:t>A week + a day, Correlation - 0.432</a:t>
            </a:r>
          </a:p>
          <a:p>
            <a:pPr defTabSz="896386"/>
            <a:endParaRPr lang="zh-CN" altLang="en-US" kern="0" dirty="0"/>
          </a:p>
        </p:txBody>
      </p:sp>
      <p:sp>
        <p:nvSpPr>
          <p:cNvPr id="2" name="Title 1"/>
          <p:cNvSpPr>
            <a:spLocks noGrp="1"/>
          </p:cNvSpPr>
          <p:nvPr>
            <p:ph type="title"/>
          </p:nvPr>
        </p:nvSpPr>
        <p:spPr>
          <a:xfrm>
            <a:off x="269240" y="296647"/>
            <a:ext cx="11655840" cy="899665"/>
          </a:xfrm>
        </p:spPr>
        <p:txBody>
          <a:bodyPr/>
          <a:lstStyle/>
          <a:p>
            <a:r>
              <a:rPr lang="en-US" sz="4600" dirty="0"/>
              <a:t>Impacts of stops and searches in violent </a:t>
            </a:r>
            <a:endParaRPr lang="en-IN" sz="4600" dirty="0"/>
          </a:p>
        </p:txBody>
      </p:sp>
    </p:spTree>
    <p:extLst>
      <p:ext uri="{BB962C8B-B14F-4D97-AF65-F5344CB8AC3E}">
        <p14:creationId xmlns:p14="http://schemas.microsoft.com/office/powerpoint/2010/main" val="36877178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7207" y="1996707"/>
            <a:ext cx="11149019" cy="3416320"/>
          </a:xfrm>
          <a:prstGeom prst="rect">
            <a:avLst/>
          </a:prstGeom>
          <a:noFill/>
        </p:spPr>
        <p:txBody>
          <a:bodyPr wrap="square" rtlCol="0">
            <a:spAutoFit/>
          </a:bodyPr>
          <a:lstStyle/>
          <a:p>
            <a:pPr defTabSz="896386"/>
            <a:r>
              <a:rPr lang="en-US" altLang="zh-CN" b="1" u="sng" kern="0" dirty="0"/>
              <a:t>Stops &amp; Searches</a:t>
            </a:r>
          </a:p>
          <a:p>
            <a:pPr marL="342834" indent="-342834" defTabSz="896386">
              <a:buFontTx/>
              <a:buAutoNum type="arabicPeriod"/>
            </a:pPr>
            <a:endParaRPr lang="en-US" altLang="zh-CN" kern="0" dirty="0"/>
          </a:p>
          <a:p>
            <a:pPr marL="342834" indent="-342834" defTabSz="896386">
              <a:buFontTx/>
              <a:buAutoNum type="arabicPeriod"/>
            </a:pPr>
            <a:r>
              <a:rPr lang="en-US" altLang="zh-CN" kern="0" dirty="0"/>
              <a:t>Fix the time frame and the time window</a:t>
            </a:r>
          </a:p>
          <a:p>
            <a:pPr marL="342834" indent="-342834" defTabSz="896386">
              <a:buFontTx/>
              <a:buAutoNum type="arabicPeriod"/>
            </a:pPr>
            <a:r>
              <a:rPr lang="en-US" altLang="zh-CN" kern="0" dirty="0"/>
              <a:t>Aggregate data including other variables by the frame and the window and then build a regression model</a:t>
            </a:r>
          </a:p>
          <a:p>
            <a:pPr marL="342834" indent="-342834" defTabSz="896386">
              <a:buFontTx/>
              <a:buAutoNum type="arabicPeriod"/>
            </a:pPr>
            <a:r>
              <a:rPr lang="en-US" altLang="zh-CN" kern="0" dirty="0"/>
              <a:t>Check the model coefficient of number of stops and searches (size &amp; significance)  </a:t>
            </a:r>
          </a:p>
          <a:p>
            <a:pPr marL="342834" indent="-342834" defTabSz="896386">
              <a:buFontTx/>
              <a:buAutoNum type="arabicPeriod"/>
            </a:pPr>
            <a:r>
              <a:rPr lang="en-US" altLang="zh-CN" kern="0" dirty="0"/>
              <a:t>Make predictions </a:t>
            </a:r>
          </a:p>
          <a:p>
            <a:pPr marL="342834" indent="-342834" defTabSz="896386">
              <a:buFontTx/>
              <a:buAutoNum type="arabicPeriod"/>
            </a:pPr>
            <a:endParaRPr lang="en-US" altLang="zh-CN" kern="0" dirty="0"/>
          </a:p>
          <a:p>
            <a:pPr defTabSz="896386"/>
            <a:r>
              <a:rPr lang="en-US" altLang="zh-CN" b="1" u="sng" kern="0" dirty="0"/>
              <a:t>Quality of Life</a:t>
            </a:r>
          </a:p>
          <a:p>
            <a:pPr defTabSz="896386"/>
            <a:endParaRPr lang="en-US" altLang="zh-CN" b="1" u="sng" kern="0" dirty="0"/>
          </a:p>
          <a:p>
            <a:pPr marL="342900" indent="-342900" defTabSz="896386">
              <a:buAutoNum type="arabicPeriod"/>
            </a:pPr>
            <a:r>
              <a:rPr lang="en-US" altLang="zh-CN" kern="0" dirty="0"/>
              <a:t>What resolved quality of life indicators result in a reduction in violent crime?</a:t>
            </a:r>
          </a:p>
          <a:p>
            <a:pPr marL="342900" indent="-342900" defTabSz="896386">
              <a:buAutoNum type="arabicPeriod"/>
            </a:pPr>
            <a:r>
              <a:rPr lang="en-US" altLang="zh-CN" kern="0" dirty="0"/>
              <a:t>What unresolved quality of life indicators are leading indicators of violent crime?</a:t>
            </a:r>
            <a:endParaRPr lang="en-US" altLang="zh-CN" b="1" u="sng" kern="0" dirty="0"/>
          </a:p>
        </p:txBody>
      </p:sp>
      <p:sp>
        <p:nvSpPr>
          <p:cNvPr id="2" name="Title 1"/>
          <p:cNvSpPr>
            <a:spLocks noGrp="1"/>
          </p:cNvSpPr>
          <p:nvPr>
            <p:ph type="title"/>
          </p:nvPr>
        </p:nvSpPr>
        <p:spPr>
          <a:xfrm>
            <a:off x="269240" y="286814"/>
            <a:ext cx="11655840" cy="899665"/>
          </a:xfrm>
        </p:spPr>
        <p:txBody>
          <a:bodyPr/>
          <a:lstStyle/>
          <a:p>
            <a:r>
              <a:rPr lang="en-US" altLang="zh-CN" sz="4600" dirty="0">
                <a:solidFill>
                  <a:schemeClr val="tx1"/>
                </a:solidFill>
              </a:rPr>
              <a:t>Next Steps</a:t>
            </a:r>
            <a:endParaRPr lang="en-IN" sz="4600" dirty="0">
              <a:solidFill>
                <a:schemeClr val="tx1"/>
              </a:solidFill>
            </a:endParaRPr>
          </a:p>
        </p:txBody>
      </p:sp>
    </p:spTree>
    <p:extLst>
      <p:ext uri="{BB962C8B-B14F-4D97-AF65-F5344CB8AC3E}">
        <p14:creationId xmlns:p14="http://schemas.microsoft.com/office/powerpoint/2010/main" val="1073626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063083"/>
          </a:xfrm>
        </p:spPr>
        <p:txBody>
          <a:bodyPr/>
          <a:lstStyle/>
          <a:p>
            <a:endParaRPr lang="en-US" sz="3529" dirty="0"/>
          </a:p>
          <a:p>
            <a:r>
              <a:rPr lang="en-US" sz="3529" dirty="0"/>
              <a:t>Problem Statement</a:t>
            </a:r>
          </a:p>
          <a:p>
            <a:r>
              <a:rPr lang="en-US" sz="3529" dirty="0"/>
              <a:t>Logic Flow</a:t>
            </a:r>
          </a:p>
          <a:p>
            <a:r>
              <a:rPr lang="en-US" sz="3529" dirty="0"/>
              <a:t>Analysis </a:t>
            </a:r>
          </a:p>
          <a:p>
            <a:r>
              <a:rPr lang="en-US" sz="3529" dirty="0"/>
              <a:t>Next Steps</a:t>
            </a:r>
            <a:endParaRPr lang="en-IN" sz="3529" dirty="0"/>
          </a:p>
        </p:txBody>
      </p:sp>
      <p:sp>
        <p:nvSpPr>
          <p:cNvPr id="3" name="Title 2"/>
          <p:cNvSpPr>
            <a:spLocks noGrp="1"/>
          </p:cNvSpPr>
          <p:nvPr>
            <p:ph type="title"/>
          </p:nvPr>
        </p:nvSpPr>
        <p:spPr>
          <a:xfrm>
            <a:off x="269240" y="298258"/>
            <a:ext cx="11655840" cy="899537"/>
          </a:xfrm>
        </p:spPr>
        <p:txBody>
          <a:bodyPr/>
          <a:lstStyle/>
          <a:p>
            <a:r>
              <a:rPr lang="en-US" b="1" dirty="0"/>
              <a:t>Agenda</a:t>
            </a:r>
            <a:endParaRPr lang="en-IN" b="1" dirty="0"/>
          </a:p>
        </p:txBody>
      </p:sp>
    </p:spTree>
    <p:extLst>
      <p:ext uri="{BB962C8B-B14F-4D97-AF65-F5344CB8AC3E}">
        <p14:creationId xmlns:p14="http://schemas.microsoft.com/office/powerpoint/2010/main" val="6979064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5219" name="Group 3"/>
          <p:cNvGrpSpPr>
            <a:grpSpLocks/>
          </p:cNvGrpSpPr>
          <p:nvPr/>
        </p:nvGrpSpPr>
        <p:grpSpPr bwMode="auto">
          <a:xfrm>
            <a:off x="1646383" y="1111759"/>
            <a:ext cx="8816640" cy="5563034"/>
            <a:chOff x="72" y="549"/>
            <a:chExt cx="5444" cy="3435"/>
          </a:xfrm>
          <a:solidFill>
            <a:schemeClr val="accent3">
              <a:lumMod val="75000"/>
            </a:schemeClr>
          </a:solidFill>
        </p:grpSpPr>
        <p:sp>
          <p:nvSpPr>
            <p:cNvPr id="905220" name="Rectangle 4"/>
            <p:cNvSpPr>
              <a:spLocks noChangeArrowheads="1"/>
            </p:cNvSpPr>
            <p:nvPr/>
          </p:nvSpPr>
          <p:spPr bwMode="gray">
            <a:xfrm>
              <a:off x="157" y="549"/>
              <a:ext cx="5343" cy="543"/>
            </a:xfrm>
            <a:prstGeom prst="rect">
              <a:avLst/>
            </a:prstGeom>
            <a:grp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96386"/>
              <a:endParaRPr lang="en-IN" sz="1837" kern="0">
                <a:solidFill>
                  <a:sysClr val="windowText" lastClr="000000"/>
                </a:solidFill>
              </a:endParaRPr>
            </a:p>
          </p:txBody>
        </p:sp>
        <p:sp>
          <p:nvSpPr>
            <p:cNvPr id="905221" name="Rectangle 5"/>
            <p:cNvSpPr>
              <a:spLocks noChangeArrowheads="1"/>
            </p:cNvSpPr>
            <p:nvPr/>
          </p:nvSpPr>
          <p:spPr bwMode="gray">
            <a:xfrm>
              <a:off x="237" y="557"/>
              <a:ext cx="5128" cy="52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defTabSz="877712">
                <a:lnSpc>
                  <a:spcPct val="90000"/>
                </a:lnSpc>
                <a:spcAft>
                  <a:spcPct val="20000"/>
                </a:spcAft>
              </a:pPr>
              <a:r>
                <a:rPr lang="en-US" altLang="en-US" b="1" kern="0" dirty="0">
                  <a:latin typeface="+mn-lt"/>
                </a:rPr>
                <a:t>Goal</a:t>
              </a:r>
            </a:p>
            <a:p>
              <a:pPr defTabSz="877712">
                <a:lnSpc>
                  <a:spcPct val="90000"/>
                </a:lnSpc>
                <a:spcAft>
                  <a:spcPct val="20000"/>
                </a:spcAft>
              </a:pPr>
              <a:r>
                <a:rPr lang="en-US" altLang="en-US" sz="1400" kern="0" dirty="0">
                  <a:latin typeface="+mn-lt"/>
                </a:rPr>
                <a:t>To build a model that helps reduce violent crime by improving the responsiveness to emergency calls, by proactively identifying violent crime, and by improving the efficiency of stops and search, thus improving resource allocation.</a:t>
              </a:r>
            </a:p>
          </p:txBody>
        </p:sp>
        <p:sp>
          <p:nvSpPr>
            <p:cNvPr id="905222" name="Rectangle 6"/>
            <p:cNvSpPr>
              <a:spLocks noChangeArrowheads="1"/>
            </p:cNvSpPr>
            <p:nvPr/>
          </p:nvSpPr>
          <p:spPr bwMode="gray">
            <a:xfrm>
              <a:off x="157" y="1196"/>
              <a:ext cx="2592" cy="991"/>
            </a:xfrm>
            <a:prstGeom prst="rect">
              <a:avLst/>
            </a:prstGeom>
            <a:grp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96386"/>
              <a:endParaRPr lang="en-IN" sz="1837" kern="0">
                <a:solidFill>
                  <a:sysClr val="windowText" lastClr="000000"/>
                </a:solidFill>
              </a:endParaRPr>
            </a:p>
          </p:txBody>
        </p:sp>
        <p:sp>
          <p:nvSpPr>
            <p:cNvPr id="905223" name="Rectangle 7"/>
            <p:cNvSpPr>
              <a:spLocks noChangeArrowheads="1"/>
            </p:cNvSpPr>
            <p:nvPr/>
          </p:nvSpPr>
          <p:spPr bwMode="gray">
            <a:xfrm>
              <a:off x="2908" y="2292"/>
              <a:ext cx="2592" cy="867"/>
            </a:xfrm>
            <a:prstGeom prst="rect">
              <a:avLst/>
            </a:prstGeom>
            <a:grp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96386"/>
              <a:endParaRPr lang="en-IN" sz="1837" kern="0">
                <a:solidFill>
                  <a:sysClr val="windowText" lastClr="000000"/>
                </a:solidFill>
              </a:endParaRPr>
            </a:p>
          </p:txBody>
        </p:sp>
        <p:sp>
          <p:nvSpPr>
            <p:cNvPr id="905224" name="Rectangle 8"/>
            <p:cNvSpPr>
              <a:spLocks noChangeArrowheads="1"/>
            </p:cNvSpPr>
            <p:nvPr/>
          </p:nvSpPr>
          <p:spPr bwMode="gray">
            <a:xfrm>
              <a:off x="237" y="1218"/>
              <a:ext cx="2491" cy="13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581025"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858838" indent="-163513"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1108075"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377950"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8351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2923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7495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2067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4097" indent="-224097" defTabSz="754770">
                <a:lnSpc>
                  <a:spcPct val="90000"/>
                </a:lnSpc>
                <a:spcAft>
                  <a:spcPct val="20000"/>
                </a:spcAft>
              </a:pPr>
              <a:r>
                <a:rPr lang="en-US" altLang="en-US" b="1" kern="0" dirty="0">
                  <a:latin typeface="+mn-lt"/>
                </a:rPr>
                <a:t>Background and context</a:t>
              </a:r>
            </a:p>
          </p:txBody>
        </p:sp>
        <p:sp>
          <p:nvSpPr>
            <p:cNvPr id="905225" name="Rectangle 9"/>
            <p:cNvSpPr>
              <a:spLocks noChangeArrowheads="1"/>
            </p:cNvSpPr>
            <p:nvPr/>
          </p:nvSpPr>
          <p:spPr bwMode="gray">
            <a:xfrm>
              <a:off x="2993" y="2348"/>
              <a:ext cx="2408" cy="13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4097" indent="-224097" defTabSz="754770">
                <a:lnSpc>
                  <a:spcPct val="90000"/>
                </a:lnSpc>
                <a:spcAft>
                  <a:spcPct val="20000"/>
                </a:spcAft>
              </a:pPr>
              <a:r>
                <a:rPr lang="en-US" altLang="en-US" b="1" kern="0" dirty="0">
                  <a:latin typeface="+mn-lt"/>
                </a:rPr>
                <a:t>Potential challenges</a:t>
              </a:r>
            </a:p>
          </p:txBody>
        </p:sp>
        <p:sp>
          <p:nvSpPr>
            <p:cNvPr id="905226" name="Rectangle 10"/>
            <p:cNvSpPr>
              <a:spLocks noChangeArrowheads="1"/>
            </p:cNvSpPr>
            <p:nvPr/>
          </p:nvSpPr>
          <p:spPr bwMode="gray">
            <a:xfrm>
              <a:off x="237" y="1427"/>
              <a:ext cx="2491" cy="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defTabSz="877712"/>
              <a:r>
                <a:rPr lang="en-IN" sz="1200" kern="0" dirty="0">
                  <a:latin typeface="+mn-lt"/>
                </a:rPr>
                <a:t>The New Orleans Police Department (NOPD) has large amounts of Open Data on crime, quality of life issues, etc.</a:t>
              </a:r>
            </a:p>
            <a:p>
              <a:pPr defTabSz="877712"/>
              <a:br>
                <a:rPr lang="en-US" sz="1200" kern="0" dirty="0">
                  <a:latin typeface="+mn-lt"/>
                </a:rPr>
              </a:br>
              <a:r>
                <a:rPr lang="en-US" sz="1200" kern="0" dirty="0">
                  <a:latin typeface="+mn-lt"/>
                </a:rPr>
                <a:t>The NOPD currently does not have a framework in place that utilizes this Open Data to help reduce the occurrence of violent crime</a:t>
              </a:r>
              <a:endParaRPr lang="en-IN" sz="1200" kern="0" dirty="0">
                <a:latin typeface="+mn-lt"/>
              </a:endParaRPr>
            </a:p>
          </p:txBody>
        </p:sp>
        <p:sp>
          <p:nvSpPr>
            <p:cNvPr id="905227" name="Rectangle 11"/>
            <p:cNvSpPr>
              <a:spLocks noChangeArrowheads="1"/>
            </p:cNvSpPr>
            <p:nvPr/>
          </p:nvSpPr>
          <p:spPr bwMode="gray">
            <a:xfrm>
              <a:off x="2993" y="2526"/>
              <a:ext cx="2523" cy="3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85695" indent="-285695" defTabSz="877712">
                <a:buFont typeface="Arial" panose="020B0604020202020204" pitchFamily="34" charset="0"/>
                <a:buChar char="•"/>
              </a:pPr>
              <a:r>
                <a:rPr lang="en-IN" sz="1200" kern="0" dirty="0">
                  <a:latin typeface="+mn-lt"/>
                </a:rPr>
                <a:t>Missing/insufficient data</a:t>
              </a:r>
            </a:p>
            <a:p>
              <a:pPr marL="285695" indent="-285695" defTabSz="877712">
                <a:buFont typeface="Arial" panose="020B0604020202020204" pitchFamily="34" charset="0"/>
                <a:buChar char="•"/>
              </a:pPr>
              <a:r>
                <a:rPr lang="en-IN" sz="1200" kern="0" dirty="0">
                  <a:latin typeface="+mn-lt"/>
                </a:rPr>
                <a:t>Difficult to accurately quantify certain indicators</a:t>
              </a:r>
            </a:p>
            <a:p>
              <a:pPr defTabSz="877712"/>
              <a:endParaRPr lang="en-US" altLang="en-US" sz="1200" kern="0" dirty="0">
                <a:latin typeface="+mn-lt"/>
              </a:endParaRPr>
            </a:p>
          </p:txBody>
        </p:sp>
        <p:sp>
          <p:nvSpPr>
            <p:cNvPr id="905228" name="Oval 12"/>
            <p:cNvSpPr>
              <a:spLocks noChangeArrowheads="1"/>
            </p:cNvSpPr>
            <p:nvPr/>
          </p:nvSpPr>
          <p:spPr bwMode="gray">
            <a:xfrm>
              <a:off x="72" y="1122"/>
              <a:ext cx="164" cy="16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64" tIns="46631" rIns="93264" bIns="46631" anchor="ctr"/>
            <a:lstStyle/>
            <a:p>
              <a:pPr algn="ctr" defTabSz="896386"/>
              <a:r>
                <a:rPr lang="en-US" altLang="en-US" sz="1631" b="1" kern="0" dirty="0"/>
                <a:t>1</a:t>
              </a:r>
            </a:p>
          </p:txBody>
        </p:sp>
        <p:sp>
          <p:nvSpPr>
            <p:cNvPr id="905229" name="Oval 13"/>
            <p:cNvSpPr>
              <a:spLocks noChangeArrowheads="1"/>
            </p:cNvSpPr>
            <p:nvPr/>
          </p:nvSpPr>
          <p:spPr bwMode="gray">
            <a:xfrm>
              <a:off x="2825" y="2248"/>
              <a:ext cx="164" cy="16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64" tIns="46631" rIns="93264" bIns="46631" anchor="ctr"/>
            <a:lstStyle/>
            <a:p>
              <a:pPr algn="ctr" defTabSz="896386"/>
              <a:r>
                <a:rPr lang="en-US" altLang="en-US" sz="1631" b="1" kern="0"/>
                <a:t>4</a:t>
              </a:r>
            </a:p>
          </p:txBody>
        </p:sp>
        <p:sp>
          <p:nvSpPr>
            <p:cNvPr id="905230" name="Rectangle 14"/>
            <p:cNvSpPr>
              <a:spLocks noChangeArrowheads="1"/>
            </p:cNvSpPr>
            <p:nvPr/>
          </p:nvSpPr>
          <p:spPr bwMode="gray">
            <a:xfrm>
              <a:off x="157" y="2292"/>
              <a:ext cx="2592" cy="867"/>
            </a:xfrm>
            <a:prstGeom prst="rect">
              <a:avLst/>
            </a:prstGeom>
            <a:grp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96386"/>
              <a:endParaRPr lang="en-IN" sz="1837" kern="0">
                <a:solidFill>
                  <a:sysClr val="windowText" lastClr="000000"/>
                </a:solidFill>
              </a:endParaRPr>
            </a:p>
          </p:txBody>
        </p:sp>
        <p:sp>
          <p:nvSpPr>
            <p:cNvPr id="905231" name="Rectangle 15"/>
            <p:cNvSpPr>
              <a:spLocks noChangeArrowheads="1"/>
            </p:cNvSpPr>
            <p:nvPr/>
          </p:nvSpPr>
          <p:spPr bwMode="gray">
            <a:xfrm>
              <a:off x="237" y="2348"/>
              <a:ext cx="2491" cy="13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4097" indent="-224097" defTabSz="754770">
                <a:lnSpc>
                  <a:spcPct val="90000"/>
                </a:lnSpc>
                <a:spcAft>
                  <a:spcPct val="20000"/>
                </a:spcAft>
              </a:pPr>
              <a:r>
                <a:rPr lang="en-US" altLang="en-US" b="1" kern="0" dirty="0">
                  <a:latin typeface="+mn-lt"/>
                </a:rPr>
                <a:t>Criteria for success</a:t>
              </a:r>
            </a:p>
          </p:txBody>
        </p:sp>
        <p:sp>
          <p:nvSpPr>
            <p:cNvPr id="905232" name="Rectangle 16"/>
            <p:cNvSpPr>
              <a:spLocks noChangeArrowheads="1"/>
            </p:cNvSpPr>
            <p:nvPr/>
          </p:nvSpPr>
          <p:spPr bwMode="gray">
            <a:xfrm>
              <a:off x="2907" y="1206"/>
              <a:ext cx="2592" cy="991"/>
            </a:xfrm>
            <a:prstGeom prst="rect">
              <a:avLst/>
            </a:prstGeom>
            <a:grp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96386"/>
              <a:endParaRPr lang="en-IN" sz="1837" kern="0" dirty="0">
                <a:solidFill>
                  <a:sysClr val="windowText" lastClr="000000"/>
                </a:solidFill>
              </a:endParaRPr>
            </a:p>
          </p:txBody>
        </p:sp>
        <p:sp>
          <p:nvSpPr>
            <p:cNvPr id="905233" name="Rectangle 17"/>
            <p:cNvSpPr>
              <a:spLocks noChangeArrowheads="1"/>
            </p:cNvSpPr>
            <p:nvPr/>
          </p:nvSpPr>
          <p:spPr bwMode="gray">
            <a:xfrm>
              <a:off x="2993" y="1218"/>
              <a:ext cx="2478" cy="13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4097" indent="-224097" defTabSz="754770">
                <a:lnSpc>
                  <a:spcPct val="90000"/>
                </a:lnSpc>
                <a:spcAft>
                  <a:spcPct val="20000"/>
                </a:spcAft>
              </a:pPr>
              <a:r>
                <a:rPr lang="en-US" altLang="en-US" b="1" kern="0" dirty="0">
                  <a:latin typeface="+mn-lt"/>
                </a:rPr>
                <a:t>Stakeholders</a:t>
              </a:r>
            </a:p>
          </p:txBody>
        </p:sp>
        <p:sp>
          <p:nvSpPr>
            <p:cNvPr id="905234" name="Rectangle 18"/>
            <p:cNvSpPr>
              <a:spLocks noChangeArrowheads="1"/>
            </p:cNvSpPr>
            <p:nvPr/>
          </p:nvSpPr>
          <p:spPr bwMode="gray">
            <a:xfrm>
              <a:off x="237" y="2526"/>
              <a:ext cx="2491" cy="5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173036" lvl="1" indent="-171417" defTabSz="877712"/>
              <a:r>
                <a:rPr lang="en-IN" sz="1200" kern="0" dirty="0">
                  <a:latin typeface="+mn-lt"/>
                </a:rPr>
                <a:t>To have a model in place that analyses existing Open Data to identify violent crimes and effectively allocate the department’s resources</a:t>
              </a:r>
            </a:p>
            <a:p>
              <a:pPr marL="173036" lvl="1" indent="-171417" defTabSz="877712"/>
              <a:r>
                <a:rPr lang="en-IN" sz="1200" kern="0" dirty="0">
                  <a:latin typeface="+mn-lt"/>
                </a:rPr>
                <a:t>Identify metrics that correlate Quality of life issues to violent crime in the city</a:t>
              </a:r>
            </a:p>
          </p:txBody>
        </p:sp>
        <p:sp>
          <p:nvSpPr>
            <p:cNvPr id="905235" name="Rectangle 19"/>
            <p:cNvSpPr>
              <a:spLocks noChangeArrowheads="1"/>
            </p:cNvSpPr>
            <p:nvPr/>
          </p:nvSpPr>
          <p:spPr bwMode="gray">
            <a:xfrm>
              <a:off x="2993" y="1427"/>
              <a:ext cx="2467" cy="15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defTabSz="877712"/>
              <a:endParaRPr lang="en-US" altLang="en-US" sz="1631" kern="0" dirty="0">
                <a:latin typeface="+mn-lt"/>
              </a:endParaRPr>
            </a:p>
          </p:txBody>
        </p:sp>
        <p:sp>
          <p:nvSpPr>
            <p:cNvPr id="905236" name="Oval 20"/>
            <p:cNvSpPr>
              <a:spLocks noChangeArrowheads="1"/>
            </p:cNvSpPr>
            <p:nvPr/>
          </p:nvSpPr>
          <p:spPr bwMode="gray">
            <a:xfrm>
              <a:off x="72" y="2248"/>
              <a:ext cx="164" cy="16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64" tIns="46631" rIns="93264" bIns="46631" anchor="ctr"/>
            <a:lstStyle/>
            <a:p>
              <a:pPr algn="ctr" defTabSz="896386"/>
              <a:r>
                <a:rPr lang="en-US" altLang="en-US" sz="1631" b="1" kern="0" dirty="0"/>
                <a:t>3</a:t>
              </a:r>
            </a:p>
          </p:txBody>
        </p:sp>
        <p:sp>
          <p:nvSpPr>
            <p:cNvPr id="905237" name="Oval 21"/>
            <p:cNvSpPr>
              <a:spLocks noChangeArrowheads="1"/>
            </p:cNvSpPr>
            <p:nvPr/>
          </p:nvSpPr>
          <p:spPr bwMode="gray">
            <a:xfrm>
              <a:off x="2825" y="1122"/>
              <a:ext cx="164" cy="16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64" tIns="46631" rIns="93264" bIns="46631" anchor="ctr"/>
            <a:lstStyle/>
            <a:p>
              <a:pPr algn="ctr" defTabSz="896386"/>
              <a:r>
                <a:rPr lang="en-US" altLang="en-US" sz="1631" b="1" kern="0" dirty="0"/>
                <a:t>2</a:t>
              </a:r>
            </a:p>
          </p:txBody>
        </p:sp>
        <p:sp>
          <p:nvSpPr>
            <p:cNvPr id="905238" name="Rectangle 22"/>
            <p:cNvSpPr>
              <a:spLocks noChangeArrowheads="1"/>
            </p:cNvSpPr>
            <p:nvPr/>
          </p:nvSpPr>
          <p:spPr bwMode="gray">
            <a:xfrm>
              <a:off x="166" y="3289"/>
              <a:ext cx="5339" cy="695"/>
            </a:xfrm>
            <a:prstGeom prst="rect">
              <a:avLst/>
            </a:prstGeom>
            <a:grp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96386"/>
              <a:endParaRPr lang="en-IN" sz="1837" kern="0" dirty="0">
                <a:solidFill>
                  <a:sysClr val="windowText" lastClr="000000"/>
                </a:solidFill>
              </a:endParaRPr>
            </a:p>
          </p:txBody>
        </p:sp>
        <p:sp>
          <p:nvSpPr>
            <p:cNvPr id="905239" name="Rectangle 23"/>
            <p:cNvSpPr>
              <a:spLocks noChangeArrowheads="1"/>
            </p:cNvSpPr>
            <p:nvPr/>
          </p:nvSpPr>
          <p:spPr bwMode="gray">
            <a:xfrm>
              <a:off x="237" y="3337"/>
              <a:ext cx="5128" cy="13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4097" indent="-224097" defTabSz="754770">
                <a:lnSpc>
                  <a:spcPct val="90000"/>
                </a:lnSpc>
                <a:spcAft>
                  <a:spcPct val="20000"/>
                </a:spcAft>
              </a:pPr>
              <a:r>
                <a:rPr lang="en-US" altLang="en-US" sz="1631" b="1" kern="0" dirty="0">
                  <a:latin typeface="+mn-lt"/>
                </a:rPr>
                <a:t>Links and </a:t>
              </a:r>
              <a:r>
                <a:rPr lang="en-US" altLang="en-US" b="1" kern="0" dirty="0">
                  <a:latin typeface="+mn-lt"/>
                </a:rPr>
                <a:t>additional</a:t>
              </a:r>
              <a:r>
                <a:rPr lang="en-US" altLang="en-US" sz="1631" b="1" kern="0" dirty="0">
                  <a:latin typeface="+mn-lt"/>
                </a:rPr>
                <a:t> information</a:t>
              </a:r>
            </a:p>
          </p:txBody>
        </p:sp>
        <p:sp>
          <p:nvSpPr>
            <p:cNvPr id="905240" name="Rectangle 24"/>
            <p:cNvSpPr>
              <a:spLocks noChangeArrowheads="1"/>
            </p:cNvSpPr>
            <p:nvPr/>
          </p:nvSpPr>
          <p:spPr bwMode="gray">
            <a:xfrm>
              <a:off x="237" y="3533"/>
              <a:ext cx="2491" cy="3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defTabSz="877712"/>
              <a:r>
                <a:rPr lang="en-US" altLang="en-US" sz="1200" kern="0" dirty="0">
                  <a:latin typeface="+mn-lt"/>
                </a:rPr>
                <a:t>Data Source ( </a:t>
              </a:r>
              <a:r>
                <a:rPr lang="en-US" altLang="en-US" sz="1200" b="1" u="sng" kern="0" dirty="0">
                  <a:latin typeface="+mn-lt"/>
                </a:rPr>
                <a:t>https://data.nola.gov/ </a:t>
              </a:r>
              <a:r>
                <a:rPr lang="en-US" altLang="en-US" sz="1200" kern="0" dirty="0">
                  <a:latin typeface="+mn-lt"/>
                </a:rPr>
                <a:t>):</a:t>
              </a:r>
            </a:p>
            <a:p>
              <a:pPr marL="285695" indent="-285695" defTabSz="877712">
                <a:buFont typeface="Arial" panose="020B0604020202020204" pitchFamily="34" charset="0"/>
                <a:buChar char="•"/>
              </a:pPr>
              <a:r>
                <a:rPr lang="en-US" altLang="en-US" sz="1200" kern="0" dirty="0">
                  <a:latin typeface="+mn-lt"/>
                </a:rPr>
                <a:t>Analysis of data from year 2012-2016</a:t>
              </a:r>
            </a:p>
            <a:p>
              <a:pPr marL="285695" indent="-285695" defTabSz="877712">
                <a:buFont typeface="Arial" panose="020B0604020202020204" pitchFamily="34" charset="0"/>
                <a:buChar char="•"/>
              </a:pPr>
              <a:r>
                <a:rPr lang="en-US" altLang="en-US" sz="1200" kern="0" dirty="0">
                  <a:latin typeface="+mn-lt"/>
                </a:rPr>
                <a:t>Specific to: Call for Service, Field Interview, Quality of life </a:t>
              </a:r>
            </a:p>
          </p:txBody>
        </p:sp>
        <p:sp>
          <p:nvSpPr>
            <p:cNvPr id="905241" name="Oval 25"/>
            <p:cNvSpPr>
              <a:spLocks noChangeArrowheads="1"/>
            </p:cNvSpPr>
            <p:nvPr/>
          </p:nvSpPr>
          <p:spPr bwMode="gray">
            <a:xfrm>
              <a:off x="72" y="3210"/>
              <a:ext cx="164" cy="16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64" tIns="46631" rIns="93264" bIns="46631" anchor="ctr"/>
            <a:lstStyle/>
            <a:p>
              <a:pPr algn="ctr" defTabSz="896386"/>
              <a:r>
                <a:rPr lang="en-US" altLang="en-US" sz="1631" b="1" kern="0" dirty="0"/>
                <a:t>5</a:t>
              </a:r>
            </a:p>
          </p:txBody>
        </p:sp>
      </p:grpSp>
      <p:sp>
        <p:nvSpPr>
          <p:cNvPr id="28" name="Rectangle 24"/>
          <p:cNvSpPr>
            <a:spLocks noChangeArrowheads="1"/>
          </p:cNvSpPr>
          <p:nvPr/>
        </p:nvSpPr>
        <p:spPr bwMode="gray">
          <a:xfrm>
            <a:off x="6232851" y="5547329"/>
            <a:ext cx="4133811" cy="540918"/>
          </a:xfrm>
          <a:prstGeom prst="rect">
            <a:avLst/>
          </a:prstGeom>
          <a:solidFill>
            <a:schemeClr val="accent3">
              <a:lumMod val="75000"/>
            </a:schemeClr>
          </a:solidFill>
          <a:ln>
            <a:noFill/>
          </a:ln>
          <a:effectLs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defTabSz="877712"/>
            <a:r>
              <a:rPr lang="en-US" altLang="en-US" sz="1200" kern="0" dirty="0">
                <a:latin typeface="+mn-lt"/>
              </a:rPr>
              <a:t>Data Analysis ( </a:t>
            </a:r>
            <a:r>
              <a:rPr lang="en-US" altLang="en-US" sz="1200" b="1" u="sng" kern="0" dirty="0">
                <a:latin typeface="+mn-lt"/>
              </a:rPr>
              <a:t>https://github.com/nikhilba/NOLA/</a:t>
            </a:r>
            <a:r>
              <a:rPr lang="en-US" altLang="en-US" sz="1200" kern="0" dirty="0">
                <a:latin typeface="+mn-lt"/>
              </a:rPr>
              <a:t> ):</a:t>
            </a:r>
          </a:p>
          <a:p>
            <a:pPr marL="285695" indent="-285695" defTabSz="877712">
              <a:buFont typeface="Arial" panose="020B0604020202020204" pitchFamily="34" charset="0"/>
              <a:buChar char="•"/>
            </a:pPr>
            <a:r>
              <a:rPr lang="en-US" altLang="en-US" sz="1200" kern="0" dirty="0">
                <a:latin typeface="+mn-lt"/>
              </a:rPr>
              <a:t>All data, code, analysis and documents related to the project are available on GitHub</a:t>
            </a:r>
          </a:p>
        </p:txBody>
      </p:sp>
      <p:sp>
        <p:nvSpPr>
          <p:cNvPr id="29" name="Rectangle 10"/>
          <p:cNvSpPr>
            <a:spLocks noChangeArrowheads="1"/>
          </p:cNvSpPr>
          <p:nvPr/>
        </p:nvSpPr>
        <p:spPr bwMode="gray">
          <a:xfrm>
            <a:off x="6282649" y="2532076"/>
            <a:ext cx="4034212" cy="553998"/>
          </a:xfrm>
          <a:prstGeom prst="rect">
            <a:avLst/>
          </a:prstGeom>
          <a:solidFill>
            <a:schemeClr val="accent3">
              <a:lumMod val="75000"/>
            </a:schemeClr>
          </a:solidFill>
          <a:ln>
            <a:noFill/>
          </a:ln>
          <a:effectLs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8556" indent="-228556" defTabSz="877712">
              <a:buFontTx/>
              <a:buAutoNum type="arabicParenR"/>
            </a:pPr>
            <a:r>
              <a:rPr lang="en-US" sz="1200" kern="0" dirty="0">
                <a:latin typeface="+mn-lt"/>
              </a:rPr>
              <a:t>New Orleans Police Department</a:t>
            </a:r>
            <a:endParaRPr lang="en-IN" sz="1200" kern="0" dirty="0">
              <a:latin typeface="+mn-lt"/>
            </a:endParaRPr>
          </a:p>
          <a:p>
            <a:pPr marL="228556" indent="-228556" defTabSz="877712">
              <a:buFontTx/>
              <a:buAutoNum type="arabicParenR"/>
            </a:pPr>
            <a:r>
              <a:rPr lang="en-US" sz="1200" kern="0" dirty="0">
                <a:latin typeface="+mn-lt"/>
              </a:rPr>
              <a:t>Other city departments</a:t>
            </a:r>
          </a:p>
          <a:p>
            <a:pPr marL="228556" indent="-228556" defTabSz="877712">
              <a:buFontTx/>
              <a:buAutoNum type="arabicParenR"/>
            </a:pPr>
            <a:r>
              <a:rPr lang="en-US" sz="1200" kern="0" dirty="0">
                <a:latin typeface="+mn-lt"/>
              </a:rPr>
              <a:t>Heinz College</a:t>
            </a:r>
          </a:p>
        </p:txBody>
      </p:sp>
      <p:sp>
        <p:nvSpPr>
          <p:cNvPr id="30" name="Title 2"/>
          <p:cNvSpPr txBox="1">
            <a:spLocks/>
          </p:cNvSpPr>
          <p:nvPr/>
        </p:nvSpPr>
        <p:spPr>
          <a:xfrm>
            <a:off x="238119" y="298258"/>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IN" sz="4509" b="1" spc="-100" dirty="0"/>
              <a:t>Problem Statement</a:t>
            </a:r>
          </a:p>
        </p:txBody>
      </p:sp>
    </p:spTree>
    <p:extLst>
      <p:ext uri="{BB962C8B-B14F-4D97-AF65-F5344CB8AC3E}">
        <p14:creationId xmlns:p14="http://schemas.microsoft.com/office/powerpoint/2010/main" val="2265396276"/>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5757" y="1433077"/>
            <a:ext cx="2892915" cy="34158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5005532" y="1433079"/>
            <a:ext cx="1830566" cy="341632"/>
          </a:xfrm>
          <a:prstGeom prst="rect">
            <a:avLst/>
          </a:prstGeom>
          <a:solidFill>
            <a:schemeClr val="accent3">
              <a:lumMod val="75000"/>
            </a:schemeClr>
          </a:solidFill>
        </p:spPr>
        <p:txBody>
          <a:bodyPr wrap="none">
            <a:spAutoFit/>
          </a:bodyPr>
          <a:lstStyle/>
          <a:p>
            <a:pPr>
              <a:lnSpc>
                <a:spcPct val="90000"/>
              </a:lnSpc>
              <a:spcAft>
                <a:spcPct val="20000"/>
              </a:spcAft>
            </a:pPr>
            <a:r>
              <a:rPr lang="en-US" altLang="zh-CN" dirty="0"/>
              <a:t>Call</a:t>
            </a:r>
            <a:r>
              <a:rPr lang="zh-CN" altLang="en-US" dirty="0"/>
              <a:t> </a:t>
            </a:r>
            <a:r>
              <a:rPr lang="en-US" altLang="zh-CN" dirty="0"/>
              <a:t>for</a:t>
            </a:r>
            <a:r>
              <a:rPr lang="zh-CN" altLang="en-US" dirty="0"/>
              <a:t> </a:t>
            </a:r>
            <a:r>
              <a:rPr lang="en-US" altLang="zh-CN" dirty="0"/>
              <a:t>services</a:t>
            </a:r>
            <a:r>
              <a:rPr lang="zh-CN" altLang="en-US" dirty="0"/>
              <a:t> </a:t>
            </a:r>
            <a:endParaRPr lang="en-US" altLang="en-US" dirty="0"/>
          </a:p>
        </p:txBody>
      </p:sp>
      <p:sp>
        <p:nvSpPr>
          <p:cNvPr id="34" name="Rectangle 33"/>
          <p:cNvSpPr/>
          <p:nvPr/>
        </p:nvSpPr>
        <p:spPr>
          <a:xfrm>
            <a:off x="1621356" y="2009103"/>
            <a:ext cx="2892915" cy="34158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p:cNvSpPr/>
          <p:nvPr/>
        </p:nvSpPr>
        <p:spPr>
          <a:xfrm>
            <a:off x="2334974" y="2009104"/>
            <a:ext cx="1868397" cy="341632"/>
          </a:xfrm>
          <a:prstGeom prst="rect">
            <a:avLst/>
          </a:prstGeom>
          <a:solidFill>
            <a:schemeClr val="accent3">
              <a:lumMod val="75000"/>
            </a:schemeClr>
          </a:solidFill>
        </p:spPr>
        <p:txBody>
          <a:bodyPr wrap="none">
            <a:spAutoFit/>
          </a:bodyPr>
          <a:lstStyle/>
          <a:p>
            <a:pPr>
              <a:lnSpc>
                <a:spcPct val="90000"/>
              </a:lnSpc>
              <a:spcAft>
                <a:spcPct val="20000"/>
              </a:spcAft>
            </a:pPr>
            <a:r>
              <a:rPr lang="en-US" altLang="zh-CN" dirty="0"/>
              <a:t>Stop</a:t>
            </a:r>
            <a:r>
              <a:rPr lang="zh-CN" altLang="en-US" dirty="0"/>
              <a:t> </a:t>
            </a:r>
            <a:r>
              <a:rPr lang="en-US" altLang="zh-CN" dirty="0"/>
              <a:t>and</a:t>
            </a:r>
            <a:r>
              <a:rPr lang="zh-CN" altLang="en-US" dirty="0"/>
              <a:t> </a:t>
            </a:r>
            <a:r>
              <a:rPr lang="en-US" altLang="zh-CN" dirty="0"/>
              <a:t>search</a:t>
            </a:r>
            <a:r>
              <a:rPr lang="zh-CN" altLang="en-US" dirty="0"/>
              <a:t> </a:t>
            </a:r>
            <a:endParaRPr lang="en-US" altLang="en-US" dirty="0"/>
          </a:p>
        </p:txBody>
      </p:sp>
      <p:sp>
        <p:nvSpPr>
          <p:cNvPr id="36" name="Rectangle 35"/>
          <p:cNvSpPr/>
          <p:nvPr/>
        </p:nvSpPr>
        <p:spPr>
          <a:xfrm>
            <a:off x="7319083" y="2009103"/>
            <a:ext cx="2892915" cy="34158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p:cNvSpPr/>
          <p:nvPr/>
        </p:nvSpPr>
        <p:spPr>
          <a:xfrm>
            <a:off x="7828904" y="2009104"/>
            <a:ext cx="2203488" cy="341632"/>
          </a:xfrm>
          <a:prstGeom prst="rect">
            <a:avLst/>
          </a:prstGeom>
          <a:solidFill>
            <a:schemeClr val="accent3">
              <a:lumMod val="75000"/>
            </a:schemeClr>
          </a:solidFill>
        </p:spPr>
        <p:txBody>
          <a:bodyPr wrap="none">
            <a:spAutoFit/>
          </a:bodyPr>
          <a:lstStyle/>
          <a:p>
            <a:pPr>
              <a:lnSpc>
                <a:spcPct val="90000"/>
              </a:lnSpc>
              <a:spcAft>
                <a:spcPct val="20000"/>
              </a:spcAft>
            </a:pPr>
            <a:r>
              <a:rPr lang="en-US" altLang="zh-CN" dirty="0"/>
              <a:t>Quality</a:t>
            </a:r>
            <a:r>
              <a:rPr lang="zh-CN" altLang="en-US" dirty="0"/>
              <a:t> </a:t>
            </a:r>
            <a:r>
              <a:rPr lang="en-US" altLang="zh-CN" dirty="0"/>
              <a:t>of</a:t>
            </a:r>
            <a:r>
              <a:rPr lang="zh-CN" altLang="en-US" dirty="0"/>
              <a:t> </a:t>
            </a:r>
            <a:r>
              <a:rPr lang="en-US" altLang="zh-CN" dirty="0"/>
              <a:t>life</a:t>
            </a:r>
            <a:r>
              <a:rPr lang="zh-CN" altLang="en-US" dirty="0"/>
              <a:t> </a:t>
            </a:r>
            <a:r>
              <a:rPr lang="en-US" altLang="zh-CN" dirty="0"/>
              <a:t>issues</a:t>
            </a:r>
            <a:endParaRPr lang="en-US" altLang="en-US" dirty="0"/>
          </a:p>
        </p:txBody>
      </p:sp>
      <p:cxnSp>
        <p:nvCxnSpPr>
          <p:cNvPr id="9" name="Straight Arrow Connector 8"/>
          <p:cNvCxnSpPr>
            <a:stCxn id="34" idx="0"/>
            <a:endCxn id="2" idx="1"/>
          </p:cNvCxnSpPr>
          <p:nvPr/>
        </p:nvCxnSpPr>
        <p:spPr>
          <a:xfrm flipV="1">
            <a:off x="3067813" y="1603870"/>
            <a:ext cx="1367944" cy="4052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 idx="3"/>
            <a:endCxn id="36" idx="0"/>
          </p:cNvCxnSpPr>
          <p:nvPr/>
        </p:nvCxnSpPr>
        <p:spPr>
          <a:xfrm>
            <a:off x="7328672" y="1603870"/>
            <a:ext cx="1436868" cy="4052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4" idx="2"/>
            <a:endCxn id="46" idx="0"/>
          </p:cNvCxnSpPr>
          <p:nvPr/>
        </p:nvCxnSpPr>
        <p:spPr>
          <a:xfrm flipH="1">
            <a:off x="3060023" y="2350688"/>
            <a:ext cx="7792" cy="47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71690" y="2828982"/>
            <a:ext cx="5576663" cy="550963"/>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p:cNvSpPr/>
          <p:nvPr/>
        </p:nvSpPr>
        <p:spPr>
          <a:xfrm>
            <a:off x="257624" y="2822099"/>
            <a:ext cx="5590730" cy="544303"/>
          </a:xfrm>
          <a:prstGeom prst="rect">
            <a:avLst/>
          </a:prstGeom>
          <a:solidFill>
            <a:schemeClr val="accent3">
              <a:lumMod val="75000"/>
            </a:schemeClr>
          </a:solidFill>
        </p:spPr>
        <p:txBody>
          <a:bodyPr wrap="square">
            <a:spAutoFit/>
          </a:bodyPr>
          <a:lstStyle/>
          <a:p>
            <a:pPr>
              <a:lnSpc>
                <a:spcPct val="90000"/>
              </a:lnSpc>
              <a:spcAft>
                <a:spcPct val="20000"/>
              </a:spcAft>
            </a:pPr>
            <a:r>
              <a:rPr lang="zh-CN" altLang="en-US" sz="1600" dirty="0"/>
              <a:t> </a:t>
            </a:r>
            <a:r>
              <a:rPr lang="en-US" altLang="zh-CN" sz="1600" dirty="0"/>
              <a:t>How</a:t>
            </a:r>
            <a:r>
              <a:rPr lang="zh-CN" altLang="en-US" sz="1600" dirty="0"/>
              <a:t> </a:t>
            </a:r>
            <a:r>
              <a:rPr lang="en-US" altLang="zh-CN" sz="1600" dirty="0"/>
              <a:t>the</a:t>
            </a:r>
            <a:r>
              <a:rPr lang="zh-CN" altLang="en-US" sz="1600" dirty="0"/>
              <a:t> </a:t>
            </a:r>
            <a:r>
              <a:rPr lang="en-US" altLang="zh-CN" sz="1600" dirty="0"/>
              <a:t>interview</a:t>
            </a:r>
            <a:r>
              <a:rPr lang="zh-CN" altLang="en-US" sz="1600" dirty="0"/>
              <a:t> </a:t>
            </a:r>
            <a:r>
              <a:rPr lang="en-US" altLang="zh-CN" sz="1600" dirty="0"/>
              <a:t>conducted</a:t>
            </a:r>
            <a:r>
              <a:rPr lang="zh-CN" altLang="en-US" sz="1600" dirty="0"/>
              <a:t> </a:t>
            </a:r>
            <a:r>
              <a:rPr lang="en-US" altLang="zh-CN" sz="1600" dirty="0"/>
              <a:t>of</a:t>
            </a:r>
            <a:r>
              <a:rPr lang="zh-CN" altLang="en-US" sz="1600" dirty="0"/>
              <a:t> </a:t>
            </a:r>
            <a:r>
              <a:rPr lang="en-US" altLang="zh-CN" sz="1600" dirty="0"/>
              <a:t>time</a:t>
            </a:r>
            <a:r>
              <a:rPr lang="zh-CN" altLang="en-US" sz="1600" dirty="0"/>
              <a:t> </a:t>
            </a:r>
            <a:r>
              <a:rPr lang="en-US" altLang="zh-CN" sz="1600" dirty="0"/>
              <a:t>prior</a:t>
            </a:r>
            <a:r>
              <a:rPr lang="zh-CN" altLang="en-US" sz="1600" dirty="0"/>
              <a:t> </a:t>
            </a:r>
            <a:r>
              <a:rPr lang="en-US" altLang="zh-CN" sz="1600" dirty="0"/>
              <a:t>impact</a:t>
            </a:r>
            <a:r>
              <a:rPr lang="zh-CN" altLang="en-US" sz="1600" dirty="0"/>
              <a:t> </a:t>
            </a:r>
            <a:r>
              <a:rPr lang="en-US" altLang="zh-CN" sz="1600" dirty="0"/>
              <a:t>violent</a:t>
            </a:r>
            <a:r>
              <a:rPr lang="zh-CN" altLang="en-US" sz="1600" dirty="0"/>
              <a:t> </a:t>
            </a:r>
            <a:r>
              <a:rPr lang="en-US" altLang="zh-CN" sz="1600" dirty="0"/>
              <a:t>crime</a:t>
            </a:r>
            <a:r>
              <a:rPr lang="zh-CN" altLang="en-US" sz="1600" dirty="0"/>
              <a:t> </a:t>
            </a:r>
            <a:r>
              <a:rPr lang="en-US" altLang="zh-CN" sz="1600" dirty="0"/>
              <a:t>in</a:t>
            </a:r>
            <a:r>
              <a:rPr lang="zh-CN" altLang="en-US" sz="1600" dirty="0"/>
              <a:t> </a:t>
            </a:r>
            <a:r>
              <a:rPr lang="en-US" altLang="zh-CN" sz="1600" dirty="0"/>
              <a:t>a</a:t>
            </a:r>
            <a:r>
              <a:rPr lang="zh-CN" altLang="en-US" sz="1600" dirty="0"/>
              <a:t> </a:t>
            </a:r>
            <a:r>
              <a:rPr lang="en-US" altLang="zh-CN" sz="1600" dirty="0"/>
              <a:t>subsequent</a:t>
            </a:r>
            <a:r>
              <a:rPr lang="zh-CN" altLang="en-US" sz="1600" dirty="0"/>
              <a:t> </a:t>
            </a:r>
            <a:r>
              <a:rPr lang="en-US" altLang="zh-CN" sz="1600" dirty="0"/>
              <a:t>time</a:t>
            </a:r>
            <a:r>
              <a:rPr lang="zh-CN" altLang="en-US" sz="1600" dirty="0"/>
              <a:t> </a:t>
            </a:r>
            <a:r>
              <a:rPr lang="en-US" altLang="zh-CN" sz="1600" dirty="0"/>
              <a:t>period</a:t>
            </a:r>
            <a:endParaRPr lang="en-US" altLang="en-US" sz="1600" dirty="0"/>
          </a:p>
        </p:txBody>
      </p:sp>
      <p:sp>
        <p:nvSpPr>
          <p:cNvPr id="48" name="Rectangle 47"/>
          <p:cNvSpPr/>
          <p:nvPr/>
        </p:nvSpPr>
        <p:spPr>
          <a:xfrm>
            <a:off x="6107983" y="2828981"/>
            <a:ext cx="2323140" cy="341585"/>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p:cNvSpPr/>
          <p:nvPr/>
        </p:nvSpPr>
        <p:spPr>
          <a:xfrm>
            <a:off x="6168937" y="2828982"/>
            <a:ext cx="2113977" cy="313932"/>
          </a:xfrm>
          <a:prstGeom prst="rect">
            <a:avLst/>
          </a:prstGeom>
          <a:solidFill>
            <a:schemeClr val="accent3">
              <a:lumMod val="75000"/>
            </a:schemeClr>
          </a:solidFill>
        </p:spPr>
        <p:txBody>
          <a:bodyPr wrap="none">
            <a:spAutoFit/>
          </a:bodyPr>
          <a:lstStyle/>
          <a:p>
            <a:pPr>
              <a:lnSpc>
                <a:spcPct val="90000"/>
              </a:lnSpc>
              <a:spcAft>
                <a:spcPct val="20000"/>
              </a:spcAft>
            </a:pPr>
            <a:r>
              <a:rPr lang="en-US" altLang="zh-CN" sz="1600" dirty="0"/>
              <a:t>Unresolved</a:t>
            </a:r>
            <a:r>
              <a:rPr lang="zh-CN" altLang="en-US" sz="1600" dirty="0"/>
              <a:t> </a:t>
            </a:r>
            <a:r>
              <a:rPr lang="en-US" altLang="zh-CN" sz="1600" dirty="0"/>
              <a:t>life</a:t>
            </a:r>
            <a:r>
              <a:rPr lang="zh-CN" altLang="en-US" sz="1600" dirty="0"/>
              <a:t> </a:t>
            </a:r>
            <a:r>
              <a:rPr lang="en-US" altLang="zh-CN" sz="1600" dirty="0"/>
              <a:t>issues</a:t>
            </a:r>
            <a:endParaRPr lang="en-US" altLang="en-US" sz="1600" dirty="0"/>
          </a:p>
        </p:txBody>
      </p:sp>
      <p:sp>
        <p:nvSpPr>
          <p:cNvPr id="52" name="Rectangle 51"/>
          <p:cNvSpPr/>
          <p:nvPr/>
        </p:nvSpPr>
        <p:spPr>
          <a:xfrm>
            <a:off x="9077212" y="2828981"/>
            <a:ext cx="2177657" cy="341585"/>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p:cNvSpPr/>
          <p:nvPr/>
        </p:nvSpPr>
        <p:spPr>
          <a:xfrm>
            <a:off x="9258003" y="2842830"/>
            <a:ext cx="1905778" cy="313932"/>
          </a:xfrm>
          <a:prstGeom prst="rect">
            <a:avLst/>
          </a:prstGeom>
          <a:solidFill>
            <a:schemeClr val="accent3">
              <a:lumMod val="75000"/>
            </a:schemeClr>
          </a:solidFill>
        </p:spPr>
        <p:txBody>
          <a:bodyPr wrap="none">
            <a:spAutoFit/>
          </a:bodyPr>
          <a:lstStyle/>
          <a:p>
            <a:pPr>
              <a:lnSpc>
                <a:spcPct val="90000"/>
              </a:lnSpc>
              <a:spcAft>
                <a:spcPct val="20000"/>
              </a:spcAft>
            </a:pPr>
            <a:r>
              <a:rPr lang="en-US" altLang="zh-CN" sz="1600" dirty="0"/>
              <a:t>Resolved</a:t>
            </a:r>
            <a:r>
              <a:rPr lang="zh-CN" altLang="en-US" sz="1600" dirty="0"/>
              <a:t> </a:t>
            </a:r>
            <a:r>
              <a:rPr lang="en-US" altLang="zh-CN" sz="1600" dirty="0"/>
              <a:t>life</a:t>
            </a:r>
            <a:r>
              <a:rPr lang="zh-CN" altLang="en-US" sz="1600" dirty="0"/>
              <a:t> </a:t>
            </a:r>
            <a:r>
              <a:rPr lang="en-US" altLang="zh-CN" sz="1600" dirty="0"/>
              <a:t>issues</a:t>
            </a:r>
            <a:endParaRPr lang="en-US" altLang="en-US" sz="1600" dirty="0"/>
          </a:p>
        </p:txBody>
      </p:sp>
      <p:cxnSp>
        <p:nvCxnSpPr>
          <p:cNvPr id="16" name="Elbow Connector 15"/>
          <p:cNvCxnSpPr>
            <a:stCxn id="36" idx="2"/>
            <a:endCxn id="48" idx="0"/>
          </p:cNvCxnSpPr>
          <p:nvPr/>
        </p:nvCxnSpPr>
        <p:spPr>
          <a:xfrm rot="5400000">
            <a:off x="7778400" y="1841842"/>
            <a:ext cx="478294" cy="14959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36" idx="2"/>
            <a:endCxn id="53" idx="0"/>
          </p:cNvCxnSpPr>
          <p:nvPr/>
        </p:nvCxnSpPr>
        <p:spPr>
          <a:xfrm rot="16200000" flipH="1">
            <a:off x="9242145" y="1874083"/>
            <a:ext cx="492142" cy="14453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6" idx="2"/>
            <a:endCxn id="24" idx="0"/>
          </p:cNvCxnSpPr>
          <p:nvPr/>
        </p:nvCxnSpPr>
        <p:spPr>
          <a:xfrm>
            <a:off x="3060022" y="3379945"/>
            <a:ext cx="6220" cy="327124"/>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610139" y="3707070"/>
            <a:ext cx="2912205" cy="544618"/>
          </a:xfrm>
          <a:prstGeom prst="ellipse">
            <a:avLst/>
          </a:prstGeom>
          <a:solidFill>
            <a:schemeClr val="accent3">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p:cNvSpPr/>
          <p:nvPr/>
        </p:nvSpPr>
        <p:spPr>
          <a:xfrm>
            <a:off x="2064474" y="3805688"/>
            <a:ext cx="2023887" cy="313932"/>
          </a:xfrm>
          <a:prstGeom prst="rect">
            <a:avLst/>
          </a:prstGeom>
          <a:solidFill>
            <a:schemeClr val="accent3">
              <a:lumMod val="75000"/>
            </a:schemeClr>
          </a:solidFill>
        </p:spPr>
        <p:txBody>
          <a:bodyPr wrap="none">
            <a:spAutoFit/>
          </a:bodyPr>
          <a:lstStyle/>
          <a:p>
            <a:pPr>
              <a:lnSpc>
                <a:spcPct val="90000"/>
              </a:lnSpc>
              <a:spcAft>
                <a:spcPct val="20000"/>
              </a:spcAft>
            </a:pPr>
            <a:r>
              <a:rPr lang="en-US" altLang="zh-CN" sz="1600" dirty="0"/>
              <a:t>Questions</a:t>
            </a:r>
            <a:r>
              <a:rPr lang="zh-CN" altLang="en-US" sz="1600" dirty="0"/>
              <a:t> </a:t>
            </a:r>
            <a:r>
              <a:rPr lang="en-US" altLang="zh-CN" sz="1600" dirty="0"/>
              <a:t>to</a:t>
            </a:r>
            <a:r>
              <a:rPr lang="zh-CN" altLang="en-US" sz="1600" dirty="0"/>
              <a:t> </a:t>
            </a:r>
            <a:r>
              <a:rPr lang="en-US" altLang="zh-CN" sz="1600" dirty="0"/>
              <a:t>answer</a:t>
            </a:r>
            <a:endParaRPr lang="en-US" altLang="en-US" sz="1600" dirty="0"/>
          </a:p>
        </p:txBody>
      </p:sp>
      <p:sp>
        <p:nvSpPr>
          <p:cNvPr id="67" name="Rectangle 66"/>
          <p:cNvSpPr/>
          <p:nvPr/>
        </p:nvSpPr>
        <p:spPr>
          <a:xfrm>
            <a:off x="220954" y="4868131"/>
            <a:ext cx="1767444" cy="607911"/>
          </a:xfrm>
          <a:prstGeom prst="rect">
            <a:avLst/>
          </a:prstGeom>
          <a:solidFill>
            <a:schemeClr val="accent3">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Rectangle 67"/>
          <p:cNvSpPr/>
          <p:nvPr/>
        </p:nvSpPr>
        <p:spPr>
          <a:xfrm>
            <a:off x="271691" y="4885193"/>
            <a:ext cx="1716707" cy="533679"/>
          </a:xfrm>
          <a:prstGeom prst="rect">
            <a:avLst/>
          </a:prstGeom>
          <a:solidFill>
            <a:schemeClr val="accent3">
              <a:lumMod val="75000"/>
            </a:schemeClr>
          </a:solidFill>
        </p:spPr>
        <p:txBody>
          <a:bodyPr wrap="square">
            <a:spAutoFit/>
          </a:bodyPr>
          <a:lstStyle/>
          <a:p>
            <a:pPr>
              <a:lnSpc>
                <a:spcPct val="90000"/>
              </a:lnSpc>
              <a:spcAft>
                <a:spcPct val="20000"/>
              </a:spcAft>
            </a:pPr>
            <a:r>
              <a:rPr lang="en-US" altLang="zh-CN" sz="1600" dirty="0"/>
              <a:t>Where</a:t>
            </a:r>
            <a:r>
              <a:rPr lang="zh-CN" altLang="en-US" sz="1600" dirty="0"/>
              <a:t> </a:t>
            </a:r>
            <a:r>
              <a:rPr lang="en-US" altLang="zh-CN" sz="1600" dirty="0"/>
              <a:t>Stop</a:t>
            </a:r>
            <a:r>
              <a:rPr lang="zh-CN" altLang="en-US" sz="1600" dirty="0"/>
              <a:t> </a:t>
            </a:r>
            <a:r>
              <a:rPr lang="en-US" altLang="zh-CN" sz="1600" dirty="0"/>
              <a:t>and</a:t>
            </a:r>
            <a:r>
              <a:rPr lang="zh-CN" altLang="en-US" sz="1600" dirty="0"/>
              <a:t> </a:t>
            </a:r>
            <a:r>
              <a:rPr lang="en-US" altLang="zh-CN" sz="1600" dirty="0"/>
              <a:t>Search</a:t>
            </a:r>
            <a:r>
              <a:rPr lang="zh-CN" altLang="en-US" sz="1600" dirty="0"/>
              <a:t> </a:t>
            </a:r>
            <a:r>
              <a:rPr lang="en-US" altLang="zh-CN" sz="1600" dirty="0"/>
              <a:t>Happen</a:t>
            </a:r>
            <a:endParaRPr lang="en-US" altLang="en-US" sz="1600" dirty="0"/>
          </a:p>
        </p:txBody>
      </p:sp>
      <p:sp>
        <p:nvSpPr>
          <p:cNvPr id="69" name="Rectangle 68"/>
          <p:cNvSpPr/>
          <p:nvPr/>
        </p:nvSpPr>
        <p:spPr>
          <a:xfrm>
            <a:off x="2093774" y="4868131"/>
            <a:ext cx="1767444" cy="607911"/>
          </a:xfrm>
          <a:prstGeom prst="rect">
            <a:avLst/>
          </a:prstGeom>
          <a:solidFill>
            <a:schemeClr val="accent3">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Rectangle 69"/>
          <p:cNvSpPr/>
          <p:nvPr/>
        </p:nvSpPr>
        <p:spPr>
          <a:xfrm>
            <a:off x="2144511" y="4885194"/>
            <a:ext cx="1716707" cy="544303"/>
          </a:xfrm>
          <a:prstGeom prst="rect">
            <a:avLst/>
          </a:prstGeom>
          <a:solidFill>
            <a:schemeClr val="accent3">
              <a:lumMod val="75000"/>
            </a:schemeClr>
          </a:solidFill>
        </p:spPr>
        <p:txBody>
          <a:bodyPr wrap="square">
            <a:spAutoFit/>
          </a:bodyPr>
          <a:lstStyle/>
          <a:p>
            <a:pPr>
              <a:lnSpc>
                <a:spcPct val="90000"/>
              </a:lnSpc>
              <a:spcAft>
                <a:spcPct val="20000"/>
              </a:spcAft>
            </a:pPr>
            <a:r>
              <a:rPr lang="en-US" altLang="zh-CN" sz="1600" dirty="0"/>
              <a:t>Impact</a:t>
            </a:r>
            <a:r>
              <a:rPr lang="zh-CN" altLang="en-US" sz="1600" dirty="0"/>
              <a:t> </a:t>
            </a:r>
            <a:r>
              <a:rPr lang="en-US" altLang="zh-CN" sz="1600" dirty="0"/>
              <a:t>of</a:t>
            </a:r>
            <a:r>
              <a:rPr lang="zh-CN" altLang="en-US" sz="1600" dirty="0"/>
              <a:t> </a:t>
            </a:r>
            <a:r>
              <a:rPr lang="en-US" altLang="zh-CN" sz="1600" dirty="0"/>
              <a:t>Stop</a:t>
            </a:r>
            <a:r>
              <a:rPr lang="zh-CN" altLang="en-US" sz="1600" dirty="0"/>
              <a:t> </a:t>
            </a:r>
            <a:r>
              <a:rPr lang="en-US" altLang="zh-CN" sz="1600" dirty="0"/>
              <a:t>and</a:t>
            </a:r>
            <a:r>
              <a:rPr lang="zh-CN" altLang="en-US" sz="1600" dirty="0"/>
              <a:t> </a:t>
            </a:r>
            <a:r>
              <a:rPr lang="en-US" altLang="zh-CN" sz="1600" dirty="0"/>
              <a:t>Search</a:t>
            </a:r>
            <a:endParaRPr lang="en-US" altLang="en-US" sz="1600" dirty="0"/>
          </a:p>
        </p:txBody>
      </p:sp>
      <p:sp>
        <p:nvSpPr>
          <p:cNvPr id="71" name="Rectangle 70"/>
          <p:cNvSpPr/>
          <p:nvPr/>
        </p:nvSpPr>
        <p:spPr>
          <a:xfrm>
            <a:off x="3966596" y="4861248"/>
            <a:ext cx="1767444" cy="607911"/>
          </a:xfrm>
          <a:prstGeom prst="rect">
            <a:avLst/>
          </a:prstGeom>
          <a:solidFill>
            <a:schemeClr val="accent3">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Aft>
                <a:spcPct val="20000"/>
              </a:spcAft>
            </a:pPr>
            <a:r>
              <a:rPr lang="en-US" altLang="zh-CN" sz="1598"/>
              <a:t>Action</a:t>
            </a:r>
            <a:r>
              <a:rPr lang="zh-CN" altLang="en-US" sz="1598"/>
              <a:t> </a:t>
            </a:r>
            <a:r>
              <a:rPr lang="en-US" altLang="zh-CN" sz="1598"/>
              <a:t>Taken</a:t>
            </a:r>
            <a:endParaRPr lang="en-US" altLang="en-US" sz="1598" dirty="0"/>
          </a:p>
        </p:txBody>
      </p:sp>
      <p:cxnSp>
        <p:nvCxnSpPr>
          <p:cNvPr id="26" name="Straight Arrow Connector 25"/>
          <p:cNvCxnSpPr>
            <a:stCxn id="24" idx="4"/>
            <a:endCxn id="67" idx="0"/>
          </p:cNvCxnSpPr>
          <p:nvPr/>
        </p:nvCxnSpPr>
        <p:spPr>
          <a:xfrm flipH="1">
            <a:off x="1104677" y="4251687"/>
            <a:ext cx="1961566" cy="61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4" idx="4"/>
            <a:endCxn id="69" idx="0"/>
          </p:cNvCxnSpPr>
          <p:nvPr/>
        </p:nvCxnSpPr>
        <p:spPr>
          <a:xfrm flipH="1">
            <a:off x="2977497" y="4251687"/>
            <a:ext cx="88745" cy="61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4" idx="4"/>
            <a:endCxn id="71" idx="0"/>
          </p:cNvCxnSpPr>
          <p:nvPr/>
        </p:nvCxnSpPr>
        <p:spPr>
          <a:xfrm>
            <a:off x="3066242" y="4251687"/>
            <a:ext cx="1784075" cy="60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976254" y="3944991"/>
            <a:ext cx="2642400" cy="535531"/>
          </a:xfrm>
          <a:prstGeom prst="rect">
            <a:avLst/>
          </a:prstGeom>
          <a:solidFill>
            <a:schemeClr val="accent3">
              <a:lumMod val="75000"/>
            </a:schemeClr>
          </a:solidFill>
        </p:spPr>
        <p:txBody>
          <a:bodyPr wrap="square">
            <a:spAutoFit/>
          </a:bodyPr>
          <a:lstStyle/>
          <a:p>
            <a:pPr>
              <a:lnSpc>
                <a:spcPct val="90000"/>
              </a:lnSpc>
              <a:spcAft>
                <a:spcPct val="20000"/>
              </a:spcAft>
            </a:pPr>
            <a:r>
              <a:rPr lang="en-US" altLang="zh-CN" sz="1600" dirty="0" err="1"/>
              <a:t>QoL</a:t>
            </a:r>
            <a:r>
              <a:rPr lang="zh-CN" altLang="en-US" sz="1600" dirty="0"/>
              <a:t> </a:t>
            </a:r>
            <a:r>
              <a:rPr lang="en-US" altLang="zh-CN" sz="1600" dirty="0"/>
              <a:t>issues</a:t>
            </a:r>
            <a:r>
              <a:rPr lang="zh-CN" altLang="en-US" sz="1600" dirty="0"/>
              <a:t> </a:t>
            </a:r>
            <a:r>
              <a:rPr lang="en-US" altLang="zh-CN" sz="1600" dirty="0"/>
              <a:t>should</a:t>
            </a:r>
            <a:r>
              <a:rPr lang="zh-CN" altLang="en-US" sz="1600" dirty="0"/>
              <a:t> </a:t>
            </a:r>
            <a:r>
              <a:rPr lang="en-US" altLang="zh-CN" sz="1600" dirty="0"/>
              <a:t>be</a:t>
            </a:r>
            <a:r>
              <a:rPr lang="zh-CN" altLang="en-US" sz="1600" dirty="0"/>
              <a:t> </a:t>
            </a:r>
            <a:r>
              <a:rPr lang="en-US" altLang="zh-CN" sz="1600" dirty="0"/>
              <a:t>indicators</a:t>
            </a:r>
            <a:r>
              <a:rPr lang="zh-CN" altLang="en-US" sz="1600" dirty="0"/>
              <a:t> </a:t>
            </a:r>
            <a:r>
              <a:rPr lang="en-US" altLang="zh-CN" sz="1600" dirty="0"/>
              <a:t>of</a:t>
            </a:r>
            <a:r>
              <a:rPr lang="zh-CN" altLang="en-US" sz="1600" dirty="0"/>
              <a:t> </a:t>
            </a:r>
            <a:r>
              <a:rPr lang="en-US" altLang="zh-CN" sz="1600" dirty="0"/>
              <a:t>violent</a:t>
            </a:r>
            <a:r>
              <a:rPr lang="zh-CN" altLang="en-US" sz="1600" dirty="0"/>
              <a:t> </a:t>
            </a:r>
            <a:r>
              <a:rPr lang="en-US" altLang="zh-CN" sz="1600" dirty="0"/>
              <a:t>crime</a:t>
            </a:r>
            <a:endParaRPr lang="en-US" altLang="en-US" sz="1600" dirty="0"/>
          </a:p>
        </p:txBody>
      </p:sp>
      <p:cxnSp>
        <p:nvCxnSpPr>
          <p:cNvPr id="108" name="Straight Arrow Connector 107"/>
          <p:cNvCxnSpPr/>
          <p:nvPr/>
        </p:nvCxnSpPr>
        <p:spPr>
          <a:xfrm>
            <a:off x="10290736" y="3160076"/>
            <a:ext cx="0" cy="73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9077212" y="3944991"/>
            <a:ext cx="2633317" cy="976839"/>
          </a:xfrm>
          <a:prstGeom prst="rect">
            <a:avLst/>
          </a:prstGeom>
          <a:solidFill>
            <a:schemeClr val="accent3">
              <a:lumMod val="75000"/>
            </a:schemeClr>
          </a:solidFill>
        </p:spPr>
        <p:txBody>
          <a:bodyPr wrap="square">
            <a:spAutoFit/>
          </a:bodyPr>
          <a:lstStyle/>
          <a:p>
            <a:pPr>
              <a:lnSpc>
                <a:spcPct val="90000"/>
              </a:lnSpc>
              <a:spcAft>
                <a:spcPct val="20000"/>
              </a:spcAft>
            </a:pPr>
            <a:r>
              <a:rPr lang="en-US" altLang="zh-CN" sz="1600" dirty="0"/>
              <a:t>How</a:t>
            </a:r>
            <a:r>
              <a:rPr lang="zh-CN" altLang="en-US" sz="1600" dirty="0"/>
              <a:t> </a:t>
            </a:r>
            <a:r>
              <a:rPr lang="en-US" altLang="zh-CN" sz="1600" dirty="0"/>
              <a:t>the</a:t>
            </a:r>
            <a:r>
              <a:rPr lang="zh-CN" altLang="en-US" sz="1600" dirty="0"/>
              <a:t> </a:t>
            </a:r>
            <a:r>
              <a:rPr lang="en-US" altLang="zh-CN" sz="1600" dirty="0" err="1"/>
              <a:t>QoL</a:t>
            </a:r>
            <a:r>
              <a:rPr lang="zh-CN" altLang="en-US" sz="1600" dirty="0"/>
              <a:t> </a:t>
            </a:r>
            <a:r>
              <a:rPr lang="en-US" altLang="zh-CN" sz="1600" dirty="0"/>
              <a:t>issues</a:t>
            </a:r>
            <a:r>
              <a:rPr lang="zh-CN" altLang="en-US" sz="1600" dirty="0"/>
              <a:t> </a:t>
            </a:r>
            <a:r>
              <a:rPr lang="en-US" altLang="zh-CN" sz="1600" dirty="0"/>
              <a:t>resolved</a:t>
            </a:r>
            <a:r>
              <a:rPr lang="zh-CN" altLang="en-US" sz="1600" dirty="0"/>
              <a:t> </a:t>
            </a:r>
            <a:r>
              <a:rPr lang="en-US" altLang="zh-CN" sz="1600" dirty="0"/>
              <a:t>of</a:t>
            </a:r>
            <a:r>
              <a:rPr lang="zh-CN" altLang="en-US" sz="1600" dirty="0"/>
              <a:t> </a:t>
            </a:r>
            <a:r>
              <a:rPr lang="en-US" altLang="zh-CN" sz="1600" dirty="0"/>
              <a:t>time</a:t>
            </a:r>
            <a:r>
              <a:rPr lang="zh-CN" altLang="en-US" sz="1600" dirty="0"/>
              <a:t> </a:t>
            </a:r>
            <a:r>
              <a:rPr lang="en-US" altLang="zh-CN" sz="1600" dirty="0"/>
              <a:t>prior</a:t>
            </a:r>
            <a:r>
              <a:rPr lang="zh-CN" altLang="en-US" sz="1600" dirty="0"/>
              <a:t> </a:t>
            </a:r>
            <a:r>
              <a:rPr lang="en-US" altLang="zh-CN" sz="1600" dirty="0"/>
              <a:t>impact</a:t>
            </a:r>
            <a:r>
              <a:rPr lang="zh-CN" altLang="en-US" sz="1600" dirty="0"/>
              <a:t> </a:t>
            </a:r>
            <a:r>
              <a:rPr lang="en-US" altLang="zh-CN" sz="1600" dirty="0"/>
              <a:t>violent</a:t>
            </a:r>
            <a:r>
              <a:rPr lang="zh-CN" altLang="en-US" sz="1600" dirty="0"/>
              <a:t> </a:t>
            </a:r>
            <a:r>
              <a:rPr lang="en-US" altLang="zh-CN" sz="1600" dirty="0"/>
              <a:t>crime</a:t>
            </a:r>
            <a:r>
              <a:rPr lang="zh-CN" altLang="en-US" sz="1600" dirty="0"/>
              <a:t> </a:t>
            </a:r>
            <a:r>
              <a:rPr lang="en-US" altLang="zh-CN" sz="1600" dirty="0"/>
              <a:t>in</a:t>
            </a:r>
            <a:r>
              <a:rPr lang="zh-CN" altLang="en-US" sz="1600" dirty="0"/>
              <a:t> </a:t>
            </a:r>
            <a:r>
              <a:rPr lang="en-US" altLang="zh-CN" sz="1600" dirty="0"/>
              <a:t>a</a:t>
            </a:r>
            <a:r>
              <a:rPr lang="zh-CN" altLang="en-US" sz="1600" dirty="0"/>
              <a:t> </a:t>
            </a:r>
            <a:r>
              <a:rPr lang="en-US" altLang="zh-CN" sz="1600" dirty="0"/>
              <a:t>subsequent</a:t>
            </a:r>
            <a:r>
              <a:rPr lang="zh-CN" altLang="en-US" sz="1600" dirty="0"/>
              <a:t> </a:t>
            </a:r>
            <a:r>
              <a:rPr lang="en-US" altLang="zh-CN" sz="1600" dirty="0"/>
              <a:t>time</a:t>
            </a:r>
            <a:r>
              <a:rPr lang="zh-CN" altLang="en-US" sz="1600" dirty="0"/>
              <a:t> </a:t>
            </a:r>
            <a:r>
              <a:rPr lang="en-US" altLang="zh-CN" sz="1600" dirty="0"/>
              <a:t>period</a:t>
            </a:r>
            <a:endParaRPr lang="en-US" altLang="en-US" sz="1600" dirty="0"/>
          </a:p>
        </p:txBody>
      </p:sp>
      <p:cxnSp>
        <p:nvCxnSpPr>
          <p:cNvPr id="44" name="Straight Arrow Connector 43"/>
          <p:cNvCxnSpPr/>
          <p:nvPr/>
        </p:nvCxnSpPr>
        <p:spPr>
          <a:xfrm>
            <a:off x="7261340" y="3160076"/>
            <a:ext cx="0" cy="73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itle 2"/>
          <p:cNvSpPr txBox="1">
            <a:spLocks/>
          </p:cNvSpPr>
          <p:nvPr/>
        </p:nvSpPr>
        <p:spPr>
          <a:xfrm>
            <a:off x="238119" y="298258"/>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509" b="1" dirty="0"/>
              <a:t>Logic Flow</a:t>
            </a:r>
          </a:p>
        </p:txBody>
      </p:sp>
    </p:spTree>
    <p:extLst>
      <p:ext uri="{BB962C8B-B14F-4D97-AF65-F5344CB8AC3E}">
        <p14:creationId xmlns:p14="http://schemas.microsoft.com/office/powerpoint/2010/main" val="343802064"/>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896" y="1994525"/>
            <a:ext cx="11307373" cy="4046944"/>
          </a:xfrm>
          <a:prstGeom prst="rect">
            <a:avLst/>
          </a:prstGeom>
          <a:noFill/>
        </p:spPr>
        <p:txBody>
          <a:bodyPr wrap="square" rtlCol="0">
            <a:spAutoFit/>
          </a:bodyPr>
          <a:lstStyle/>
          <a:p>
            <a:pPr marL="342834" indent="-342834">
              <a:buAutoNum type="arabicPeriod"/>
            </a:pPr>
            <a:r>
              <a:rPr lang="en-US" altLang="zh-CN" dirty="0"/>
              <a:t>Where stops and searches happen </a:t>
            </a:r>
          </a:p>
          <a:p>
            <a:pPr marL="285695" indent="-285695">
              <a:buFont typeface="Arial" panose="020B0604020202020204" pitchFamily="34" charset="0"/>
              <a:buChar char="•"/>
            </a:pPr>
            <a:r>
              <a:rPr lang="en-US" altLang="zh-CN" dirty="0"/>
              <a:t>Already happened – visualized the geographic distribution of stop and search </a:t>
            </a:r>
          </a:p>
          <a:p>
            <a:pPr marL="285695" indent="-285695">
              <a:buFont typeface="Arial" panose="020B0604020202020204" pitchFamily="34" charset="0"/>
              <a:buChar char="•"/>
            </a:pPr>
            <a:r>
              <a:rPr lang="en-US" altLang="zh-CN" dirty="0"/>
              <a:t>Should happen - visualized the geographic distribution of violence crimes</a:t>
            </a:r>
          </a:p>
          <a:p>
            <a:endParaRPr lang="en-US" altLang="zh-CN" dirty="0"/>
          </a:p>
          <a:p>
            <a:r>
              <a:rPr lang="en-US" altLang="zh-CN" dirty="0"/>
              <a:t>2. Impacts of stops and searches</a:t>
            </a:r>
          </a:p>
          <a:p>
            <a:pPr marL="285695" indent="-285695">
              <a:buFont typeface="Arial" panose="020B0604020202020204" pitchFamily="34" charset="0"/>
              <a:buChar char="•"/>
            </a:pPr>
            <a:r>
              <a:rPr lang="en-US" altLang="zh-CN" dirty="0"/>
              <a:t>The correlation between stop &amp; search and violence crimes</a:t>
            </a:r>
          </a:p>
          <a:p>
            <a:pPr marL="285695" indent="-285695">
              <a:buFont typeface="Arial" panose="020B0604020202020204" pitchFamily="34" charset="0"/>
              <a:buChar char="•"/>
            </a:pPr>
            <a:r>
              <a:rPr lang="en-US" altLang="zh-CN" dirty="0"/>
              <a:t>The impact of stop &amp; search on crimes (next step)</a:t>
            </a:r>
          </a:p>
          <a:p>
            <a:endParaRPr lang="en-US" altLang="zh-CN" dirty="0"/>
          </a:p>
          <a:p>
            <a:r>
              <a:rPr lang="en-US" altLang="zh-CN" dirty="0"/>
              <a:t>3. Actions taken analysis (Next step)</a:t>
            </a:r>
          </a:p>
          <a:p>
            <a:pPr marL="285695" indent="-285695">
              <a:buFont typeface="Arial" panose="020B0604020202020204" pitchFamily="34" charset="0"/>
              <a:buChar char="•"/>
            </a:pPr>
            <a:r>
              <a:rPr lang="en-US" altLang="zh-CN" dirty="0"/>
              <a:t>The correlation between stop &amp; search with effective actions and violence crimes</a:t>
            </a:r>
          </a:p>
          <a:p>
            <a:pPr marL="285695" indent="-285695">
              <a:buFont typeface="Arial" panose="020B0604020202020204" pitchFamily="34" charset="0"/>
              <a:buChar char="•"/>
            </a:pPr>
            <a:r>
              <a:rPr lang="en-US" altLang="zh-CN" dirty="0"/>
              <a:t>The impact of effective stop &amp; search on crimes</a:t>
            </a:r>
          </a:p>
          <a:p>
            <a:pPr marL="285695" indent="-285695">
              <a:buFont typeface="Arial" panose="020B0604020202020204" pitchFamily="34" charset="0"/>
              <a:buChar char="•"/>
            </a:pPr>
            <a:r>
              <a:rPr lang="en-US" altLang="zh-CN" dirty="0"/>
              <a:t>“Good” stop and search prediction and factor exploration</a:t>
            </a:r>
          </a:p>
          <a:p>
            <a:endParaRPr lang="en-US" altLang="zh-CN" dirty="0"/>
          </a:p>
          <a:p>
            <a:endParaRPr lang="zh-CN" altLang="en-US" dirty="0"/>
          </a:p>
        </p:txBody>
      </p:sp>
      <p:sp>
        <p:nvSpPr>
          <p:cNvPr id="2" name="Title 1"/>
          <p:cNvSpPr>
            <a:spLocks noGrp="1"/>
          </p:cNvSpPr>
          <p:nvPr>
            <p:ph type="title"/>
          </p:nvPr>
        </p:nvSpPr>
        <p:spPr>
          <a:xfrm>
            <a:off x="269240" y="296645"/>
            <a:ext cx="11655840" cy="899665"/>
          </a:xfrm>
        </p:spPr>
        <p:txBody>
          <a:bodyPr/>
          <a:lstStyle/>
          <a:p>
            <a:r>
              <a:rPr lang="en-IN" dirty="0"/>
              <a:t>Stop &amp; Search – Methodology </a:t>
            </a:r>
          </a:p>
        </p:txBody>
      </p:sp>
    </p:spTree>
    <p:extLst>
      <p:ext uri="{BB962C8B-B14F-4D97-AF65-F5344CB8AC3E}">
        <p14:creationId xmlns:p14="http://schemas.microsoft.com/office/powerpoint/2010/main" val="42448598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of crime rate, stops &amp; searches by zip code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150" y="1097990"/>
            <a:ext cx="5642816" cy="554932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40" y="1097990"/>
            <a:ext cx="5313375" cy="5549328"/>
          </a:xfrm>
          <a:prstGeom prst="rect">
            <a:avLst/>
          </a:prstGeom>
        </p:spPr>
      </p:pic>
    </p:spTree>
    <p:extLst>
      <p:ext uri="{BB962C8B-B14F-4D97-AF65-F5344CB8AC3E}">
        <p14:creationId xmlns:p14="http://schemas.microsoft.com/office/powerpoint/2010/main" val="4488424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826995" y="1182534"/>
            <a:ext cx="10431779" cy="5023082"/>
            <a:chOff x="826247" y="1005214"/>
            <a:chExt cx="10433259" cy="5023794"/>
          </a:xfrm>
        </p:grpSpPr>
        <p:cxnSp>
          <p:nvCxnSpPr>
            <p:cNvPr id="5" name="Straight Arrow Connector 4"/>
            <p:cNvCxnSpPr/>
            <p:nvPr/>
          </p:nvCxnSpPr>
          <p:spPr>
            <a:xfrm flipV="1">
              <a:off x="826247" y="1218156"/>
              <a:ext cx="9806958" cy="4605"/>
            </a:xfrm>
            <a:prstGeom prst="straightConnector1">
              <a:avLst/>
            </a:prstGeom>
            <a:ln w="38100">
              <a:solidFill>
                <a:schemeClr val="accent6">
                  <a:lumMod val="40000"/>
                  <a:lumOff val="60000"/>
                  <a:alpha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2190663" y="1005214"/>
              <a:ext cx="0" cy="425884"/>
            </a:xfrm>
            <a:prstGeom prst="line">
              <a:avLst/>
            </a:prstGeom>
            <a:ln w="76200">
              <a:solidFill>
                <a:schemeClr val="accent6">
                  <a:lumMod val="40000"/>
                  <a:lumOff val="60000"/>
                  <a:alpha val="50000"/>
                </a:schemeClr>
              </a:solidFill>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5950559" y="1005214"/>
              <a:ext cx="0" cy="425884"/>
            </a:xfrm>
            <a:prstGeom prst="line">
              <a:avLst/>
            </a:prstGeom>
            <a:ln w="76200">
              <a:solidFill>
                <a:schemeClr val="accent6">
                  <a:lumMod val="40000"/>
                  <a:lumOff val="60000"/>
                  <a:alpha val="50000"/>
                </a:schemeClr>
              </a:solidFill>
            </a:ln>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9272043" y="1005214"/>
              <a:ext cx="0" cy="425884"/>
            </a:xfrm>
            <a:prstGeom prst="line">
              <a:avLst/>
            </a:prstGeom>
            <a:ln w="76200">
              <a:solidFill>
                <a:schemeClr val="accent6">
                  <a:lumMod val="40000"/>
                  <a:lumOff val="60000"/>
                  <a:alpha val="50000"/>
                </a:schemeClr>
              </a:solidFill>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10232372" y="1435703"/>
              <a:ext cx="1027134" cy="521432"/>
            </a:xfrm>
            <a:prstGeom prst="rect">
              <a:avLst/>
            </a:prstGeom>
            <a:noFill/>
          </p:spPr>
          <p:txBody>
            <a:bodyPr wrap="square" rtlCol="0">
              <a:spAutoFit/>
            </a:bodyPr>
            <a:lstStyle/>
            <a:p>
              <a:pPr defTabSz="896386"/>
              <a:r>
                <a:rPr lang="en-US" altLang="zh-CN" sz="2800" kern="0" dirty="0"/>
                <a:t>Time</a:t>
              </a:r>
              <a:endParaRPr lang="zh-CN" altLang="en-US" sz="2800" kern="0" dirty="0"/>
            </a:p>
          </p:txBody>
        </p:sp>
        <p:sp>
          <p:nvSpPr>
            <p:cNvPr id="14" name="TextBox 13"/>
            <p:cNvSpPr txBox="1"/>
            <p:nvPr/>
          </p:nvSpPr>
          <p:spPr>
            <a:xfrm>
              <a:off x="1904652" y="1431098"/>
              <a:ext cx="1027134" cy="531812"/>
            </a:xfrm>
            <a:prstGeom prst="rect">
              <a:avLst/>
            </a:prstGeom>
            <a:noFill/>
          </p:spPr>
          <p:txBody>
            <a:bodyPr wrap="square" rtlCol="0">
              <a:spAutoFit/>
            </a:bodyPr>
            <a:lstStyle/>
            <a:p>
              <a:pPr defTabSz="896386"/>
              <a:r>
                <a:rPr lang="en-US" altLang="zh-CN" sz="2800" kern="0" dirty="0"/>
                <a:t>T1</a:t>
              </a:r>
              <a:endParaRPr lang="zh-CN" altLang="en-US" sz="2800" kern="0" dirty="0"/>
            </a:p>
          </p:txBody>
        </p:sp>
        <p:sp>
          <p:nvSpPr>
            <p:cNvPr id="15" name="TextBox 14"/>
            <p:cNvSpPr txBox="1"/>
            <p:nvPr/>
          </p:nvSpPr>
          <p:spPr>
            <a:xfrm>
              <a:off x="5706761" y="1431098"/>
              <a:ext cx="1027134" cy="531812"/>
            </a:xfrm>
            <a:prstGeom prst="rect">
              <a:avLst/>
            </a:prstGeom>
            <a:noFill/>
          </p:spPr>
          <p:txBody>
            <a:bodyPr wrap="square" rtlCol="0">
              <a:spAutoFit/>
            </a:bodyPr>
            <a:lstStyle/>
            <a:p>
              <a:pPr defTabSz="896386"/>
              <a:r>
                <a:rPr lang="en-US" altLang="zh-CN" sz="2800" kern="0" dirty="0"/>
                <a:t>T2</a:t>
              </a:r>
              <a:endParaRPr lang="zh-CN" altLang="en-US" sz="2800" kern="0" dirty="0"/>
            </a:p>
          </p:txBody>
        </p:sp>
        <p:sp>
          <p:nvSpPr>
            <p:cNvPr id="16" name="TextBox 15"/>
            <p:cNvSpPr txBox="1"/>
            <p:nvPr/>
          </p:nvSpPr>
          <p:spPr>
            <a:xfrm>
              <a:off x="8995303" y="1431098"/>
              <a:ext cx="1027134" cy="531812"/>
            </a:xfrm>
            <a:prstGeom prst="rect">
              <a:avLst/>
            </a:prstGeom>
            <a:noFill/>
          </p:spPr>
          <p:txBody>
            <a:bodyPr wrap="square" rtlCol="0">
              <a:spAutoFit/>
            </a:bodyPr>
            <a:lstStyle/>
            <a:p>
              <a:pPr defTabSz="896386"/>
              <a:r>
                <a:rPr lang="en-US" altLang="zh-CN" sz="2800" kern="0" dirty="0"/>
                <a:t>T3</a:t>
              </a:r>
              <a:endParaRPr lang="zh-CN" altLang="en-US" sz="2800" kern="0" dirty="0"/>
            </a:p>
          </p:txBody>
        </p:sp>
        <p:sp>
          <p:nvSpPr>
            <p:cNvPr id="20" name="Right Brace 19"/>
            <p:cNvSpPr/>
            <p:nvPr/>
          </p:nvSpPr>
          <p:spPr>
            <a:xfrm rot="5400000">
              <a:off x="3869151" y="464162"/>
              <a:ext cx="402920" cy="3759896"/>
            </a:xfrm>
            <a:prstGeom prst="rightBrace">
              <a:avLst/>
            </a:prstGeom>
            <a:ln w="38100">
              <a:solidFill>
                <a:schemeClr val="accent6">
                  <a:lumMod val="40000"/>
                  <a:lumOff val="60000"/>
                  <a:alpha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defTabSz="896386"/>
              <a:endParaRPr lang="zh-CN" altLang="en-US" kern="0" dirty="0"/>
            </a:p>
          </p:txBody>
        </p:sp>
        <p:sp>
          <p:nvSpPr>
            <p:cNvPr id="21" name="Right Brace 20"/>
            <p:cNvSpPr/>
            <p:nvPr/>
          </p:nvSpPr>
          <p:spPr>
            <a:xfrm rot="5400000">
              <a:off x="7409841" y="683368"/>
              <a:ext cx="402920" cy="3321484"/>
            </a:xfrm>
            <a:prstGeom prst="rightBrace">
              <a:avLst/>
            </a:prstGeom>
            <a:ln w="38100">
              <a:solidFill>
                <a:schemeClr val="accent6">
                  <a:lumMod val="40000"/>
                  <a:lumOff val="60000"/>
                  <a:alpha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defTabSz="896386"/>
              <a:endParaRPr lang="zh-CN" altLang="en-US" kern="0"/>
            </a:p>
          </p:txBody>
        </p:sp>
        <p:sp>
          <p:nvSpPr>
            <p:cNvPr id="22" name="TextBox 21"/>
            <p:cNvSpPr txBox="1"/>
            <p:nvPr/>
          </p:nvSpPr>
          <p:spPr>
            <a:xfrm>
              <a:off x="3194292" y="2733902"/>
              <a:ext cx="2317271" cy="469039"/>
            </a:xfrm>
            <a:prstGeom prst="rect">
              <a:avLst/>
            </a:prstGeom>
            <a:noFill/>
          </p:spPr>
          <p:txBody>
            <a:bodyPr wrap="square" rtlCol="0">
              <a:spAutoFit/>
            </a:bodyPr>
            <a:lstStyle/>
            <a:p>
              <a:pPr defTabSz="896386"/>
              <a:r>
                <a:rPr lang="en-US" altLang="zh-CN" sz="2400" kern="0" dirty="0"/>
                <a:t>Time Frame</a:t>
              </a:r>
              <a:endParaRPr lang="zh-CN" altLang="en-US" sz="2400" kern="0" dirty="0"/>
            </a:p>
          </p:txBody>
        </p:sp>
        <p:sp>
          <p:nvSpPr>
            <p:cNvPr id="23" name="TextBox 22"/>
            <p:cNvSpPr txBox="1"/>
            <p:nvPr/>
          </p:nvSpPr>
          <p:spPr>
            <a:xfrm>
              <a:off x="6733895" y="2733901"/>
              <a:ext cx="2317271" cy="469039"/>
            </a:xfrm>
            <a:prstGeom prst="rect">
              <a:avLst/>
            </a:prstGeom>
            <a:noFill/>
          </p:spPr>
          <p:txBody>
            <a:bodyPr wrap="square" rtlCol="0">
              <a:spAutoFit/>
            </a:bodyPr>
            <a:lstStyle/>
            <a:p>
              <a:pPr defTabSz="896386"/>
              <a:r>
                <a:rPr lang="en-US" altLang="zh-CN" sz="2400" kern="0" dirty="0"/>
                <a:t>Time Window</a:t>
              </a:r>
              <a:endParaRPr lang="zh-CN" altLang="en-US" sz="2400" kern="0" dirty="0"/>
            </a:p>
          </p:txBody>
        </p:sp>
        <p:cxnSp>
          <p:nvCxnSpPr>
            <p:cNvPr id="25" name="Straight Arrow Connector 24"/>
            <p:cNvCxnSpPr/>
            <p:nvPr/>
          </p:nvCxnSpPr>
          <p:spPr>
            <a:xfrm>
              <a:off x="4073061" y="3257122"/>
              <a:ext cx="3639" cy="1783227"/>
            </a:xfrm>
            <a:prstGeom prst="straightConnector1">
              <a:avLst/>
            </a:prstGeom>
            <a:ln w="571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190663" y="5040349"/>
              <a:ext cx="3954505" cy="469039"/>
            </a:xfrm>
            <a:prstGeom prst="rect">
              <a:avLst/>
            </a:prstGeom>
            <a:noFill/>
          </p:spPr>
          <p:txBody>
            <a:bodyPr wrap="square" rtlCol="0">
              <a:spAutoFit/>
            </a:bodyPr>
            <a:lstStyle/>
            <a:p>
              <a:pPr defTabSz="896386"/>
              <a:r>
                <a:rPr lang="en-US" altLang="zh-CN" sz="2400" kern="0" dirty="0"/>
                <a:t>Number of stops &amp; search</a:t>
              </a:r>
              <a:endParaRPr lang="zh-CN" altLang="en-US" sz="2400" kern="0" dirty="0"/>
            </a:p>
          </p:txBody>
        </p:sp>
        <p:cxnSp>
          <p:nvCxnSpPr>
            <p:cNvPr id="32" name="Straight Arrow Connector 31"/>
            <p:cNvCxnSpPr/>
            <p:nvPr/>
          </p:nvCxnSpPr>
          <p:spPr>
            <a:xfrm>
              <a:off x="4355377" y="3257122"/>
              <a:ext cx="3255924" cy="1778622"/>
            </a:xfrm>
            <a:prstGeom prst="straightConnector1">
              <a:avLst/>
            </a:prstGeom>
            <a:ln w="571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51577" y="5040349"/>
              <a:ext cx="4761933" cy="469039"/>
            </a:xfrm>
            <a:prstGeom prst="rect">
              <a:avLst/>
            </a:prstGeom>
            <a:noFill/>
          </p:spPr>
          <p:txBody>
            <a:bodyPr wrap="square" rtlCol="0">
              <a:spAutoFit/>
            </a:bodyPr>
            <a:lstStyle/>
            <a:p>
              <a:pPr defTabSz="896386"/>
              <a:r>
                <a:rPr lang="en-US" altLang="zh-CN" sz="2400" kern="0" dirty="0"/>
                <a:t>Number of crimes</a:t>
              </a:r>
              <a:endParaRPr lang="zh-CN" altLang="en-US" sz="2400" kern="0" dirty="0"/>
            </a:p>
          </p:txBody>
        </p:sp>
        <p:cxnSp>
          <p:nvCxnSpPr>
            <p:cNvPr id="36" name="Straight Arrow Connector 35"/>
            <p:cNvCxnSpPr/>
            <p:nvPr/>
          </p:nvCxnSpPr>
          <p:spPr>
            <a:xfrm>
              <a:off x="7729938" y="3257121"/>
              <a:ext cx="3639" cy="1783227"/>
            </a:xfrm>
            <a:prstGeom prst="straightConnector1">
              <a:avLst/>
            </a:prstGeom>
            <a:ln w="571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950559" y="3537895"/>
              <a:ext cx="2317271" cy="720197"/>
            </a:xfrm>
            <a:prstGeom prst="rect">
              <a:avLst/>
            </a:prstGeom>
            <a:noFill/>
          </p:spPr>
          <p:txBody>
            <a:bodyPr wrap="square" rtlCol="0">
              <a:spAutoFit/>
            </a:bodyPr>
            <a:lstStyle/>
            <a:p>
              <a:pPr defTabSz="896386"/>
              <a:r>
                <a:rPr lang="en-US" altLang="zh-CN" sz="2000" kern="0" dirty="0"/>
                <a:t>Current </a:t>
              </a:r>
            </a:p>
            <a:p>
              <a:pPr defTabSz="896386"/>
              <a:r>
                <a:rPr lang="en-US" altLang="zh-CN" sz="2000" kern="0" dirty="0"/>
                <a:t>effects</a:t>
              </a:r>
              <a:endParaRPr lang="zh-CN" altLang="en-US" sz="2000" kern="0" dirty="0"/>
            </a:p>
          </p:txBody>
        </p:sp>
        <p:sp>
          <p:nvSpPr>
            <p:cNvPr id="39" name="TextBox 38"/>
            <p:cNvSpPr txBox="1"/>
            <p:nvPr/>
          </p:nvSpPr>
          <p:spPr>
            <a:xfrm>
              <a:off x="7892010" y="3537895"/>
              <a:ext cx="2317271" cy="720197"/>
            </a:xfrm>
            <a:prstGeom prst="rect">
              <a:avLst/>
            </a:prstGeom>
            <a:noFill/>
          </p:spPr>
          <p:txBody>
            <a:bodyPr wrap="square" rtlCol="0">
              <a:spAutoFit/>
            </a:bodyPr>
            <a:lstStyle/>
            <a:p>
              <a:pPr defTabSz="896386"/>
              <a:r>
                <a:rPr lang="en-US" altLang="zh-CN" sz="2000" kern="0" dirty="0"/>
                <a:t>Lag </a:t>
              </a:r>
            </a:p>
            <a:p>
              <a:pPr defTabSz="896386"/>
              <a:r>
                <a:rPr lang="en-US" altLang="zh-CN" sz="2000" kern="0" dirty="0"/>
                <a:t>effects</a:t>
              </a:r>
              <a:endParaRPr lang="zh-CN" altLang="en-US" sz="2000" kern="0" dirty="0"/>
            </a:p>
          </p:txBody>
        </p:sp>
        <p:sp>
          <p:nvSpPr>
            <p:cNvPr id="40" name="Curved Up Arrow 39"/>
            <p:cNvSpPr/>
            <p:nvPr/>
          </p:nvSpPr>
          <p:spPr>
            <a:xfrm>
              <a:off x="4571629" y="5502014"/>
              <a:ext cx="2921371" cy="526994"/>
            </a:xfrm>
            <a:prstGeom prst="curvedUpArrow">
              <a:avLst/>
            </a:prstGeom>
            <a:solidFill>
              <a:schemeClr val="accent6">
                <a:lumMod val="40000"/>
                <a:lumOff val="60000"/>
              </a:schemeClr>
            </a:solid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896386"/>
              <a:endParaRPr lang="zh-CN" altLang="en-US" kern="0" dirty="0">
                <a:solidFill>
                  <a:schemeClr val="tx1"/>
                </a:solidFill>
              </a:endParaRPr>
            </a:p>
          </p:txBody>
        </p:sp>
      </p:grpSp>
      <p:sp>
        <p:nvSpPr>
          <p:cNvPr id="42" name="TextBox 41"/>
          <p:cNvSpPr txBox="1"/>
          <p:nvPr/>
        </p:nvSpPr>
        <p:spPr>
          <a:xfrm>
            <a:off x="5349078" y="6205616"/>
            <a:ext cx="4761258" cy="468972"/>
          </a:xfrm>
          <a:prstGeom prst="rect">
            <a:avLst/>
          </a:prstGeom>
          <a:noFill/>
        </p:spPr>
        <p:txBody>
          <a:bodyPr wrap="square" rtlCol="0">
            <a:spAutoFit/>
          </a:bodyPr>
          <a:lstStyle/>
          <a:p>
            <a:pPr defTabSz="896386"/>
            <a:r>
              <a:rPr lang="en-US" altLang="zh-CN" sz="2400" kern="0" dirty="0"/>
              <a:t>Correlation</a:t>
            </a:r>
            <a:endParaRPr lang="zh-CN" altLang="en-US" sz="2400" kern="0" dirty="0"/>
          </a:p>
        </p:txBody>
      </p:sp>
      <p:sp>
        <p:nvSpPr>
          <p:cNvPr id="2" name="Title 1"/>
          <p:cNvSpPr>
            <a:spLocks noGrp="1"/>
          </p:cNvSpPr>
          <p:nvPr>
            <p:ph type="title"/>
          </p:nvPr>
        </p:nvSpPr>
        <p:spPr>
          <a:xfrm>
            <a:off x="269240" y="296645"/>
            <a:ext cx="11655840" cy="899665"/>
          </a:xfrm>
        </p:spPr>
        <p:txBody>
          <a:bodyPr/>
          <a:lstStyle/>
          <a:p>
            <a:r>
              <a:rPr lang="en-US" altLang="zh-CN" sz="4600" dirty="0">
                <a:solidFill>
                  <a:schemeClr val="tx1"/>
                </a:solidFill>
              </a:rPr>
              <a:t>Stop &amp; Search - Impacts of stops and searches</a:t>
            </a:r>
            <a:endParaRPr lang="en-IN" sz="4600" dirty="0"/>
          </a:p>
        </p:txBody>
      </p:sp>
    </p:spTree>
    <p:extLst>
      <p:ext uri="{BB962C8B-B14F-4D97-AF65-F5344CB8AC3E}">
        <p14:creationId xmlns:p14="http://schemas.microsoft.com/office/powerpoint/2010/main" val="12513600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79074" y="1443848"/>
          <a:ext cx="10435888" cy="3291714"/>
        </p:xfrm>
        <a:graphic>
          <a:graphicData uri="http://schemas.openxmlformats.org/drawingml/2006/table">
            <a:tbl>
              <a:tblPr firstRow="1" bandRow="1">
                <a:tableStyleId>{9D7B26C5-4107-4FEC-AEDC-1716B250A1EF}</a:tableStyleId>
              </a:tblPr>
              <a:tblGrid>
                <a:gridCol w="1814827">
                  <a:extLst>
                    <a:ext uri="{9D8B030D-6E8A-4147-A177-3AD203B41FA5}">
                      <a16:colId xmlns:a16="http://schemas.microsoft.com/office/drawing/2014/main" val="20000"/>
                    </a:ext>
                  </a:extLst>
                </a:gridCol>
                <a:gridCol w="2983059">
                  <a:extLst>
                    <a:ext uri="{9D8B030D-6E8A-4147-A177-3AD203B41FA5}">
                      <a16:colId xmlns:a16="http://schemas.microsoft.com/office/drawing/2014/main" val="20001"/>
                    </a:ext>
                  </a:extLst>
                </a:gridCol>
                <a:gridCol w="2768208">
                  <a:extLst>
                    <a:ext uri="{9D8B030D-6E8A-4147-A177-3AD203B41FA5}">
                      <a16:colId xmlns:a16="http://schemas.microsoft.com/office/drawing/2014/main" val="20002"/>
                    </a:ext>
                  </a:extLst>
                </a:gridCol>
                <a:gridCol w="2869794">
                  <a:extLst>
                    <a:ext uri="{9D8B030D-6E8A-4147-A177-3AD203B41FA5}">
                      <a16:colId xmlns:a16="http://schemas.microsoft.com/office/drawing/2014/main" val="20003"/>
                    </a:ext>
                  </a:extLst>
                </a:gridCol>
              </a:tblGrid>
              <a:tr h="365708">
                <a:tc>
                  <a:txBody>
                    <a:bodyPr/>
                    <a:lstStyle/>
                    <a:p>
                      <a:endParaRPr lang="zh-CN" altLang="en-US" sz="1800" dirty="0"/>
                    </a:p>
                  </a:txBody>
                  <a:tcPr marL="91427" marR="91427"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Time Frame</a:t>
                      </a:r>
                      <a:endParaRPr lang="zh-CN" altLang="en-US" sz="1800" dirty="0"/>
                    </a:p>
                  </a:txBody>
                  <a:tcPr marL="91427" marR="91427" marT="45713" marB="45713"/>
                </a:tc>
                <a:tc>
                  <a:txBody>
                    <a:bodyPr/>
                    <a:lstStyle/>
                    <a:p>
                      <a:r>
                        <a:rPr lang="en-US" altLang="zh-CN" sz="1800" dirty="0"/>
                        <a:t>Time Window </a:t>
                      </a:r>
                      <a:endParaRPr lang="zh-CN" altLang="en-US" sz="1800" dirty="0"/>
                    </a:p>
                  </a:txBody>
                  <a:tcPr marL="91427" marR="91427" marT="45713" marB="45713"/>
                </a:tc>
                <a:tc>
                  <a:txBody>
                    <a:bodyPr/>
                    <a:lstStyle/>
                    <a:p>
                      <a:r>
                        <a:rPr lang="en-US" altLang="zh-CN" sz="1800" dirty="0"/>
                        <a:t>Correlation Coefficient</a:t>
                      </a:r>
                      <a:endParaRPr lang="zh-CN" altLang="en-US" sz="1800" dirty="0"/>
                    </a:p>
                  </a:txBody>
                  <a:tcPr marL="91427" marR="91427" marT="45713" marB="45713"/>
                </a:tc>
                <a:extLst>
                  <a:ext uri="{0D108BD9-81ED-4DB2-BD59-A6C34878D82A}">
                    <a16:rowId xmlns:a16="http://schemas.microsoft.com/office/drawing/2014/main" val="10000"/>
                  </a:ext>
                </a:extLst>
              </a:tr>
              <a:tr h="365708">
                <a:tc>
                  <a:txBody>
                    <a:bodyPr/>
                    <a:lstStyle/>
                    <a:p>
                      <a:r>
                        <a:rPr lang="en-US" altLang="zh-CN" sz="1800" dirty="0"/>
                        <a:t>1</a:t>
                      </a:r>
                      <a:endParaRPr lang="zh-CN" altLang="en-US" sz="1800" dirty="0"/>
                    </a:p>
                  </a:txBody>
                  <a:tcPr marL="91427" marR="91427" marT="45713" marB="45713"/>
                </a:tc>
                <a:tc>
                  <a:txBody>
                    <a:bodyPr/>
                    <a:lstStyle/>
                    <a:p>
                      <a:r>
                        <a:rPr lang="en-US" altLang="zh-CN" sz="1800" dirty="0"/>
                        <a:t>Month</a:t>
                      </a:r>
                      <a:endParaRPr lang="zh-CN" altLang="en-US" sz="1800" dirty="0"/>
                    </a:p>
                  </a:txBody>
                  <a:tcPr marL="91427" marR="91427" marT="45713" marB="45713"/>
                </a:tc>
                <a:tc>
                  <a:txBody>
                    <a:bodyPr/>
                    <a:lstStyle/>
                    <a:p>
                      <a:r>
                        <a:rPr lang="en-US" altLang="zh-CN" sz="1800" dirty="0"/>
                        <a:t>Month</a:t>
                      </a:r>
                      <a:endParaRPr lang="zh-CN" altLang="en-US" sz="1800" dirty="0"/>
                    </a:p>
                  </a:txBody>
                  <a:tcPr marL="91427" marR="91427" marT="45713" marB="45713"/>
                </a:tc>
                <a:tc>
                  <a:txBody>
                    <a:bodyPr/>
                    <a:lstStyle/>
                    <a:p>
                      <a:r>
                        <a:rPr lang="en-US" altLang="zh-CN" sz="1800" dirty="0"/>
                        <a:t>0.747</a:t>
                      </a:r>
                      <a:endParaRPr lang="zh-CN" altLang="en-US" sz="1800" dirty="0"/>
                    </a:p>
                  </a:txBody>
                  <a:tcPr marL="91427" marR="91427" marT="45713" marB="45713"/>
                </a:tc>
                <a:extLst>
                  <a:ext uri="{0D108BD9-81ED-4DB2-BD59-A6C34878D82A}">
                    <a16:rowId xmlns:a16="http://schemas.microsoft.com/office/drawing/2014/main" val="10001"/>
                  </a:ext>
                </a:extLst>
              </a:tr>
              <a:tr h="365708">
                <a:tc>
                  <a:txBody>
                    <a:bodyPr/>
                    <a:lstStyle/>
                    <a:p>
                      <a:r>
                        <a:rPr lang="en-US" altLang="zh-CN" sz="1800" dirty="0"/>
                        <a:t>2</a:t>
                      </a:r>
                      <a:endParaRPr lang="zh-CN" altLang="en-US" sz="1800" dirty="0"/>
                    </a:p>
                  </a:txBody>
                  <a:tcPr marL="91427" marR="91427"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Month</a:t>
                      </a:r>
                      <a:endParaRPr lang="zh-CN" altLang="en-US" sz="1800" dirty="0"/>
                    </a:p>
                  </a:txBody>
                  <a:tcPr marL="91427" marR="91427" marT="45713" marB="45713"/>
                </a:tc>
                <a:tc>
                  <a:txBody>
                    <a:bodyPr/>
                    <a:lstStyle/>
                    <a:p>
                      <a:r>
                        <a:rPr lang="en-US" altLang="zh-CN" sz="1800" dirty="0"/>
                        <a:t>Half</a:t>
                      </a:r>
                      <a:r>
                        <a:rPr lang="en-US" altLang="zh-CN" sz="1800" baseline="0" dirty="0"/>
                        <a:t> a month (2 weeks)</a:t>
                      </a:r>
                      <a:endParaRPr lang="zh-CN" altLang="en-US" sz="1800" dirty="0"/>
                    </a:p>
                  </a:txBody>
                  <a:tcPr marL="91427" marR="91427" marT="45713" marB="45713"/>
                </a:tc>
                <a:tc>
                  <a:txBody>
                    <a:bodyPr/>
                    <a:lstStyle/>
                    <a:p>
                      <a:r>
                        <a:rPr lang="en-US" altLang="zh-CN" sz="1800" dirty="0"/>
                        <a:t>0.863</a:t>
                      </a:r>
                      <a:endParaRPr lang="zh-CN" altLang="en-US" sz="1800" dirty="0"/>
                    </a:p>
                  </a:txBody>
                  <a:tcPr marL="91427" marR="91427" marT="45713" marB="45713"/>
                </a:tc>
                <a:extLst>
                  <a:ext uri="{0D108BD9-81ED-4DB2-BD59-A6C34878D82A}">
                    <a16:rowId xmlns:a16="http://schemas.microsoft.com/office/drawing/2014/main" val="10002"/>
                  </a:ext>
                </a:extLst>
              </a:tr>
              <a:tr h="365708">
                <a:tc>
                  <a:txBody>
                    <a:bodyPr/>
                    <a:lstStyle/>
                    <a:p>
                      <a:r>
                        <a:rPr lang="en-US" altLang="zh-CN" sz="1800" dirty="0"/>
                        <a:t>3</a:t>
                      </a:r>
                      <a:endParaRPr lang="zh-CN" altLang="en-US" sz="1800" dirty="0"/>
                    </a:p>
                  </a:txBody>
                  <a:tcPr marL="91427" marR="91427"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Month</a:t>
                      </a:r>
                      <a:endParaRPr lang="zh-CN" altLang="en-US" sz="1800" dirty="0"/>
                    </a:p>
                  </a:txBody>
                  <a:tcPr marL="91427" marR="91427" marT="45713" marB="45713"/>
                </a:tc>
                <a:tc>
                  <a:txBody>
                    <a:bodyPr/>
                    <a:lstStyle/>
                    <a:p>
                      <a:r>
                        <a:rPr lang="en-US" altLang="zh-CN" sz="1800" dirty="0"/>
                        <a:t>A week</a:t>
                      </a:r>
                      <a:endParaRPr lang="zh-CN" altLang="en-US" sz="1800" dirty="0"/>
                    </a:p>
                  </a:txBody>
                  <a:tcPr marL="91427" marR="91427"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0.899</a:t>
                      </a:r>
                      <a:endParaRPr lang="zh-CN" altLang="en-US" sz="1800" dirty="0"/>
                    </a:p>
                  </a:txBody>
                  <a:tcPr marL="91427" marR="91427" marT="45713" marB="45713"/>
                </a:tc>
                <a:extLst>
                  <a:ext uri="{0D108BD9-81ED-4DB2-BD59-A6C34878D82A}">
                    <a16:rowId xmlns:a16="http://schemas.microsoft.com/office/drawing/2014/main" val="10003"/>
                  </a:ext>
                </a:extLst>
              </a:tr>
              <a:tr h="365708">
                <a:tc>
                  <a:txBody>
                    <a:bodyPr/>
                    <a:lstStyle/>
                    <a:p>
                      <a:r>
                        <a:rPr lang="en-US" altLang="zh-CN" sz="1800" dirty="0"/>
                        <a:t>4</a:t>
                      </a:r>
                      <a:endParaRPr lang="zh-CN" altLang="en-US" sz="1800" dirty="0"/>
                    </a:p>
                  </a:txBody>
                  <a:tcPr marL="91427" marR="91427" marT="45713" marB="45713"/>
                </a:tc>
                <a:tc>
                  <a:txBody>
                    <a:bodyPr/>
                    <a:lstStyle/>
                    <a:p>
                      <a:r>
                        <a:rPr lang="en-US" altLang="zh-CN" sz="1800" dirty="0"/>
                        <a:t>Half</a:t>
                      </a:r>
                      <a:r>
                        <a:rPr lang="en-US" altLang="zh-CN" sz="1800" baseline="0" dirty="0"/>
                        <a:t> a month </a:t>
                      </a:r>
                      <a:endParaRPr lang="zh-CN" altLang="en-US" sz="1800" dirty="0"/>
                    </a:p>
                  </a:txBody>
                  <a:tcPr marL="91427" marR="91427" marT="45713" marB="45713"/>
                </a:tc>
                <a:tc>
                  <a:txBody>
                    <a:bodyPr/>
                    <a:lstStyle/>
                    <a:p>
                      <a:r>
                        <a:rPr lang="en-US" altLang="zh-CN" sz="1800" dirty="0"/>
                        <a:t>Half</a:t>
                      </a:r>
                      <a:r>
                        <a:rPr lang="en-US" altLang="zh-CN" sz="1800" baseline="0" dirty="0"/>
                        <a:t> a month </a:t>
                      </a:r>
                      <a:endParaRPr lang="zh-CN" altLang="en-US" sz="1800" dirty="0"/>
                    </a:p>
                  </a:txBody>
                  <a:tcPr marL="91427" marR="91427" marT="45713" marB="45713"/>
                </a:tc>
                <a:tc>
                  <a:txBody>
                    <a:bodyPr/>
                    <a:lstStyle/>
                    <a:p>
                      <a:r>
                        <a:rPr lang="en-US" altLang="zh-CN" sz="1800" dirty="0"/>
                        <a:t>0.792</a:t>
                      </a:r>
                      <a:endParaRPr lang="zh-CN" altLang="en-US" sz="1800" dirty="0"/>
                    </a:p>
                  </a:txBody>
                  <a:tcPr marL="91427" marR="91427" marT="45713" marB="45713"/>
                </a:tc>
                <a:extLst>
                  <a:ext uri="{0D108BD9-81ED-4DB2-BD59-A6C34878D82A}">
                    <a16:rowId xmlns:a16="http://schemas.microsoft.com/office/drawing/2014/main" val="10004"/>
                  </a:ext>
                </a:extLst>
              </a:tr>
              <a:tr h="365708">
                <a:tc>
                  <a:txBody>
                    <a:bodyPr/>
                    <a:lstStyle/>
                    <a:p>
                      <a:r>
                        <a:rPr lang="en-US" altLang="zh-CN" sz="1800" dirty="0"/>
                        <a:t>5</a:t>
                      </a:r>
                      <a:endParaRPr lang="zh-CN" altLang="en-US" sz="1800" dirty="0"/>
                    </a:p>
                  </a:txBody>
                  <a:tcPr marL="91427" marR="91427" marT="45713" marB="45713"/>
                </a:tc>
                <a:tc>
                  <a:txBody>
                    <a:bodyPr/>
                    <a:lstStyle/>
                    <a:p>
                      <a:r>
                        <a:rPr lang="en-US" altLang="zh-CN" sz="1800" dirty="0"/>
                        <a:t>Half</a:t>
                      </a:r>
                      <a:r>
                        <a:rPr lang="en-US" altLang="zh-CN" sz="1800" baseline="0" dirty="0"/>
                        <a:t> a month </a:t>
                      </a:r>
                      <a:endParaRPr lang="zh-CN" altLang="en-US" sz="1800" dirty="0"/>
                    </a:p>
                  </a:txBody>
                  <a:tcPr marL="91427" marR="91427" marT="45713" marB="45713"/>
                </a:tc>
                <a:tc>
                  <a:txBody>
                    <a:bodyPr/>
                    <a:lstStyle/>
                    <a:p>
                      <a:r>
                        <a:rPr lang="en-US" altLang="zh-CN" sz="1800" dirty="0"/>
                        <a:t>A week</a:t>
                      </a:r>
                      <a:endParaRPr lang="zh-CN" altLang="en-US" sz="1800" dirty="0"/>
                    </a:p>
                  </a:txBody>
                  <a:tcPr marL="91427" marR="91427" marT="45713" marB="45713"/>
                </a:tc>
                <a:tc>
                  <a:txBody>
                    <a:bodyPr/>
                    <a:lstStyle/>
                    <a:p>
                      <a:r>
                        <a:rPr lang="en-US" altLang="zh-CN" sz="1800" dirty="0"/>
                        <a:t>0.839</a:t>
                      </a:r>
                      <a:endParaRPr lang="zh-CN" altLang="en-US" sz="1800" dirty="0"/>
                    </a:p>
                  </a:txBody>
                  <a:tcPr marL="91427" marR="91427" marT="45713" marB="45713"/>
                </a:tc>
                <a:extLst>
                  <a:ext uri="{0D108BD9-81ED-4DB2-BD59-A6C34878D82A}">
                    <a16:rowId xmlns:a16="http://schemas.microsoft.com/office/drawing/2014/main" val="10005"/>
                  </a:ext>
                </a:extLst>
              </a:tr>
              <a:tr h="365708">
                <a:tc>
                  <a:txBody>
                    <a:bodyPr/>
                    <a:lstStyle/>
                    <a:p>
                      <a:r>
                        <a:rPr lang="en-US" altLang="zh-CN" sz="1800" dirty="0"/>
                        <a:t>6</a:t>
                      </a:r>
                      <a:endParaRPr lang="zh-CN" altLang="en-US" sz="1800" dirty="0"/>
                    </a:p>
                  </a:txBody>
                  <a:tcPr marL="91427" marR="91427" marT="45713" marB="45713"/>
                </a:tc>
                <a:tc>
                  <a:txBody>
                    <a:bodyPr/>
                    <a:lstStyle/>
                    <a:p>
                      <a:r>
                        <a:rPr lang="en-US" altLang="zh-CN" sz="1800" dirty="0"/>
                        <a:t>Half</a:t>
                      </a:r>
                      <a:r>
                        <a:rPr lang="en-US" altLang="zh-CN" sz="1800" baseline="0" dirty="0"/>
                        <a:t> a month </a:t>
                      </a:r>
                      <a:endParaRPr lang="zh-CN" altLang="en-US" sz="1800" dirty="0"/>
                    </a:p>
                  </a:txBody>
                  <a:tcPr marL="91427" marR="91427" marT="45713" marB="45713"/>
                </a:tc>
                <a:tc>
                  <a:txBody>
                    <a:bodyPr/>
                    <a:lstStyle/>
                    <a:p>
                      <a:r>
                        <a:rPr lang="en-US" altLang="zh-CN" sz="1800" dirty="0"/>
                        <a:t>A day</a:t>
                      </a:r>
                      <a:endParaRPr lang="zh-CN" altLang="en-US" sz="1800" dirty="0"/>
                    </a:p>
                  </a:txBody>
                  <a:tcPr marL="91427" marR="91427"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0.832</a:t>
                      </a:r>
                      <a:endParaRPr lang="zh-CN" altLang="en-US" sz="1800" dirty="0"/>
                    </a:p>
                  </a:txBody>
                  <a:tcPr marL="91427" marR="91427" marT="45713" marB="45713"/>
                </a:tc>
                <a:extLst>
                  <a:ext uri="{0D108BD9-81ED-4DB2-BD59-A6C34878D82A}">
                    <a16:rowId xmlns:a16="http://schemas.microsoft.com/office/drawing/2014/main" val="10006"/>
                  </a:ext>
                </a:extLst>
              </a:tr>
              <a:tr h="365708">
                <a:tc>
                  <a:txBody>
                    <a:bodyPr/>
                    <a:lstStyle/>
                    <a:p>
                      <a:r>
                        <a:rPr lang="en-US" altLang="zh-CN" sz="1800" dirty="0"/>
                        <a:t>7</a:t>
                      </a:r>
                      <a:endParaRPr lang="zh-CN" altLang="en-US" sz="1800" dirty="0"/>
                    </a:p>
                  </a:txBody>
                  <a:tcPr marL="91427" marR="91427" marT="45713" marB="45713"/>
                </a:tc>
                <a:tc>
                  <a:txBody>
                    <a:bodyPr/>
                    <a:lstStyle/>
                    <a:p>
                      <a:r>
                        <a:rPr lang="en-US" altLang="zh-CN" sz="1800" dirty="0"/>
                        <a:t>A week</a:t>
                      </a:r>
                      <a:endParaRPr lang="zh-CN" altLang="en-US" sz="1800" dirty="0"/>
                    </a:p>
                  </a:txBody>
                  <a:tcPr marL="91427" marR="91427"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A week</a:t>
                      </a:r>
                      <a:endParaRPr lang="zh-CN" altLang="en-US" sz="1800" dirty="0"/>
                    </a:p>
                  </a:txBody>
                  <a:tcPr marL="91427" marR="91427" marT="45713" marB="45713"/>
                </a:tc>
                <a:tc>
                  <a:txBody>
                    <a:bodyPr/>
                    <a:lstStyle/>
                    <a:p>
                      <a:r>
                        <a:rPr lang="en-US" altLang="zh-CN" sz="1800" dirty="0"/>
                        <a:t>0.517</a:t>
                      </a:r>
                      <a:endParaRPr lang="zh-CN" altLang="en-US" sz="1800" dirty="0"/>
                    </a:p>
                  </a:txBody>
                  <a:tcPr marL="91427" marR="91427" marT="45713" marB="45713"/>
                </a:tc>
                <a:extLst>
                  <a:ext uri="{0D108BD9-81ED-4DB2-BD59-A6C34878D82A}">
                    <a16:rowId xmlns:a16="http://schemas.microsoft.com/office/drawing/2014/main" val="10007"/>
                  </a:ext>
                </a:extLst>
              </a:tr>
              <a:tr h="365708">
                <a:tc>
                  <a:txBody>
                    <a:bodyPr/>
                    <a:lstStyle/>
                    <a:p>
                      <a:r>
                        <a:rPr lang="en-US" altLang="zh-CN" sz="1800" dirty="0"/>
                        <a:t>8</a:t>
                      </a:r>
                      <a:endParaRPr lang="zh-CN" altLang="en-US" sz="1800" dirty="0"/>
                    </a:p>
                  </a:txBody>
                  <a:tcPr marL="91427" marR="91427"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A week</a:t>
                      </a:r>
                      <a:endParaRPr lang="zh-CN" altLang="en-US" sz="1800" dirty="0"/>
                    </a:p>
                  </a:txBody>
                  <a:tcPr marL="91427" marR="91427" marT="45713" marB="45713"/>
                </a:tc>
                <a:tc>
                  <a:txBody>
                    <a:bodyPr/>
                    <a:lstStyle/>
                    <a:p>
                      <a:r>
                        <a:rPr lang="en-US" altLang="zh-CN" sz="1800" dirty="0"/>
                        <a:t>A day</a:t>
                      </a:r>
                      <a:endParaRPr lang="zh-CN" altLang="en-US" sz="1800" dirty="0"/>
                    </a:p>
                  </a:txBody>
                  <a:tcPr marL="91427" marR="91427" marT="45713" marB="45713"/>
                </a:tc>
                <a:tc>
                  <a:txBody>
                    <a:bodyPr/>
                    <a:lstStyle/>
                    <a:p>
                      <a:r>
                        <a:rPr lang="en-US" altLang="zh-CN" sz="1800" dirty="0"/>
                        <a:t>0.423</a:t>
                      </a:r>
                      <a:endParaRPr lang="zh-CN" altLang="en-US" sz="1800" dirty="0"/>
                    </a:p>
                  </a:txBody>
                  <a:tcPr marL="91427" marR="91427" marT="45713" marB="45713"/>
                </a:tc>
                <a:extLst>
                  <a:ext uri="{0D108BD9-81ED-4DB2-BD59-A6C34878D82A}">
                    <a16:rowId xmlns:a16="http://schemas.microsoft.com/office/drawing/2014/main" val="10008"/>
                  </a:ext>
                </a:extLst>
              </a:tr>
            </a:tbl>
          </a:graphicData>
        </a:graphic>
      </p:graphicFrame>
      <p:sp>
        <p:nvSpPr>
          <p:cNvPr id="6" name="TextBox 5"/>
          <p:cNvSpPr txBox="1"/>
          <p:nvPr/>
        </p:nvSpPr>
        <p:spPr>
          <a:xfrm>
            <a:off x="879073" y="5194051"/>
            <a:ext cx="9762882" cy="657265"/>
          </a:xfrm>
          <a:prstGeom prst="rect">
            <a:avLst/>
          </a:prstGeom>
          <a:noFill/>
        </p:spPr>
        <p:txBody>
          <a:bodyPr wrap="square" rtlCol="0">
            <a:spAutoFit/>
          </a:bodyPr>
          <a:lstStyle/>
          <a:p>
            <a:pPr marL="285695" indent="-285695" defTabSz="896386">
              <a:buFont typeface="Arial" panose="020B0604020202020204" pitchFamily="34" charset="0"/>
              <a:buChar char="•"/>
            </a:pPr>
            <a:r>
              <a:rPr lang="en-US" altLang="zh-CN" kern="0" dirty="0"/>
              <a:t>Positive correlation between crimes and stops and searches </a:t>
            </a:r>
          </a:p>
          <a:p>
            <a:pPr marL="285695" indent="-285695" defTabSz="896386">
              <a:buFont typeface="Arial" panose="020B0604020202020204" pitchFamily="34" charset="0"/>
              <a:buChar char="•"/>
            </a:pPr>
            <a:r>
              <a:rPr lang="en-US" altLang="zh-CN" kern="0" dirty="0"/>
              <a:t>All strong correlation (&gt;0.75) except 1, 7, and 8</a:t>
            </a:r>
            <a:endParaRPr lang="zh-CN" altLang="en-US" kern="0" dirty="0"/>
          </a:p>
        </p:txBody>
      </p:sp>
      <p:sp>
        <p:nvSpPr>
          <p:cNvPr id="2" name="Title 1"/>
          <p:cNvSpPr>
            <a:spLocks noGrp="1"/>
          </p:cNvSpPr>
          <p:nvPr>
            <p:ph type="title"/>
          </p:nvPr>
        </p:nvSpPr>
        <p:spPr>
          <a:xfrm>
            <a:off x="269240" y="296645"/>
            <a:ext cx="11655840" cy="899665"/>
          </a:xfrm>
        </p:spPr>
        <p:txBody>
          <a:bodyPr/>
          <a:lstStyle/>
          <a:p>
            <a:r>
              <a:rPr lang="en-US" sz="4600" dirty="0"/>
              <a:t>Stop &amp; Search - Impacts of stops and searches</a:t>
            </a:r>
            <a:endParaRPr lang="en-IN" sz="4600" dirty="0"/>
          </a:p>
        </p:txBody>
      </p:sp>
    </p:spTree>
    <p:extLst>
      <p:ext uri="{BB962C8B-B14F-4D97-AF65-F5344CB8AC3E}">
        <p14:creationId xmlns:p14="http://schemas.microsoft.com/office/powerpoint/2010/main" val="14479825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62" y="1104425"/>
            <a:ext cx="5546358" cy="4626217"/>
          </a:xfrm>
          <a:prstGeom prst="rect">
            <a:avLst/>
          </a:prstGeom>
        </p:spPr>
      </p:pic>
      <p:sp>
        <p:nvSpPr>
          <p:cNvPr id="7" name="TextBox 6"/>
          <p:cNvSpPr txBox="1"/>
          <p:nvPr/>
        </p:nvSpPr>
        <p:spPr>
          <a:xfrm>
            <a:off x="629265" y="5737503"/>
            <a:ext cx="5307456" cy="646331"/>
          </a:xfrm>
          <a:prstGeom prst="rect">
            <a:avLst/>
          </a:prstGeom>
          <a:noFill/>
        </p:spPr>
        <p:txBody>
          <a:bodyPr wrap="square" rtlCol="0">
            <a:spAutoFit/>
          </a:bodyPr>
          <a:lstStyle/>
          <a:p>
            <a:pPr defTabSz="896386"/>
            <a:r>
              <a:rPr lang="en-US" altLang="zh-CN" kern="0" dirty="0"/>
              <a:t>A month + half a month, Correlation - 0.863</a:t>
            </a:r>
          </a:p>
          <a:p>
            <a:pPr defTabSz="896386"/>
            <a:endParaRPr lang="zh-CN" altLang="en-US" kern="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812" y="1104426"/>
            <a:ext cx="5642267" cy="4626217"/>
          </a:xfrm>
          <a:prstGeom prst="rect">
            <a:avLst/>
          </a:prstGeom>
        </p:spPr>
      </p:pic>
      <p:sp>
        <p:nvSpPr>
          <p:cNvPr id="9" name="TextBox 8"/>
          <p:cNvSpPr txBox="1"/>
          <p:nvPr/>
        </p:nvSpPr>
        <p:spPr>
          <a:xfrm>
            <a:off x="6791049" y="5737501"/>
            <a:ext cx="5316996" cy="657265"/>
          </a:xfrm>
          <a:prstGeom prst="rect">
            <a:avLst/>
          </a:prstGeom>
          <a:noFill/>
        </p:spPr>
        <p:txBody>
          <a:bodyPr wrap="square" rtlCol="0">
            <a:spAutoFit/>
          </a:bodyPr>
          <a:lstStyle/>
          <a:p>
            <a:pPr defTabSz="896386"/>
            <a:r>
              <a:rPr lang="en-US" altLang="zh-CN" kern="0" dirty="0"/>
              <a:t>A month + a week, Correlation - 0.899</a:t>
            </a:r>
          </a:p>
          <a:p>
            <a:pPr defTabSz="896386"/>
            <a:endParaRPr lang="zh-CN" altLang="en-US" kern="0" dirty="0"/>
          </a:p>
        </p:txBody>
      </p:sp>
      <p:sp>
        <p:nvSpPr>
          <p:cNvPr id="2" name="Title 1"/>
          <p:cNvSpPr>
            <a:spLocks noGrp="1"/>
          </p:cNvSpPr>
          <p:nvPr>
            <p:ph type="title"/>
          </p:nvPr>
        </p:nvSpPr>
        <p:spPr>
          <a:xfrm>
            <a:off x="269240" y="296648"/>
            <a:ext cx="11655840" cy="899665"/>
          </a:xfrm>
        </p:spPr>
        <p:txBody>
          <a:bodyPr/>
          <a:lstStyle/>
          <a:p>
            <a:r>
              <a:rPr lang="en-US" sz="4600" dirty="0"/>
              <a:t>Impacts of stops and searches in violent </a:t>
            </a:r>
            <a:endParaRPr lang="en-IN" sz="4600" dirty="0"/>
          </a:p>
        </p:txBody>
      </p:sp>
    </p:spTree>
    <p:extLst>
      <p:ext uri="{BB962C8B-B14F-4D97-AF65-F5344CB8AC3E}">
        <p14:creationId xmlns:p14="http://schemas.microsoft.com/office/powerpoint/2010/main" val="3938421141"/>
      </p:ext>
    </p:extLst>
  </p:cSld>
  <p:clrMapOvr>
    <a:masterClrMapping/>
  </p:clrMapOvr>
  <p:transition>
    <p:fade/>
  </p:transition>
</p:sld>
</file>

<file path=ppt/theme/theme1.xml><?xml version="1.0" encoding="utf-8"?>
<a:theme xmlns:a="http://schemas.openxmlformats.org/drawingml/2006/main" name="MSVID_Purple269_16x9_2012-08-18">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667</Words>
  <Application>Microsoft Office PowerPoint</Application>
  <PresentationFormat>Widescreen</PresentationFormat>
  <Paragraphs>138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UI</vt:lpstr>
      <vt:lpstr>Segoe UI Light</vt:lpstr>
      <vt:lpstr>Wingdings</vt:lpstr>
      <vt:lpstr>MSVID_Purple269_16x9_2012-08-18</vt:lpstr>
      <vt:lpstr>New Orleans Police Department</vt:lpstr>
      <vt:lpstr>Agenda</vt:lpstr>
      <vt:lpstr>PowerPoint Presentation</vt:lpstr>
      <vt:lpstr>PowerPoint Presentation</vt:lpstr>
      <vt:lpstr>Stop &amp; Search – Methodology </vt:lpstr>
      <vt:lpstr>No. of crime rate, stops &amp; searches by zip code</vt:lpstr>
      <vt:lpstr>Stop &amp; Search - Impacts of stops and searches</vt:lpstr>
      <vt:lpstr>Stop &amp; Search - Impacts of stops and searches</vt:lpstr>
      <vt:lpstr>Impacts of stops and searches in violent </vt:lpstr>
      <vt:lpstr>Impacts of stops and searches in violent </vt:lpstr>
      <vt:lpstr>Impacts of stops and searches in violent </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Ronak Saradhi</dc:creator>
  <cp:lastModifiedBy>Ronak Saradhi</cp:lastModifiedBy>
  <cp:revision>11</cp:revision>
  <dcterms:created xsi:type="dcterms:W3CDTF">2017-02-27T18:50:25Z</dcterms:created>
  <dcterms:modified xsi:type="dcterms:W3CDTF">2017-02-27T21:12:01Z</dcterms:modified>
</cp:coreProperties>
</file>